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8"/>
  </p:notesMasterIdLst>
  <p:sldIdLst>
    <p:sldId id="256" r:id="rId2"/>
    <p:sldId id="288" r:id="rId3"/>
    <p:sldId id="258" r:id="rId4"/>
    <p:sldId id="257" r:id="rId5"/>
    <p:sldId id="284" r:id="rId6"/>
    <p:sldId id="259" r:id="rId7"/>
    <p:sldId id="260" r:id="rId8"/>
    <p:sldId id="261" r:id="rId9"/>
    <p:sldId id="263" r:id="rId10"/>
    <p:sldId id="264" r:id="rId11"/>
    <p:sldId id="265" r:id="rId12"/>
    <p:sldId id="285" r:id="rId13"/>
    <p:sldId id="286" r:id="rId14"/>
    <p:sldId id="289" r:id="rId15"/>
    <p:sldId id="290" r:id="rId16"/>
    <p:sldId id="291" r:id="rId17"/>
    <p:sldId id="266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3" r:id="rId30"/>
    <p:sldId id="280" r:id="rId31"/>
    <p:sldId id="281" r:id="rId32"/>
    <p:sldId id="282" r:id="rId33"/>
    <p:sldId id="268" r:id="rId34"/>
    <p:sldId id="279" r:id="rId35"/>
    <p:sldId id="292" r:id="rId36"/>
    <p:sldId id="28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2C99-4EB6-40A1-B4B3-B4685C273B52}" type="datetimeFigureOut">
              <a:rPr lang="pl-PL" smtClean="0"/>
              <a:t>06.10.2020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DCD1A-8718-4DA2-A63B-A434FD4F33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37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3E57-A706-420A-9CFD-8183E39FAF50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D53F-8330-4B59-831E-633E46217309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6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E31-91AE-4CEB-8B68-EDF660FBF22F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7512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04AE-AF71-4F35-8D9C-578F0609A6B5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3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3685-5A29-41BA-B525-60A413175631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31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265F-4592-40F3-B6DF-09835E0145FA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5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3CE3-22F5-450C-BFB0-D76988247BA0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68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17BD-1AAD-4252-AD6F-6ECB57FA124A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1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5072-FA6B-4326-9746-48999E06F1E1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750-F96E-4D77-BD5F-BCF5CB7AEE7E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6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8C4E-A626-4AA9-BAB6-FFD909C4CB7C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D233-DDC9-4C6F-ABDB-1F55B68591C1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3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19C7-2868-4ACF-8D7C-D0C80BB993AC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1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0C9-A306-4C61-8F33-5EEFC93A8024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E3E9-52A3-4B99-AF2B-8CBCD992533F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3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DBE-3802-45DD-9C0D-32E5D16046B9}" type="datetime1">
              <a:rPr lang="en-US" smtClean="0"/>
              <a:t>10/6/2020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4418-9406-429C-B67D-363BF71CD6F2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mesissoft/Nemesis.TextParsers/blob/master/Nemesis.TextParsers.Tests/Deconstructable/DeconstructableTests.cs" TargetMode="External"/><Relationship Id="rId2" Type="http://schemas.openxmlformats.org/officeDocument/2006/relationships/hyperlink" Target="https://github.com/nemesissoft/Nemesis.TextParsers/blob/master/Nemesis.TextParsers.Tests/ExploratoryTests.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21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tinfowler.com/bliki/TestDoubl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unit_testing_frameworks#.NET_programming_languag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E27A-AADD-46C9-8E94-36B6A72FA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935" y="2059477"/>
            <a:ext cx="7766936" cy="1646302"/>
          </a:xfrm>
        </p:spPr>
        <p:txBody>
          <a:bodyPr/>
          <a:lstStyle/>
          <a:p>
            <a:r>
              <a:rPr lang="pl-PL" dirty="0" err="1"/>
              <a:t>Testing</a:t>
            </a:r>
            <a:r>
              <a:rPr lang="pl-PL" dirty="0"/>
              <a:t> in TDD </a:t>
            </a:r>
            <a:r>
              <a:rPr lang="pl-PL" dirty="0" err="1"/>
              <a:t>spirit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5F984-973E-4E4D-BED5-E1DB65807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935" y="3705776"/>
            <a:ext cx="7766936" cy="1096899"/>
          </a:xfrm>
        </p:spPr>
        <p:txBody>
          <a:bodyPr/>
          <a:lstStyle/>
          <a:p>
            <a:r>
              <a:rPr lang="en-GB" dirty="0"/>
              <a:t>Test is like sex – even if it’s bad, it’s better than nothing!?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56B8E-30B8-4B01-A998-D648C70F8DF4}"/>
              </a:ext>
            </a:extLst>
          </p:cNvPr>
          <p:cNvSpPr txBox="1"/>
          <p:nvPr/>
        </p:nvSpPr>
        <p:spPr>
          <a:xfrm>
            <a:off x="112294" y="6349041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Michał Bryłka, </a:t>
            </a:r>
            <a:r>
              <a:rPr lang="pl-PL" dirty="0" err="1"/>
              <a:t>Capgemini</a:t>
            </a: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5044B-D083-4F36-A237-422B7DAB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4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812A-EB09-42F1-94EC-E701D5C0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615"/>
          </a:xfrm>
        </p:spPr>
        <p:txBody>
          <a:bodyPr/>
          <a:lstStyle/>
          <a:p>
            <a:r>
              <a:rPr lang="pl-PL" dirty="0" err="1"/>
              <a:t>NUnit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90E5-3564-46A0-9BA2-151B0C9D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Execution order</a:t>
            </a:r>
          </a:p>
          <a:p>
            <a:pPr>
              <a:lnSpc>
                <a:spcPct val="200000"/>
              </a:lnSpc>
            </a:pPr>
            <a:r>
              <a:rPr lang="en-GB" dirty="0"/>
              <a:t>[</a:t>
            </a:r>
            <a:r>
              <a:rPr lang="en-GB" dirty="0" err="1"/>
              <a:t>TestFixture</a:t>
            </a:r>
            <a:r>
              <a:rPr lang="en-GB" dirty="0"/>
              <a:t>] - class</a:t>
            </a:r>
          </a:p>
          <a:p>
            <a:pPr>
              <a:lnSpc>
                <a:spcPct val="200000"/>
              </a:lnSpc>
            </a:pPr>
            <a:r>
              <a:rPr lang="en-GB" dirty="0"/>
              <a:t>[</a:t>
            </a:r>
            <a:r>
              <a:rPr lang="en-GB" dirty="0" err="1"/>
              <a:t>OneTimeSetUp</a:t>
            </a:r>
            <a:r>
              <a:rPr lang="en-GB" dirty="0"/>
              <a:t>]</a:t>
            </a:r>
            <a:r>
              <a:rPr lang="pl-PL" dirty="0"/>
              <a:t> /</a:t>
            </a:r>
            <a:r>
              <a:rPr lang="en-GB" dirty="0"/>
              <a:t> [</a:t>
            </a:r>
            <a:r>
              <a:rPr lang="en-GB" dirty="0" err="1"/>
              <a:t>SetUp</a:t>
            </a:r>
            <a:r>
              <a:rPr lang="en-GB" dirty="0"/>
              <a:t>]</a:t>
            </a:r>
            <a:r>
              <a:rPr lang="pl-PL" dirty="0"/>
              <a:t> </a:t>
            </a:r>
          </a:p>
          <a:p>
            <a:pPr>
              <a:lnSpc>
                <a:spcPct val="200000"/>
              </a:lnSpc>
            </a:pPr>
            <a:r>
              <a:rPr lang="pl-PL" dirty="0"/>
              <a:t>[</a:t>
            </a:r>
            <a:r>
              <a:rPr lang="pl-PL" dirty="0" err="1"/>
              <a:t>OneTimeTearDown</a:t>
            </a:r>
            <a:r>
              <a:rPr lang="pl-PL" dirty="0"/>
              <a:t>] / [</a:t>
            </a:r>
            <a:r>
              <a:rPr lang="pl-PL" dirty="0" err="1"/>
              <a:t>TearDown</a:t>
            </a:r>
            <a:r>
              <a:rPr lang="pl-PL" dirty="0"/>
              <a:t>]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[Test] </a:t>
            </a:r>
            <a:r>
              <a:rPr lang="pl-PL" dirty="0"/>
              <a:t>/</a:t>
            </a:r>
            <a:r>
              <a:rPr lang="en-GB" dirty="0"/>
              <a:t> [</a:t>
            </a:r>
            <a:r>
              <a:rPr lang="en-GB" dirty="0" err="1"/>
              <a:t>TestCase</a:t>
            </a:r>
            <a:r>
              <a:rPr lang="en-GB" dirty="0"/>
              <a:t>] </a:t>
            </a:r>
            <a:r>
              <a:rPr lang="pl-PL" dirty="0"/>
              <a:t>/ </a:t>
            </a:r>
            <a:r>
              <a:rPr lang="en-GB" dirty="0"/>
              <a:t>[</a:t>
            </a:r>
            <a:r>
              <a:rPr lang="en-GB" dirty="0" err="1"/>
              <a:t>TestCase</a:t>
            </a:r>
            <a:r>
              <a:rPr lang="pl-PL" dirty="0"/>
              <a:t>Source</a:t>
            </a:r>
            <a:r>
              <a:rPr lang="en-GB" dirty="0"/>
              <a:t>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C8177-0105-4200-8261-C38D3710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A093-A2EF-44FA-B8FD-A6F4BB32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589"/>
            <a:ext cx="8596668" cy="744747"/>
          </a:xfrm>
        </p:spPr>
        <p:txBody>
          <a:bodyPr/>
          <a:lstStyle/>
          <a:p>
            <a:r>
              <a:rPr lang="pl-PL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22A2-9418-4E48-A20A-D2579C0BA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3963"/>
            <a:ext cx="6482591" cy="3804247"/>
          </a:xfrm>
        </p:spPr>
        <p:txBody>
          <a:bodyPr/>
          <a:lstStyle/>
          <a:p>
            <a:r>
              <a:rPr lang="pl-PL" dirty="0" err="1"/>
              <a:t>AttributesLifecycleExample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https://github.com/nemesissoft/Nemesis.TextParsers/blob/master/Nemesis.TextParsers.Tests/ExploratoryTests.cs</a:t>
            </a:r>
            <a:r>
              <a:rPr lang="pl-PL" dirty="0"/>
              <a:t> 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r>
              <a:rPr lang="pl-PL" dirty="0" err="1"/>
              <a:t>DataAttributesExample</a:t>
            </a:r>
            <a:endParaRPr lang="pl-PL" dirty="0"/>
          </a:p>
          <a:p>
            <a:pPr lvl="1"/>
            <a:r>
              <a:rPr lang="pl-PL" dirty="0">
                <a:hlinkClick r:id="rId3"/>
              </a:rPr>
              <a:t>https://github.com/nemesissoft/Nemesis.TextParsers/blob/master/Nemesis.TextParsers.Tests/Deconstructable/DeconstructableTests.cs</a:t>
            </a:r>
            <a:endParaRPr lang="pl-P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F8FD55-3160-493B-8B5D-92096A1C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644" y="308930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226520-6F1B-4F8F-AFA7-F3DB312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644" y="9111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E5D7B-A5B7-4C9A-8A02-51DC401F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A093-A2EF-44FA-B8FD-A6F4BB32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589"/>
            <a:ext cx="8596668" cy="744747"/>
          </a:xfrm>
        </p:spPr>
        <p:txBody>
          <a:bodyPr/>
          <a:lstStyle/>
          <a:p>
            <a:r>
              <a:rPr lang="pl-PL" dirty="0"/>
              <a:t>Demo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8C851E-62B8-4FBE-9348-67EEF799BD75}"/>
              </a:ext>
            </a:extLst>
          </p:cNvPr>
          <p:cNvSpPr txBox="1">
            <a:spLocks/>
          </p:cNvSpPr>
          <p:nvPr/>
        </p:nvSpPr>
        <p:spPr>
          <a:xfrm>
            <a:off x="349530" y="1492370"/>
            <a:ext cx="4626137" cy="4252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Bad </a:t>
            </a:r>
            <a:r>
              <a:rPr lang="pl-PL" dirty="0" err="1"/>
              <a:t>naming</a:t>
            </a: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Hero8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1+3==4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3+1==4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9033D2-58F1-409A-942A-871ABFA8715F}"/>
              </a:ext>
            </a:extLst>
          </p:cNvPr>
          <p:cNvSpPr txBox="1">
            <a:spLocks/>
          </p:cNvSpPr>
          <p:nvPr/>
        </p:nvSpPr>
        <p:spPr>
          <a:xfrm>
            <a:off x="4975666" y="1492370"/>
            <a:ext cx="6135157" cy="4546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Good </a:t>
            </a:r>
            <a:r>
              <a:rPr lang="pl-PL" dirty="0" err="1"/>
              <a:t>naming</a:t>
            </a: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AdditionShouldBeCommutative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calc.Add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(1, 3)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Is.EqualTo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(3, 1)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Is.EqualTo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dirty="0"/>
          </a:p>
          <a:p>
            <a:pPr marL="0" indent="0">
              <a:buNone/>
            </a:pPr>
            <a:endParaRPr lang="pl-PL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F27B-81C8-411D-9F56-B7158CC0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7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A093-A2EF-44FA-B8FD-A6F4BB32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589"/>
            <a:ext cx="8596668" cy="744747"/>
          </a:xfrm>
        </p:spPr>
        <p:txBody>
          <a:bodyPr/>
          <a:lstStyle/>
          <a:p>
            <a:r>
              <a:rPr lang="pl-PL" dirty="0"/>
              <a:t>Demo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8C851E-62B8-4FBE-9348-67EEF799BD75}"/>
              </a:ext>
            </a:extLst>
          </p:cNvPr>
          <p:cNvSpPr txBox="1">
            <a:spLocks/>
          </p:cNvSpPr>
          <p:nvPr/>
        </p:nvSpPr>
        <p:spPr>
          <a:xfrm>
            <a:off x="349530" y="1492370"/>
            <a:ext cx="4626137" cy="4252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Bad </a:t>
            </a:r>
            <a:r>
              <a:rPr lang="pl-PL" dirty="0" err="1"/>
              <a:t>naming</a:t>
            </a: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TestException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b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SomeAction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b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Assert.Fail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Assert.IsNotNull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(ex);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9033D2-58F1-409A-942A-871ABFA8715F}"/>
              </a:ext>
            </a:extLst>
          </p:cNvPr>
          <p:cNvSpPr txBox="1">
            <a:spLocks/>
          </p:cNvSpPr>
          <p:nvPr/>
        </p:nvSpPr>
        <p:spPr>
          <a:xfrm>
            <a:off x="4975666" y="1492370"/>
            <a:ext cx="6135157" cy="4546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Good </a:t>
            </a:r>
            <a:r>
              <a:rPr lang="pl-PL" dirty="0" err="1"/>
              <a:t>naming</a:t>
            </a:r>
            <a:endParaRPr lang="pl-PL" dirty="0"/>
          </a:p>
          <a:p>
            <a:pPr marL="0" indent="0">
              <a:lnSpc>
                <a:spcPct val="150000"/>
              </a:lnSpc>
              <a:buNone/>
            </a:pP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  <a:b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Parser_ShouldThrowUponMalformedInput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ex =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b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&gt;(() =&gt; </a:t>
            </a:r>
            <a:b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transformer.Parse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/>
              <a:t>"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Blah</a:t>
            </a:r>
            <a:r>
              <a:rPr lang="pl-PL" sz="1600" dirty="0"/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b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b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Does.Contain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expectedMessagePart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6C435-7F32-4214-9DD8-0F526C61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C09F-58B8-4F96-BD14-CB882B7D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138"/>
          </a:xfrm>
        </p:spPr>
        <p:txBody>
          <a:bodyPr/>
          <a:lstStyle/>
          <a:p>
            <a:r>
              <a:rPr lang="pl-PL" dirty="0" err="1"/>
              <a:t>Naming</a:t>
            </a:r>
            <a:r>
              <a:rPr lang="pl-PL" dirty="0"/>
              <a:t> </a:t>
            </a:r>
            <a:r>
              <a:rPr lang="pl-PL" dirty="0" err="1"/>
              <a:t>variants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F853-9A28-42DD-8BC8-0336B822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955"/>
            <a:ext cx="8596668" cy="438840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l-PL" dirty="0" err="1"/>
              <a:t>AddShouldReturnProperResult</a:t>
            </a:r>
            <a:endParaRPr lang="pl-PL" dirty="0"/>
          </a:p>
          <a:p>
            <a:pPr>
              <a:lnSpc>
                <a:spcPct val="200000"/>
              </a:lnSpc>
            </a:pP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WhenAdd_ShouldReturnResultOfAddition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When_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Should_Return_Result_Of_Addition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Rewriting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?</a:t>
            </a:r>
          </a:p>
          <a:p>
            <a:pPr>
              <a:lnSpc>
                <a:spcPct val="200000"/>
              </a:lnSpc>
            </a:pP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BCEB5-876E-4E86-BBA9-899246D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8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85AA-2C53-46EC-AF8C-F508E16E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277"/>
          </a:xfrm>
        </p:spPr>
        <p:txBody>
          <a:bodyPr/>
          <a:lstStyle/>
          <a:p>
            <a:r>
              <a:rPr lang="pl-PL" dirty="0" err="1"/>
              <a:t>Naming</a:t>
            </a:r>
            <a:r>
              <a:rPr lang="pl-PL" dirty="0"/>
              <a:t> - </a:t>
            </a:r>
            <a:r>
              <a:rPr lang="pl-PL" dirty="0" err="1"/>
              <a:t>rewriting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pl-P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BA37-3632-4BFE-9B77-797C1567C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06769"/>
            <a:ext cx="10535790" cy="46345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8B"/>
                </a:solidFill>
                <a:latin typeface="Consolas" panose="020B0609020204030204" pitchFamily="49" charset="0"/>
              </a:rPr>
              <a:t>IEnumerable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00008B"/>
                </a:solidFill>
                <a:latin typeface="Consolas" panose="020B0609020204030204" pitchFamily="49" charset="0"/>
              </a:rPr>
              <a:t>TestCaseData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GenericInterfaceTests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generic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expectedResult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)[]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IEquatable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b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data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TestCaseData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generic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Returns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expectedResult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.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SetName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8B8B"/>
                </a:solidFill>
                <a:latin typeface="Consolas" panose="020B0609020204030204" pitchFamily="49" charset="0"/>
              </a:rPr>
              <a:t>$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pl-PL" dirty="0" err="1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GetFriendlyName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pl-PL" dirty="0" err="1">
                <a:solidFill>
                  <a:srgbClr val="800080"/>
                </a:solidFill>
                <a:latin typeface="Consolas" panose="020B0609020204030204" pitchFamily="49" charset="0"/>
              </a:rPr>
              <a:t>expectedResult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"-&gt;"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"!-</a:t>
            </a:r>
            <a:b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pl-PL" dirty="0" err="1">
                <a:solidFill>
                  <a:srgbClr val="800080"/>
                </a:solidFill>
                <a:latin typeface="Consolas" panose="020B0609020204030204" pitchFamily="49" charset="0"/>
              </a:rPr>
              <a:t>generic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GetFriendlyName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).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ToList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dirty="0" err="1">
                <a:solidFill>
                  <a:srgbClr val="00008B"/>
                </a:solidFill>
                <a:latin typeface="Consolas" panose="020B0609020204030204" pitchFamily="49" charset="0"/>
              </a:rPr>
              <a:t>TestCaseSource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GenericInterfaceTests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ImplementsGenericInterface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8B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8B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generic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type.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DerivesOrImplementsGeneric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generic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21A5-DB94-463E-AD86-E32846A5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6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85AA-2C53-46EC-AF8C-F508E16E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750277"/>
          </a:xfrm>
        </p:spPr>
        <p:txBody>
          <a:bodyPr/>
          <a:lstStyle/>
          <a:p>
            <a:r>
              <a:rPr lang="pl-PL" dirty="0" err="1"/>
              <a:t>Naming</a:t>
            </a:r>
            <a:r>
              <a:rPr lang="pl-PL" dirty="0"/>
              <a:t> - </a:t>
            </a:r>
            <a:r>
              <a:rPr lang="pl-PL" dirty="0" err="1"/>
              <a:t>rewriting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pl-P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21A5-DB94-463E-AD86-E32846A5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1671A-1126-4C0B-86F1-3C4622B1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12" y="942171"/>
            <a:ext cx="5887272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9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7CA1-6FF1-4FEC-A7A4-92D171B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pl-PL" dirty="0" err="1"/>
              <a:t>Running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1143-059E-4919-8F5C-2BCD9CA2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141"/>
            <a:ext cx="8596668" cy="4428222"/>
          </a:xfrm>
        </p:spPr>
        <p:txBody>
          <a:bodyPr/>
          <a:lstStyle/>
          <a:p>
            <a:r>
              <a:rPr lang="pl-PL" dirty="0" err="1"/>
              <a:t>Console</a:t>
            </a:r>
            <a:r>
              <a:rPr lang="pl-PL" dirty="0"/>
              <a:t> and GUI </a:t>
            </a:r>
            <a:r>
              <a:rPr lang="pl-PL" dirty="0" err="1"/>
              <a:t>runner</a:t>
            </a:r>
            <a:endParaRPr lang="pl-PL" dirty="0"/>
          </a:p>
          <a:p>
            <a:r>
              <a:rPr lang="pl-PL" dirty="0"/>
              <a:t>Visual Studio / RAD </a:t>
            </a:r>
            <a:r>
              <a:rPr lang="pl-PL" dirty="0" err="1"/>
              <a:t>integration</a:t>
            </a:r>
            <a:endParaRPr lang="pl-PL" dirty="0"/>
          </a:p>
          <a:p>
            <a:r>
              <a:rPr lang="pl-PL" dirty="0" err="1"/>
              <a:t>Resharper</a:t>
            </a:r>
            <a:r>
              <a:rPr lang="pl-PL" dirty="0"/>
              <a:t> – </a:t>
            </a:r>
            <a:r>
              <a:rPr lang="pl-PL" dirty="0" err="1"/>
              <a:t>industry</a:t>
            </a:r>
            <a:r>
              <a:rPr lang="pl-PL" dirty="0"/>
              <a:t> choice</a:t>
            </a:r>
          </a:p>
          <a:p>
            <a:pPr lvl="1"/>
            <a:r>
              <a:rPr lang="pl-PL" dirty="0" err="1"/>
              <a:t>Ctrl+U,Ctrl+R</a:t>
            </a:r>
            <a:r>
              <a:rPr lang="pl-PL" dirty="0"/>
              <a:t> - </a:t>
            </a:r>
            <a:r>
              <a:rPr lang="pl-PL" dirty="0" err="1"/>
              <a:t>runs</a:t>
            </a:r>
            <a:r>
              <a:rPr lang="pl-PL" dirty="0"/>
              <a:t> </a:t>
            </a:r>
            <a:r>
              <a:rPr lang="pl-PL" dirty="0" err="1"/>
              <a:t>current</a:t>
            </a:r>
            <a:r>
              <a:rPr lang="pl-PL" dirty="0"/>
              <a:t> „</a:t>
            </a:r>
            <a:r>
              <a:rPr lang="pl-PL" dirty="0" err="1"/>
              <a:t>context</a:t>
            </a:r>
            <a:r>
              <a:rPr lang="pl-PL" dirty="0"/>
              <a:t>”</a:t>
            </a:r>
          </a:p>
          <a:p>
            <a:pPr lvl="1"/>
            <a:r>
              <a:rPr lang="pl-PL" dirty="0" err="1"/>
              <a:t>Ctrl+U,Ctrl+D</a:t>
            </a:r>
            <a:r>
              <a:rPr lang="pl-PL" dirty="0"/>
              <a:t> – </a:t>
            </a:r>
            <a:r>
              <a:rPr lang="pl-PL" dirty="0" err="1"/>
              <a:t>debug</a:t>
            </a:r>
            <a:endParaRPr lang="pl-PL" dirty="0"/>
          </a:p>
          <a:p>
            <a:pPr lvl="1"/>
            <a:r>
              <a:rPr lang="pl-PL" dirty="0" err="1"/>
              <a:t>Ctrl+U,Ctrl+U</a:t>
            </a:r>
            <a:r>
              <a:rPr lang="pl-PL" dirty="0"/>
              <a:t> – </a:t>
            </a:r>
            <a:r>
              <a:rPr lang="pl-PL" dirty="0" err="1"/>
              <a:t>repeat</a:t>
            </a:r>
            <a:r>
              <a:rPr lang="pl-PL" dirty="0"/>
              <a:t> </a:t>
            </a:r>
            <a:r>
              <a:rPr lang="pl-PL" dirty="0" err="1"/>
              <a:t>last</a:t>
            </a:r>
            <a:r>
              <a:rPr lang="pl-PL" dirty="0"/>
              <a:t> run</a:t>
            </a:r>
          </a:p>
          <a:p>
            <a:pPr lvl="1"/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003F3-1168-45A8-B917-9F819F40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8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4E21-4649-4F9E-8294-C8CAFB4D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060"/>
            <a:ext cx="8596668" cy="675736"/>
          </a:xfrm>
        </p:spPr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doubles</a:t>
            </a:r>
            <a:r>
              <a:rPr lang="pl-PL" dirty="0"/>
              <a:t> – </a:t>
            </a:r>
            <a:r>
              <a:rPr lang="pl-PL" dirty="0" err="1"/>
              <a:t>managing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507F-F1A8-4907-97E8-CAF45435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697"/>
            <a:ext cx="8596668" cy="4833665"/>
          </a:xfrm>
        </p:spPr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mock</a:t>
            </a:r>
            <a:endParaRPr lang="pl-PL" dirty="0"/>
          </a:p>
          <a:p>
            <a:pPr lvl="1"/>
            <a:r>
              <a:rPr lang="pl-PL" dirty="0"/>
              <a:t>_</a:t>
            </a:r>
            <a:r>
              <a:rPr lang="pl-PL" dirty="0" err="1"/>
              <a:t>dep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Mock</a:t>
            </a:r>
            <a:r>
              <a:rPr lang="pl-PL" dirty="0"/>
              <a:t>&lt;</a:t>
            </a:r>
            <a:r>
              <a:rPr lang="pl-PL" dirty="0" err="1"/>
              <a:t>IMyDependency</a:t>
            </a:r>
            <a:r>
              <a:rPr lang="pl-PL" dirty="0"/>
              <a:t>&gt;()</a:t>
            </a:r>
          </a:p>
          <a:p>
            <a:pPr lvl="1"/>
            <a:r>
              <a:rPr lang="pl-PL" dirty="0"/>
              <a:t>_</a:t>
            </a:r>
            <a:r>
              <a:rPr lang="pl-PL" dirty="0" err="1"/>
              <a:t>dep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Mock</a:t>
            </a:r>
            <a:r>
              <a:rPr lang="pl-PL" dirty="0"/>
              <a:t>&lt;</a:t>
            </a:r>
            <a:r>
              <a:rPr lang="pl-PL" dirty="0" err="1"/>
              <a:t>IMyDependency</a:t>
            </a:r>
            <a:r>
              <a:rPr lang="pl-PL" dirty="0"/>
              <a:t>&gt;( </a:t>
            </a:r>
            <a:r>
              <a:rPr lang="pl-PL" dirty="0" err="1">
                <a:solidFill>
                  <a:srgbClr val="FF0000"/>
                </a:solidFill>
              </a:rPr>
              <a:t>MockBehavior.Strict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IMyDependency</a:t>
            </a:r>
            <a:r>
              <a:rPr lang="pl-PL" dirty="0"/>
              <a:t> </a:t>
            </a:r>
            <a:r>
              <a:rPr lang="pl-PL" dirty="0" err="1"/>
              <a:t>actualObject</a:t>
            </a:r>
            <a:r>
              <a:rPr lang="pl-PL" dirty="0"/>
              <a:t> = _</a:t>
            </a:r>
            <a:r>
              <a:rPr lang="pl-PL" dirty="0" err="1"/>
              <a:t>dep.Object</a:t>
            </a:r>
            <a:r>
              <a:rPr lang="pl-PL" dirty="0"/>
              <a:t>;</a:t>
            </a:r>
          </a:p>
          <a:p>
            <a:endParaRPr lang="pl-PL" dirty="0"/>
          </a:p>
          <a:p>
            <a:r>
              <a:rPr lang="pl-PL" dirty="0"/>
              <a:t>Program </a:t>
            </a:r>
            <a:r>
              <a:rPr lang="pl-PL" dirty="0" err="1"/>
              <a:t>mock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behave</a:t>
            </a:r>
            <a:r>
              <a:rPr lang="pl-PL" dirty="0"/>
              <a:t> </a:t>
            </a:r>
            <a:r>
              <a:rPr lang="pl-PL" dirty="0" err="1"/>
              <a:t>correctly</a:t>
            </a:r>
            <a:r>
              <a:rPr lang="pl-PL" dirty="0"/>
              <a:t>. </a:t>
            </a:r>
            <a:r>
              <a:rPr lang="pl-PL" dirty="0" err="1"/>
              <a:t>Fluently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_</a:t>
            </a:r>
            <a:r>
              <a:rPr lang="pl-PL" dirty="0" err="1"/>
              <a:t>dep.Setup</a:t>
            </a:r>
            <a:r>
              <a:rPr lang="pl-PL" dirty="0"/>
              <a:t>( x =&gt; </a:t>
            </a:r>
            <a:r>
              <a:rPr lang="pl-PL" dirty="0" err="1"/>
              <a:t>x.MyMethod</a:t>
            </a:r>
            <a:r>
              <a:rPr lang="pl-PL" dirty="0"/>
              <a:t>( "bar" ) ).</a:t>
            </a:r>
            <a:r>
              <a:rPr lang="pl-PL" dirty="0" err="1"/>
              <a:t>Returns</a:t>
            </a:r>
            <a:r>
              <a:rPr lang="pl-PL" dirty="0"/>
              <a:t>( 123 )</a:t>
            </a:r>
          </a:p>
          <a:p>
            <a:pPr lvl="1"/>
            <a:r>
              <a:rPr lang="pl-PL" dirty="0"/>
              <a:t>_</a:t>
            </a:r>
            <a:r>
              <a:rPr lang="pl-PL" dirty="0" err="1"/>
              <a:t>dep.Setup</a:t>
            </a:r>
            <a:r>
              <a:rPr lang="pl-PL" dirty="0"/>
              <a:t>( x =&gt; </a:t>
            </a:r>
            <a:r>
              <a:rPr lang="pl-PL" dirty="0" err="1"/>
              <a:t>x.MyMethod</a:t>
            </a:r>
            <a:r>
              <a:rPr lang="pl-PL" dirty="0"/>
              <a:t>( "</a:t>
            </a:r>
            <a:r>
              <a:rPr lang="pl-PL" dirty="0" err="1"/>
              <a:t>foo</a:t>
            </a:r>
            <a:r>
              <a:rPr lang="pl-PL" dirty="0"/>
              <a:t>" ) ).</a:t>
            </a:r>
            <a:r>
              <a:rPr lang="pl-PL" dirty="0" err="1"/>
              <a:t>Throws</a:t>
            </a:r>
            <a:r>
              <a:rPr lang="pl-PL" dirty="0"/>
              <a:t>(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Exception</a:t>
            </a:r>
            <a:r>
              <a:rPr lang="pl-PL" dirty="0"/>
              <a:t>( "abc123" ) )</a:t>
            </a:r>
          </a:p>
          <a:p>
            <a:endParaRPr lang="pl-PL" dirty="0"/>
          </a:p>
          <a:p>
            <a:r>
              <a:rPr lang="pl-PL" dirty="0"/>
              <a:t>Or </a:t>
            </a:r>
            <a:r>
              <a:rPr lang="pl-PL" dirty="0" err="1"/>
              <a:t>alternatively</a:t>
            </a:r>
            <a:r>
              <a:rPr lang="pl-PL" dirty="0"/>
              <a:t> </a:t>
            </a:r>
            <a:r>
              <a:rPr lang="pl-PL" dirty="0" err="1"/>
              <a:t>just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mock</a:t>
            </a:r>
            <a:r>
              <a:rPr lang="pl-PL" dirty="0"/>
              <a:t> was (not) </a:t>
            </a:r>
            <a:r>
              <a:rPr lang="pl-PL" dirty="0" err="1"/>
              <a:t>called</a:t>
            </a:r>
            <a:endParaRPr lang="pl-PL" dirty="0"/>
          </a:p>
          <a:p>
            <a:pPr lvl="1"/>
            <a:r>
              <a:rPr lang="pl-PL" dirty="0"/>
              <a:t>_</a:t>
            </a:r>
            <a:r>
              <a:rPr lang="pl-PL" dirty="0" err="1"/>
              <a:t>dep.Verify</a:t>
            </a:r>
            <a:r>
              <a:rPr lang="pl-PL" dirty="0"/>
              <a:t>( x =&gt; </a:t>
            </a:r>
            <a:r>
              <a:rPr lang="pl-PL" dirty="0" err="1"/>
              <a:t>x.MyMethod</a:t>
            </a:r>
            <a:r>
              <a:rPr lang="pl-PL" dirty="0"/>
              <a:t>( "bar" ), </a:t>
            </a:r>
            <a:r>
              <a:rPr lang="pl-PL" dirty="0" err="1"/>
              <a:t>Times.Exactly</a:t>
            </a:r>
            <a:r>
              <a:rPr lang="pl-PL" dirty="0"/>
              <a:t>( 5 ) )</a:t>
            </a:r>
          </a:p>
          <a:p>
            <a:pPr lvl="1"/>
            <a:r>
              <a:rPr lang="pl-PL" dirty="0"/>
              <a:t>_</a:t>
            </a:r>
            <a:r>
              <a:rPr lang="pl-PL" dirty="0" err="1"/>
              <a:t>dep.Verify</a:t>
            </a:r>
            <a:r>
              <a:rPr lang="pl-PL" dirty="0"/>
              <a:t>( x =&gt; </a:t>
            </a:r>
            <a:r>
              <a:rPr lang="pl-PL" dirty="0" err="1"/>
              <a:t>x.MyMethod</a:t>
            </a:r>
            <a:r>
              <a:rPr lang="pl-PL" dirty="0"/>
              <a:t>( "</a:t>
            </a:r>
            <a:r>
              <a:rPr lang="pl-PL" dirty="0" err="1"/>
              <a:t>blah-blah</a:t>
            </a:r>
            <a:r>
              <a:rPr lang="pl-PL" dirty="0"/>
              <a:t>" ), </a:t>
            </a:r>
            <a:r>
              <a:rPr lang="pl-PL" dirty="0" err="1"/>
              <a:t>Times.Never</a:t>
            </a:r>
            <a:r>
              <a:rPr lang="pl-PL" dirty="0"/>
              <a:t>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9943E-B24C-433D-9C22-109A9B3C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9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23DA-8B7B-4832-9230-8703C5EC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0807"/>
            <a:ext cx="8596668" cy="701615"/>
          </a:xfrm>
        </p:spPr>
        <p:txBody>
          <a:bodyPr/>
          <a:lstStyle/>
          <a:p>
            <a:r>
              <a:rPr lang="pl-PL" dirty="0"/>
              <a:t>Demo - </a:t>
            </a:r>
            <a:r>
              <a:rPr lang="pl-PL" dirty="0" err="1"/>
              <a:t>mocks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3E6C-B27D-4B82-B70F-8920C9B3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workshop</a:t>
            </a:r>
            <a:r>
              <a:rPr lang="pl-PL" dirty="0"/>
              <a:t> </a:t>
            </a:r>
            <a:r>
              <a:rPr lang="pl-PL" dirty="0" err="1"/>
              <a:t>placeholder</a:t>
            </a:r>
            <a:r>
              <a:rPr lang="pl-PL" dirty="0"/>
              <a:t>/ad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A46B9-4234-4A39-840F-BE327892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E9CD-E51C-4030-9BF4-B25E2E38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108"/>
          </a:xfrm>
        </p:spPr>
        <p:txBody>
          <a:bodyPr/>
          <a:lstStyle/>
          <a:p>
            <a:r>
              <a:rPr lang="pl-PL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FE9A-4D10-4E45-8584-C1B162BB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pl-PL" dirty="0"/>
              <a:t>Day 1 </a:t>
            </a:r>
          </a:p>
          <a:p>
            <a:pPr lvl="1"/>
            <a:r>
              <a:rPr lang="pl-PL" dirty="0" err="1"/>
              <a:t>Theory</a:t>
            </a:r>
            <a:endParaRPr lang="pl-PL" dirty="0"/>
          </a:p>
          <a:p>
            <a:pPr lvl="1"/>
            <a:r>
              <a:rPr lang="pl-PL" dirty="0"/>
              <a:t>The </a:t>
            </a:r>
            <a:r>
              <a:rPr lang="pl-PL" dirty="0" err="1"/>
              <a:t>Goods</a:t>
            </a:r>
            <a:endParaRPr lang="pl-PL" dirty="0"/>
          </a:p>
          <a:p>
            <a:pPr lvl="1"/>
            <a:r>
              <a:rPr lang="pl-PL" dirty="0"/>
              <a:t>The </a:t>
            </a:r>
            <a:r>
              <a:rPr lang="pl-PL" dirty="0" err="1"/>
              <a:t>Bads</a:t>
            </a:r>
            <a:endParaRPr lang="pl-PL" dirty="0"/>
          </a:p>
          <a:p>
            <a:pPr lvl="1"/>
            <a:r>
              <a:rPr lang="pl-PL" dirty="0"/>
              <a:t>The </a:t>
            </a:r>
            <a:r>
              <a:rPr lang="pl-PL" dirty="0" err="1"/>
              <a:t>Uglies</a:t>
            </a:r>
            <a:endParaRPr lang="pl-PL" dirty="0"/>
          </a:p>
          <a:p>
            <a:pPr lvl="1"/>
            <a:r>
              <a:rPr lang="pl-PL" dirty="0" err="1"/>
              <a:t>Short</a:t>
            </a:r>
            <a:r>
              <a:rPr lang="pl-PL" dirty="0"/>
              <a:t> live </a:t>
            </a:r>
            <a:r>
              <a:rPr lang="pl-PL" dirty="0" err="1"/>
              <a:t>trainings</a:t>
            </a:r>
            <a:r>
              <a:rPr lang="pl-PL" dirty="0"/>
              <a:t> </a:t>
            </a:r>
          </a:p>
          <a:p>
            <a:r>
              <a:rPr lang="pl-PL" dirty="0"/>
              <a:t>Day 2 </a:t>
            </a:r>
          </a:p>
          <a:p>
            <a:pPr lvl="1"/>
            <a:r>
              <a:rPr lang="pl-PL" dirty="0" err="1"/>
              <a:t>Testing</a:t>
            </a:r>
            <a:r>
              <a:rPr lang="pl-PL" dirty="0"/>
              <a:t> in TDD </a:t>
            </a:r>
            <a:r>
              <a:rPr lang="pl-PL" dirty="0" err="1"/>
              <a:t>spirit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Breaks </a:t>
            </a:r>
            <a:r>
              <a:rPr lang="pl-PL" dirty="0" err="1"/>
              <a:t>anyone</a:t>
            </a:r>
            <a:r>
              <a:rPr lang="pl-PL" dirty="0"/>
              <a:t> ??</a:t>
            </a:r>
          </a:p>
          <a:p>
            <a:pPr lvl="1"/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1AF82-3E83-45CE-8B40-2868146D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82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6E0A-53B7-4589-A79D-D9B14873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Moq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choice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7A9F-3E9A-428A-9554-C9416AF2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FakeItEasy</a:t>
            </a:r>
            <a:endParaRPr lang="pl-PL" dirty="0"/>
          </a:p>
          <a:p>
            <a:r>
              <a:rPr lang="pl-PL" dirty="0" err="1"/>
              <a:t>Nsubstitute</a:t>
            </a:r>
            <a:endParaRPr lang="pl-PL" dirty="0"/>
          </a:p>
          <a:p>
            <a:r>
              <a:rPr lang="pl-PL" dirty="0" err="1"/>
              <a:t>Telerik</a:t>
            </a:r>
            <a:r>
              <a:rPr lang="pl-PL" dirty="0"/>
              <a:t> </a:t>
            </a:r>
            <a:r>
              <a:rPr lang="pl-PL" dirty="0" err="1"/>
              <a:t>JustMock</a:t>
            </a:r>
            <a:r>
              <a:rPr lang="pl-PL" dirty="0"/>
              <a:t> Lite</a:t>
            </a:r>
          </a:p>
          <a:p>
            <a:r>
              <a:rPr lang="pl-PL" dirty="0" err="1"/>
              <a:t>Typemock</a:t>
            </a:r>
            <a:r>
              <a:rPr lang="pl-PL" dirty="0"/>
              <a:t> - </a:t>
            </a:r>
            <a:r>
              <a:rPr lang="pl-PL" dirty="0" err="1"/>
              <a:t>isolator</a:t>
            </a:r>
            <a:endParaRPr lang="pl-PL" dirty="0"/>
          </a:p>
          <a:p>
            <a:r>
              <a:rPr lang="pl-PL" dirty="0" err="1"/>
              <a:t>RhinoMocks</a:t>
            </a:r>
            <a:r>
              <a:rPr lang="pl-PL" dirty="0"/>
              <a:t> – </a:t>
            </a:r>
            <a:r>
              <a:rPr lang="pl-PL" dirty="0" err="1"/>
              <a:t>old</a:t>
            </a:r>
            <a:r>
              <a:rPr lang="pl-PL" dirty="0"/>
              <a:t> but </a:t>
            </a:r>
            <a:r>
              <a:rPr lang="pl-PL" dirty="0" err="1"/>
              <a:t>mellow</a:t>
            </a:r>
            <a:r>
              <a:rPr lang="pl-P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90759-8E45-41DA-9F53-B5BD03FC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3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6F0A-4826-49E1-9174-7DBE93E8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385"/>
          </a:xfrm>
        </p:spPr>
        <p:txBody>
          <a:bodyPr/>
          <a:lstStyle/>
          <a:p>
            <a:r>
              <a:rPr lang="pl-PL" dirty="0"/>
              <a:t>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5FEB-400B-40E9-B0E0-88E1517D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875"/>
            <a:ext cx="8596668" cy="4514487"/>
          </a:xfrm>
        </p:spPr>
        <p:txBody>
          <a:bodyPr/>
          <a:lstStyle/>
          <a:p>
            <a:r>
              <a:rPr lang="pl-PL" dirty="0"/>
              <a:t>Fast</a:t>
            </a:r>
          </a:p>
          <a:p>
            <a:r>
              <a:rPr lang="pl-PL" dirty="0" err="1"/>
              <a:t>Isolated</a:t>
            </a:r>
            <a:endParaRPr lang="pl-PL" dirty="0"/>
          </a:p>
          <a:p>
            <a:r>
              <a:rPr lang="pl-PL" dirty="0" err="1"/>
              <a:t>Repeatable</a:t>
            </a:r>
            <a:endParaRPr lang="pl-PL" dirty="0"/>
          </a:p>
          <a:p>
            <a:r>
              <a:rPr lang="pl-PL" dirty="0" err="1"/>
              <a:t>Self-verifying</a:t>
            </a:r>
            <a:endParaRPr lang="pl-PL" dirty="0"/>
          </a:p>
          <a:p>
            <a:r>
              <a:rPr lang="pl-PL" dirty="0" err="1"/>
              <a:t>Timely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63DB0-868D-4349-8BE7-1AD23AF9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7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1B1B-0512-465A-809A-2F464C05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626"/>
          </a:xfrm>
        </p:spPr>
        <p:txBody>
          <a:bodyPr>
            <a:normAutofit fontScale="90000"/>
          </a:bodyPr>
          <a:lstStyle/>
          <a:p>
            <a:r>
              <a:rPr lang="en-GB" dirty="0"/>
              <a:t>Fast</a:t>
            </a:r>
            <a:br>
              <a:rPr lang="en-GB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95EC-12D2-476B-9071-E8664DAF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Don't call external systems</a:t>
            </a:r>
            <a:r>
              <a:rPr lang="pl-PL" dirty="0"/>
              <a:t> (</a:t>
            </a:r>
            <a:r>
              <a:rPr lang="en-GB" dirty="0"/>
              <a:t>DB, web services, files</a:t>
            </a:r>
            <a:r>
              <a:rPr lang="pl-PL" dirty="0"/>
              <a:t>) –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them</a:t>
            </a:r>
            <a:endParaRPr lang="en-GB" dirty="0"/>
          </a:p>
          <a:p>
            <a:r>
              <a:rPr lang="en-GB" dirty="0"/>
              <a:t>Reduce amount of data to process to a small, representative sample</a:t>
            </a:r>
          </a:p>
          <a:p>
            <a:r>
              <a:rPr lang="en-GB" dirty="0"/>
              <a:t>Distinguish between integration/long running and fast unit tests - run the latter ones frequently</a:t>
            </a:r>
          </a:p>
          <a:p>
            <a:r>
              <a:rPr lang="en-GB" dirty="0"/>
              <a:t>Unit tests execution </a:t>
            </a:r>
            <a:r>
              <a:rPr lang="pl-PL" dirty="0" err="1"/>
              <a:t>should</a:t>
            </a:r>
            <a:r>
              <a:rPr lang="pl-PL" dirty="0"/>
              <a:t> be „instant”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809D5-151A-49D4-984E-78D9E749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0541-33C8-41DF-B185-19B485B1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Isolated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AC5E-C5D7-4399-BBC6-794A58B4B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reason to fail </a:t>
            </a:r>
            <a:r>
              <a:rPr lang="pl-PL" dirty="0"/>
              <a:t>⭢</a:t>
            </a:r>
            <a:r>
              <a:rPr lang="en-GB" dirty="0"/>
              <a:t> </a:t>
            </a:r>
            <a:r>
              <a:rPr lang="pl-PL" dirty="0">
                <a:solidFill>
                  <a:srgbClr val="FF0000"/>
                </a:solidFill>
              </a:rPr>
              <a:t>„</a:t>
            </a:r>
            <a:r>
              <a:rPr lang="en-GB" dirty="0">
                <a:solidFill>
                  <a:srgbClr val="FF0000"/>
                </a:solidFill>
              </a:rPr>
              <a:t>one</a:t>
            </a:r>
            <a:r>
              <a:rPr lang="pl-PL" dirty="0">
                <a:solidFill>
                  <a:srgbClr val="FF0000"/>
                </a:solidFill>
              </a:rPr>
              <a:t>”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assert per test</a:t>
            </a:r>
          </a:p>
          <a:p>
            <a:r>
              <a:rPr lang="en-GB" dirty="0"/>
              <a:t>Potential problems in external systems are eliminated</a:t>
            </a:r>
          </a:p>
          <a:p>
            <a:r>
              <a:rPr lang="en-GB" dirty="0"/>
              <a:t>Tests don't affect each other</a:t>
            </a:r>
          </a:p>
          <a:p>
            <a:r>
              <a:rPr lang="en-GB" dirty="0"/>
              <a:t>Beware static classes/methods, singletons, databases!</a:t>
            </a:r>
          </a:p>
          <a:p>
            <a:r>
              <a:rPr lang="en-GB" dirty="0"/>
              <a:t>Order of test execution must not matter!</a:t>
            </a:r>
          </a:p>
          <a:p>
            <a:r>
              <a:rPr lang="en-GB" dirty="0"/>
              <a:t>Arrange-Act-Assert</a:t>
            </a:r>
            <a:r>
              <a:rPr lang="pl-PL" dirty="0"/>
              <a:t>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0C71-71FC-4AE2-92FD-BF3114D5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25ED-31A6-448F-B967-53B0F57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675"/>
            <a:ext cx="8596668" cy="701615"/>
          </a:xfrm>
        </p:spPr>
        <p:txBody>
          <a:bodyPr/>
          <a:lstStyle/>
          <a:p>
            <a:r>
              <a:rPr lang="en-GB" dirty="0"/>
              <a:t>Repeatable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4EA6-0844-43A8-BE63-5BA3F126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865"/>
            <a:ext cx="8596668" cy="4583498"/>
          </a:xfrm>
        </p:spPr>
        <p:txBody>
          <a:bodyPr/>
          <a:lstStyle/>
          <a:p>
            <a:r>
              <a:rPr lang="en-GB" dirty="0"/>
              <a:t>Static data, in-memory structures not cleaned up</a:t>
            </a:r>
          </a:p>
          <a:p>
            <a:r>
              <a:rPr lang="en-GB" dirty="0"/>
              <a:t>External systems keeping state</a:t>
            </a:r>
          </a:p>
          <a:p>
            <a:r>
              <a:rPr lang="en-GB" dirty="0"/>
              <a:t>Non-deterministic behaviour: threads/processes/order of test executions</a:t>
            </a:r>
          </a:p>
          <a:p>
            <a:r>
              <a:rPr lang="en-GB" dirty="0"/>
              <a:t>Other classes which failed to initialize properly due to time</a:t>
            </a:r>
          </a:p>
          <a:p>
            <a:r>
              <a:rPr lang="pl-PL" dirty="0" err="1"/>
              <a:t>Dependable</a:t>
            </a:r>
            <a:r>
              <a:rPr lang="pl-PL" dirty="0"/>
              <a:t> / </a:t>
            </a:r>
            <a:r>
              <a:rPr lang="pl-PL" dirty="0" err="1"/>
              <a:t>deterministic</a:t>
            </a:r>
            <a:r>
              <a:rPr lang="pl-PL" dirty="0"/>
              <a:t> </a:t>
            </a:r>
          </a:p>
          <a:p>
            <a:r>
              <a:rPr lang="pl-PL" dirty="0" err="1">
                <a:latin typeface="Consolas" panose="020B0609020204030204" pitchFamily="49" charset="0"/>
              </a:rPr>
              <a:t>new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Random</a:t>
            </a:r>
            <a:r>
              <a:rPr lang="pl-PL" dirty="0">
                <a:latin typeface="Consolas" panose="020B0609020204030204" pitchFamily="49" charset="0"/>
              </a:rPr>
              <a:t>(42)</a:t>
            </a:r>
          </a:p>
          <a:p>
            <a:pPr lvl="1"/>
            <a:r>
              <a:rPr lang="pl-PL" dirty="0" err="1">
                <a:latin typeface="Consolas" panose="020B0609020204030204" pitchFamily="49" charset="0"/>
              </a:rPr>
              <a:t>Seeded</a:t>
            </a:r>
            <a:r>
              <a:rPr lang="pl-PL" dirty="0">
                <a:latin typeface="Consolas" panose="020B0609020204030204" pitchFamily="49" charset="0"/>
              </a:rPr>
              <a:t> (</a:t>
            </a:r>
            <a:r>
              <a:rPr lang="pl-PL" dirty="0" err="1">
                <a:latin typeface="Consolas" panose="020B0609020204030204" pitchFamily="49" charset="0"/>
              </a:rPr>
              <a:t>persisted</a:t>
            </a:r>
            <a:r>
              <a:rPr lang="pl-PL" dirty="0">
                <a:latin typeface="Consolas" panose="020B0609020204030204" pitchFamily="49" charset="0"/>
              </a:rPr>
              <a:t>) </a:t>
            </a:r>
            <a:r>
              <a:rPr lang="pl-PL" dirty="0" err="1">
                <a:latin typeface="Consolas" panose="020B0609020204030204" pitchFamily="49" charset="0"/>
              </a:rPr>
              <a:t>random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values</a:t>
            </a:r>
            <a:r>
              <a:rPr lang="pl-PL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8F63C-CD65-401B-80E9-EF3F102A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6CAD-CBA0-4497-9470-679724D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5313"/>
            <a:ext cx="8596668" cy="718868"/>
          </a:xfrm>
        </p:spPr>
        <p:txBody>
          <a:bodyPr>
            <a:normAutofit fontScale="90000"/>
          </a:bodyPr>
          <a:lstStyle/>
          <a:p>
            <a:r>
              <a:rPr lang="en-GB" dirty="0"/>
              <a:t>Self-Verifying</a:t>
            </a:r>
            <a:br>
              <a:rPr lang="en-GB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BB73-9B73-497B-A1A0-1AB44A1C7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875"/>
            <a:ext cx="8596668" cy="4514487"/>
          </a:xfrm>
        </p:spPr>
        <p:txBody>
          <a:bodyPr/>
          <a:lstStyle/>
          <a:p>
            <a:r>
              <a:rPr lang="en-GB" dirty="0"/>
              <a:t>No "partial success"</a:t>
            </a:r>
          </a:p>
          <a:p>
            <a:r>
              <a:rPr lang="en-GB" dirty="0"/>
              <a:t>No field for interpretation </a:t>
            </a:r>
            <a:endParaRPr lang="pl-PL" dirty="0"/>
          </a:p>
          <a:p>
            <a:pPr lvl="1"/>
            <a:r>
              <a:rPr lang="en-GB" dirty="0"/>
              <a:t>user </a:t>
            </a:r>
            <a:r>
              <a:rPr lang="pl-PL" dirty="0" err="1"/>
              <a:t>cannot</a:t>
            </a:r>
            <a:r>
              <a:rPr lang="en-GB" dirty="0"/>
              <a:t> </a:t>
            </a:r>
            <a:r>
              <a:rPr lang="pl-PL" dirty="0"/>
              <a:t>be </a:t>
            </a:r>
            <a:r>
              <a:rPr lang="pl-PL" dirty="0" err="1"/>
              <a:t>forced</a:t>
            </a:r>
            <a:r>
              <a:rPr lang="pl-PL" dirty="0"/>
              <a:t> </a:t>
            </a:r>
            <a:r>
              <a:rPr lang="en-GB" dirty="0"/>
              <a:t>to read console output</a:t>
            </a:r>
            <a:endParaRPr lang="pl-PL" dirty="0"/>
          </a:p>
          <a:p>
            <a:pPr lvl="1"/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exception</a:t>
            </a:r>
            <a:r>
              <a:rPr lang="pl-PL" dirty="0"/>
              <a:t>: </a:t>
            </a:r>
            <a:r>
              <a:rPr lang="pl-PL" dirty="0" err="1"/>
              <a:t>images</a:t>
            </a:r>
            <a:r>
              <a:rPr lang="pl-PL" dirty="0"/>
              <a:t>, </a:t>
            </a:r>
            <a:r>
              <a:rPr lang="pl-PL" dirty="0" err="1"/>
              <a:t>patterns</a:t>
            </a:r>
            <a:r>
              <a:rPr lang="pl-PL" dirty="0"/>
              <a:t>, science </a:t>
            </a:r>
            <a:endParaRPr lang="en-GB" dirty="0"/>
          </a:p>
          <a:p>
            <a:r>
              <a:rPr lang="en-GB" dirty="0"/>
              <a:t>Green (pass) == GOOD, Red (fail) == BAD</a:t>
            </a:r>
          </a:p>
          <a:p>
            <a:r>
              <a:rPr lang="pl-PL" dirty="0"/>
              <a:t>Test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assertions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often</a:t>
            </a:r>
            <a:r>
              <a:rPr lang="pl-PL" dirty="0"/>
              <a:t> pass in most </a:t>
            </a:r>
            <a:r>
              <a:rPr lang="pl-PL" dirty="0" err="1"/>
              <a:t>cases</a:t>
            </a:r>
            <a:r>
              <a:rPr lang="pl-PL" dirty="0"/>
              <a:t> ;-)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358D-16CC-4AEF-88EF-76A9D6A2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15DD-05F1-4A8F-8D8A-1CF54D7E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0422"/>
            <a:ext cx="8596668" cy="701615"/>
          </a:xfrm>
        </p:spPr>
        <p:txBody>
          <a:bodyPr/>
          <a:lstStyle/>
          <a:p>
            <a:r>
              <a:rPr lang="en-GB" dirty="0"/>
              <a:t>Timely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8A88-8C26-4CF3-AABA-E8A64E9D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Don't wait ages to write the test</a:t>
            </a:r>
          </a:p>
          <a:p>
            <a:r>
              <a:rPr lang="en-GB" dirty="0"/>
              <a:t>Test-Driven Development</a:t>
            </a:r>
          </a:p>
          <a:p>
            <a:r>
              <a:rPr lang="en-GB" dirty="0"/>
              <a:t>Test-After Development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16E0C-3C3E-4914-B6B5-F8180AF2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1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3705-C70B-4A62-8B83-0AEF6D4C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483"/>
          </a:xfrm>
        </p:spPr>
        <p:txBody>
          <a:bodyPr/>
          <a:lstStyle/>
          <a:p>
            <a:r>
              <a:rPr lang="en-GB" dirty="0"/>
              <a:t>AAA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0876-5C8F-4601-8D2D-9CDB458E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Arrange</a:t>
            </a:r>
          </a:p>
          <a:p>
            <a:pPr lvl="1"/>
            <a:r>
              <a:rPr lang="en-GB" dirty="0"/>
              <a:t>Creates "context" for the test</a:t>
            </a:r>
          </a:p>
          <a:p>
            <a:pPr lvl="1"/>
            <a:r>
              <a:rPr lang="en-GB" dirty="0"/>
              <a:t>Use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doubles</a:t>
            </a:r>
            <a:r>
              <a:rPr lang="en-GB" dirty="0"/>
              <a:t> as much as possible here</a:t>
            </a:r>
          </a:p>
          <a:p>
            <a:r>
              <a:rPr lang="en-GB" dirty="0"/>
              <a:t>Act</a:t>
            </a:r>
          </a:p>
          <a:p>
            <a:pPr lvl="1"/>
            <a:r>
              <a:rPr lang="en-GB" dirty="0"/>
              <a:t>One single operation we want to run using "context" prepared in Arrange part</a:t>
            </a:r>
          </a:p>
          <a:p>
            <a:pPr lvl="1"/>
            <a:r>
              <a:rPr lang="en-GB" dirty="0"/>
              <a:t>Capture various results/</a:t>
            </a:r>
            <a:r>
              <a:rPr lang="en-GB" dirty="0">
                <a:solidFill>
                  <a:srgbClr val="FF0000"/>
                </a:solidFill>
              </a:rPr>
              <a:t>side effects </a:t>
            </a:r>
            <a:r>
              <a:rPr lang="en-GB" dirty="0"/>
              <a:t>of operation</a:t>
            </a:r>
          </a:p>
          <a:p>
            <a:r>
              <a:rPr lang="en-GB" dirty="0"/>
              <a:t>Assert</a:t>
            </a:r>
          </a:p>
          <a:p>
            <a:pPr lvl="1"/>
            <a:r>
              <a:rPr lang="en-GB" dirty="0"/>
              <a:t>Test all results, with appropriate granularity</a:t>
            </a:r>
          </a:p>
          <a:p>
            <a:pPr lvl="1"/>
            <a:r>
              <a:rPr lang="en-GB" dirty="0"/>
              <a:t>Check all side effects (expected, not allowed)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BD5A7-A8A8-4382-A04D-8CCA53FA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0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3EEA-86BA-4E3F-97C3-094FCB3C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r>
              <a:rPr lang="pl-PL" dirty="0"/>
              <a:t>AAA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001C-77BC-429C-A59E-CE20443A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853"/>
            <a:ext cx="8596668" cy="51758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</a:p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WhenAdd_ShouldReturnResultOfAddition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arrange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x = 10;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y = 0.5;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act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calculator.Add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 x, y );</a:t>
            </a: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assert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 result,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Is.EqualTo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( 10.5 ) 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9D3C9-14B5-498F-B4E9-30D68FFF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64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A560-1976-4C2E-B921-BC0B7661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6521"/>
            <a:ext cx="8596668" cy="580845"/>
          </a:xfrm>
        </p:spPr>
        <p:txBody>
          <a:bodyPr>
            <a:normAutofit fontScale="90000"/>
          </a:bodyPr>
          <a:lstStyle/>
          <a:p>
            <a:r>
              <a:rPr lang="pl-PL" dirty="0"/>
              <a:t>AAA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9180-2D7B-41BD-982B-96C7FDBCE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07367"/>
            <a:ext cx="9148153" cy="60241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TestFixture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Calculator_WhenAdd_ShouldBeCommutative</a:t>
            </a:r>
            <a:br>
              <a:rPr lang="pl-PL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_result1;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_result2;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TestFixtureSetUp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ArrangeAndAct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arrange</a:t>
            </a:r>
            <a:b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x = 10;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y = 20.0;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objectUnderTest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act</a:t>
            </a:r>
            <a:b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_result1 =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objectUnderTest.Add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(x, y);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_result2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objectUnderTest.Add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)y, x);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[Test]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ShouldProduceCorrectResults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(_result1,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Is.EqualTo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(30.0));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(_result2,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Is.EqualTo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(30.0));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[Test]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ShouldBothResultsBeEqual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 _result1,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Is.EqualTo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 _result2 ) 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CA543-18E6-4B17-84AD-70B15234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E351-08C7-44C5-97CC-F46F5D82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Rules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824AFC-172B-4CD1-B595-A3AD5CAE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81" y="1485900"/>
            <a:ext cx="48768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9AEEE2-2E8D-46AB-8C56-A276B3EE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2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40E6-2104-4A6D-9ED6-C15D956A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132"/>
          </a:xfrm>
        </p:spPr>
        <p:txBody>
          <a:bodyPr/>
          <a:lstStyle/>
          <a:p>
            <a:r>
              <a:rPr lang="pl-PL" dirty="0" err="1"/>
              <a:t>Legacy</a:t>
            </a:r>
            <a:r>
              <a:rPr lang="pl-PL" dirty="0"/>
              <a:t> </a:t>
            </a:r>
            <a:r>
              <a:rPr lang="pl-PL" dirty="0" err="1"/>
              <a:t>systems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74A4-E654-41C6-B6A5-19E1DD18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Methods</a:t>
            </a:r>
            <a:endParaRPr lang="pl-PL" dirty="0"/>
          </a:p>
          <a:p>
            <a:r>
              <a:rPr lang="en-GB" dirty="0"/>
              <a:t>Facade</a:t>
            </a:r>
          </a:p>
          <a:p>
            <a:r>
              <a:rPr lang="pl-PL" dirty="0" err="1"/>
              <a:t>Seam</a:t>
            </a:r>
            <a:endParaRPr lang="en-GB" dirty="0"/>
          </a:p>
          <a:p>
            <a:r>
              <a:rPr lang="pl-PL" dirty="0"/>
              <a:t>„</a:t>
            </a:r>
            <a:r>
              <a:rPr lang="pl-PL" dirty="0" err="1"/>
              <a:t>Static</a:t>
            </a:r>
            <a:r>
              <a:rPr lang="pl-PL" dirty="0"/>
              <a:t>” </a:t>
            </a:r>
            <a:r>
              <a:rPr lang="pl-PL" dirty="0" err="1"/>
              <a:t>IoC</a:t>
            </a:r>
            <a:endParaRPr lang="pl-PL" dirty="0"/>
          </a:p>
          <a:p>
            <a:r>
              <a:rPr lang="pl-PL" dirty="0" err="1"/>
              <a:t>Composition</a:t>
            </a:r>
            <a:r>
              <a:rPr lang="pl-PL" dirty="0"/>
              <a:t>/</a:t>
            </a:r>
            <a:r>
              <a:rPr lang="en-GB" dirty="0"/>
              <a:t>substitution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C089A-D088-40E9-8B54-C05CD748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99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1BD1-5833-4EFC-8E2E-E57CEFF4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Best </a:t>
            </a:r>
            <a:r>
              <a:rPr lang="pl-PL" dirty="0" err="1"/>
              <a:t>practices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FDF3-6075-483B-99F8-0705FB420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/>
              <a:t>MySystem.Tests</a:t>
            </a:r>
            <a:r>
              <a:rPr lang="en-GB" dirty="0"/>
              <a:t> – pattern recognized by CI/CD</a:t>
            </a:r>
          </a:p>
          <a:p>
            <a:pPr>
              <a:lnSpc>
                <a:spcPct val="150000"/>
              </a:lnSpc>
            </a:pPr>
            <a:r>
              <a:rPr lang="en-GB" dirty="0"/>
              <a:t>[</a:t>
            </a:r>
            <a:r>
              <a:rPr lang="en-GB" dirty="0" err="1"/>
              <a:t>InternalsVisibleTo</a:t>
            </a:r>
            <a:r>
              <a:rPr lang="en-GB" dirty="0"/>
              <a:t>("*.Tests")] </a:t>
            </a:r>
          </a:p>
          <a:p>
            <a:pPr>
              <a:lnSpc>
                <a:spcPct val="150000"/>
              </a:lnSpc>
            </a:pPr>
            <a:r>
              <a:rPr lang="en-GB" dirty="0"/>
              <a:t>[</a:t>
            </a:r>
            <a:r>
              <a:rPr lang="en-GB" dirty="0" err="1"/>
              <a:t>InternalsVisibleTo</a:t>
            </a:r>
            <a:r>
              <a:rPr lang="en-GB" dirty="0"/>
              <a:t>("DynamicProxyGenAssembly2")]</a:t>
            </a:r>
          </a:p>
          <a:p>
            <a:pPr>
              <a:lnSpc>
                <a:spcPct val="150000"/>
              </a:lnSpc>
            </a:pPr>
            <a:r>
              <a:rPr lang="en-GB" dirty="0"/>
              <a:t>Subfolders in main solution</a:t>
            </a:r>
          </a:p>
          <a:p>
            <a:pPr>
              <a:lnSpc>
                <a:spcPct val="150000"/>
              </a:lnSpc>
            </a:pPr>
            <a:r>
              <a:rPr lang="en-GB" dirty="0"/>
              <a:t>...and for name of test use pattern </a:t>
            </a:r>
            <a:r>
              <a:rPr lang="en-GB" dirty="0" err="1"/>
              <a:t>ClassName_WhenSomeMethodCalled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C79D-F7E0-4127-8D14-76D8E88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30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08EC-4138-4CAF-9A47-B43B94B3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7291"/>
            <a:ext cx="8596668" cy="727494"/>
          </a:xfrm>
        </p:spPr>
        <p:txBody>
          <a:bodyPr>
            <a:normAutofit/>
          </a:bodyPr>
          <a:lstStyle/>
          <a:p>
            <a:r>
              <a:rPr lang="pl-PL" dirty="0" err="1"/>
              <a:t>Obstacles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6B86-D100-4F18-84A6-8BC448F4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5171"/>
            <a:ext cx="8596668" cy="5006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Hard to start writing tests - ask people who already do it!</a:t>
            </a:r>
          </a:p>
          <a:p>
            <a:pPr>
              <a:lnSpc>
                <a:spcPct val="150000"/>
              </a:lnSpc>
            </a:pPr>
            <a:r>
              <a:rPr lang="en-GB" dirty="0"/>
              <a:t>Find the right balance (e.g. do you need to test auto-properties or every single implementation detail?)</a:t>
            </a:r>
          </a:p>
          <a:p>
            <a:pPr>
              <a:lnSpc>
                <a:spcPct val="150000"/>
              </a:lnSpc>
            </a:pPr>
            <a:r>
              <a:rPr lang="en-GB" dirty="0"/>
              <a:t>False sense of security</a:t>
            </a:r>
          </a:p>
          <a:p>
            <a:pPr>
              <a:lnSpc>
                <a:spcPct val="150000"/>
              </a:lnSpc>
            </a:pPr>
            <a:r>
              <a:rPr lang="en-GB" dirty="0"/>
              <a:t>Management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Code coverage - reduces the tests to a single number. Is it going to affect your bonus?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Bloody time wasters - these unit test writing developers</a:t>
            </a:r>
          </a:p>
          <a:p>
            <a:pPr>
              <a:lnSpc>
                <a:spcPct val="150000"/>
              </a:lnSpc>
            </a:pPr>
            <a:r>
              <a:rPr lang="en-GB" dirty="0"/>
              <a:t>Maintenance costs</a:t>
            </a:r>
          </a:p>
          <a:p>
            <a:pPr>
              <a:lnSpc>
                <a:spcPct val="150000"/>
              </a:lnSpc>
            </a:pPr>
            <a:r>
              <a:rPr lang="en-GB" dirty="0"/>
              <a:t>No team review =&gt; tests are understood by creators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FC28-4D44-4F72-8BA8-459817F8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AD45-E5B4-4F73-A2E8-B9B861D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pl-PL" dirty="0" err="1"/>
              <a:t>Secret</a:t>
            </a:r>
            <a:r>
              <a:rPr lang="pl-PL" dirty="0"/>
              <a:t> </a:t>
            </a:r>
            <a:r>
              <a:rPr lang="pl-PL" dirty="0" err="1"/>
              <a:t>tests</a:t>
            </a:r>
            <a:r>
              <a:rPr lang="pl-PL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BAF1-4336-4332-B87C-F23D62FA7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Public vs private members</a:t>
            </a:r>
          </a:p>
          <a:p>
            <a:pPr>
              <a:lnSpc>
                <a:spcPct val="150000"/>
              </a:lnSpc>
            </a:pPr>
            <a:r>
              <a:rPr lang="en-GB" dirty="0"/>
              <a:t>System is entitled to it’s „secrets” / implementation details !?</a:t>
            </a:r>
          </a:p>
          <a:p>
            <a:pPr>
              <a:lnSpc>
                <a:spcPct val="150000"/>
              </a:lnSpc>
            </a:pPr>
            <a:r>
              <a:rPr lang="en-GB" dirty="0"/>
              <a:t>using </a:t>
            </a:r>
            <a:r>
              <a:rPr lang="en-GB" dirty="0" err="1"/>
              <a:t>Moq.Protected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var mock = new Mock&lt;</a:t>
            </a:r>
            <a:r>
              <a:rPr lang="en-GB" dirty="0" err="1"/>
              <a:t>MyClass</a:t>
            </a:r>
            <a:r>
              <a:rPr lang="en-GB" dirty="0"/>
              <a:t>&gt;();</a:t>
            </a:r>
            <a:br>
              <a:rPr lang="en-GB" dirty="0"/>
            </a:br>
            <a:r>
              <a:rPr lang="en-GB" dirty="0" err="1"/>
              <a:t>mock.Protected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     .Setup&lt;int&gt;("</a:t>
            </a:r>
            <a:r>
              <a:rPr lang="en-GB" dirty="0" err="1"/>
              <a:t>MyProtectedGetIntMethod</a:t>
            </a:r>
            <a:r>
              <a:rPr lang="en-GB" dirty="0"/>
              <a:t>")</a:t>
            </a:r>
            <a:br>
              <a:rPr lang="en-GB" dirty="0"/>
            </a:br>
            <a:r>
              <a:rPr lang="en-GB" dirty="0"/>
              <a:t>     .Returns(1);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B717E-7635-4418-983E-5EEF3433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A890-6DE5-4D56-9835-5CE5E8D4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70B4-D69B-4492-BD10-BBA73397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pl-PL" dirty="0"/>
              <a:t>BEFRIEND AND „LOVE” YOUR TESTING FRAMEWORK</a:t>
            </a:r>
          </a:p>
          <a:p>
            <a:endParaRPr lang="pl-PL" dirty="0"/>
          </a:p>
          <a:p>
            <a:r>
              <a:rPr lang="en-GB" dirty="0"/>
              <a:t>what you want your code to do and how you</a:t>
            </a:r>
            <a:r>
              <a:rPr lang="pl-PL" dirty="0"/>
              <a:t>r team</a:t>
            </a:r>
            <a:r>
              <a:rPr lang="en-GB" dirty="0"/>
              <a:t> want to use it</a:t>
            </a:r>
          </a:p>
          <a:p>
            <a:r>
              <a:rPr lang="en-GB" dirty="0"/>
              <a:t>Composition over inheritance </a:t>
            </a:r>
            <a:r>
              <a:rPr lang="pl-PL" dirty="0"/>
              <a:t>- </a:t>
            </a:r>
            <a:r>
              <a:rPr lang="pl-PL" dirty="0" err="1"/>
              <a:t>IoC</a:t>
            </a:r>
            <a:endParaRPr lang="en-GB" dirty="0"/>
          </a:p>
          <a:p>
            <a:r>
              <a:rPr lang="en-GB" dirty="0"/>
              <a:t>code &amp; test review</a:t>
            </a:r>
            <a:r>
              <a:rPr lang="pl-PL" dirty="0"/>
              <a:t>s</a:t>
            </a:r>
            <a:endParaRPr lang="en-GB" dirty="0"/>
          </a:p>
          <a:p>
            <a:r>
              <a:rPr lang="en-GB" dirty="0"/>
              <a:t>Prepare your own team tools &amp; standards</a:t>
            </a:r>
          </a:p>
          <a:p>
            <a:r>
              <a:rPr lang="en-GB" dirty="0"/>
              <a:t>FIRST, AAA</a:t>
            </a:r>
            <a:endParaRPr lang="pl-PL" dirty="0"/>
          </a:p>
          <a:p>
            <a:r>
              <a:rPr lang="pl-PL" dirty="0"/>
              <a:t>CI / CD / CD</a:t>
            </a:r>
          </a:p>
          <a:p>
            <a:r>
              <a:rPr lang="pl-PL" dirty="0"/>
              <a:t>„Live” unit </a:t>
            </a:r>
            <a:r>
              <a:rPr lang="pl-PL" dirty="0" err="1"/>
              <a:t>tests</a:t>
            </a:r>
            <a:endParaRPr lang="pl-PL" dirty="0"/>
          </a:p>
          <a:p>
            <a:r>
              <a:rPr lang="pl-PL" dirty="0" err="1"/>
              <a:t>Symmetry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370A8-762C-473D-823D-A45F2A0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4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FD58-A170-4775-918F-F74019C6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F6B7-57DC-4C9B-99F1-8667CBD6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TDD </a:t>
            </a:r>
            <a:r>
              <a:rPr lang="pl-PL"/>
              <a:t>Katas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62D86-D57E-4AA8-8B8A-82BE3B6F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42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144B-542A-40C2-989A-CE39760D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A507-1FF0-4760-8286-795EC8EF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l-PL" sz="5400" dirty="0"/>
          </a:p>
          <a:p>
            <a:pPr marL="0" indent="0" algn="ctr">
              <a:buNone/>
            </a:pPr>
            <a:r>
              <a:rPr lang="pl-PL" sz="5400" dirty="0" err="1"/>
              <a:t>Thank</a:t>
            </a:r>
            <a:r>
              <a:rPr lang="pl-PL" sz="5400" dirty="0"/>
              <a:t> </a:t>
            </a:r>
            <a:r>
              <a:rPr lang="pl-PL" sz="5400" dirty="0" err="1"/>
              <a:t>you</a:t>
            </a:r>
            <a:r>
              <a:rPr lang="pl-PL" sz="5400" dirty="0"/>
              <a:t> for </a:t>
            </a:r>
            <a:r>
              <a:rPr lang="pl-PL" sz="5400" dirty="0" err="1"/>
              <a:t>attention</a:t>
            </a:r>
            <a:r>
              <a:rPr lang="pl-PL" sz="5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0BABE-4D76-42D4-B7A4-2DD2E6A6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EC26-09FA-4354-8413-CDF96B04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374"/>
          </a:xfrm>
        </p:spPr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866A-8AE8-4A95-B908-2C9AD416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Unit vs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  <a:p>
            <a:r>
              <a:rPr lang="en-GB" dirty="0"/>
              <a:t>Why?</a:t>
            </a:r>
          </a:p>
          <a:p>
            <a:r>
              <a:rPr lang="pl-PL" dirty="0"/>
              <a:t>How?</a:t>
            </a:r>
            <a:endParaRPr lang="en-GB" dirty="0"/>
          </a:p>
          <a:p>
            <a:r>
              <a:rPr lang="pl-PL" dirty="0" err="1"/>
              <a:t>Some</a:t>
            </a:r>
            <a:r>
              <a:rPr lang="pl-PL" dirty="0"/>
              <a:t> do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better</a:t>
            </a:r>
            <a:endParaRPr lang="en-GB" dirty="0"/>
          </a:p>
          <a:p>
            <a:r>
              <a:rPr lang="pl-PL" dirty="0" err="1"/>
              <a:t>Obstacles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3E222-9F0E-49AA-96EE-D2454F1D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1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E351-08C7-44C5-97CC-F46F5D82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Rules</a:t>
            </a:r>
            <a:endParaRPr lang="pl-P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33D5A-797E-434F-9638-16EEC400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„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depends</a:t>
            </a:r>
            <a:r>
              <a:rPr lang="pl-PL" dirty="0"/>
              <a:t>”</a:t>
            </a:r>
          </a:p>
          <a:p>
            <a:endParaRPr lang="pl-PL" dirty="0"/>
          </a:p>
          <a:p>
            <a:r>
              <a:rPr lang="pl-PL" dirty="0"/>
              <a:t>C# / .NET / Visual Studio == </a:t>
            </a:r>
            <a:r>
              <a:rPr lang="pl-PL" dirty="0" err="1"/>
              <a:t>everything</a:t>
            </a:r>
            <a:r>
              <a:rPr lang="pl-PL" dirty="0"/>
              <a:t> </a:t>
            </a:r>
            <a:r>
              <a:rPr lang="pl-PL" dirty="0" err="1"/>
              <a:t>else</a:t>
            </a:r>
            <a:endParaRPr lang="pl-PL" dirty="0"/>
          </a:p>
          <a:p>
            <a:endParaRPr lang="pl-PL" dirty="0"/>
          </a:p>
          <a:p>
            <a:r>
              <a:rPr lang="en-GB" dirty="0"/>
              <a:t>Key words for use in RFCs to Indicate Requirement Levels</a:t>
            </a:r>
          </a:p>
          <a:p>
            <a:pPr lvl="1"/>
            <a:r>
              <a:rPr lang="en-GB" dirty="0">
                <a:hlinkClick r:id="rId2"/>
              </a:rPr>
              <a:t>https://tools.ietf.org/html/rfc2119</a:t>
            </a:r>
            <a:endParaRPr lang="en-GB" dirty="0"/>
          </a:p>
          <a:p>
            <a:endParaRPr lang="en-GB" dirty="0"/>
          </a:p>
          <a:p>
            <a:r>
              <a:rPr lang="en-GB" dirty="0"/>
              <a:t>My „must” – in my team</a:t>
            </a:r>
          </a:p>
          <a:p>
            <a:endParaRPr lang="en-GB" dirty="0"/>
          </a:p>
          <a:p>
            <a:r>
              <a:rPr lang="en-GB" dirty="0"/>
              <a:t>In order to let it go, you need to possess it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00E9F-DA4F-4658-9F4A-E9B766EA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2A4D-FA1D-445C-A652-3351AED8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Glossary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EAFA-10E9-4EB3-9B33-C1D5708F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1163"/>
            <a:ext cx="8596668" cy="4290200"/>
          </a:xfrm>
        </p:spPr>
        <p:txBody>
          <a:bodyPr/>
          <a:lstStyle/>
          <a:p>
            <a:r>
              <a:rPr lang="en-GB" dirty="0"/>
              <a:t>OUT/SUT – Object/Subject Under Test - class we are testing</a:t>
            </a:r>
          </a:p>
          <a:p>
            <a:r>
              <a:rPr lang="en-GB" dirty="0"/>
              <a:t>Test Doubles</a:t>
            </a:r>
          </a:p>
          <a:p>
            <a:pPr lvl="1"/>
            <a:r>
              <a:rPr lang="en-GB" dirty="0"/>
              <a:t>Mock – object with expectations</a:t>
            </a:r>
          </a:p>
          <a:p>
            <a:pPr lvl="1"/>
            <a:r>
              <a:rPr lang="en-GB" dirty="0"/>
              <a:t>Stub - object behaving in given way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>
                <a:hlinkClick r:id="rId2"/>
              </a:rPr>
              <a:t>https://www.martinfowler.com/bliki/TestDouble.html</a:t>
            </a:r>
            <a:endParaRPr lang="en-GB" dirty="0"/>
          </a:p>
          <a:p>
            <a:r>
              <a:rPr lang="en-GB" dirty="0"/>
              <a:t>Lambda Expression e.g. (</a:t>
            </a:r>
            <a:r>
              <a:rPr lang="en-GB" dirty="0" err="1"/>
              <a:t>x,y</a:t>
            </a:r>
            <a:r>
              <a:rPr lang="en-GB" dirty="0"/>
              <a:t>) =&gt; x + y</a:t>
            </a:r>
          </a:p>
          <a:p>
            <a:r>
              <a:rPr lang="en-GB" dirty="0"/>
              <a:t>Interface</a:t>
            </a:r>
            <a:r>
              <a:rPr lang="pl-PL" dirty="0"/>
              <a:t> / </a:t>
            </a:r>
            <a:r>
              <a:rPr lang="pl-PL" dirty="0" err="1"/>
              <a:t>contract</a:t>
            </a:r>
            <a:endParaRPr lang="en-GB" dirty="0"/>
          </a:p>
          <a:p>
            <a:r>
              <a:rPr lang="en-GB" dirty="0"/>
              <a:t>Dependency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EA692-5BFE-4DEB-895F-83FC5C4D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B2B8-E406-42CC-85C7-932DDE2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Reasons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38B5-F0A2-4F66-A611-78AC6A833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works as expected </a:t>
            </a:r>
            <a:r>
              <a:rPr lang="pl-PL" dirty="0"/>
              <a:t>⭢ </a:t>
            </a:r>
            <a:r>
              <a:rPr lang="en-GB" dirty="0"/>
              <a:t>self-confidence</a:t>
            </a:r>
          </a:p>
          <a:p>
            <a:r>
              <a:rPr lang="en-GB" dirty="0"/>
              <a:t>Usage documentation</a:t>
            </a:r>
          </a:p>
          <a:p>
            <a:r>
              <a:rPr lang="en-GB" dirty="0"/>
              <a:t>Run code regardless large systems around</a:t>
            </a:r>
          </a:p>
          <a:p>
            <a:r>
              <a:rPr lang="en-GB" dirty="0"/>
              <a:t>Mouse clicks reduction</a:t>
            </a:r>
          </a:p>
          <a:p>
            <a:r>
              <a:rPr lang="en-GB" dirty="0"/>
              <a:t>Legacy systems –</a:t>
            </a:r>
            <a:r>
              <a:rPr lang="pl-PL" dirty="0"/>
              <a:t> </a:t>
            </a:r>
            <a:r>
              <a:rPr lang="pl-PL" dirty="0" err="1"/>
              <a:t>façade</a:t>
            </a:r>
            <a:r>
              <a:rPr lang="pl-PL" dirty="0"/>
              <a:t> + </a:t>
            </a:r>
            <a:r>
              <a:rPr lang="pl-PL" dirty="0" err="1"/>
              <a:t>facilitating</a:t>
            </a:r>
            <a:r>
              <a:rPr lang="pl-PL" dirty="0"/>
              <a:t> </a:t>
            </a:r>
            <a:r>
              <a:rPr lang="pl-PL" dirty="0" err="1"/>
              <a:t>injections</a:t>
            </a:r>
            <a:endParaRPr lang="en-GB" dirty="0"/>
          </a:p>
          <a:p>
            <a:r>
              <a:rPr lang="en-GB" dirty="0"/>
              <a:t>Code tested </a:t>
            </a:r>
            <a:r>
              <a:rPr lang="pl-PL" dirty="0"/>
              <a:t>⭢ (</a:t>
            </a:r>
            <a:r>
              <a:rPr lang="pl-PL" dirty="0" err="1"/>
              <a:t>quite</a:t>
            </a:r>
            <a:r>
              <a:rPr lang="pl-PL" dirty="0"/>
              <a:t> </a:t>
            </a:r>
            <a:r>
              <a:rPr lang="pl-PL" dirty="0" err="1"/>
              <a:t>often</a:t>
            </a:r>
            <a:r>
              <a:rPr lang="pl-PL" dirty="0"/>
              <a:t>)</a:t>
            </a:r>
            <a:r>
              <a:rPr lang="en-GB" dirty="0"/>
              <a:t> code well designed </a:t>
            </a:r>
            <a:r>
              <a:rPr lang="pl-PL" dirty="0"/>
              <a:t>⭢ </a:t>
            </a:r>
            <a:r>
              <a:rPr lang="en-GB" dirty="0"/>
              <a:t>SOLID</a:t>
            </a:r>
            <a:endParaRPr lang="pl-PL" dirty="0"/>
          </a:p>
          <a:p>
            <a:r>
              <a:rPr lang="pl-PL" dirty="0"/>
              <a:t>TDD ⭢ YAGNI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1C8C6-FE75-434D-8366-B47E89B9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1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E4B0-18A3-4D3A-A688-BB6770E4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747"/>
          </a:xfrm>
        </p:spPr>
        <p:txBody>
          <a:bodyPr/>
          <a:lstStyle/>
          <a:p>
            <a:r>
              <a:rPr lang="pl-PL" dirty="0" err="1"/>
              <a:t>Frameworks</a:t>
            </a:r>
            <a:r>
              <a:rPr lang="pl-PL" dirty="0"/>
              <a:t> – (unit)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B0D8-0E4A-4106-A818-A1564544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875"/>
            <a:ext cx="8596668" cy="4514487"/>
          </a:xfrm>
        </p:spPr>
        <p:txBody>
          <a:bodyPr/>
          <a:lstStyle/>
          <a:p>
            <a:r>
              <a:rPr lang="pl-PL" dirty="0"/>
              <a:t>(x)</a:t>
            </a:r>
            <a:r>
              <a:rPr lang="en-GB" dirty="0"/>
              <a:t>Unit frameworks, presented on XP2000 conference (</a:t>
            </a:r>
            <a:r>
              <a:rPr lang="en-GB" dirty="0" err="1"/>
              <a:t>.net</a:t>
            </a:r>
            <a:r>
              <a:rPr lang="en-GB" dirty="0"/>
              <a:t> 1.0 - 2002!)</a:t>
            </a:r>
            <a:endParaRPr lang="pl-PL" dirty="0"/>
          </a:p>
          <a:p>
            <a:pPr lvl="1"/>
            <a:r>
              <a:rPr lang="pl-PL" dirty="0" err="1"/>
              <a:t>nUnit</a:t>
            </a:r>
            <a:endParaRPr lang="pl-PL" dirty="0"/>
          </a:p>
          <a:p>
            <a:pPr lvl="1"/>
            <a:r>
              <a:rPr lang="pl-PL" dirty="0" err="1"/>
              <a:t>xUnit</a:t>
            </a:r>
            <a:endParaRPr lang="pl-PL" dirty="0"/>
          </a:p>
          <a:p>
            <a:pPr lvl="1"/>
            <a:r>
              <a:rPr lang="pl-PL" dirty="0" err="1"/>
              <a:t>jUnit</a:t>
            </a:r>
            <a:endParaRPr lang="pl-PL" dirty="0"/>
          </a:p>
          <a:p>
            <a:pPr lvl="1"/>
            <a:r>
              <a:rPr lang="pl-PL" dirty="0"/>
              <a:t>…</a:t>
            </a:r>
          </a:p>
          <a:p>
            <a:r>
              <a:rPr lang="pl-PL" dirty="0"/>
              <a:t>MS </a:t>
            </a:r>
            <a:r>
              <a:rPr lang="pl-PL" dirty="0" err="1"/>
              <a:t>Tests</a:t>
            </a:r>
            <a:endParaRPr lang="pl-PL" dirty="0"/>
          </a:p>
          <a:p>
            <a:r>
              <a:rPr lang="pl-PL" dirty="0">
                <a:hlinkClick r:id="rId2"/>
              </a:rPr>
              <a:t>https://en.wikipedia.org/wiki/List_of_unit_testing_frameworks#.NET_programming_languages</a:t>
            </a:r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2017F-96D6-40E2-BE9D-63EF9F88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4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EDD6-EFB3-4ADF-A606-8394480C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940"/>
            <a:ext cx="8596668" cy="667109"/>
          </a:xfrm>
        </p:spPr>
        <p:txBody>
          <a:bodyPr/>
          <a:lstStyle/>
          <a:p>
            <a:r>
              <a:rPr lang="pl-PL" dirty="0" err="1"/>
              <a:t>NUnit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8B0B-63C5-4B6F-8BDC-AA1F7898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1049"/>
            <a:ext cx="8596668" cy="4980313"/>
          </a:xfrm>
        </p:spPr>
        <p:txBody>
          <a:bodyPr>
            <a:normAutofit/>
          </a:bodyPr>
          <a:lstStyle/>
          <a:p>
            <a:r>
              <a:rPr lang="en-GB" dirty="0"/>
              <a:t>Attributes</a:t>
            </a:r>
          </a:p>
          <a:p>
            <a:pPr lvl="1"/>
            <a:r>
              <a:rPr lang="en-GB" dirty="0"/>
              <a:t>manage lifecycle of test (setup, tests, tear down)</a:t>
            </a:r>
          </a:p>
          <a:p>
            <a:pPr lvl="1"/>
            <a:r>
              <a:rPr lang="en-GB" dirty="0"/>
              <a:t>providing data to the test (e.g. values, range, generators, combinatorics)</a:t>
            </a:r>
          </a:p>
          <a:p>
            <a:pPr lvl="1"/>
            <a:r>
              <a:rPr lang="en-GB" dirty="0"/>
              <a:t>helpers (e.g. </a:t>
            </a:r>
            <a:r>
              <a:rPr lang="en-GB" dirty="0" err="1"/>
              <a:t>SetCulture</a:t>
            </a:r>
            <a:r>
              <a:rPr lang="en-GB" dirty="0"/>
              <a:t>, Category)</a:t>
            </a:r>
          </a:p>
          <a:p>
            <a:r>
              <a:rPr lang="en-GB" dirty="0"/>
              <a:t>Assertions</a:t>
            </a:r>
          </a:p>
          <a:p>
            <a:pPr lvl="1"/>
            <a:r>
              <a:rPr lang="en-GB" dirty="0"/>
              <a:t>Classic</a:t>
            </a:r>
          </a:p>
          <a:p>
            <a:pPr lvl="2"/>
            <a:r>
              <a:rPr lang="en-GB" dirty="0" err="1"/>
              <a:t>Assert.AreEqual</a:t>
            </a:r>
            <a:r>
              <a:rPr lang="en-GB" dirty="0"/>
              <a:t>( expected, actual )</a:t>
            </a:r>
          </a:p>
          <a:p>
            <a:pPr lvl="1"/>
            <a:r>
              <a:rPr lang="en-GB" dirty="0"/>
              <a:t>Constraint-based</a:t>
            </a:r>
          </a:p>
          <a:p>
            <a:pPr lvl="2"/>
            <a:r>
              <a:rPr lang="en-GB" dirty="0" err="1"/>
              <a:t>Assert.That</a:t>
            </a:r>
            <a:r>
              <a:rPr lang="en-GB" dirty="0"/>
              <a:t>(actual, </a:t>
            </a:r>
            <a:r>
              <a:rPr lang="en-GB" dirty="0" err="1"/>
              <a:t>Is.EqualTo</a:t>
            </a:r>
            <a:r>
              <a:rPr lang="en-GB" dirty="0"/>
              <a:t>(expected) )</a:t>
            </a:r>
          </a:p>
          <a:p>
            <a:pPr lvl="1"/>
            <a:r>
              <a:rPr lang="en-GB" dirty="0"/>
              <a:t>Warning: what is expected, what is actual - change in order will lead to misleading error messages!!!</a:t>
            </a:r>
          </a:p>
          <a:p>
            <a:r>
              <a:rPr lang="en-GB" dirty="0"/>
              <a:t>Test Context</a:t>
            </a:r>
          </a:p>
          <a:p>
            <a:pPr lvl="1"/>
            <a:r>
              <a:rPr lang="en-GB" dirty="0"/>
              <a:t>Names of the test, properties. Rarely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30B11-F14D-486C-A7E7-D6B8D837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4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373</TotalTime>
  <Words>1858</Words>
  <Application>Microsoft Office PowerPoint</Application>
  <PresentationFormat>Widescreen</PresentationFormat>
  <Paragraphs>291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Trebuchet MS</vt:lpstr>
      <vt:lpstr>Wingdings 3</vt:lpstr>
      <vt:lpstr>Facet</vt:lpstr>
      <vt:lpstr>Testing in TDD spirit</vt:lpstr>
      <vt:lpstr>Schedule</vt:lpstr>
      <vt:lpstr>Rules</vt:lpstr>
      <vt:lpstr>Agenda</vt:lpstr>
      <vt:lpstr>Rules</vt:lpstr>
      <vt:lpstr>Glossary</vt:lpstr>
      <vt:lpstr>Reasons</vt:lpstr>
      <vt:lpstr>Frameworks – (unit) tests</vt:lpstr>
      <vt:lpstr>NUnit</vt:lpstr>
      <vt:lpstr>NUnit</vt:lpstr>
      <vt:lpstr>Demo</vt:lpstr>
      <vt:lpstr>Demo</vt:lpstr>
      <vt:lpstr>Demo</vt:lpstr>
      <vt:lpstr>Naming variants</vt:lpstr>
      <vt:lpstr>Naming - rewriting names </vt:lpstr>
      <vt:lpstr>Naming - rewriting names </vt:lpstr>
      <vt:lpstr>Running</vt:lpstr>
      <vt:lpstr>Test doubles – managing dependencies </vt:lpstr>
      <vt:lpstr>Demo - mocks</vt:lpstr>
      <vt:lpstr>Moq is not your only choice !!!</vt:lpstr>
      <vt:lpstr>FIRST</vt:lpstr>
      <vt:lpstr>Fast </vt:lpstr>
      <vt:lpstr>Isolated</vt:lpstr>
      <vt:lpstr>Repeatable</vt:lpstr>
      <vt:lpstr>Self-Verifying </vt:lpstr>
      <vt:lpstr>Timely</vt:lpstr>
      <vt:lpstr>AAA</vt:lpstr>
      <vt:lpstr>AAA </vt:lpstr>
      <vt:lpstr>AAA</vt:lpstr>
      <vt:lpstr>Legacy systems</vt:lpstr>
      <vt:lpstr>Best practices</vt:lpstr>
      <vt:lpstr>Obstacles</vt:lpstr>
      <vt:lpstr>„Secret tests”</vt:lpstr>
      <vt:lpstr>Summary</vt:lpstr>
      <vt:lpstr>TODO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in TDD spirit</dc:title>
  <dc:creator>Michał Bryłka</dc:creator>
  <cp:lastModifiedBy>Michał Bryłka</cp:lastModifiedBy>
  <cp:revision>34</cp:revision>
  <dcterms:created xsi:type="dcterms:W3CDTF">2020-04-15T20:29:58Z</dcterms:created>
  <dcterms:modified xsi:type="dcterms:W3CDTF">2020-10-06T13:00:52Z</dcterms:modified>
</cp:coreProperties>
</file>