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47"/>
  </p:notesMasterIdLst>
  <p:sldIdLst>
    <p:sldId id="256" r:id="rId2"/>
    <p:sldId id="288" r:id="rId3"/>
    <p:sldId id="258" r:id="rId4"/>
    <p:sldId id="257" r:id="rId5"/>
    <p:sldId id="284" r:id="rId6"/>
    <p:sldId id="259" r:id="rId7"/>
    <p:sldId id="260" r:id="rId8"/>
    <p:sldId id="301" r:id="rId9"/>
    <p:sldId id="295" r:id="rId10"/>
    <p:sldId id="261" r:id="rId11"/>
    <p:sldId id="263" r:id="rId12"/>
    <p:sldId id="264" r:id="rId13"/>
    <p:sldId id="265" r:id="rId14"/>
    <p:sldId id="285" r:id="rId15"/>
    <p:sldId id="286" r:id="rId16"/>
    <p:sldId id="289" r:id="rId17"/>
    <p:sldId id="290" r:id="rId18"/>
    <p:sldId id="291" r:id="rId19"/>
    <p:sldId id="266" r:id="rId20"/>
    <p:sldId id="299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3" r:id="rId33"/>
    <p:sldId id="293" r:id="rId34"/>
    <p:sldId id="294" r:id="rId35"/>
    <p:sldId id="280" r:id="rId36"/>
    <p:sldId id="281" r:id="rId37"/>
    <p:sldId id="282" r:id="rId38"/>
    <p:sldId id="300" r:id="rId39"/>
    <p:sldId id="268" r:id="rId40"/>
    <p:sldId id="296" r:id="rId41"/>
    <p:sldId id="298" r:id="rId42"/>
    <p:sldId id="297" r:id="rId43"/>
    <p:sldId id="279" r:id="rId44"/>
    <p:sldId id="292" r:id="rId45"/>
    <p:sldId id="28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2C99-4EB6-40A1-B4B3-B4685C273B52}" type="datetimeFigureOut">
              <a:rPr lang="pl-PL" smtClean="0"/>
              <a:t>06.10.2020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CD1A-8718-4DA2-A63B-A434FD4F33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7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3E57-A706-420A-9CFD-8183E39FAF5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D53F-8330-4B59-831E-633E46217309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6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E31-91AE-4CEB-8B68-EDF660FBF22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51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04AE-AF71-4F35-8D9C-578F0609A6B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3685-5A29-41BA-B525-60A41317563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31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265F-4592-40F3-B6DF-09835E0145F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3CE3-22F5-450C-BFB0-D76988247BA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17BD-1AAD-4252-AD6F-6ECB57FA124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072-FA6B-4326-9746-48999E06F1E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750-F96E-4D77-BD5F-BCF5CB7AEE7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C4E-A626-4AA9-BAB6-FFD909C4CB7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D233-DDC9-4C6F-ABDB-1F55B68591C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19C7-2868-4ACF-8D7C-D0C80BB993A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0C9-A306-4C61-8F33-5EEFC93A8024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E3E9-52A3-4B99-AF2B-8CBCD992533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DBE-3802-45DD-9C0D-32E5D16046B9}" type="datetime1">
              <a:rPr lang="en-US" smtClean="0"/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4418-9406-429C-B67D-363BF71CD6F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#.NET_programming_langu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esissoft/Nemesis.TextParsers/blob/master/Nemesis.TextParsers.Tests/Deconstructable/DeconstructableTests.cs" TargetMode="External"/><Relationship Id="rId2" Type="http://schemas.openxmlformats.org/officeDocument/2006/relationships/hyperlink" Target="https://github.com/nemesissoft/Nemesis.TextParsers/blob/master/Nemesis.TextParsers.Tests/ExploratoryTests.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oMx/TDD-Train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1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E27A-AADD-46C9-8E94-36B6A72F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35" y="2059477"/>
            <a:ext cx="7766936" cy="1646302"/>
          </a:xfrm>
        </p:spPr>
        <p:txBody>
          <a:bodyPr/>
          <a:lstStyle/>
          <a:p>
            <a:r>
              <a:rPr lang="pl-PL" dirty="0" err="1"/>
              <a:t>Testing</a:t>
            </a:r>
            <a:r>
              <a:rPr lang="pl-PL" dirty="0"/>
              <a:t> in TDD </a:t>
            </a:r>
            <a:r>
              <a:rPr lang="pl-PL" dirty="0" err="1"/>
              <a:t>spirit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F984-973E-4E4D-BED5-E1DB65807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935" y="3705776"/>
            <a:ext cx="7766936" cy="1096899"/>
          </a:xfrm>
        </p:spPr>
        <p:txBody>
          <a:bodyPr/>
          <a:lstStyle/>
          <a:p>
            <a:r>
              <a:rPr lang="en-GB" dirty="0"/>
              <a:t>Test is like sex – even if it’s bad, it’s better than nothing!?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56B8E-30B8-4B01-A998-D648C70F8DF4}"/>
              </a:ext>
            </a:extLst>
          </p:cNvPr>
          <p:cNvSpPr txBox="1"/>
          <p:nvPr/>
        </p:nvSpPr>
        <p:spPr>
          <a:xfrm>
            <a:off x="112294" y="6349041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Michał Bryłka, </a:t>
            </a:r>
            <a:r>
              <a:rPr lang="pl-PL" dirty="0" err="1"/>
              <a:t>Capgemini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044B-D083-4F36-A237-422B7DAB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4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4B0-18A3-4D3A-A688-BB6770E4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747"/>
          </a:xfrm>
        </p:spPr>
        <p:txBody>
          <a:bodyPr/>
          <a:lstStyle/>
          <a:p>
            <a:r>
              <a:rPr lang="pl-PL" dirty="0" err="1"/>
              <a:t>Frameworks</a:t>
            </a:r>
            <a:r>
              <a:rPr lang="pl-PL" dirty="0"/>
              <a:t> – (unit)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B0D8-0E4A-4106-A818-A1564544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875"/>
            <a:ext cx="8596668" cy="4514487"/>
          </a:xfrm>
        </p:spPr>
        <p:txBody>
          <a:bodyPr/>
          <a:lstStyle/>
          <a:p>
            <a:r>
              <a:rPr lang="pl-PL" dirty="0"/>
              <a:t>(x)</a:t>
            </a:r>
            <a:r>
              <a:rPr lang="en-GB" dirty="0"/>
              <a:t>Unit frameworks, presented on XP2000 conference (</a:t>
            </a:r>
            <a:r>
              <a:rPr lang="en-GB" dirty="0" err="1"/>
              <a:t>.net</a:t>
            </a:r>
            <a:r>
              <a:rPr lang="en-GB" dirty="0"/>
              <a:t> 1.0 - 2002!)</a:t>
            </a:r>
            <a:endParaRPr lang="pl-PL" dirty="0"/>
          </a:p>
          <a:p>
            <a:pPr lvl="1"/>
            <a:r>
              <a:rPr lang="pl-PL" dirty="0" err="1"/>
              <a:t>nUnit</a:t>
            </a:r>
            <a:endParaRPr lang="pl-PL" dirty="0"/>
          </a:p>
          <a:p>
            <a:pPr lvl="1"/>
            <a:r>
              <a:rPr lang="pl-PL" dirty="0" err="1"/>
              <a:t>xUnit</a:t>
            </a:r>
            <a:endParaRPr lang="pl-PL" dirty="0"/>
          </a:p>
          <a:p>
            <a:pPr lvl="1"/>
            <a:r>
              <a:rPr lang="pl-PL" dirty="0" err="1"/>
              <a:t>jUnit</a:t>
            </a:r>
            <a:endParaRPr lang="pl-PL" dirty="0"/>
          </a:p>
          <a:p>
            <a:pPr lvl="1"/>
            <a:r>
              <a:rPr lang="pl-PL" dirty="0"/>
              <a:t>…</a:t>
            </a:r>
          </a:p>
          <a:p>
            <a:r>
              <a:rPr lang="pl-PL" dirty="0"/>
              <a:t>MS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>
                <a:hlinkClick r:id="rId2"/>
              </a:rPr>
              <a:t>https://en.wikipedia.org/wiki/List_of_unit_testing_frameworks#.NET_programming_languages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017F-96D6-40E2-BE9D-63EF9F8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EDD6-EFB3-4ADF-A606-8394480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940"/>
            <a:ext cx="8596668" cy="667109"/>
          </a:xfrm>
        </p:spPr>
        <p:txBody>
          <a:bodyPr/>
          <a:lstStyle/>
          <a:p>
            <a:r>
              <a:rPr lang="pl-PL" dirty="0" err="1"/>
              <a:t>NUnit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8B0B-63C5-4B6F-8BDC-AA1F7898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1049"/>
            <a:ext cx="8596668" cy="4980313"/>
          </a:xfrm>
        </p:spPr>
        <p:txBody>
          <a:bodyPr>
            <a:normAutofit/>
          </a:bodyPr>
          <a:lstStyle/>
          <a:p>
            <a:r>
              <a:rPr lang="en-GB" dirty="0"/>
              <a:t>Attributes</a:t>
            </a:r>
          </a:p>
          <a:p>
            <a:pPr lvl="1"/>
            <a:r>
              <a:rPr lang="en-GB" dirty="0"/>
              <a:t>manage lifecycle of test (setup, tests, tear down)</a:t>
            </a:r>
          </a:p>
          <a:p>
            <a:pPr lvl="1"/>
            <a:r>
              <a:rPr lang="en-GB" dirty="0"/>
              <a:t>providing data to the test (e.g. values, range, generators, combinatorics)</a:t>
            </a:r>
          </a:p>
          <a:p>
            <a:pPr lvl="1"/>
            <a:r>
              <a:rPr lang="en-GB" dirty="0"/>
              <a:t>helpers (e.g. </a:t>
            </a:r>
            <a:r>
              <a:rPr lang="en-GB" dirty="0" err="1"/>
              <a:t>SetCulture</a:t>
            </a:r>
            <a:r>
              <a:rPr lang="en-GB" dirty="0"/>
              <a:t>, Category)</a:t>
            </a:r>
          </a:p>
          <a:p>
            <a:r>
              <a:rPr lang="en-GB" dirty="0"/>
              <a:t>Assertions</a:t>
            </a:r>
          </a:p>
          <a:p>
            <a:pPr lvl="1"/>
            <a:r>
              <a:rPr lang="en-GB" dirty="0"/>
              <a:t>Classic</a:t>
            </a:r>
          </a:p>
          <a:p>
            <a:pPr lvl="2"/>
            <a:r>
              <a:rPr lang="en-GB" dirty="0" err="1"/>
              <a:t>Assert.AreEqual</a:t>
            </a:r>
            <a:r>
              <a:rPr lang="en-GB" dirty="0"/>
              <a:t>( expected, actual )</a:t>
            </a:r>
          </a:p>
          <a:p>
            <a:pPr lvl="1"/>
            <a:r>
              <a:rPr lang="en-GB" dirty="0"/>
              <a:t>Constraint-based</a:t>
            </a:r>
          </a:p>
          <a:p>
            <a:pPr lvl="2"/>
            <a:r>
              <a:rPr lang="en-GB" dirty="0" err="1"/>
              <a:t>Assert.That</a:t>
            </a:r>
            <a:r>
              <a:rPr lang="en-GB" dirty="0"/>
              <a:t>(actual, </a:t>
            </a:r>
            <a:r>
              <a:rPr lang="en-GB" dirty="0" err="1"/>
              <a:t>Is.EqualTo</a:t>
            </a:r>
            <a:r>
              <a:rPr lang="en-GB" dirty="0"/>
              <a:t>(expected) )</a:t>
            </a:r>
          </a:p>
          <a:p>
            <a:pPr lvl="1"/>
            <a:r>
              <a:rPr lang="en-GB" dirty="0"/>
              <a:t>Warning: what is expected, what is actual - change in order will lead to misleading error messages!!!</a:t>
            </a:r>
          </a:p>
          <a:p>
            <a:r>
              <a:rPr lang="en-GB" dirty="0"/>
              <a:t>Test Context</a:t>
            </a:r>
          </a:p>
          <a:p>
            <a:pPr lvl="1"/>
            <a:r>
              <a:rPr lang="en-GB" dirty="0"/>
              <a:t>Names of the test, properties. Rarely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30B11-F14D-486C-A7E7-D6B8D837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12A-EB09-42F1-94EC-E701D5C0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pl-PL" dirty="0" err="1"/>
              <a:t>NUnit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90E5-3564-46A0-9BA2-151B0C9D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Execution order</a:t>
            </a:r>
          </a:p>
          <a:p>
            <a:pPr>
              <a:lnSpc>
                <a:spcPct val="200000"/>
              </a:lnSpc>
            </a:pPr>
            <a:r>
              <a:rPr lang="en-GB" dirty="0"/>
              <a:t>[</a:t>
            </a:r>
            <a:r>
              <a:rPr lang="en-GB" dirty="0" err="1"/>
              <a:t>TestFixture</a:t>
            </a:r>
            <a:r>
              <a:rPr lang="en-GB" dirty="0"/>
              <a:t>] - class</a:t>
            </a:r>
          </a:p>
          <a:p>
            <a:pPr>
              <a:lnSpc>
                <a:spcPct val="200000"/>
              </a:lnSpc>
            </a:pPr>
            <a:r>
              <a:rPr lang="en-GB" dirty="0"/>
              <a:t>[</a:t>
            </a:r>
            <a:r>
              <a:rPr lang="en-GB" dirty="0" err="1"/>
              <a:t>OneTimeSetUp</a:t>
            </a:r>
            <a:r>
              <a:rPr lang="en-GB" dirty="0"/>
              <a:t>]</a:t>
            </a:r>
            <a:r>
              <a:rPr lang="pl-PL" dirty="0"/>
              <a:t> /</a:t>
            </a:r>
            <a:r>
              <a:rPr lang="en-GB" dirty="0"/>
              <a:t> [</a:t>
            </a:r>
            <a:r>
              <a:rPr lang="en-GB" dirty="0" err="1"/>
              <a:t>SetUp</a:t>
            </a:r>
            <a:r>
              <a:rPr lang="en-GB" dirty="0"/>
              <a:t>]</a:t>
            </a:r>
            <a:r>
              <a:rPr lang="pl-PL" dirty="0"/>
              <a:t> </a:t>
            </a:r>
          </a:p>
          <a:p>
            <a:pPr>
              <a:lnSpc>
                <a:spcPct val="200000"/>
              </a:lnSpc>
            </a:pPr>
            <a:r>
              <a:rPr lang="pl-PL" dirty="0"/>
              <a:t>[</a:t>
            </a:r>
            <a:r>
              <a:rPr lang="pl-PL" dirty="0" err="1"/>
              <a:t>OneTimeTearDown</a:t>
            </a:r>
            <a:r>
              <a:rPr lang="pl-PL" dirty="0"/>
              <a:t>] / [</a:t>
            </a:r>
            <a:r>
              <a:rPr lang="pl-PL" dirty="0" err="1"/>
              <a:t>TearDown</a:t>
            </a:r>
            <a:r>
              <a:rPr lang="pl-PL" dirty="0"/>
              <a:t>]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[Test] </a:t>
            </a:r>
            <a:r>
              <a:rPr lang="pl-PL" dirty="0"/>
              <a:t>/</a:t>
            </a:r>
            <a:r>
              <a:rPr lang="en-GB" dirty="0"/>
              <a:t> [</a:t>
            </a:r>
            <a:r>
              <a:rPr lang="en-GB" dirty="0" err="1"/>
              <a:t>TestCase</a:t>
            </a:r>
            <a:r>
              <a:rPr lang="en-GB" dirty="0"/>
              <a:t>] </a:t>
            </a:r>
            <a:r>
              <a:rPr lang="pl-PL" dirty="0"/>
              <a:t>/ </a:t>
            </a:r>
            <a:r>
              <a:rPr lang="en-GB" dirty="0"/>
              <a:t>[</a:t>
            </a:r>
            <a:r>
              <a:rPr lang="en-GB" dirty="0" err="1"/>
              <a:t>TestCase</a:t>
            </a:r>
            <a:r>
              <a:rPr lang="pl-PL" dirty="0"/>
              <a:t>Source</a:t>
            </a:r>
            <a:r>
              <a:rPr lang="en-GB" dirty="0"/>
              <a:t>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8177-0105-4200-8261-C38D3710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093-A2EF-44FA-B8FD-A6F4BB3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589"/>
            <a:ext cx="8596668" cy="744747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22A2-9418-4E48-A20A-D2579C0B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963"/>
            <a:ext cx="6482591" cy="3804247"/>
          </a:xfrm>
        </p:spPr>
        <p:txBody>
          <a:bodyPr/>
          <a:lstStyle/>
          <a:p>
            <a:r>
              <a:rPr lang="pl-PL" dirty="0" err="1"/>
              <a:t>AttributesLifecycleExample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https://github.com/nemesissoft/Nemesis.TextParsers/blob/master/Nemesis.TextParsers.Tests/ExploratoryTests.cs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err="1"/>
              <a:t>DataAttributesExample</a:t>
            </a:r>
            <a:endParaRPr lang="pl-PL" dirty="0"/>
          </a:p>
          <a:p>
            <a:pPr lvl="1"/>
            <a:r>
              <a:rPr lang="pl-PL" dirty="0">
                <a:hlinkClick r:id="rId3"/>
              </a:rPr>
              <a:t>https://github.com/nemesissoft/Nemesis.TextParsers/blob/master/Nemesis.TextParsers.Tests/Deconstructable/DeconstructableTests.cs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F8FD55-3160-493B-8B5D-92096A1C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44" y="30893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226520-6F1B-4F8F-AFA7-F3DB312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44" y="9111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E5D7B-A5B7-4C9A-8A02-51DC401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093-A2EF-44FA-B8FD-A6F4BB3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589"/>
            <a:ext cx="8596668" cy="744747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8C851E-62B8-4FBE-9348-67EEF799BD75}"/>
              </a:ext>
            </a:extLst>
          </p:cNvPr>
          <p:cNvSpPr txBox="1">
            <a:spLocks/>
          </p:cNvSpPr>
          <p:nvPr/>
        </p:nvSpPr>
        <p:spPr>
          <a:xfrm>
            <a:off x="349530" y="1492370"/>
            <a:ext cx="4626137" cy="425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Bad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Hero8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1+3==4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3+1==4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033D2-58F1-409A-942A-871ABFA8715F}"/>
              </a:ext>
            </a:extLst>
          </p:cNvPr>
          <p:cNvSpPr txBox="1">
            <a:spLocks/>
          </p:cNvSpPr>
          <p:nvPr/>
        </p:nvSpPr>
        <p:spPr>
          <a:xfrm>
            <a:off x="4975666" y="1492370"/>
            <a:ext cx="6135157" cy="454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Good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AdditionShouldBeCommutative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calc.Add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(1, 3)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(3, 1)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F27B-81C8-411D-9F56-B7158CC0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A093-A2EF-44FA-B8FD-A6F4BB3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589"/>
            <a:ext cx="8596668" cy="744747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8C851E-62B8-4FBE-9348-67EEF799BD75}"/>
              </a:ext>
            </a:extLst>
          </p:cNvPr>
          <p:cNvSpPr txBox="1">
            <a:spLocks/>
          </p:cNvSpPr>
          <p:nvPr/>
        </p:nvSpPr>
        <p:spPr>
          <a:xfrm>
            <a:off x="349530" y="1492370"/>
            <a:ext cx="4626137" cy="425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Bad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TestException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b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SomeAction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Assert.Fail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Assert.IsNotNull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033D2-58F1-409A-942A-871ABFA8715F}"/>
              </a:ext>
            </a:extLst>
          </p:cNvPr>
          <p:cNvSpPr txBox="1">
            <a:spLocks/>
          </p:cNvSpPr>
          <p:nvPr/>
        </p:nvSpPr>
        <p:spPr>
          <a:xfrm>
            <a:off x="4975666" y="1492370"/>
            <a:ext cx="6135157" cy="454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Good </a:t>
            </a:r>
            <a:r>
              <a:rPr lang="pl-PL" dirty="0" err="1"/>
              <a:t>naming</a:t>
            </a: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Parser_ShouldThrowUponMalformedInput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ex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&gt;(() =&gt; 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transformer.Parse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/>
              <a:t>"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Blah</a:t>
            </a:r>
            <a:r>
              <a:rPr lang="pl-PL" sz="1600" dirty="0"/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Does.Contain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expectedMessagePart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6C435-7F32-4214-9DD8-0F526C61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09F-58B8-4F96-BD14-CB882B7D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138"/>
          </a:xfrm>
        </p:spPr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/>
              <a:t>variants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F853-9A28-42DD-8BC8-0336B822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2955"/>
            <a:ext cx="9850849" cy="43884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dirty="0" err="1"/>
              <a:t>AddShouldReturnProperResult</a:t>
            </a:r>
            <a:endParaRPr lang="pl-PL" dirty="0"/>
          </a:p>
          <a:p>
            <a:pPr>
              <a:lnSpc>
                <a:spcPct val="200000"/>
              </a:lnSpc>
            </a:pP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WhenAdd_ShouldReturnResultOfAddition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When_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Should_Return_Result_Of_Addition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Multiply_WhenTwoPositiveNumbersAreMultiplied_ShouldReturnPositiveResult</a:t>
            </a:r>
          </a:p>
          <a:p>
            <a:pPr>
              <a:lnSpc>
                <a:spcPct val="200000"/>
              </a:lnSpc>
            </a:pP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Rewriting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 lvl="1">
              <a:lnSpc>
                <a:spcPct val="200000"/>
              </a:lnSpc>
            </a:pP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runner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issues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CEB5-876E-4E86-BBA9-899246D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5AA-2C53-46EC-AF8C-F508E16E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277"/>
          </a:xfrm>
        </p:spPr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- </a:t>
            </a:r>
            <a:r>
              <a:rPr lang="pl-PL" dirty="0" err="1"/>
              <a:t>rewriting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BA37-3632-4BFE-9B77-797C1567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6769"/>
            <a:ext cx="10535790" cy="46345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IEnumerable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TestCaseData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GenericInterfaceTests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expectedResult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)[]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IEquatable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b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TestCaseData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expectedResult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SetName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GetFriendlyName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expectedResult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"-&gt;"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"!-</a:t>
            </a:r>
            <a:b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generic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GetFriendlyName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).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ToList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TestCaseSource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GenericInterfaceTests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ImplementsGenericInterface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type.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DerivesOrImplementsGeneric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A5-DB94-463E-AD86-E32846A5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6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5AA-2C53-46EC-AF8C-F508E16E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750277"/>
          </a:xfrm>
        </p:spPr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- </a:t>
            </a:r>
            <a:r>
              <a:rPr lang="pl-PL" dirty="0" err="1"/>
              <a:t>rewriting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21A5-DB94-463E-AD86-E32846A5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1671A-1126-4C0B-86F1-3C4622B1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12" y="942171"/>
            <a:ext cx="588727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CA1-6FF1-4FEC-A7A4-92D171B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pl-PL" dirty="0" err="1"/>
              <a:t>Running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1143-059E-4919-8F5C-2BCD9CA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141"/>
            <a:ext cx="8596668" cy="4428222"/>
          </a:xfrm>
        </p:spPr>
        <p:txBody>
          <a:bodyPr/>
          <a:lstStyle/>
          <a:p>
            <a:r>
              <a:rPr lang="pl-PL" dirty="0" err="1"/>
              <a:t>Console</a:t>
            </a:r>
            <a:r>
              <a:rPr lang="pl-PL" dirty="0"/>
              <a:t> and GUI </a:t>
            </a:r>
            <a:r>
              <a:rPr lang="pl-PL" dirty="0" err="1"/>
              <a:t>runner</a:t>
            </a:r>
            <a:endParaRPr lang="pl-PL" dirty="0"/>
          </a:p>
          <a:p>
            <a:r>
              <a:rPr lang="pl-PL" dirty="0"/>
              <a:t>Visual Studio / RAD </a:t>
            </a:r>
            <a:r>
              <a:rPr lang="pl-PL" dirty="0" err="1"/>
              <a:t>integration</a:t>
            </a:r>
            <a:endParaRPr lang="pl-PL" dirty="0"/>
          </a:p>
          <a:p>
            <a:r>
              <a:rPr lang="pl-PL" dirty="0" err="1"/>
              <a:t>Resharper</a:t>
            </a:r>
            <a:r>
              <a:rPr lang="pl-PL" dirty="0"/>
              <a:t> – </a:t>
            </a:r>
            <a:r>
              <a:rPr lang="pl-PL" dirty="0" err="1"/>
              <a:t>industry</a:t>
            </a:r>
            <a:r>
              <a:rPr lang="pl-PL" dirty="0"/>
              <a:t> choice</a:t>
            </a:r>
          </a:p>
          <a:p>
            <a:pPr lvl="1"/>
            <a:r>
              <a:rPr lang="pl-PL" dirty="0" err="1"/>
              <a:t>Ctrl+U,Ctrl+R</a:t>
            </a:r>
            <a:r>
              <a:rPr lang="pl-PL" dirty="0"/>
              <a:t> - </a:t>
            </a:r>
            <a:r>
              <a:rPr lang="pl-PL" dirty="0" err="1"/>
              <a:t>runs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„</a:t>
            </a:r>
            <a:r>
              <a:rPr lang="pl-PL" dirty="0" err="1"/>
              <a:t>context</a:t>
            </a:r>
            <a:r>
              <a:rPr lang="pl-PL" dirty="0"/>
              <a:t>”</a:t>
            </a:r>
          </a:p>
          <a:p>
            <a:pPr lvl="1"/>
            <a:r>
              <a:rPr lang="pl-PL" dirty="0" err="1"/>
              <a:t>Ctrl+U,Ctrl+D</a:t>
            </a:r>
            <a:r>
              <a:rPr lang="pl-PL" dirty="0"/>
              <a:t> – </a:t>
            </a:r>
            <a:r>
              <a:rPr lang="pl-PL" dirty="0" err="1"/>
              <a:t>debug</a:t>
            </a:r>
            <a:endParaRPr lang="pl-PL" dirty="0"/>
          </a:p>
          <a:p>
            <a:pPr lvl="1"/>
            <a:r>
              <a:rPr lang="pl-PL" dirty="0" err="1"/>
              <a:t>Ctrl+U,Ctrl+U</a:t>
            </a:r>
            <a:r>
              <a:rPr lang="pl-PL" dirty="0"/>
              <a:t> – </a:t>
            </a:r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run</a:t>
            </a:r>
          </a:p>
          <a:p>
            <a:pPr lvl="1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03F3-1168-45A8-B917-9F819F4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E9CD-E51C-4030-9BF4-B25E2E38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108"/>
          </a:xfrm>
        </p:spPr>
        <p:txBody>
          <a:bodyPr/>
          <a:lstStyle/>
          <a:p>
            <a:r>
              <a:rPr lang="pl-PL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FE9A-4D10-4E45-8584-C1B162BB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pl-PL" dirty="0"/>
              <a:t>Day 1 </a:t>
            </a:r>
          </a:p>
          <a:p>
            <a:pPr lvl="1"/>
            <a:r>
              <a:rPr lang="pl-PL" dirty="0" err="1"/>
              <a:t>Theory</a:t>
            </a:r>
            <a:endParaRPr lang="pl-PL" dirty="0"/>
          </a:p>
          <a:p>
            <a:pPr lvl="1"/>
            <a:r>
              <a:rPr lang="pl-PL" dirty="0"/>
              <a:t>The </a:t>
            </a:r>
            <a:r>
              <a:rPr lang="pl-PL" dirty="0" err="1"/>
              <a:t>Goods</a:t>
            </a:r>
            <a:endParaRPr lang="pl-PL" dirty="0"/>
          </a:p>
          <a:p>
            <a:pPr lvl="1"/>
            <a:r>
              <a:rPr lang="pl-PL" dirty="0"/>
              <a:t>The </a:t>
            </a:r>
            <a:r>
              <a:rPr lang="pl-PL" dirty="0" err="1"/>
              <a:t>Bads</a:t>
            </a:r>
            <a:endParaRPr lang="pl-PL" dirty="0"/>
          </a:p>
          <a:p>
            <a:pPr lvl="1"/>
            <a:r>
              <a:rPr lang="pl-PL" dirty="0"/>
              <a:t>The </a:t>
            </a:r>
            <a:r>
              <a:rPr lang="pl-PL" dirty="0" err="1"/>
              <a:t>Uglies</a:t>
            </a:r>
            <a:endParaRPr lang="pl-PL" dirty="0"/>
          </a:p>
          <a:p>
            <a:pPr lvl="1"/>
            <a:r>
              <a:rPr lang="pl-PL" dirty="0" err="1"/>
              <a:t>Short</a:t>
            </a:r>
            <a:r>
              <a:rPr lang="pl-PL" dirty="0"/>
              <a:t> live </a:t>
            </a:r>
            <a:r>
              <a:rPr lang="pl-PL" dirty="0" err="1"/>
              <a:t>trainings</a:t>
            </a:r>
            <a:r>
              <a:rPr lang="pl-PL" dirty="0"/>
              <a:t> </a:t>
            </a:r>
          </a:p>
          <a:p>
            <a:r>
              <a:rPr lang="pl-PL" dirty="0"/>
              <a:t>Day 2 </a:t>
            </a:r>
          </a:p>
          <a:p>
            <a:pPr lvl="1"/>
            <a:r>
              <a:rPr lang="pl-PL" dirty="0" err="1"/>
              <a:t>Testing</a:t>
            </a:r>
            <a:r>
              <a:rPr lang="pl-PL" dirty="0"/>
              <a:t> in TDD </a:t>
            </a:r>
            <a:r>
              <a:rPr lang="pl-PL" dirty="0" err="1"/>
              <a:t>spirit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Breaks </a:t>
            </a:r>
            <a:r>
              <a:rPr lang="pl-PL" dirty="0" err="1"/>
              <a:t>anyone</a:t>
            </a:r>
            <a:r>
              <a:rPr lang="pl-PL" dirty="0"/>
              <a:t> ??</a:t>
            </a:r>
          </a:p>
          <a:p>
            <a:pPr lvl="1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1AF82-3E83-45CE-8B40-2868146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CA1-6FF1-4FEC-A7A4-92D171B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769"/>
            <a:ext cx="8596668" cy="762000"/>
          </a:xfrm>
        </p:spPr>
        <p:txBody>
          <a:bodyPr/>
          <a:lstStyle/>
          <a:p>
            <a:r>
              <a:rPr lang="pl-PL" dirty="0" err="1"/>
              <a:t>Running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1143-059E-4919-8F5C-2BCD9CA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7138"/>
            <a:ext cx="8596668" cy="4904225"/>
          </a:xfrm>
        </p:spPr>
        <p:txBody>
          <a:bodyPr/>
          <a:lstStyle/>
          <a:p>
            <a:r>
              <a:rPr lang="en-US" dirty="0"/>
              <a:t>In background </a:t>
            </a:r>
          </a:p>
          <a:p>
            <a:pPr lvl="1"/>
            <a:r>
              <a:rPr lang="en-US" dirty="0" err="1"/>
              <a:t>NCrunch</a:t>
            </a:r>
            <a:r>
              <a:rPr lang="en-US" dirty="0"/>
              <a:t> (proprietary license, 160 USD)</a:t>
            </a:r>
          </a:p>
          <a:p>
            <a:pPr lvl="1"/>
            <a:r>
              <a:rPr lang="en-US" dirty="0"/>
              <a:t>Live Unit Test (VS Enterprise)</a:t>
            </a:r>
          </a:p>
          <a:p>
            <a:pPr lvl="1"/>
            <a:r>
              <a:rPr lang="en-US" dirty="0" err="1"/>
              <a:t>ContinuousTests</a:t>
            </a:r>
            <a:r>
              <a:rPr lang="en-US" dirty="0"/>
              <a:t> (not under active development)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03F3-1168-45A8-B917-9F819F4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 descr="NCrunch for Visual Studio - Visual Studio Marketplace">
            <a:extLst>
              <a:ext uri="{FF2B5EF4-FFF2-40B4-BE49-F238E27FC236}">
                <a16:creationId xmlns:a16="http://schemas.microsoft.com/office/drawing/2014/main" id="{D32E1476-3190-4F55-93D9-EF606267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91" y="3117605"/>
            <a:ext cx="4783491" cy="35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4E21-4649-4F9E-8294-C8CAFB4D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060"/>
            <a:ext cx="8596668" cy="675736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 – </a:t>
            </a:r>
            <a:r>
              <a:rPr lang="pl-PL" dirty="0" err="1"/>
              <a:t>managing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507F-F1A8-4907-97E8-CAF45435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697"/>
            <a:ext cx="8596668" cy="4833665"/>
          </a:xfrm>
        </p:spPr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mock</a:t>
            </a:r>
            <a:endParaRPr lang="pl-PL" dirty="0"/>
          </a:p>
          <a:p>
            <a:pPr lvl="1"/>
            <a:r>
              <a:rPr lang="pl-PL" dirty="0"/>
              <a:t>_</a:t>
            </a:r>
            <a:r>
              <a:rPr lang="pl-PL" dirty="0" err="1"/>
              <a:t>dep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IMyDependency</a:t>
            </a:r>
            <a:r>
              <a:rPr lang="pl-PL" dirty="0"/>
              <a:t>&gt;()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IMyDependency</a:t>
            </a:r>
            <a:r>
              <a:rPr lang="pl-PL" dirty="0"/>
              <a:t>&gt;( </a:t>
            </a:r>
            <a:r>
              <a:rPr lang="pl-PL" dirty="0" err="1">
                <a:solidFill>
                  <a:srgbClr val="FF0000"/>
                </a:solidFill>
              </a:rPr>
              <a:t>MockBehavior.Strict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IMyDependency</a:t>
            </a:r>
            <a:r>
              <a:rPr lang="pl-PL" dirty="0"/>
              <a:t> </a:t>
            </a:r>
            <a:r>
              <a:rPr lang="pl-PL" dirty="0" err="1"/>
              <a:t>actualObject</a:t>
            </a:r>
            <a:r>
              <a:rPr lang="pl-PL" dirty="0"/>
              <a:t> = _</a:t>
            </a:r>
            <a:r>
              <a:rPr lang="pl-PL" dirty="0" err="1"/>
              <a:t>dep.Object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Program </a:t>
            </a:r>
            <a:r>
              <a:rPr lang="pl-PL" dirty="0" err="1"/>
              <a:t>mock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behave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. </a:t>
            </a:r>
            <a:r>
              <a:rPr lang="pl-PL" dirty="0" err="1"/>
              <a:t>Fluently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dep.Setup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"bar" ) ).</a:t>
            </a:r>
            <a:r>
              <a:rPr lang="pl-PL" dirty="0" err="1"/>
              <a:t>Returns</a:t>
            </a:r>
            <a:r>
              <a:rPr lang="pl-PL" dirty="0"/>
              <a:t>( 123 )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dep.Setup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</a:t>
            </a:r>
            <a:r>
              <a:rPr lang="pl-PL" dirty="0" err="1"/>
              <a:t>foo</a:t>
            </a:r>
            <a:r>
              <a:rPr lang="pl-PL" dirty="0"/>
              <a:t>" ) ).</a:t>
            </a:r>
            <a:r>
              <a:rPr lang="pl-PL" dirty="0" err="1"/>
              <a:t>Throws</a:t>
            </a:r>
            <a:r>
              <a:rPr lang="pl-PL" dirty="0"/>
              <a:t>(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Exception</a:t>
            </a:r>
            <a:r>
              <a:rPr lang="pl-PL" dirty="0"/>
              <a:t>( "abc123" ) )</a:t>
            </a:r>
          </a:p>
          <a:p>
            <a:endParaRPr lang="pl-PL" dirty="0"/>
          </a:p>
          <a:p>
            <a:r>
              <a:rPr lang="pl-PL" dirty="0"/>
              <a:t>Or </a:t>
            </a:r>
            <a:r>
              <a:rPr lang="pl-PL" dirty="0" err="1"/>
              <a:t>alternatively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 was (not) </a:t>
            </a:r>
            <a:r>
              <a:rPr lang="pl-PL" dirty="0" err="1"/>
              <a:t>called</a:t>
            </a:r>
            <a:endParaRPr lang="pl-PL" dirty="0"/>
          </a:p>
          <a:p>
            <a:pPr lvl="1"/>
            <a:r>
              <a:rPr lang="pl-PL" dirty="0"/>
              <a:t>_</a:t>
            </a:r>
            <a:r>
              <a:rPr lang="pl-PL" dirty="0" err="1"/>
              <a:t>dep.Verify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"bar" ), </a:t>
            </a:r>
            <a:r>
              <a:rPr lang="pl-PL" dirty="0" err="1"/>
              <a:t>Times.Exactly</a:t>
            </a:r>
            <a:r>
              <a:rPr lang="pl-PL" dirty="0"/>
              <a:t>( 5 ) )</a:t>
            </a:r>
          </a:p>
          <a:p>
            <a:pPr lvl="1"/>
            <a:r>
              <a:rPr lang="pl-PL" dirty="0"/>
              <a:t>_</a:t>
            </a:r>
            <a:r>
              <a:rPr lang="pl-PL" dirty="0" err="1"/>
              <a:t>dep.Verify</a:t>
            </a:r>
            <a:r>
              <a:rPr lang="pl-PL" dirty="0"/>
              <a:t>( x =&gt; </a:t>
            </a:r>
            <a:r>
              <a:rPr lang="pl-PL" dirty="0" err="1"/>
              <a:t>x.MyMethod</a:t>
            </a:r>
            <a:r>
              <a:rPr lang="pl-PL" dirty="0"/>
              <a:t>( "</a:t>
            </a:r>
            <a:r>
              <a:rPr lang="pl-PL" dirty="0" err="1"/>
              <a:t>blah-blah</a:t>
            </a:r>
            <a:r>
              <a:rPr lang="pl-PL" dirty="0"/>
              <a:t>" ), </a:t>
            </a:r>
            <a:r>
              <a:rPr lang="pl-PL" dirty="0" err="1"/>
              <a:t>Times.Never</a:t>
            </a:r>
            <a:r>
              <a:rPr lang="pl-PL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943E-B24C-433D-9C22-109A9B3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3DA-8B7B-4832-9230-8703C5EC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807"/>
            <a:ext cx="8596668" cy="701615"/>
          </a:xfrm>
        </p:spPr>
        <p:txBody>
          <a:bodyPr/>
          <a:lstStyle/>
          <a:p>
            <a:r>
              <a:rPr lang="pl-PL" dirty="0"/>
              <a:t>Demo - </a:t>
            </a:r>
            <a:r>
              <a:rPr lang="pl-PL" dirty="0" err="1"/>
              <a:t>mocks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3E6C-B27D-4B82-B70F-8920C9B3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workshop</a:t>
            </a:r>
            <a:r>
              <a:rPr lang="pl-PL" dirty="0"/>
              <a:t> </a:t>
            </a:r>
            <a:r>
              <a:rPr lang="pl-PL" dirty="0" err="1"/>
              <a:t>placeholder</a:t>
            </a:r>
            <a:r>
              <a:rPr lang="pl-PL" dirty="0"/>
              <a:t>/ad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A46B9-4234-4A39-840F-BE32789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6E0A-53B7-4589-A79D-D9B14873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Moq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choice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A9F-3E9A-428A-9554-C9416AF2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FakeItEasy</a:t>
            </a:r>
            <a:endParaRPr lang="pl-PL" dirty="0"/>
          </a:p>
          <a:p>
            <a:r>
              <a:rPr lang="pl-PL" dirty="0" err="1"/>
              <a:t>Nsubstitute</a:t>
            </a:r>
            <a:endParaRPr lang="pl-PL" dirty="0"/>
          </a:p>
          <a:p>
            <a:r>
              <a:rPr lang="pl-PL" dirty="0" err="1"/>
              <a:t>Telerik</a:t>
            </a:r>
            <a:r>
              <a:rPr lang="pl-PL" dirty="0"/>
              <a:t> </a:t>
            </a:r>
            <a:r>
              <a:rPr lang="pl-PL" dirty="0" err="1"/>
              <a:t>JustMock</a:t>
            </a:r>
            <a:r>
              <a:rPr lang="pl-PL" dirty="0"/>
              <a:t> Lite</a:t>
            </a:r>
          </a:p>
          <a:p>
            <a:r>
              <a:rPr lang="pl-PL" dirty="0" err="1"/>
              <a:t>Typemock</a:t>
            </a:r>
            <a:r>
              <a:rPr lang="pl-PL" dirty="0"/>
              <a:t> - </a:t>
            </a:r>
            <a:r>
              <a:rPr lang="pl-PL" dirty="0" err="1"/>
              <a:t>isolator</a:t>
            </a:r>
            <a:endParaRPr lang="pl-PL" dirty="0"/>
          </a:p>
          <a:p>
            <a:r>
              <a:rPr lang="pl-PL" dirty="0" err="1"/>
              <a:t>RhinoMocks</a:t>
            </a:r>
            <a:r>
              <a:rPr lang="pl-PL" dirty="0"/>
              <a:t> – </a:t>
            </a:r>
            <a:r>
              <a:rPr lang="pl-PL" dirty="0" err="1"/>
              <a:t>old</a:t>
            </a:r>
            <a:r>
              <a:rPr lang="pl-PL" dirty="0"/>
              <a:t> but </a:t>
            </a:r>
            <a:r>
              <a:rPr lang="pl-PL" dirty="0" err="1"/>
              <a:t>mellow</a:t>
            </a:r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0759-8E45-41DA-9F53-B5BD03F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F0A-4826-49E1-9174-7DBE93E8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385"/>
          </a:xfrm>
        </p:spPr>
        <p:txBody>
          <a:bodyPr/>
          <a:lstStyle/>
          <a:p>
            <a:r>
              <a:rPr lang="pl-PL" dirty="0"/>
              <a:t>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5FEB-400B-40E9-B0E0-88E1517D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875"/>
            <a:ext cx="8596668" cy="4514487"/>
          </a:xfrm>
        </p:spPr>
        <p:txBody>
          <a:bodyPr/>
          <a:lstStyle/>
          <a:p>
            <a:r>
              <a:rPr lang="pl-PL" dirty="0"/>
              <a:t>Fast</a:t>
            </a:r>
          </a:p>
          <a:p>
            <a:r>
              <a:rPr lang="pl-PL" dirty="0" err="1"/>
              <a:t>Isolated</a:t>
            </a:r>
            <a:endParaRPr lang="pl-PL" dirty="0"/>
          </a:p>
          <a:p>
            <a:r>
              <a:rPr lang="pl-PL" dirty="0" err="1"/>
              <a:t>Repeatable</a:t>
            </a:r>
            <a:endParaRPr lang="pl-PL" dirty="0"/>
          </a:p>
          <a:p>
            <a:r>
              <a:rPr lang="pl-PL" dirty="0" err="1"/>
              <a:t>Self-verifying</a:t>
            </a:r>
            <a:endParaRPr lang="pl-PL" dirty="0"/>
          </a:p>
          <a:p>
            <a:r>
              <a:rPr lang="pl-PL" dirty="0" err="1"/>
              <a:t>Timely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3DB0-868D-4349-8BE7-1AD23AF9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1B1B-0512-465A-809A-2F464C0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>
            <a:normAutofit fontScale="90000"/>
          </a:bodyPr>
          <a:lstStyle/>
          <a:p>
            <a:r>
              <a:rPr lang="en-GB" dirty="0"/>
              <a:t>Fast</a:t>
            </a:r>
            <a:br>
              <a:rPr lang="en-GB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95EC-12D2-476B-9071-E8664DAF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Don't call external systems</a:t>
            </a:r>
            <a:r>
              <a:rPr lang="pl-PL" dirty="0"/>
              <a:t> (</a:t>
            </a:r>
            <a:r>
              <a:rPr lang="en-GB" dirty="0"/>
              <a:t>DB, web services, files</a:t>
            </a:r>
            <a:r>
              <a:rPr lang="pl-PL" dirty="0"/>
              <a:t>) –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them</a:t>
            </a:r>
            <a:endParaRPr lang="en-GB" dirty="0"/>
          </a:p>
          <a:p>
            <a:r>
              <a:rPr lang="en-GB" dirty="0"/>
              <a:t>Reduce amount of data to process to a small, representative sample</a:t>
            </a:r>
          </a:p>
          <a:p>
            <a:r>
              <a:rPr lang="en-GB" dirty="0"/>
              <a:t>Distinguish between integration/long running and fast unit tests - run the latter ones frequently</a:t>
            </a:r>
          </a:p>
          <a:p>
            <a:r>
              <a:rPr lang="en-GB" dirty="0"/>
              <a:t>Unit tests execution </a:t>
            </a:r>
            <a:r>
              <a:rPr lang="pl-PL" dirty="0" err="1"/>
              <a:t>should</a:t>
            </a:r>
            <a:r>
              <a:rPr lang="pl-PL" dirty="0"/>
              <a:t> be „instant”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09D5-151A-49D4-984E-78D9E749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0541-33C8-41DF-B185-19B485B1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Isolated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AC5E-C5D7-4399-BBC6-794A58B4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reason to fail </a:t>
            </a:r>
            <a:r>
              <a:rPr lang="pl-PL" dirty="0"/>
              <a:t>⭢</a:t>
            </a:r>
            <a:r>
              <a:rPr lang="en-GB" dirty="0"/>
              <a:t> </a:t>
            </a: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en-GB" dirty="0">
                <a:solidFill>
                  <a:srgbClr val="FF0000"/>
                </a:solidFill>
              </a:rPr>
              <a:t>one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assert per test</a:t>
            </a:r>
          </a:p>
          <a:p>
            <a:r>
              <a:rPr lang="en-GB" dirty="0"/>
              <a:t>Potential problems in external systems are eliminated</a:t>
            </a:r>
          </a:p>
          <a:p>
            <a:r>
              <a:rPr lang="en-GB" dirty="0"/>
              <a:t>Tests don't affect each other</a:t>
            </a:r>
          </a:p>
          <a:p>
            <a:r>
              <a:rPr lang="en-GB" dirty="0"/>
              <a:t>Beware static classes/methods, singletons, databases!</a:t>
            </a:r>
          </a:p>
          <a:p>
            <a:r>
              <a:rPr lang="en-GB" dirty="0"/>
              <a:t>Order of test execution must not matter!</a:t>
            </a:r>
          </a:p>
          <a:p>
            <a:r>
              <a:rPr lang="en-GB" dirty="0"/>
              <a:t>Arrange-Act-Assert</a:t>
            </a:r>
            <a:r>
              <a:rPr lang="pl-PL" dirty="0"/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0C71-71FC-4AE2-92FD-BF3114D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25ED-31A6-448F-B967-53B0F57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675"/>
            <a:ext cx="8596668" cy="701615"/>
          </a:xfrm>
        </p:spPr>
        <p:txBody>
          <a:bodyPr/>
          <a:lstStyle/>
          <a:p>
            <a:r>
              <a:rPr lang="en-GB" dirty="0"/>
              <a:t>Repeatable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4EA6-0844-43A8-BE63-5BA3F126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865"/>
            <a:ext cx="8596668" cy="4583498"/>
          </a:xfrm>
        </p:spPr>
        <p:txBody>
          <a:bodyPr/>
          <a:lstStyle/>
          <a:p>
            <a:r>
              <a:rPr lang="en-GB" dirty="0"/>
              <a:t>Static data, in-memory structures not cleaned up</a:t>
            </a:r>
          </a:p>
          <a:p>
            <a:r>
              <a:rPr lang="en-GB" dirty="0"/>
              <a:t>External systems keeping state</a:t>
            </a:r>
          </a:p>
          <a:p>
            <a:r>
              <a:rPr lang="en-GB" dirty="0"/>
              <a:t>Non-deterministic behaviour: threads/processes/order of test executions</a:t>
            </a:r>
          </a:p>
          <a:p>
            <a:r>
              <a:rPr lang="en-GB" dirty="0"/>
              <a:t>Other classes which failed to initialize properly due to time</a:t>
            </a:r>
          </a:p>
          <a:p>
            <a:r>
              <a:rPr lang="pl-PL" dirty="0" err="1"/>
              <a:t>Dependable</a:t>
            </a:r>
            <a:r>
              <a:rPr lang="pl-PL" dirty="0"/>
              <a:t> / </a:t>
            </a:r>
            <a:r>
              <a:rPr lang="pl-PL" dirty="0" err="1"/>
              <a:t>deterministic</a:t>
            </a:r>
            <a:r>
              <a:rPr lang="pl-PL" dirty="0"/>
              <a:t> </a:t>
            </a:r>
          </a:p>
          <a:p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Random</a:t>
            </a:r>
            <a:r>
              <a:rPr lang="pl-PL" dirty="0">
                <a:latin typeface="Consolas" panose="020B0609020204030204" pitchFamily="49" charset="0"/>
              </a:rPr>
              <a:t>(42)</a:t>
            </a:r>
          </a:p>
          <a:p>
            <a:pPr lvl="1"/>
            <a:r>
              <a:rPr lang="pl-PL" dirty="0" err="1">
                <a:latin typeface="Consolas" panose="020B0609020204030204" pitchFamily="49" charset="0"/>
              </a:rPr>
              <a:t>Seeded</a:t>
            </a:r>
            <a:r>
              <a:rPr lang="pl-PL" dirty="0">
                <a:latin typeface="Consolas" panose="020B0609020204030204" pitchFamily="49" charset="0"/>
              </a:rPr>
              <a:t> (</a:t>
            </a:r>
            <a:r>
              <a:rPr lang="pl-PL" dirty="0" err="1">
                <a:latin typeface="Consolas" panose="020B0609020204030204" pitchFamily="49" charset="0"/>
              </a:rPr>
              <a:t>persisted</a:t>
            </a:r>
            <a:r>
              <a:rPr lang="pl-PL" dirty="0">
                <a:latin typeface="Consolas" panose="020B0609020204030204" pitchFamily="49" charset="0"/>
              </a:rPr>
              <a:t>) </a:t>
            </a:r>
            <a:r>
              <a:rPr lang="pl-PL" dirty="0" err="1">
                <a:latin typeface="Consolas" panose="020B0609020204030204" pitchFamily="49" charset="0"/>
              </a:rPr>
              <a:t>random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values</a:t>
            </a:r>
            <a:r>
              <a:rPr lang="pl-PL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F63C-CD65-401B-80E9-EF3F102A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CAD-CBA0-4497-9470-679724D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313"/>
            <a:ext cx="8596668" cy="718868"/>
          </a:xfrm>
        </p:spPr>
        <p:txBody>
          <a:bodyPr>
            <a:normAutofit fontScale="90000"/>
          </a:bodyPr>
          <a:lstStyle/>
          <a:p>
            <a:r>
              <a:rPr lang="en-GB" dirty="0"/>
              <a:t>Self-Verifying</a:t>
            </a:r>
            <a:br>
              <a:rPr lang="en-GB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BB73-9B73-497B-A1A0-1AB44A1C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875"/>
            <a:ext cx="8596668" cy="451448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No "partial success"</a:t>
            </a:r>
          </a:p>
          <a:p>
            <a:pPr>
              <a:lnSpc>
                <a:spcPct val="200000"/>
              </a:lnSpc>
            </a:pPr>
            <a:r>
              <a:rPr lang="en-GB" dirty="0"/>
              <a:t>No field for interpretation </a:t>
            </a:r>
            <a:endParaRPr lang="pl-PL" dirty="0"/>
          </a:p>
          <a:p>
            <a:pPr lvl="1">
              <a:lnSpc>
                <a:spcPct val="200000"/>
              </a:lnSpc>
            </a:pPr>
            <a:r>
              <a:rPr lang="en-GB" dirty="0"/>
              <a:t>user </a:t>
            </a:r>
            <a:r>
              <a:rPr lang="pl-PL" dirty="0" err="1"/>
              <a:t>cannot</a:t>
            </a:r>
            <a:r>
              <a:rPr lang="en-GB" dirty="0"/>
              <a:t> </a:t>
            </a:r>
            <a:r>
              <a:rPr lang="pl-PL" dirty="0"/>
              <a:t>be </a:t>
            </a:r>
            <a:r>
              <a:rPr lang="pl-PL" dirty="0" err="1"/>
              <a:t>forced</a:t>
            </a:r>
            <a:r>
              <a:rPr lang="pl-PL" dirty="0"/>
              <a:t> </a:t>
            </a:r>
            <a:r>
              <a:rPr lang="en-GB" dirty="0"/>
              <a:t>to read console output</a:t>
            </a:r>
            <a:endParaRPr lang="pl-PL" dirty="0"/>
          </a:p>
          <a:p>
            <a:pPr lvl="1">
              <a:lnSpc>
                <a:spcPct val="200000"/>
              </a:lnSpc>
            </a:pP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exception</a:t>
            </a:r>
            <a:r>
              <a:rPr lang="pl-PL" dirty="0"/>
              <a:t>: </a:t>
            </a:r>
            <a:r>
              <a:rPr lang="pl-PL" dirty="0" err="1"/>
              <a:t>images</a:t>
            </a:r>
            <a:r>
              <a:rPr lang="pl-PL" dirty="0"/>
              <a:t>, </a:t>
            </a:r>
            <a:r>
              <a:rPr lang="pl-PL" dirty="0" err="1"/>
              <a:t>patterns</a:t>
            </a:r>
            <a:r>
              <a:rPr lang="pl-PL" dirty="0"/>
              <a:t>, science 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Green (pass) == GOOD, Red (fail) == BAD</a:t>
            </a:r>
          </a:p>
          <a:p>
            <a:pPr>
              <a:lnSpc>
                <a:spcPct val="200000"/>
              </a:lnSpc>
            </a:pPr>
            <a:r>
              <a:rPr lang="pl-PL" dirty="0"/>
              <a:t>Test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assertions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pass in most </a:t>
            </a:r>
            <a:r>
              <a:rPr lang="pl-PL" dirty="0" err="1"/>
              <a:t>cases</a:t>
            </a:r>
            <a:r>
              <a:rPr lang="pl-PL" dirty="0"/>
              <a:t> ;-)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358D-16CC-4AEF-88EF-76A9D6A2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9880-A052-4DB1-987C-A27185DC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0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15DD-05F1-4A8F-8D8A-1CF54D7E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422"/>
            <a:ext cx="8596668" cy="701615"/>
          </a:xfrm>
        </p:spPr>
        <p:txBody>
          <a:bodyPr/>
          <a:lstStyle/>
          <a:p>
            <a:r>
              <a:rPr lang="en-GB" dirty="0"/>
              <a:t>Timely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8A88-8C26-4CF3-AABA-E8A64E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Don't wait ages to write the test</a:t>
            </a:r>
          </a:p>
          <a:p>
            <a:pPr>
              <a:lnSpc>
                <a:spcPct val="200000"/>
              </a:lnSpc>
            </a:pPr>
            <a:r>
              <a:rPr lang="en-GB" dirty="0"/>
              <a:t>Test-Driven Development</a:t>
            </a:r>
          </a:p>
          <a:p>
            <a:pPr>
              <a:lnSpc>
                <a:spcPct val="200000"/>
              </a:lnSpc>
            </a:pPr>
            <a:r>
              <a:rPr lang="en-GB" dirty="0"/>
              <a:t>Test-After Development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6E0C-3C3E-4914-B6B5-F8180AF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 descr="Smiling Alarm Clock Clip Art Web Clipart - Alarm Clock Clip Art Png  Transparent Png - Full Size Clipart (#111058) - PinClipart">
            <a:extLst>
              <a:ext uri="{FF2B5EF4-FFF2-40B4-BE49-F238E27FC236}">
                <a16:creationId xmlns:a16="http://schemas.microsoft.com/office/drawing/2014/main" id="{244687F4-D216-489B-8731-98127949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39" y="1488613"/>
            <a:ext cx="284500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351-08C7-44C5-97CC-F46F5D82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24AFC-172B-4CD1-B595-A3AD5CAE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81" y="1485900"/>
            <a:ext cx="4876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AEEE2-2E8D-46AB-8C56-A276B3E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2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3705-C70B-4A62-8B83-0AEF6D4C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483"/>
          </a:xfrm>
        </p:spPr>
        <p:txBody>
          <a:bodyPr/>
          <a:lstStyle/>
          <a:p>
            <a:r>
              <a:rPr lang="en-GB" dirty="0"/>
              <a:t>AAA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0876-5C8F-4601-8D2D-9CDB458E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Arrange</a:t>
            </a:r>
          </a:p>
          <a:p>
            <a:pPr lvl="1"/>
            <a:r>
              <a:rPr lang="en-GB" dirty="0"/>
              <a:t>Creates "context" for the test</a:t>
            </a:r>
          </a:p>
          <a:p>
            <a:pPr lvl="1"/>
            <a:r>
              <a:rPr lang="en-GB" dirty="0"/>
              <a:t>Use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doubles</a:t>
            </a:r>
            <a:r>
              <a:rPr lang="en-GB" dirty="0"/>
              <a:t> as much as possible here</a:t>
            </a:r>
          </a:p>
          <a:p>
            <a:r>
              <a:rPr lang="en-GB" dirty="0"/>
              <a:t>Act</a:t>
            </a:r>
          </a:p>
          <a:p>
            <a:pPr lvl="1"/>
            <a:r>
              <a:rPr lang="en-GB" dirty="0"/>
              <a:t>One single operation we want to run using "context" prepared in Arrange part</a:t>
            </a:r>
          </a:p>
          <a:p>
            <a:pPr lvl="1"/>
            <a:r>
              <a:rPr lang="en-GB" dirty="0"/>
              <a:t>Capture various results/</a:t>
            </a:r>
            <a:r>
              <a:rPr lang="en-GB" dirty="0">
                <a:solidFill>
                  <a:srgbClr val="FF0000"/>
                </a:solidFill>
              </a:rPr>
              <a:t>side effects </a:t>
            </a:r>
            <a:r>
              <a:rPr lang="en-GB" dirty="0"/>
              <a:t>of operation</a:t>
            </a:r>
          </a:p>
          <a:p>
            <a:r>
              <a:rPr lang="en-GB" dirty="0"/>
              <a:t>Assert</a:t>
            </a:r>
          </a:p>
          <a:p>
            <a:pPr lvl="1"/>
            <a:r>
              <a:rPr lang="en-GB" dirty="0"/>
              <a:t>Test all results, with appropriate granularity</a:t>
            </a:r>
          </a:p>
          <a:p>
            <a:pPr lvl="1"/>
            <a:r>
              <a:rPr lang="en-GB" dirty="0"/>
              <a:t>Check all side effects (expected, not allowed)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D5A7-A8A8-4382-A04D-8CCA53FA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EEA-86BA-4E3F-97C3-094FCB3C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r>
              <a:rPr lang="pl-PL" dirty="0"/>
              <a:t>AAA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001C-77BC-429C-A59E-CE20443A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53"/>
            <a:ext cx="8596668" cy="51758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WhenAdd_ShouldReturnResultOfAddition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y = 0.5;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calculator.Add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 x, y );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result,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( 10.5 ) 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D3C9-14B5-498F-B4E9-30D68FFF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A560-1976-4C2E-B921-BC0B7661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521"/>
            <a:ext cx="8596668" cy="580845"/>
          </a:xfrm>
        </p:spPr>
        <p:txBody>
          <a:bodyPr>
            <a:normAutofit fontScale="90000"/>
          </a:bodyPr>
          <a:lstStyle/>
          <a:p>
            <a:r>
              <a:rPr lang="pl-PL" dirty="0"/>
              <a:t>AAA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9180-2D7B-41BD-982B-96C7FDB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07367"/>
            <a:ext cx="9148153" cy="6024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TestFixture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Calculator_WhenAdd_ShouldBeCommutative</a:t>
            </a:r>
            <a:b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_result1;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_result2;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TestFixtureSetUp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ArrangeAndAct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b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x = 10;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y = 20.0;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objectUnderTest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b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_result1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objectUnderTest.Add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_result2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objectUnderTest.Add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)y, x);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[Test]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ShouldProduceCorrectResults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(_result1,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(30.0));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(_result2,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(30.0));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[Test]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ShouldBothResultsBeEqual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_result1,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_result2 ) 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A543-18E6-4B17-84AD-70B1523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8ADB-8789-4C0F-9F41-71A92765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pl-PL" dirty="0" err="1"/>
              <a:t>Assertion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2FA7-B790-4820-AAC7-5C6D08866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9814820" cy="46571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Assert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That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TestedMethod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15);</a:t>
            </a:r>
          </a:p>
          <a:p>
            <a:pPr>
              <a:lnSpc>
                <a:spcPct val="200000"/>
              </a:lnSpc>
            </a:pP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That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TestedMethod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15,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"Method should return 15"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That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TestedMethod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EqualTo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(15),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"self explanatory message"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  <a:t>//NLP </a:t>
            </a:r>
            <a:r>
              <a:rPr lang="pl-PL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styled</a:t>
            </a:r>
            <a: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pl-PL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Fluent</a:t>
            </a:r>
            <a: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Assertions</a:t>
            </a:r>
            <a: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br>
              <a:rPr lang="pl-PL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l-PL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TestedMethod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l-PL" sz="1800" dirty="0" err="1">
                <a:solidFill>
                  <a:srgbClr val="008B8B"/>
                </a:solidFill>
                <a:latin typeface="Consolas" panose="020B0609020204030204" pitchFamily="49" charset="0"/>
              </a:rPr>
              <a:t>Should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l-PL" sz="1800" dirty="0">
                <a:solidFill>
                  <a:srgbClr val="008B8B"/>
                </a:solidFill>
                <a:latin typeface="Consolas" panose="020B0609020204030204" pitchFamily="49" charset="0"/>
              </a:rPr>
              <a:t>Be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pPr>
              <a:lnSpc>
                <a:spcPct val="200000"/>
              </a:lnSpc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44F9-4745-44EB-8C62-DEB1A93D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8ADB-8789-4C0F-9F41-71A92765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pl-PL" dirty="0" err="1"/>
              <a:t>Assertion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2FA7-B790-4820-AAC7-5C6D08866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9814820" cy="5104540"/>
          </a:xfrm>
        </p:spPr>
        <p:txBody>
          <a:bodyPr/>
          <a:lstStyle/>
          <a:p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00008B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Empty</a:t>
            </a:r>
            <a:endParaRPr lang="pl-PL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Null</a:t>
            </a:r>
            <a:endParaRPr lang="pl-PL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srgbClr val="80008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pl-PL" dirty="0">
                <a:solidFill>
                  <a:srgbClr val="00008B"/>
                </a:solidFill>
                <a:latin typeface="Consolas" panose="020B0609020204030204" pitchFamily="49" charset="0"/>
              </a:rPr>
              <a:t>Iz == </a:t>
            </a:r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Is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8B"/>
                </a:solidFill>
                <a:latin typeface="Consolas" panose="020B0609020204030204" pitchFamily="49" charset="0"/>
              </a:rPr>
              <a:t>Has.</a:t>
            </a:r>
          </a:p>
          <a:p>
            <a:pPr lvl="1"/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Some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Positive</a:t>
            </a:r>
            <a:endParaRPr lang="pl-PL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All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8B8B"/>
                </a:solidFill>
                <a:latin typeface="Consolas" panose="020B0609020204030204" pitchFamily="49" charset="0"/>
              </a:rPr>
              <a:t>EqualTo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8B"/>
                </a:solidFill>
                <a:latin typeface="Consolas" panose="020B0609020204030204" pitchFamily="49" charset="0"/>
              </a:rPr>
              <a:t>..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pl-PL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8B"/>
                </a:solidFill>
                <a:latin typeface="Consolas" panose="020B0609020204030204" pitchFamily="49" charset="0"/>
              </a:rPr>
              <a:t>Does</a:t>
            </a:r>
            <a:r>
              <a:rPr lang="pl-PL" dirty="0">
                <a:solidFill>
                  <a:srgbClr val="00008B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Exist</a:t>
            </a:r>
            <a:endParaRPr lang="pl-PL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 err="1">
                <a:solidFill>
                  <a:srgbClr val="800080"/>
                </a:solidFill>
                <a:latin typeface="Consolas" panose="020B0609020204030204" pitchFamily="49" charset="0"/>
              </a:rPr>
              <a:t>Contain</a:t>
            </a:r>
            <a:endParaRPr lang="pl-PL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srgbClr val="80008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44F9-4745-44EB-8C62-DEB1A93D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0E6-2104-4A6D-9ED6-C15D956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132"/>
          </a:xfrm>
        </p:spPr>
        <p:txBody>
          <a:bodyPr/>
          <a:lstStyle/>
          <a:p>
            <a:r>
              <a:rPr lang="pl-PL" dirty="0" err="1"/>
              <a:t>Legacy</a:t>
            </a:r>
            <a:r>
              <a:rPr lang="pl-PL" dirty="0"/>
              <a:t> </a:t>
            </a:r>
            <a:r>
              <a:rPr lang="pl-PL" dirty="0" err="1"/>
              <a:t>systems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74A4-E654-41C6-B6A5-19E1DD1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Methods</a:t>
            </a:r>
            <a:endParaRPr lang="pl-PL" dirty="0"/>
          </a:p>
          <a:p>
            <a:r>
              <a:rPr lang="en-GB" dirty="0"/>
              <a:t>Facade</a:t>
            </a:r>
          </a:p>
          <a:p>
            <a:r>
              <a:rPr lang="pl-PL" dirty="0" err="1"/>
              <a:t>Seam</a:t>
            </a:r>
            <a:endParaRPr lang="en-GB" dirty="0"/>
          </a:p>
          <a:p>
            <a:r>
              <a:rPr lang="pl-PL" dirty="0"/>
              <a:t>„</a:t>
            </a:r>
            <a:r>
              <a:rPr lang="pl-PL" dirty="0" err="1"/>
              <a:t>Static</a:t>
            </a:r>
            <a:r>
              <a:rPr lang="pl-PL" dirty="0"/>
              <a:t>” </a:t>
            </a:r>
            <a:r>
              <a:rPr lang="pl-PL" dirty="0" err="1"/>
              <a:t>IoC</a:t>
            </a:r>
            <a:endParaRPr lang="pl-PL" dirty="0"/>
          </a:p>
          <a:p>
            <a:r>
              <a:rPr lang="pl-PL" dirty="0" err="1"/>
              <a:t>Composition</a:t>
            </a:r>
            <a:r>
              <a:rPr lang="pl-PL" dirty="0"/>
              <a:t>/</a:t>
            </a:r>
            <a:r>
              <a:rPr lang="en-GB" dirty="0"/>
              <a:t>substitution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089A-D088-40E9-8B54-C05CD748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99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1BD1-5833-4EFC-8E2E-E57CEFF4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</a:t>
            </a:r>
            <a:r>
              <a:rPr lang="pl-PL" dirty="0" err="1"/>
              <a:t>practices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FDF3-6075-483B-99F8-0705FB42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MySystem.Tests</a:t>
            </a:r>
            <a:r>
              <a:rPr lang="en-GB" dirty="0"/>
              <a:t> – pattern recognized by CI/CD</a:t>
            </a:r>
          </a:p>
          <a:p>
            <a:pPr>
              <a:lnSpc>
                <a:spcPct val="150000"/>
              </a:lnSpc>
            </a:pPr>
            <a:r>
              <a:rPr lang="en-GB" dirty="0"/>
              <a:t>[</a:t>
            </a:r>
            <a:r>
              <a:rPr lang="en-GB" dirty="0" err="1"/>
              <a:t>InternalsVisibleTo</a:t>
            </a:r>
            <a:r>
              <a:rPr lang="en-GB" dirty="0"/>
              <a:t>("*.Tests")] </a:t>
            </a:r>
          </a:p>
          <a:p>
            <a:pPr>
              <a:lnSpc>
                <a:spcPct val="150000"/>
              </a:lnSpc>
            </a:pPr>
            <a:r>
              <a:rPr lang="en-GB" dirty="0"/>
              <a:t>[</a:t>
            </a:r>
            <a:r>
              <a:rPr lang="en-GB" dirty="0" err="1"/>
              <a:t>InternalsVisibleTo</a:t>
            </a:r>
            <a:r>
              <a:rPr lang="en-GB" dirty="0"/>
              <a:t>("DynamicProxyGenAssembly2")]</a:t>
            </a:r>
          </a:p>
          <a:p>
            <a:pPr>
              <a:lnSpc>
                <a:spcPct val="150000"/>
              </a:lnSpc>
            </a:pPr>
            <a:r>
              <a:rPr lang="en-GB" dirty="0"/>
              <a:t>Subfolders in main solution</a:t>
            </a:r>
          </a:p>
          <a:p>
            <a:pPr>
              <a:lnSpc>
                <a:spcPct val="150000"/>
              </a:lnSpc>
            </a:pPr>
            <a:r>
              <a:rPr lang="en-GB" dirty="0"/>
              <a:t>...and for name of test use pattern </a:t>
            </a:r>
            <a:r>
              <a:rPr lang="en-GB" dirty="0" err="1"/>
              <a:t>ClassName_WhenSomeMethodCalled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C79D-F7E0-4127-8D14-76D8E88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0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08EC-4138-4CAF-9A47-B43B94B3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727494"/>
          </a:xfrm>
        </p:spPr>
        <p:txBody>
          <a:bodyPr>
            <a:normAutofit/>
          </a:bodyPr>
          <a:lstStyle/>
          <a:p>
            <a:r>
              <a:rPr lang="pl-PL" dirty="0" err="1"/>
              <a:t>Obstacles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B86-D100-4F18-84A6-8BC448F4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171"/>
            <a:ext cx="8596668" cy="5006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Hard to start writing tests - ask people who already do it!</a:t>
            </a:r>
          </a:p>
          <a:p>
            <a:pPr>
              <a:lnSpc>
                <a:spcPct val="150000"/>
              </a:lnSpc>
            </a:pPr>
            <a:r>
              <a:rPr lang="en-GB" dirty="0"/>
              <a:t>Find the right balance (e.g. do you need to test auto-properties or every single implementation detail?)</a:t>
            </a:r>
          </a:p>
          <a:p>
            <a:pPr>
              <a:lnSpc>
                <a:spcPct val="150000"/>
              </a:lnSpc>
            </a:pPr>
            <a:r>
              <a:rPr lang="en-GB" dirty="0"/>
              <a:t>False sense of security</a:t>
            </a:r>
          </a:p>
          <a:p>
            <a:pPr>
              <a:lnSpc>
                <a:spcPct val="150000"/>
              </a:lnSpc>
            </a:pPr>
            <a:r>
              <a:rPr lang="en-GB" dirty="0"/>
              <a:t>Management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Code coverage - reduces the tests to a single number. Is it going to affect your bonus?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Bloody time wasters - these unit test writing developers</a:t>
            </a:r>
          </a:p>
          <a:p>
            <a:pPr>
              <a:lnSpc>
                <a:spcPct val="150000"/>
              </a:lnSpc>
            </a:pPr>
            <a:r>
              <a:rPr lang="en-GB" dirty="0"/>
              <a:t>Maintenance costs</a:t>
            </a:r>
          </a:p>
          <a:p>
            <a:pPr>
              <a:lnSpc>
                <a:spcPct val="150000"/>
              </a:lnSpc>
            </a:pPr>
            <a:r>
              <a:rPr lang="en-GB" dirty="0"/>
              <a:t>No team review =&gt; tests are understood by creators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FC28-4D44-4F72-8BA8-459817F8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5F02-47D8-4E4B-A5A4-5F8B47E9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15108"/>
          </a:xfrm>
        </p:spPr>
        <p:txBody>
          <a:bodyPr/>
          <a:lstStyle/>
          <a:p>
            <a:r>
              <a:rPr lang="pl-PL" dirty="0"/>
              <a:t>TDD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83C1-C046-4FC6-9DF5-3F04B2C2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190"/>
            <a:ext cx="8596668" cy="645379"/>
          </a:xfrm>
        </p:spPr>
        <p:txBody>
          <a:bodyPr/>
          <a:lstStyle/>
          <a:p>
            <a:r>
              <a:rPr lang="pl-PL" dirty="0"/>
              <a:t>red-</a:t>
            </a:r>
            <a:r>
              <a:rPr lang="pl-PL" dirty="0" err="1"/>
              <a:t>green</a:t>
            </a:r>
            <a:r>
              <a:rPr lang="pl-PL" dirty="0"/>
              <a:t>-</a:t>
            </a:r>
            <a:r>
              <a:rPr lang="pl-PL" dirty="0" err="1"/>
              <a:t>refactor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0B232-EA83-4D47-BE68-8D890FB6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BC80E-6E4C-452B-A0D2-C2E7803F2AC0}"/>
              </a:ext>
            </a:extLst>
          </p:cNvPr>
          <p:cNvSpPr txBox="1">
            <a:spLocks/>
          </p:cNvSpPr>
          <p:nvPr/>
        </p:nvSpPr>
        <p:spPr>
          <a:xfrm>
            <a:off x="677334" y="5580011"/>
            <a:ext cx="8596668" cy="114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Make it work. Make it right. Make it fast.</a:t>
            </a:r>
            <a:endParaRPr lang="pl-PL" dirty="0"/>
          </a:p>
          <a:p>
            <a:r>
              <a:rPr lang="pl-PL" dirty="0"/>
              <a:t>red-</a:t>
            </a:r>
            <a:r>
              <a:rPr lang="pl-PL" dirty="0" err="1"/>
              <a:t>commit</a:t>
            </a:r>
            <a:r>
              <a:rPr lang="pl-PL" dirty="0"/>
              <a:t>-</a:t>
            </a:r>
            <a:r>
              <a:rPr lang="pl-PL" dirty="0" err="1"/>
              <a:t>commit-commit-green-refactor-push</a:t>
            </a:r>
            <a:endParaRPr lang="pl-PL" dirty="0"/>
          </a:p>
        </p:txBody>
      </p:sp>
      <p:pic>
        <p:nvPicPr>
          <p:cNvPr id="2050" name="Picture 2" descr="Why TDD (Test Driven Development) ? | by Sukoreno Mukti | Medium">
            <a:extLst>
              <a:ext uri="{FF2B5EF4-FFF2-40B4-BE49-F238E27FC236}">
                <a16:creationId xmlns:a16="http://schemas.microsoft.com/office/drawing/2014/main" id="{A617FC7B-1952-4BCE-897B-1042D2D8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06" y="1516673"/>
            <a:ext cx="45243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AD45-E5B4-4F73-A2E8-B9B861D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Secret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BAF1-4336-4332-B87C-F23D62FA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Public vs private members</a:t>
            </a:r>
          </a:p>
          <a:p>
            <a:pPr>
              <a:lnSpc>
                <a:spcPct val="150000"/>
              </a:lnSpc>
            </a:pPr>
            <a:r>
              <a:rPr lang="en-GB" dirty="0"/>
              <a:t>System is entitled to it’s „secrets” / implementation details !?</a:t>
            </a:r>
          </a:p>
          <a:p>
            <a:pPr>
              <a:lnSpc>
                <a:spcPct val="150000"/>
              </a:lnSpc>
            </a:pPr>
            <a:r>
              <a:rPr lang="en-GB" dirty="0"/>
              <a:t>using </a:t>
            </a:r>
            <a:r>
              <a:rPr lang="en-GB" dirty="0" err="1"/>
              <a:t>Moq.Protected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var mock = new Mock&lt;</a:t>
            </a:r>
            <a:r>
              <a:rPr lang="en-GB" dirty="0" err="1"/>
              <a:t>MyClass</a:t>
            </a:r>
            <a:r>
              <a:rPr lang="en-GB" dirty="0"/>
              <a:t>&gt;();</a:t>
            </a:r>
            <a:br>
              <a:rPr lang="en-GB" dirty="0"/>
            </a:br>
            <a:r>
              <a:rPr lang="en-GB" dirty="0" err="1"/>
              <a:t>mock.Protected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   .Setup&lt;int&gt;("</a:t>
            </a:r>
            <a:r>
              <a:rPr lang="en-GB" dirty="0" err="1"/>
              <a:t>MyProtectedGetIntMethod</a:t>
            </a:r>
            <a:r>
              <a:rPr lang="en-GB" dirty="0"/>
              <a:t>")</a:t>
            </a:r>
            <a:br>
              <a:rPr lang="en-GB" dirty="0"/>
            </a:br>
            <a:r>
              <a:rPr lang="en-GB" dirty="0"/>
              <a:t>     .Returns(1);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717E-7635-4418-983E-5EEF3433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EC26-09FA-4354-8413-CDF96B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866A-8AE8-4A95-B908-2C9AD416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Unit vs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en-GB" dirty="0"/>
              <a:t>Why?</a:t>
            </a:r>
          </a:p>
          <a:p>
            <a:r>
              <a:rPr lang="pl-PL" dirty="0"/>
              <a:t>How?</a:t>
            </a:r>
            <a:endParaRPr lang="en-GB" dirty="0"/>
          </a:p>
          <a:p>
            <a:r>
              <a:rPr lang="pl-PL" dirty="0" err="1"/>
              <a:t>Some</a:t>
            </a:r>
            <a:r>
              <a:rPr lang="pl-PL" dirty="0"/>
              <a:t> do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better</a:t>
            </a:r>
            <a:endParaRPr lang="en-GB" dirty="0"/>
          </a:p>
          <a:p>
            <a:r>
              <a:rPr lang="pl-PL" dirty="0" err="1"/>
              <a:t>Obstacles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E222-9F0E-49AA-96EE-D2454F1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1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4004-A401-4ABF-99A7-E2F3246D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TDD vs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D6FC-7B3C-4B4E-A427-48057229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739"/>
            <a:ext cx="8596668" cy="42946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</a:t>
            </a:r>
            <a:r>
              <a:rPr lang="en-US" u="sng" dirty="0"/>
              <a:t>DD</a:t>
            </a:r>
            <a:r>
              <a:rPr lang="en-US" dirty="0"/>
              <a:t> ≈ B</a:t>
            </a:r>
            <a:r>
              <a:rPr lang="en-US" u="sng" dirty="0"/>
              <a:t>DD</a:t>
            </a:r>
            <a:r>
              <a:rPr lang="en-US" dirty="0"/>
              <a:t> - ⅓ of a difference</a:t>
            </a:r>
            <a:r>
              <a:rPr lang="pl-PL" dirty="0"/>
              <a:t> ?</a:t>
            </a:r>
            <a:r>
              <a:rPr lang="en-US" dirty="0"/>
              <a:t> ;-)</a:t>
            </a:r>
            <a:r>
              <a:rPr lang="pl-PL" dirty="0"/>
              <a:t>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BDD != TDD</a:t>
            </a:r>
          </a:p>
          <a:p>
            <a:pPr>
              <a:lnSpc>
                <a:spcPct val="200000"/>
              </a:lnSpc>
            </a:pPr>
            <a:r>
              <a:rPr lang="en-US" strike="sngStrike" dirty="0"/>
              <a:t>TDD for unit, BDD for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BDD == TDD done right 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916E4-67D4-4C9C-A7DE-D256C16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72A-FF9F-4A8A-BF9D-E592EEC4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BDD == </a:t>
            </a:r>
            <a:r>
              <a:rPr lang="en-US" dirty="0"/>
              <a:t>Given-When-Then</a:t>
            </a:r>
            <a:r>
              <a:rPr lang="pl-P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CA43-0511-45EC-BFCA-AE551CAD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8" y="2504440"/>
            <a:ext cx="5417414" cy="3902047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pl-PL" sz="2200" dirty="0">
                <a:latin typeface="Consolas" panose="020B0609020204030204" pitchFamily="49" charset="0"/>
              </a:rPr>
              <a:t>  </a:t>
            </a:r>
            <a:r>
              <a:rPr lang="pl-PL" sz="2000" dirty="0">
                <a:solidFill>
                  <a:schemeClr val="accent5"/>
                </a:solidFill>
                <a:latin typeface="Consolas" panose="020B0609020204030204" pitchFamily="49" charset="0"/>
              </a:rPr>
              <a:t>//</a:t>
            </a:r>
            <a:r>
              <a:rPr lang="pl-PL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Arrange</a:t>
            </a:r>
            <a:endParaRPr lang="pl-PL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pl-PL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pl-PL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pl-PL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 //</a:t>
            </a:r>
            <a:r>
              <a:rPr lang="pl-PL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Act</a:t>
            </a:r>
            <a:endParaRPr lang="pl-PL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pl-PL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pl-PL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 //</a:t>
            </a:r>
            <a:r>
              <a:rPr lang="pl-PL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Assert</a:t>
            </a:r>
            <a:endParaRPr lang="pl-PL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1ABA3-4F6B-4F0E-BABB-23D7100E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73ACF-FBCB-4CE3-9AFF-1AD6509C6538}"/>
              </a:ext>
            </a:extLst>
          </p:cNvPr>
          <p:cNvSpPr txBox="1"/>
          <p:nvPr/>
        </p:nvSpPr>
        <p:spPr>
          <a:xfrm>
            <a:off x="735948" y="1972332"/>
            <a:ext cx="90645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ValidOrderShouldBeFilled_WhenMarketIsFavourable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Given</a:t>
            </a:r>
            <a:br>
              <a:rPr lang="pl-PL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pl-PL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NewOrderIsSent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symbol: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A31515"/>
                </a:solidFill>
                <a:latin typeface="Consolas" panose="020B0609020204030204" pitchFamily="49" charset="0"/>
              </a:rPr>
              <a:t>"VOD.L"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pl-PL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100);</a:t>
            </a:r>
          </a:p>
          <a:p>
            <a:pPr marL="0" indent="0">
              <a:buNone/>
            </a:pP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.MarketIsFavourableFor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A31515"/>
                </a:solidFill>
                <a:latin typeface="Consolas" panose="020B0609020204030204" pitchFamily="49" charset="0"/>
              </a:rPr>
              <a:t>"VOD.L"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.OrderIsFilled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841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ABA7-0538-4671-94E6-982B86E8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BDD – </a:t>
            </a:r>
            <a:r>
              <a:rPr lang="pl-PL" dirty="0" err="1"/>
              <a:t>Benefits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D951-4A84-404B-82F7-53C0CDBB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Left – faster feedback</a:t>
            </a:r>
          </a:p>
          <a:p>
            <a:r>
              <a:rPr lang="en-US" dirty="0"/>
              <a:t>Stronger collaboration</a:t>
            </a:r>
          </a:p>
          <a:p>
            <a:r>
              <a:rPr lang="en-US" dirty="0"/>
              <a:t>Contract between analysts and tech</a:t>
            </a:r>
          </a:p>
          <a:p>
            <a:r>
              <a:rPr lang="en-US" dirty="0"/>
              <a:t>Ubiquitous language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4ADC-CCB9-4AC0-8D22-8EE706E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37B33-1C77-4BD0-B98A-82C4A61183A2}"/>
              </a:ext>
            </a:extLst>
          </p:cNvPr>
          <p:cNvGrpSpPr/>
          <p:nvPr/>
        </p:nvGrpSpPr>
        <p:grpSpPr>
          <a:xfrm>
            <a:off x="5643845" y="4144888"/>
            <a:ext cx="3516863" cy="1962143"/>
            <a:chOff x="5643845" y="4144888"/>
            <a:chExt cx="3516863" cy="1962143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5D4BA807-B527-411D-8293-66290FC6C230}"/>
                </a:ext>
              </a:extLst>
            </p:cNvPr>
            <p:cNvSpPr/>
            <p:nvPr/>
          </p:nvSpPr>
          <p:spPr>
            <a:xfrm>
              <a:off x="7084005" y="4144888"/>
              <a:ext cx="2076703" cy="1962143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Tech</a:t>
              </a:r>
              <a:endParaRPr lang="pt-PT" dirty="0"/>
            </a:p>
          </p:txBody>
        </p:sp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86B6367D-54B4-40EA-8C65-DE7BEDB4B296}"/>
                </a:ext>
              </a:extLst>
            </p:cNvPr>
            <p:cNvSpPr/>
            <p:nvPr/>
          </p:nvSpPr>
          <p:spPr>
            <a:xfrm>
              <a:off x="5643845" y="4144888"/>
              <a:ext cx="2076703" cy="1962143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12AB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Business    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445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890-6DE5-4D56-9835-5CE5E8D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70B4-D69B-4492-BD10-BBA73397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pl-PL" dirty="0"/>
              <a:t>BEFRIEND AND „LOVE” YOUR TESTING FRAMEWORK</a:t>
            </a:r>
          </a:p>
          <a:p>
            <a:endParaRPr lang="pl-PL" dirty="0"/>
          </a:p>
          <a:p>
            <a:r>
              <a:rPr lang="en-GB" dirty="0"/>
              <a:t>what you want your code to do and how you</a:t>
            </a:r>
            <a:r>
              <a:rPr lang="pl-PL" dirty="0"/>
              <a:t>r team</a:t>
            </a:r>
            <a:r>
              <a:rPr lang="en-GB" dirty="0"/>
              <a:t> want to use it</a:t>
            </a:r>
          </a:p>
          <a:p>
            <a:r>
              <a:rPr lang="en-GB" dirty="0"/>
              <a:t>Composition over inheritance </a:t>
            </a:r>
            <a:r>
              <a:rPr lang="pl-PL" dirty="0"/>
              <a:t>- </a:t>
            </a:r>
            <a:r>
              <a:rPr lang="pl-PL" dirty="0" err="1"/>
              <a:t>IoC</a:t>
            </a:r>
            <a:endParaRPr lang="en-GB" dirty="0"/>
          </a:p>
          <a:p>
            <a:r>
              <a:rPr lang="en-GB" dirty="0"/>
              <a:t>code &amp; test review</a:t>
            </a:r>
            <a:r>
              <a:rPr lang="pl-PL" dirty="0"/>
              <a:t>s</a:t>
            </a:r>
            <a:endParaRPr lang="en-GB" dirty="0"/>
          </a:p>
          <a:p>
            <a:r>
              <a:rPr lang="en-GB" dirty="0"/>
              <a:t>Prepare your own team tools &amp; standards</a:t>
            </a:r>
          </a:p>
          <a:p>
            <a:r>
              <a:rPr lang="en-GB" dirty="0"/>
              <a:t>FIRST, AAA</a:t>
            </a:r>
            <a:endParaRPr lang="pl-PL" dirty="0"/>
          </a:p>
          <a:p>
            <a:r>
              <a:rPr lang="pl-PL" dirty="0"/>
              <a:t>CI / CD / CD</a:t>
            </a:r>
          </a:p>
          <a:p>
            <a:r>
              <a:rPr lang="pl-PL" dirty="0"/>
              <a:t>„Live” unit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 err="1"/>
              <a:t>Symmetry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370A8-762C-473D-823D-A45F2A0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FD58-A170-4775-918F-F74019C6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TDD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F6B7-57DC-4C9B-99F1-8667CBD6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400" dirty="0">
                <a:hlinkClick r:id="rId2"/>
              </a:rPr>
              <a:t>https://github.com/garora/TDD-Katas/tree/master/src</a:t>
            </a:r>
          </a:p>
          <a:p>
            <a:pPr>
              <a:lnSpc>
                <a:spcPct val="200000"/>
              </a:lnSpc>
            </a:pPr>
            <a:r>
              <a:rPr lang="pl-PL" sz="2400" dirty="0">
                <a:hlinkClick r:id="rId2"/>
              </a:rPr>
              <a:t>https://github.com/ScioMx/TDD-Training</a:t>
            </a:r>
            <a:endParaRPr lang="pl-P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62D86-D57E-4AA8-8B8A-82BE3B6F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2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144B-542A-40C2-989A-CE39760D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A507-1FF0-4760-8286-795EC8EF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l-PL" sz="5400" dirty="0"/>
          </a:p>
          <a:p>
            <a:pPr marL="0" indent="0" algn="ctr">
              <a:buNone/>
            </a:pPr>
            <a:r>
              <a:rPr lang="pl-PL" sz="5400" dirty="0" err="1"/>
              <a:t>Thank</a:t>
            </a:r>
            <a:r>
              <a:rPr lang="pl-PL" sz="5400" dirty="0"/>
              <a:t> </a:t>
            </a:r>
            <a:r>
              <a:rPr lang="pl-PL" sz="5400" dirty="0" err="1"/>
              <a:t>you</a:t>
            </a:r>
            <a:r>
              <a:rPr lang="pl-PL" sz="5400" dirty="0"/>
              <a:t> for </a:t>
            </a:r>
            <a:r>
              <a:rPr lang="pl-PL" sz="5400" dirty="0" err="1"/>
              <a:t>attention</a:t>
            </a:r>
            <a:r>
              <a:rPr lang="pl-PL" sz="5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BABE-4D76-42D4-B7A4-2DD2E6A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351-08C7-44C5-97CC-F46F5D82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Rules</a:t>
            </a:r>
            <a:endParaRPr lang="pl-P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33D5A-797E-434F-9638-16EEC400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„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depends</a:t>
            </a:r>
            <a:r>
              <a:rPr lang="pl-PL" dirty="0"/>
              <a:t>”</a:t>
            </a:r>
          </a:p>
          <a:p>
            <a:endParaRPr lang="pl-PL" dirty="0"/>
          </a:p>
          <a:p>
            <a:r>
              <a:rPr lang="pl-PL" dirty="0"/>
              <a:t>C# / .NET / Visual Studio == </a:t>
            </a:r>
            <a:r>
              <a:rPr lang="pl-PL" dirty="0" err="1"/>
              <a:t>everything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endParaRPr lang="pl-PL" dirty="0"/>
          </a:p>
          <a:p>
            <a:r>
              <a:rPr lang="en-GB" dirty="0"/>
              <a:t>Key words for use in RFCs to Indicate Requirement Levels</a:t>
            </a:r>
          </a:p>
          <a:p>
            <a:pPr lvl="1"/>
            <a:r>
              <a:rPr lang="en-GB" dirty="0">
                <a:hlinkClick r:id="rId2"/>
              </a:rPr>
              <a:t>https://tools.ietf.org/html/rfc2119</a:t>
            </a:r>
            <a:endParaRPr lang="en-GB" dirty="0"/>
          </a:p>
          <a:p>
            <a:endParaRPr lang="en-GB" dirty="0"/>
          </a:p>
          <a:p>
            <a:r>
              <a:rPr lang="en-GB" dirty="0"/>
              <a:t>My „must” – in my team</a:t>
            </a:r>
          </a:p>
          <a:p>
            <a:endParaRPr lang="en-GB" dirty="0"/>
          </a:p>
          <a:p>
            <a:r>
              <a:rPr lang="en-GB" dirty="0"/>
              <a:t>In order to let it go, you need to possess it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00E9F-DA4F-4658-9F4A-E9B766E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2A4D-FA1D-445C-A652-3351AED8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Glossary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EAFA-10E9-4EB3-9B33-C1D5708F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1163"/>
            <a:ext cx="8596668" cy="4290200"/>
          </a:xfrm>
        </p:spPr>
        <p:txBody>
          <a:bodyPr/>
          <a:lstStyle/>
          <a:p>
            <a:r>
              <a:rPr lang="en-GB" dirty="0"/>
              <a:t>OUT/SUT – Object/Subject Under Test - class we are testing</a:t>
            </a:r>
          </a:p>
          <a:p>
            <a:r>
              <a:rPr lang="en-GB" dirty="0"/>
              <a:t>Test Doubles</a:t>
            </a:r>
          </a:p>
          <a:p>
            <a:pPr lvl="1"/>
            <a:r>
              <a:rPr lang="en-GB" dirty="0"/>
              <a:t>Mock – object with expectations</a:t>
            </a:r>
          </a:p>
          <a:p>
            <a:pPr lvl="1"/>
            <a:r>
              <a:rPr lang="en-GB" dirty="0"/>
              <a:t>Stub - object behaving in given way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>
                <a:hlinkClick r:id="rId2"/>
              </a:rPr>
              <a:t>https://www.martinfowler.com/bliki/TestDouble.html</a:t>
            </a:r>
            <a:endParaRPr lang="en-GB" dirty="0"/>
          </a:p>
          <a:p>
            <a:r>
              <a:rPr lang="en-GB" dirty="0"/>
              <a:t>Lambda Expression e.g. (</a:t>
            </a:r>
            <a:r>
              <a:rPr lang="en-GB" dirty="0" err="1"/>
              <a:t>x,y</a:t>
            </a:r>
            <a:r>
              <a:rPr lang="en-GB" dirty="0"/>
              <a:t>) =&gt; x + y</a:t>
            </a:r>
          </a:p>
          <a:p>
            <a:r>
              <a:rPr lang="en-GB" dirty="0"/>
              <a:t>Interface</a:t>
            </a:r>
            <a:r>
              <a:rPr lang="pl-PL" dirty="0"/>
              <a:t> / </a:t>
            </a:r>
            <a:r>
              <a:rPr lang="pl-PL" dirty="0" err="1"/>
              <a:t>contract</a:t>
            </a:r>
            <a:endParaRPr lang="en-GB" dirty="0"/>
          </a:p>
          <a:p>
            <a:r>
              <a:rPr lang="en-GB" dirty="0"/>
              <a:t>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EA692-5BFE-4DEB-895F-83FC5C4D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B2B8-E406-42CC-85C7-932DDE2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Reasons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38B5-F0A2-4F66-A611-78AC6A83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555"/>
            <a:ext cx="8596668" cy="51581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Code works as expected ⭢ self-confidence</a:t>
            </a:r>
          </a:p>
          <a:p>
            <a:pPr>
              <a:lnSpc>
                <a:spcPct val="150000"/>
              </a:lnSpc>
            </a:pPr>
            <a:r>
              <a:rPr lang="en-US" dirty="0"/>
              <a:t>Regression bugs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Code tested ⭢ (quite often) code well designed ⭢ SOLID</a:t>
            </a:r>
          </a:p>
          <a:p>
            <a:pPr>
              <a:lnSpc>
                <a:spcPct val="150000"/>
              </a:lnSpc>
            </a:pPr>
            <a:r>
              <a:rPr lang="en-US" dirty="0"/>
              <a:t>Run code regardless large systems around</a:t>
            </a:r>
          </a:p>
          <a:p>
            <a:pPr>
              <a:lnSpc>
                <a:spcPct val="150000"/>
              </a:lnSpc>
            </a:pPr>
            <a:r>
              <a:rPr lang="en-US" dirty="0"/>
              <a:t>Mouse clicks reduction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Less debugging == happier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C8C6-FE75-434D-8366-B47E89B9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B2B8-E406-42CC-85C7-932DDE2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Reasons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38B5-F0A2-4F66-A611-78AC6A83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555"/>
            <a:ext cx="8596668" cy="51581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Legacy systems – façade + facilitating injections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Usage documentation, use case specification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code comments anymore !!!</a:t>
            </a:r>
          </a:p>
          <a:p>
            <a:pPr>
              <a:lnSpc>
                <a:spcPct val="150000"/>
              </a:lnSpc>
            </a:pPr>
            <a:r>
              <a:rPr lang="en-US" dirty="0"/>
              <a:t>TDD ⭢ YAGNI</a:t>
            </a:r>
          </a:p>
          <a:p>
            <a:pPr>
              <a:lnSpc>
                <a:spcPct val="150000"/>
              </a:lnSpc>
            </a:pPr>
            <a:r>
              <a:rPr lang="en-US" dirty="0"/>
              <a:t>OSS – failing tests (bug manifestation) 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Time </a:t>
            </a:r>
            <a:r>
              <a:rPr lang="pl-PL" dirty="0" err="1"/>
              <a:t>capsule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 err="1"/>
              <a:t>Temporal</a:t>
            </a:r>
            <a:r>
              <a:rPr lang="pl-PL" dirty="0"/>
              <a:t> </a:t>
            </a:r>
            <a:r>
              <a:rPr lang="pl-PL" dirty="0" err="1"/>
              <a:t>proofing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Upgrade </a:t>
            </a:r>
            <a:r>
              <a:rPr lang="pl-PL" dirty="0" err="1"/>
              <a:t>path</a:t>
            </a:r>
            <a:r>
              <a:rPr lang="pl-PL" dirty="0"/>
              <a:t> </a:t>
            </a:r>
            <a:r>
              <a:rPr lang="pl-PL" dirty="0" err="1"/>
              <a:t>detector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Performance </a:t>
            </a:r>
            <a:r>
              <a:rPr lang="pl-PL" dirty="0" err="1"/>
              <a:t>guard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C8C6-FE75-434D-8366-B47E89B9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DC56-35E9-4B84-A8C3-10AA2F54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kinds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C344-675E-4AF0-972E-958EDA53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Logical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pPr lvl="1"/>
            <a:r>
              <a:rPr lang="pl-PL" dirty="0"/>
              <a:t>Unit test</a:t>
            </a:r>
          </a:p>
          <a:p>
            <a:pPr lvl="1"/>
            <a:r>
              <a:rPr lang="pl-PL" dirty="0"/>
              <a:t>Micro-test</a:t>
            </a:r>
          </a:p>
          <a:p>
            <a:pPr lvl="1"/>
            <a:r>
              <a:rPr lang="pl-PL" dirty="0" err="1"/>
              <a:t>Acceptance</a:t>
            </a:r>
            <a:r>
              <a:rPr lang="pl-PL" dirty="0"/>
              <a:t> („business”) test</a:t>
            </a:r>
          </a:p>
          <a:p>
            <a:pPr lvl="1"/>
            <a:r>
              <a:rPr lang="pl-PL" dirty="0" err="1"/>
              <a:t>Funtional</a:t>
            </a:r>
            <a:r>
              <a:rPr lang="pl-PL" dirty="0"/>
              <a:t> test (</a:t>
            </a:r>
            <a:r>
              <a:rPr lang="pl-PL" dirty="0" err="1"/>
              <a:t>wider</a:t>
            </a:r>
            <a:r>
              <a:rPr lang="pl-PL" dirty="0"/>
              <a:t>, </a:t>
            </a:r>
            <a:r>
              <a:rPr lang="pl-PL" dirty="0" err="1"/>
              <a:t>mocked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Configuration</a:t>
            </a:r>
            <a:r>
              <a:rPr lang="pl-PL" dirty="0"/>
              <a:t> (end-to-end) </a:t>
            </a:r>
            <a:r>
              <a:rPr lang="pl-PL" dirty="0" err="1"/>
              <a:t>tests</a:t>
            </a:r>
            <a:endParaRPr lang="pl-PL" dirty="0"/>
          </a:p>
          <a:p>
            <a:pPr lvl="1"/>
            <a:r>
              <a:rPr lang="pl-PL" dirty="0"/>
              <a:t>Integration test</a:t>
            </a:r>
          </a:p>
          <a:p>
            <a:pPr lvl="1"/>
            <a:r>
              <a:rPr lang="pl-PL" dirty="0"/>
              <a:t>System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CA03-B7FE-40D4-BA27-38CFD01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2195</Words>
  <Application>Microsoft Office PowerPoint</Application>
  <PresentationFormat>Widescreen</PresentationFormat>
  <Paragraphs>379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Trebuchet MS</vt:lpstr>
      <vt:lpstr>Wingdings 3</vt:lpstr>
      <vt:lpstr>Facet</vt:lpstr>
      <vt:lpstr>Testing in TDD spirit</vt:lpstr>
      <vt:lpstr>Schedule</vt:lpstr>
      <vt:lpstr>Rules</vt:lpstr>
      <vt:lpstr>Agenda</vt:lpstr>
      <vt:lpstr>Rules</vt:lpstr>
      <vt:lpstr>Glossary</vt:lpstr>
      <vt:lpstr>Reasons</vt:lpstr>
      <vt:lpstr>Reasons</vt:lpstr>
      <vt:lpstr>Test kinds</vt:lpstr>
      <vt:lpstr>Frameworks – (unit) tests</vt:lpstr>
      <vt:lpstr>NUnit</vt:lpstr>
      <vt:lpstr>NUnit</vt:lpstr>
      <vt:lpstr>Demo</vt:lpstr>
      <vt:lpstr>Demo</vt:lpstr>
      <vt:lpstr>Demo</vt:lpstr>
      <vt:lpstr>Naming variants</vt:lpstr>
      <vt:lpstr>Naming - rewriting names </vt:lpstr>
      <vt:lpstr>Naming - rewriting names </vt:lpstr>
      <vt:lpstr>Running</vt:lpstr>
      <vt:lpstr>Running</vt:lpstr>
      <vt:lpstr>Test doubles – managing dependencies </vt:lpstr>
      <vt:lpstr>Demo - mocks</vt:lpstr>
      <vt:lpstr>Moq is not your only choice !!!</vt:lpstr>
      <vt:lpstr>FIRST</vt:lpstr>
      <vt:lpstr>Fast </vt:lpstr>
      <vt:lpstr>Isolated</vt:lpstr>
      <vt:lpstr>Repeatable</vt:lpstr>
      <vt:lpstr>Self-Verifying </vt:lpstr>
      <vt:lpstr>Timely</vt:lpstr>
      <vt:lpstr>AAA</vt:lpstr>
      <vt:lpstr>AAA </vt:lpstr>
      <vt:lpstr>AAA</vt:lpstr>
      <vt:lpstr>Assertion styles</vt:lpstr>
      <vt:lpstr>Assertion styles</vt:lpstr>
      <vt:lpstr>Legacy systems</vt:lpstr>
      <vt:lpstr>Best practices</vt:lpstr>
      <vt:lpstr>Obstacles</vt:lpstr>
      <vt:lpstr>TDD workflow</vt:lpstr>
      <vt:lpstr>„Secret tests”</vt:lpstr>
      <vt:lpstr>TDD vs BDD</vt:lpstr>
      <vt:lpstr>BDD == Given-When-Then ?</vt:lpstr>
      <vt:lpstr>BDD – Benefits </vt:lpstr>
      <vt:lpstr>Summary</vt:lpstr>
      <vt:lpstr>TDD Kata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TDD spirit</dc:title>
  <dc:creator>Michał Bryłka</dc:creator>
  <cp:lastModifiedBy>Michał Bryłka</cp:lastModifiedBy>
  <cp:revision>44</cp:revision>
  <dcterms:created xsi:type="dcterms:W3CDTF">2020-04-15T20:29:58Z</dcterms:created>
  <dcterms:modified xsi:type="dcterms:W3CDTF">2020-10-06T22:35:07Z</dcterms:modified>
</cp:coreProperties>
</file>