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8" r:id="rId5"/>
    <p:sldId id="259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3" r:id="rId16"/>
    <p:sldId id="272" r:id="rId17"/>
    <p:sldId id="273" r:id="rId1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37F1-4792-4B92-BAD2-FAFCC87FDDF3}" type="datetimeFigureOut">
              <a:rPr lang="hu-HU" smtClean="0"/>
              <a:t>2018.11.12.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A87A-2920-46D4-BF1B-F471E2FAC7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56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37F1-4792-4B92-BAD2-FAFCC87FDDF3}" type="datetimeFigureOut">
              <a:rPr lang="hu-HU" smtClean="0"/>
              <a:t>2018.11.12.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A87A-2920-46D4-BF1B-F471E2FAC7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539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37F1-4792-4B92-BAD2-FAFCC87FDDF3}" type="datetimeFigureOut">
              <a:rPr lang="hu-HU" smtClean="0"/>
              <a:t>2018.11.12.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A87A-2920-46D4-BF1B-F471E2FAC7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855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u-HU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u-HU" alt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C50658B-40EA-4AF2-8556-A9EC5EFA7B30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10849790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37F1-4792-4B92-BAD2-FAFCC87FDDF3}" type="datetimeFigureOut">
              <a:rPr lang="hu-HU" smtClean="0"/>
              <a:t>2018.11.12.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A87A-2920-46D4-BF1B-F471E2FAC7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376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37F1-4792-4B92-BAD2-FAFCC87FDDF3}" type="datetimeFigureOut">
              <a:rPr lang="hu-HU" smtClean="0"/>
              <a:t>2018.11.12.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A87A-2920-46D4-BF1B-F471E2FAC7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53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37F1-4792-4B92-BAD2-FAFCC87FDDF3}" type="datetimeFigureOut">
              <a:rPr lang="hu-HU" smtClean="0"/>
              <a:t>2018.11.12.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A87A-2920-46D4-BF1B-F471E2FAC7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82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37F1-4792-4B92-BAD2-FAFCC87FDDF3}" type="datetimeFigureOut">
              <a:rPr lang="hu-HU" smtClean="0"/>
              <a:t>2018.11.12.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A87A-2920-46D4-BF1B-F471E2FAC7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417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37F1-4792-4B92-BAD2-FAFCC87FDDF3}" type="datetimeFigureOut">
              <a:rPr lang="hu-HU" smtClean="0"/>
              <a:t>2018.11.12.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A87A-2920-46D4-BF1B-F471E2FAC7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396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37F1-4792-4B92-BAD2-FAFCC87FDDF3}" type="datetimeFigureOut">
              <a:rPr lang="hu-HU" smtClean="0"/>
              <a:t>2018.11.12.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A87A-2920-46D4-BF1B-F471E2FAC7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130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37F1-4792-4B92-BAD2-FAFCC87FDDF3}" type="datetimeFigureOut">
              <a:rPr lang="hu-HU" smtClean="0"/>
              <a:t>2018.11.12.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A87A-2920-46D4-BF1B-F471E2FAC7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69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37F1-4792-4B92-BAD2-FAFCC87FDDF3}" type="datetimeFigureOut">
              <a:rPr lang="hu-HU" smtClean="0"/>
              <a:t>2018.11.12.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A87A-2920-46D4-BF1B-F471E2FAC7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48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737F1-4792-4B92-BAD2-FAFCC87FDDF3}" type="datetimeFigureOut">
              <a:rPr lang="hu-HU" smtClean="0"/>
              <a:t>2018.11.12.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4A87A-2920-46D4-BF1B-F471E2FAC7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272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8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3152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MIN, MAX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324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3152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KICSI, NAGY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647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3152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RANG.EGY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709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3152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DARAB, DARAB2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027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3152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DARABÜRES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146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3152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DARABHATÖBB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8058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2950" y="377349"/>
            <a:ext cx="7886700" cy="1325563"/>
          </a:xfrm>
        </p:spPr>
        <p:txBody>
          <a:bodyPr/>
          <a:lstStyle/>
          <a:p>
            <a:pPr marL="109537" algn="ctr"/>
            <a:r>
              <a:rPr lang="hu-HU" b="1" dirty="0">
                <a:solidFill>
                  <a:srgbClr val="FF0000"/>
                </a:solidFill>
              </a:rPr>
              <a:t>„&gt;” &amp; </a:t>
            </a:r>
            <a:r>
              <a:rPr lang="hu-HU" b="1" dirty="0" smtClean="0">
                <a:solidFill>
                  <a:srgbClr val="FF0000"/>
                </a:solidFill>
              </a:rPr>
              <a:t>A3 trükk</a:t>
            </a:r>
            <a:endParaRPr lang="hu-HU" b="1" dirty="0">
              <a:solidFill>
                <a:srgbClr val="FF0000"/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666875"/>
            <a:ext cx="55149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31520" y="2766219"/>
            <a:ext cx="7886700" cy="1325563"/>
          </a:xfrm>
        </p:spPr>
        <p:txBody>
          <a:bodyPr/>
          <a:lstStyle/>
          <a:p>
            <a:pPr algn="ctr"/>
            <a:r>
              <a:rPr lang="hu-HU" smtClean="0"/>
              <a:t>ÁTLAGHATÖBB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02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hu-HU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420938"/>
            <a:ext cx="9144000" cy="3705225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hu-HU" altLang="hu-HU"/>
              <a:t>=A1+A2+A3+A4+A5+A6+A7+A8+A9+A10</a:t>
            </a:r>
          </a:p>
          <a:p>
            <a:pPr algn="ctr">
              <a:buFont typeface="Wingdings" panose="05000000000000000000" pitchFamily="2" charset="2"/>
              <a:buNone/>
            </a:pPr>
            <a:endParaRPr lang="hu-HU" altLang="hu-HU"/>
          </a:p>
          <a:p>
            <a:pPr algn="ctr">
              <a:buFont typeface="Wingdings" panose="05000000000000000000" pitchFamily="2" charset="2"/>
              <a:buNone/>
            </a:pPr>
            <a:r>
              <a:rPr lang="hu-HU" altLang="hu-HU" sz="4400">
                <a:latin typeface="Avenir Hv_PFL" pitchFamily="2" charset="0"/>
              </a:rPr>
              <a:t>=SZUM(A1:A10)</a:t>
            </a:r>
          </a:p>
        </p:txBody>
      </p:sp>
    </p:spTree>
    <p:extLst>
      <p:ext uri="{BB962C8B-B14F-4D97-AF65-F5344CB8AC3E}">
        <p14:creationId xmlns:p14="http://schemas.microsoft.com/office/powerpoint/2010/main" val="19086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hu-HU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970338"/>
            <a:ext cx="8229600" cy="2155825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hu-HU" altLang="hu-HU" sz="4000" dirty="0">
                <a:latin typeface="Avenir Hv_PFL" pitchFamily="2" charset="0"/>
              </a:rPr>
              <a:t>=</a:t>
            </a:r>
            <a:r>
              <a:rPr lang="hu-HU" altLang="hu-HU" sz="4000" dirty="0" smtClean="0">
                <a:latin typeface="Avenir Hv_PFL" pitchFamily="2" charset="0"/>
              </a:rPr>
              <a:t>SZÓR.M(A1:A10</a:t>
            </a:r>
            <a:r>
              <a:rPr lang="hu-HU" altLang="hu-HU" sz="4000" dirty="0">
                <a:latin typeface="Avenir Hv_PFL" pitchFamily="2" charset="0"/>
              </a:rPr>
              <a:t>)</a:t>
            </a:r>
          </a:p>
        </p:txBody>
      </p:sp>
      <p:graphicFrame>
        <p:nvGraphicFramePr>
          <p:cNvPr id="9830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2178532"/>
              </p:ext>
            </p:extLst>
          </p:nvPr>
        </p:nvGraphicFramePr>
        <p:xfrm>
          <a:off x="2552700" y="1301750"/>
          <a:ext cx="4038600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143000" imgH="533160" progId="Equation.3">
                  <p:embed/>
                </p:oleObj>
              </mc:Choice>
              <mc:Fallback>
                <p:oleObj name="Equation" r:id="rId3" imgW="11430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1301750"/>
                        <a:ext cx="4038600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68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1668780"/>
            <a:ext cx="7886700" cy="3726180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Olyan </a:t>
            </a:r>
            <a:r>
              <a:rPr lang="hu-HU" b="1" u="sng" dirty="0"/>
              <a:t>előre definiált képlet</a:t>
            </a:r>
            <a:r>
              <a:rPr lang="hu-HU" dirty="0"/>
              <a:t>, amely </a:t>
            </a:r>
            <a:r>
              <a:rPr lang="hu-HU" b="1" u="sng" dirty="0"/>
              <a:t>argumentumnak</a:t>
            </a:r>
            <a:r>
              <a:rPr lang="hu-HU" dirty="0"/>
              <a:t> nevezett </a:t>
            </a:r>
            <a:r>
              <a:rPr lang="hu-HU" b="1" u="sng" dirty="0"/>
              <a:t>különleges értékek </a:t>
            </a:r>
            <a:r>
              <a:rPr lang="hu-HU" dirty="0"/>
              <a:t>használatával számítást hajt végre adott sorrendben vagy felépítés szerint.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31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030016" y="1415851"/>
            <a:ext cx="6858000" cy="2168525"/>
          </a:xfrm>
          <a:noFill/>
        </p:spPr>
        <p:txBody>
          <a:bodyPr anchor="b"/>
          <a:lstStyle/>
          <a:p>
            <a:pPr eaLnBrk="1" hangingPunct="1"/>
            <a:r>
              <a:rPr lang="hu-HU" sz="6000" dirty="0"/>
              <a:t>=NAGY(A1:A10</a:t>
            </a:r>
            <a:r>
              <a:rPr lang="hu-HU" sz="6000" b="1" dirty="0">
                <a:solidFill>
                  <a:srgbClr val="FF0000"/>
                </a:solidFill>
              </a:rPr>
              <a:t>;</a:t>
            </a:r>
            <a:r>
              <a:rPr lang="hu-HU" sz="6000" dirty="0"/>
              <a:t>2)</a:t>
            </a:r>
          </a:p>
        </p:txBody>
      </p:sp>
      <p:sp>
        <p:nvSpPr>
          <p:cNvPr id="100355" name="AutoShape 3"/>
          <p:cNvSpPr>
            <a:spLocks/>
          </p:cNvSpPr>
          <p:nvPr/>
        </p:nvSpPr>
        <p:spPr bwMode="auto">
          <a:xfrm rot="5400000">
            <a:off x="3220045" y="2822888"/>
            <a:ext cx="193535" cy="1430254"/>
          </a:xfrm>
          <a:prstGeom prst="rightBrace">
            <a:avLst>
              <a:gd name="adj1" fmla="val 934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 sz="1350"/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1981088" y="3668371"/>
            <a:ext cx="25193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vantGardeBk_PFL" pitchFamily="2" charset="-1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vantGardeBk_PFL" pitchFamily="2" charset="-1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vantGardeBk_PFL" pitchFamily="2" charset="-1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vantGardeBk_PFL" pitchFamily="2" charset="-1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vantGardeBk_PFL" pitchFamily="2" charset="-1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antGardeBk_PFL" pitchFamily="2" charset="-1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antGardeBk_PFL" pitchFamily="2" charset="-1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antGardeBk_PFL" pitchFamily="2" charset="-1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antGardeBk_PFL" pitchFamily="2" charset="-1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hu-HU" sz="2100" dirty="0">
                <a:latin typeface="Avenir Lt_PFL" pitchFamily="2" charset="0"/>
              </a:rPr>
              <a:t>függvény neve</a:t>
            </a:r>
          </a:p>
        </p:txBody>
      </p:sp>
      <p:sp>
        <p:nvSpPr>
          <p:cNvPr id="100357" name="AutoShape 5"/>
          <p:cNvSpPr>
            <a:spLocks/>
          </p:cNvSpPr>
          <p:nvPr/>
        </p:nvSpPr>
        <p:spPr bwMode="auto">
          <a:xfrm rot="5400000">
            <a:off x="5838045" y="2056137"/>
            <a:ext cx="177404" cy="3123153"/>
          </a:xfrm>
          <a:prstGeom prst="rightBrace">
            <a:avLst>
              <a:gd name="adj1" fmla="val 1183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 sz="1350"/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4572000" y="3706416"/>
            <a:ext cx="25193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vantGardeBk_PFL" pitchFamily="2" charset="-1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vantGardeBk_PFL" pitchFamily="2" charset="-1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vantGardeBk_PFL" pitchFamily="2" charset="-1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vantGardeBk_PFL" pitchFamily="2" charset="-1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vantGardeBk_PFL" pitchFamily="2" charset="-1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antGardeBk_PFL" pitchFamily="2" charset="-1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antGardeBk_PFL" pitchFamily="2" charset="-1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antGardeBk_PFL" pitchFamily="2" charset="-1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antGardeBk_PFL" pitchFamily="2" charset="-1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hu-HU" sz="2100">
                <a:latin typeface="Avenir Lt_PFL" pitchFamily="2" charset="0"/>
              </a:rPr>
              <a:t>argumentum(ok)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572000" y="1915716"/>
            <a:ext cx="25193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vantGardeBk_PFL" pitchFamily="2" charset="-1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vantGardeBk_PFL" pitchFamily="2" charset="-1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vantGardeBk_PFL" pitchFamily="2" charset="-1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vantGardeBk_PFL" pitchFamily="2" charset="-1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vantGardeBk_PFL" pitchFamily="2" charset="-1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antGardeBk_PFL" pitchFamily="2" charset="-1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antGardeBk_PFL" pitchFamily="2" charset="-1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antGardeBk_PFL" pitchFamily="2" charset="-1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antGardeBk_PFL" pitchFamily="2" charset="-1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hu-HU" sz="2100">
                <a:latin typeface="Avenir Lt_PFL" pitchFamily="2" charset="0"/>
              </a:rPr>
              <a:t>zárójelek</a:t>
            </a:r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 flipH="1">
            <a:off x="4407694" y="2305051"/>
            <a:ext cx="1051321" cy="4405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sz="1350"/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>
            <a:off x="6204349" y="2305051"/>
            <a:ext cx="1176166" cy="4405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sz="1350"/>
          </a:p>
        </p:txBody>
      </p:sp>
    </p:spTree>
    <p:extLst>
      <p:ext uri="{BB962C8B-B14F-4D97-AF65-F5344CB8AC3E}">
        <p14:creationId xmlns:p14="http://schemas.microsoft.com/office/powerpoint/2010/main" val="153390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nimBg="1"/>
      <p:bldP spid="100356" grpId="0"/>
      <p:bldP spid="100357" grpId="0" animBg="1"/>
      <p:bldP spid="100358" grpId="0"/>
      <p:bldP spid="100359" grpId="0"/>
      <p:bldP spid="100360" grpId="0" animBg="1"/>
      <p:bldP spid="1003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3152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ÁTLAG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829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3152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MÓDUSZ.EGY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257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3152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MEDIÁN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224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3152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SZÓR.M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386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58</Words>
  <Application>Microsoft Office PowerPoint</Application>
  <PresentationFormat>Diavetítés a képernyőre (4:3 oldalarány)</PresentationFormat>
  <Paragraphs>22</Paragraphs>
  <Slides>17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5" baseType="lpstr">
      <vt:lpstr>Arial</vt:lpstr>
      <vt:lpstr>Avenir Hv_PFL</vt:lpstr>
      <vt:lpstr>Avenir Lt_PFL</vt:lpstr>
      <vt:lpstr>Calibri</vt:lpstr>
      <vt:lpstr>Calibri Light</vt:lpstr>
      <vt:lpstr>Wingdings</vt:lpstr>
      <vt:lpstr>Office-téma</vt:lpstr>
      <vt:lpstr>Equation</vt:lpstr>
      <vt:lpstr>Függvények</vt:lpstr>
      <vt:lpstr>PowerPoint-bemutató</vt:lpstr>
      <vt:lpstr>PowerPoint-bemutató</vt:lpstr>
      <vt:lpstr>Olyan előre definiált képlet, amely argumentumnak nevezett különleges értékek használatával számítást hajt végre adott sorrendben vagy felépítés szerint. </vt:lpstr>
      <vt:lpstr>=NAGY(A1:A10;2)</vt:lpstr>
      <vt:lpstr>ÁTLAG</vt:lpstr>
      <vt:lpstr>MÓDUSZ.EGY</vt:lpstr>
      <vt:lpstr>MEDIÁN</vt:lpstr>
      <vt:lpstr>SZÓR.M</vt:lpstr>
      <vt:lpstr>MIN, MAX</vt:lpstr>
      <vt:lpstr>KICSI, NAGY</vt:lpstr>
      <vt:lpstr>RANG.EGY</vt:lpstr>
      <vt:lpstr>DARAB, DARAB2</vt:lpstr>
      <vt:lpstr>DARABÜRES</vt:lpstr>
      <vt:lpstr>DARABHATÖBB</vt:lpstr>
      <vt:lpstr>„&gt;” &amp; A3 trükk</vt:lpstr>
      <vt:lpstr>ÁTLAGHATÖBB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Függvények</dc:title>
  <dc:creator>aniko</dc:creator>
  <cp:lastModifiedBy>Németh Anikó</cp:lastModifiedBy>
  <cp:revision>6</cp:revision>
  <dcterms:created xsi:type="dcterms:W3CDTF">2014-10-20T08:06:38Z</dcterms:created>
  <dcterms:modified xsi:type="dcterms:W3CDTF">2018-11-12T15:40:52Z</dcterms:modified>
</cp:coreProperties>
</file>