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78" r:id="rId4"/>
    <p:sldId id="261" r:id="rId5"/>
    <p:sldId id="279" r:id="rId6"/>
    <p:sldId id="262" r:id="rId7"/>
    <p:sldId id="280" r:id="rId8"/>
    <p:sldId id="264" r:id="rId9"/>
    <p:sldId id="281" r:id="rId10"/>
    <p:sldId id="283" r:id="rId11"/>
    <p:sldId id="277" r:id="rId12"/>
    <p:sldId id="285" r:id="rId13"/>
    <p:sldId id="284" r:id="rId14"/>
    <p:sldId id="266" r:id="rId15"/>
    <p:sldId id="276" r:id="rId16"/>
    <p:sldId id="286" r:id="rId17"/>
    <p:sldId id="267" r:id="rId18"/>
    <p:sldId id="287" r:id="rId19"/>
    <p:sldId id="268" r:id="rId20"/>
    <p:sldId id="269" r:id="rId21"/>
    <p:sldId id="288" r:id="rId22"/>
    <p:sldId id="270" r:id="rId23"/>
    <p:sldId id="274" r:id="rId24"/>
    <p:sldId id="271" r:id="rId25"/>
    <p:sldId id="272" r:id="rId26"/>
    <p:sldId id="289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3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889C262-C2F0-4FDF-92A8-133CE4C9FF2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BF9FD9F-B898-4A06-BA32-5470A48D09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21.xml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21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.jpeg"/><Relationship Id="rId4" Type="http://schemas.openxmlformats.org/officeDocument/2006/relationships/slide" Target="slide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21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21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26" Type="http://schemas.openxmlformats.org/officeDocument/2006/relationships/image" Target="../media/image49.jpeg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5" Type="http://schemas.openxmlformats.org/officeDocument/2006/relationships/slide" Target="slide25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image" Target="../media/image46.jpeg"/><Relationship Id="rId29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24" Type="http://schemas.openxmlformats.org/officeDocument/2006/relationships/image" Target="../media/image48.jpg"/><Relationship Id="rId5" Type="http://schemas.openxmlformats.org/officeDocument/2006/relationships/slide" Target="slide5.xml"/><Relationship Id="rId15" Type="http://schemas.openxmlformats.org/officeDocument/2006/relationships/slide" Target="slide15.xml"/><Relationship Id="rId23" Type="http://schemas.openxmlformats.org/officeDocument/2006/relationships/slide" Target="slide26.xml"/><Relationship Id="rId28" Type="http://schemas.openxmlformats.org/officeDocument/2006/relationships/image" Target="../media/image50.jpeg"/><Relationship Id="rId10" Type="http://schemas.openxmlformats.org/officeDocument/2006/relationships/slide" Target="slide10.xml"/><Relationship Id="rId19" Type="http://schemas.openxmlformats.org/officeDocument/2006/relationships/slide" Target="slide22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image" Target="../media/image47.jpeg"/><Relationship Id="rId27" Type="http://schemas.openxmlformats.org/officeDocument/2006/relationships/slide" Target="slide24.xml"/><Relationship Id="rId30" Type="http://schemas.openxmlformats.org/officeDocument/2006/relationships/image" Target="../media/image5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0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21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4.jpeg"/><Relationship Id="rId4" Type="http://schemas.openxmlformats.org/officeDocument/2006/relationships/slide" Target="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9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9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slide" Target="slide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2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640960" cy="2592288"/>
          </a:xfrm>
        </p:spPr>
        <p:txBody>
          <a:bodyPr>
            <a:noAutofit/>
          </a:bodyPr>
          <a:lstStyle/>
          <a:p>
            <a:r>
              <a:rPr lang="en-NZ" sz="88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Is delay always</a:t>
            </a:r>
            <a:r>
              <a:rPr lang="hu-HU" sz="88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/>
            </a:r>
            <a:br>
              <a:rPr lang="hu-HU" sz="88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</a:br>
            <a:endParaRPr lang="en-NZ" sz="88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1520" y="3561184"/>
            <a:ext cx="8640960" cy="1596008"/>
          </a:xfrm>
        </p:spPr>
        <p:txBody>
          <a:bodyPr>
            <a:noAutofit/>
          </a:bodyPr>
          <a:lstStyle/>
          <a:p>
            <a:r>
              <a:rPr lang="en-NZ" sz="2200" u="sng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Nikolett</a:t>
            </a:r>
            <a:r>
              <a:rPr lang="en-NZ" sz="2200" u="sng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en-NZ" sz="2200" u="sng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Német</a:t>
            </a:r>
            <a:r>
              <a:rPr lang="hu-HU" sz="2200" u="sng" baseline="30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*</a:t>
            </a:r>
            <a:r>
              <a:rPr lang="en-NZ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, Scott Parkins</a:t>
            </a:r>
          </a:p>
          <a:p>
            <a:r>
              <a:rPr lang="en-NZ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University of Auckland,</a:t>
            </a:r>
          </a:p>
          <a:p>
            <a:r>
              <a:rPr lang="en-NZ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The Dodd-Walls Centre for Photonic and Quantum Technologies</a:t>
            </a:r>
            <a:endParaRPr lang="hu-HU" sz="2200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CLEO 10/06/16</a:t>
            </a:r>
            <a:endParaRPr lang="en-NZ" sz="22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251520" y="1816934"/>
            <a:ext cx="8640960" cy="1828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88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harmful to precision?</a:t>
            </a:r>
            <a:endParaRPr lang="en-NZ" sz="88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156176" y="5826750"/>
            <a:ext cx="21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6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*</a:t>
            </a:r>
            <a:r>
              <a:rPr lang="hu-HU" sz="16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n.nemet</a:t>
            </a:r>
            <a:r>
              <a:rPr lang="hu-HU" sz="16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@</a:t>
            </a:r>
            <a:r>
              <a:rPr lang="hu-HU" sz="16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auckland.ac.nz</a:t>
            </a:r>
            <a:endParaRPr lang="hu-HU" sz="1600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7" name="Kép 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1620000" cy="162000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80" y="260648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2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artalom helye 2"/>
              <p:cNvSpPr txBox="1">
                <a:spLocks/>
              </p:cNvSpPr>
              <p:nvPr/>
            </p:nvSpPr>
            <p:spPr>
              <a:xfrm>
                <a:off x="251521" y="5256000"/>
                <a:ext cx="8640959" cy="1152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Quadrature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variance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without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delay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𝑜𝑢𝑡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NZ" sz="19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NZ" sz="190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sz="190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hu-HU" sz="19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u-HU" sz="190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hu-HU" sz="19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hu-HU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u-HU" sz="190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hu-HU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0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5256000"/>
                <a:ext cx="8640959" cy="1152128"/>
              </a:xfrm>
              <a:prstGeom prst="rect">
                <a:avLst/>
              </a:prstGeom>
              <a:blipFill rotWithShape="1">
                <a:blip r:embed="rId2"/>
                <a:stretch>
                  <a:fillRect l="-1058" t="-6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35" y="2564904"/>
            <a:ext cx="2644305" cy="2664856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12" name="Picture 2" descr="D:\Dokumentumok\Auckland\Research\Conference\Poster\Pictures\Bifurc_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39" y="2565760"/>
            <a:ext cx="2643454" cy="2664000"/>
          </a:xfrm>
          <a:prstGeom prst="rect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New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setup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without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time-delay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5" name="Picture 3" descr="C:\Users\niki\AppData\Local\Microsoft\Windows\INetCache\IE\GMANW9A0\New_Zealand_relief_map[1]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3" y="2565760"/>
            <a:ext cx="2643455" cy="2664000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artalom helye 2"/>
              <p:cNvSpPr txBox="1">
                <a:spLocks/>
              </p:cNvSpPr>
              <p:nvPr/>
            </p:nvSpPr>
            <p:spPr>
              <a:xfrm>
                <a:off x="3563888" y="2132856"/>
                <a:ext cx="1920215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=0,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8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132856"/>
                <a:ext cx="1920215" cy="5760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artalom helye 2"/>
              <p:cNvSpPr txBox="1">
                <a:spLocks/>
              </p:cNvSpPr>
              <p:nvPr/>
            </p:nvSpPr>
            <p:spPr>
              <a:xfrm>
                <a:off x="899592" y="2132856"/>
                <a:ext cx="1920215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9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32856"/>
                <a:ext cx="1920215" cy="57606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artalom helye 2"/>
              <p:cNvSpPr txBox="1">
                <a:spLocks/>
              </p:cNvSpPr>
              <p:nvPr/>
            </p:nvSpPr>
            <p:spPr>
              <a:xfrm>
                <a:off x="6228184" y="2132856"/>
                <a:ext cx="1920215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20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132856"/>
                <a:ext cx="1920215" cy="57606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2"/>
          <p:cNvSpPr>
            <a:spLocks noGrp="1"/>
          </p:cNvSpPr>
          <p:nvPr>
            <p:ph idx="1"/>
          </p:nvPr>
        </p:nvSpPr>
        <p:spPr>
          <a:xfrm>
            <a:off x="251521" y="1700808"/>
            <a:ext cx="8640959" cy="10081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Transcendental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equations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>
              <a:lnSpc>
                <a:spcPct val="110000"/>
              </a:lnSpc>
            </a:pP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Enhanced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squeezing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with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endParaRPr lang="hu-HU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artalom helye 2"/>
              <p:cNvSpPr txBox="1">
                <a:spLocks/>
              </p:cNvSpPr>
              <p:nvPr/>
            </p:nvSpPr>
            <p:spPr>
              <a:xfrm>
                <a:off x="4571999" y="2708919"/>
                <a:ext cx="4320479" cy="38317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hu-HU" dirty="0">
                    <a:solidFill>
                      <a:srgbClr val="002060"/>
                    </a:solidFill>
                  </a:rPr>
                  <a:t>	</a:t>
                </a:r>
                <a:r>
                  <a:rPr lang="hu-HU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𝜙</m:t>
                    </m:r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𝜋</m:t>
                    </m:r>
                  </m:oMath>
                </a14:m>
                <a:endParaRPr lang="hu-HU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2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2708919"/>
                <a:ext cx="4320479" cy="38317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Kép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372683"/>
            <a:ext cx="3675192" cy="3168000"/>
          </a:xfrm>
          <a:prstGeom prst="rect">
            <a:avLst/>
          </a:prstGeom>
          <a:ln w="28575">
            <a:noFill/>
          </a:ln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6" y="3372683"/>
            <a:ext cx="3675192" cy="3168000"/>
          </a:xfrm>
          <a:prstGeom prst="rect">
            <a:avLst/>
          </a:prstGeom>
          <a:ln w="28575">
            <a:noFill/>
          </a:ln>
        </p:spPr>
      </p:pic>
      <p:cxnSp>
        <p:nvCxnSpPr>
          <p:cNvPr id="30" name="Egyenes összekötő nyíllal 29"/>
          <p:cNvCxnSpPr/>
          <p:nvPr/>
        </p:nvCxnSpPr>
        <p:spPr>
          <a:xfrm>
            <a:off x="2390132" y="3320928"/>
            <a:ext cx="0" cy="378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/>
          <p:nvPr/>
        </p:nvCxnSpPr>
        <p:spPr>
          <a:xfrm flipH="1" flipV="1">
            <a:off x="3218124" y="3716287"/>
            <a:ext cx="194596" cy="252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/>
          <p:nvPr/>
        </p:nvCxnSpPr>
        <p:spPr>
          <a:xfrm flipV="1">
            <a:off x="5212720" y="3581262"/>
            <a:ext cx="799440" cy="3870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/>
          <p:nvPr/>
        </p:nvCxnSpPr>
        <p:spPr>
          <a:xfrm flipH="1">
            <a:off x="2915872" y="4583151"/>
            <a:ext cx="5040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/>
          <p:nvPr/>
        </p:nvCxnSpPr>
        <p:spPr>
          <a:xfrm>
            <a:off x="5219602" y="4583151"/>
            <a:ext cx="21240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/>
          <p:nvPr/>
        </p:nvCxnSpPr>
        <p:spPr>
          <a:xfrm>
            <a:off x="5220072" y="5877304"/>
            <a:ext cx="21780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elhő 54"/>
          <p:cNvSpPr/>
          <p:nvPr/>
        </p:nvSpPr>
        <p:spPr>
          <a:xfrm flipH="1" flipV="1">
            <a:off x="1475656" y="2708920"/>
            <a:ext cx="2232248" cy="80100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artalom helye 2"/>
          <p:cNvSpPr txBox="1">
            <a:spLocks/>
          </p:cNvSpPr>
          <p:nvPr/>
        </p:nvSpPr>
        <p:spPr>
          <a:xfrm>
            <a:off x="1691680" y="2853000"/>
            <a:ext cx="1879360" cy="57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hu-HU" sz="1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hu-HU" sz="1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lang="hu-HU" sz="1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cavity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elhő 55"/>
          <p:cNvSpPr/>
          <p:nvPr/>
        </p:nvSpPr>
        <p:spPr>
          <a:xfrm>
            <a:off x="3218124" y="3581262"/>
            <a:ext cx="2210720" cy="71183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artalom helye 2"/>
          <p:cNvSpPr txBox="1">
            <a:spLocks/>
          </p:cNvSpPr>
          <p:nvPr/>
        </p:nvSpPr>
        <p:spPr>
          <a:xfrm>
            <a:off x="3373040" y="3662299"/>
            <a:ext cx="1879360" cy="57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hu-HU" sz="1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hu-HU" sz="1800" b="1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</a:t>
            </a:r>
            <a:r>
              <a:rPr lang="hu-HU" sz="1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cavity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elhő 56"/>
          <p:cNvSpPr/>
          <p:nvPr/>
        </p:nvSpPr>
        <p:spPr>
          <a:xfrm flipH="1">
            <a:off x="3420072" y="4221088"/>
            <a:ext cx="1792648" cy="71183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elhő 57"/>
          <p:cNvSpPr/>
          <p:nvPr/>
        </p:nvSpPr>
        <p:spPr>
          <a:xfrm>
            <a:off x="3420072" y="5525478"/>
            <a:ext cx="1792648" cy="71183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artalom helye 2"/>
              <p:cNvSpPr txBox="1">
                <a:spLocks/>
              </p:cNvSpPr>
              <p:nvPr/>
            </p:nvSpPr>
            <p:spPr>
              <a:xfrm>
                <a:off x="3380392" y="4295151"/>
                <a:ext cx="1879360" cy="576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hu-HU" sz="1800" b="1" dirty="0" smtClean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hu-HU" sz="18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feedback</a:t>
                </a:r>
                <a:endParaRPr lang="hu-HU" sz="1800" b="1" dirty="0" smtClean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hu-HU" sz="1700" b="1" dirty="0" smtClean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392" y="4295151"/>
                <a:ext cx="1879360" cy="576000"/>
              </a:xfrm>
              <a:prstGeom prst="rect">
                <a:avLst/>
              </a:prstGeom>
              <a:blipFill rotWithShape="1">
                <a:blip r:embed="rId5"/>
                <a:stretch>
                  <a:fillRect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artalom helye 2"/>
              <p:cNvSpPr txBox="1">
                <a:spLocks/>
              </p:cNvSpPr>
              <p:nvPr/>
            </p:nvSpPr>
            <p:spPr>
              <a:xfrm>
                <a:off x="3412720" y="5597486"/>
                <a:ext cx="1879360" cy="576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hu-HU" sz="1800" b="1" dirty="0" smtClean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hu-HU" sz="18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feedback</a:t>
                </a:r>
                <a:endParaRPr lang="hu-HU" sz="1800" b="1" dirty="0" smtClean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hu-HU" sz="17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hu-HU" sz="1700" b="1" dirty="0" smtClean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20" y="5597486"/>
                <a:ext cx="1879360" cy="576000"/>
              </a:xfrm>
              <a:prstGeom prst="rect">
                <a:avLst/>
              </a:prstGeom>
              <a:blipFill rotWithShape="1">
                <a:blip r:embed="rId6"/>
                <a:stretch>
                  <a:fillRect t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gyenes összekötő nyíllal 39"/>
          <p:cNvCxnSpPr/>
          <p:nvPr/>
        </p:nvCxnSpPr>
        <p:spPr>
          <a:xfrm flipH="1" flipV="1">
            <a:off x="2915872" y="5868331"/>
            <a:ext cx="5040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New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setup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time-delay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artalom helye 2"/>
              <p:cNvSpPr txBox="1">
                <a:spLocks/>
              </p:cNvSpPr>
              <p:nvPr/>
            </p:nvSpPr>
            <p:spPr>
              <a:xfrm>
                <a:off x="251520" y="2708920"/>
                <a:ext cx="4320479" cy="3744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hu-HU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𝜙</m:t>
                    </m:r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hu-HU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5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708920"/>
                <a:ext cx="4320479" cy="37444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3" descr="C:\Users\niki\AppData\Local\Microsoft\Windows\INetCache\IE\GMANW9A0\New_Zealand_relief_map[1].jp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1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2"/>
          <p:cNvSpPr>
            <a:spLocks noGrp="1"/>
          </p:cNvSpPr>
          <p:nvPr>
            <p:ph idx="1"/>
          </p:nvPr>
        </p:nvSpPr>
        <p:spPr>
          <a:xfrm>
            <a:off x="251521" y="1700808"/>
            <a:ext cx="8640959" cy="10081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Transcendental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equations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Enhanced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squeezing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with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53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New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setup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time-delay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artalom helye 2"/>
              <p:cNvSpPr txBox="1">
                <a:spLocks/>
              </p:cNvSpPr>
              <p:nvPr/>
            </p:nvSpPr>
            <p:spPr>
              <a:xfrm>
                <a:off x="5220074" y="2708920"/>
                <a:ext cx="3888430" cy="3744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𝜙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𝜋</m:t>
                      </m:r>
                      <m:r>
                        <a:rPr lang="hu-HU" sz="20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hu-HU" sz="20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0.93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=0.49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hu-HU" sz="2000" b="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𝜅𝜏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=3,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𝐿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 &amp; 5%</m:t>
                      </m:r>
                    </m:oMath>
                  </m:oMathPara>
                </a14:m>
                <a:endParaRPr lang="hu-HU" sz="2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8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4" y="2708920"/>
                <a:ext cx="3888430" cy="37444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372683"/>
            <a:ext cx="3675192" cy="3168000"/>
          </a:xfrm>
          <a:prstGeom prst="rect">
            <a:avLst/>
          </a:prstGeom>
          <a:ln w="285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artalom helye 2"/>
              <p:cNvSpPr txBox="1">
                <a:spLocks/>
              </p:cNvSpPr>
              <p:nvPr/>
            </p:nvSpPr>
            <p:spPr>
              <a:xfrm>
                <a:off x="251521" y="2780928"/>
                <a:ext cx="4752527" cy="3759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sz="2300" u="sng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Properties: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Best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squeezing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is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on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resonance</a:t>
                </a:r>
                <a:endParaRPr lang="hu-HU" sz="23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Effects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of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time-delay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Narrower</a:t>
                </a:r>
                <a:r>
                  <a:rPr lang="hu-HU" sz="22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spectrum</a:t>
                </a:r>
                <a:endParaRPr lang="hu-HU" sz="22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Emerging</a:t>
                </a:r>
                <a:r>
                  <a:rPr lang="hu-HU" sz="22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small</a:t>
                </a:r>
                <a:r>
                  <a:rPr lang="hu-HU" sz="22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side-peaks</a:t>
                </a:r>
                <a:endParaRPr lang="hu-HU" sz="22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Perfect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squeezing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at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stability</a:t>
                </a:r>
                <a:r>
                  <a:rPr lang="hu-HU" sz="23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change</a:t>
                </a:r>
                <a:endParaRPr lang="hu-HU" sz="23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Condition</a:t>
                </a:r>
                <a:r>
                  <a:rPr lang="hu-HU" sz="22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sz="24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900" b="0" i="1" smtClean="0">
                        <a:solidFill>
                          <a:srgbClr val="002060"/>
                        </a:solidFill>
                        <a:latin typeface="Cambria Math"/>
                      </a:rPr>
                      <m:t>𝜅</m:t>
                    </m:r>
                    <m:r>
                      <a:rPr lang="hu-HU" sz="1900" b="0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hu-HU" sz="1900" b="0" i="1" smtClean="0">
                        <a:solidFill>
                          <a:srgbClr val="002060"/>
                        </a:solidFill>
                        <a:latin typeface="Cambria Math"/>
                      </a:rPr>
                      <m:t>𝑘</m:t>
                    </m:r>
                    <m:r>
                      <a:rPr lang="hu-HU" sz="1900" b="0" i="1" smtClean="0">
                        <a:solidFill>
                          <a:srgbClr val="002060"/>
                        </a:solidFill>
                        <a:latin typeface="Cambria Math"/>
                      </a:rPr>
                      <m:t>=|</m:t>
                    </m:r>
                    <m:sSub>
                      <m:sSubPr>
                        <m:ctrlPr>
                          <a:rPr lang="hu-HU" sz="19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hu-HU" sz="19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u-HU" sz="1900" b="0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Δ</m:t>
                        </m:r>
                      </m:sub>
                    </m:sSub>
                    <m:r>
                      <a:rPr lang="hu-HU" sz="1900" b="0" i="1" smtClean="0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hu-HU" sz="19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2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Local </a:t>
                </a:r>
                <a:r>
                  <a:rPr lang="hu-HU" sz="22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</a:t>
                </a:r>
                <a:r>
                  <a:rPr lang="hu-HU" sz="22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sz="19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1900" i="1">
                        <a:solidFill>
                          <a:srgbClr val="002060"/>
                        </a:solidFill>
                        <a:latin typeface="Cambria Math"/>
                      </a:rPr>
                      <m:t>𝜃</m:t>
                    </m:r>
                    <m:r>
                      <a:rPr lang="hu-HU" sz="19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hu-HU" sz="1900" i="1">
                        <a:solidFill>
                          <a:srgbClr val="002060"/>
                        </a:solidFill>
                        <a:latin typeface="Cambria Math"/>
                      </a:rPr>
                      <m:t>𝜋</m:t>
                    </m:r>
                    <m:r>
                      <a:rPr lang="hu-HU" sz="19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1900">
                            <a:solidFill>
                              <a:srgbClr val="002060"/>
                            </a:solidFill>
                            <a:latin typeface="Cambria Math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19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hu-HU" sz="190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Δ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hu-HU" sz="19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9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hu-HU" sz="19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sz="190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Δ</m:t>
                                    </m:r>
                                  </m:sub>
                                </m:sSub>
                                <m:r>
                                  <a:rPr lang="hu-HU" sz="19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hu-HU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2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Variance</a:t>
                </a:r>
                <a:r>
                  <a:rPr lang="hu-HU" sz="22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sz="1700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𝒳</m:t>
                        </m:r>
                      </m:e>
                      <m:sub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𝑜𝑢𝑡</m:t>
                        </m:r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hu-HU" sz="190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Δ</m:t>
                            </m:r>
                          </m:sub>
                        </m:sSub>
                      </m:e>
                    </m:d>
                    <m:r>
                      <a:rPr lang="hu-HU" sz="19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hu-HU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𝐿</m:t>
                        </m:r>
                        <m:sSub>
                          <m:sSubPr>
                            <m:ctrlP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𝜅</m:t>
                            </m:r>
                          </m:e>
                          <m:sub>
                            <m: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u-HU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sz="19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sz="19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hu-HU" sz="190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Δ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hu-HU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endParaRPr lang="hu-HU" sz="18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hu-HU" sz="2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3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2780928"/>
                <a:ext cx="4752527" cy="3759755"/>
              </a:xfrm>
              <a:prstGeom prst="rect">
                <a:avLst/>
              </a:prstGeom>
              <a:blipFill rotWithShape="1">
                <a:blip r:embed="rId4"/>
                <a:stretch>
                  <a:fillRect l="-1538" t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3" descr="C:\Users\niki\AppData\Local\Microsoft\Windows\INetCache\IE\GMANW9A0\New_Zealand_relief_map[1]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2"/>
          <p:cNvSpPr>
            <a:spLocks noGrp="1"/>
          </p:cNvSpPr>
          <p:nvPr>
            <p:ph idx="1"/>
          </p:nvPr>
        </p:nvSpPr>
        <p:spPr>
          <a:xfrm>
            <a:off x="251521" y="1700808"/>
            <a:ext cx="8640959" cy="10081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Transcendental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equations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>
              <a:lnSpc>
                <a:spcPct val="110000"/>
              </a:lnSpc>
            </a:pP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Enhanced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squeezing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with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endParaRPr lang="hu-HU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artalom helye 2"/>
              <p:cNvSpPr txBox="1">
                <a:spLocks/>
              </p:cNvSpPr>
              <p:nvPr/>
            </p:nvSpPr>
            <p:spPr>
              <a:xfrm>
                <a:off x="4139952" y="2780928"/>
                <a:ext cx="4752527" cy="3759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sz="2300" u="sng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Properties: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Best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squeezing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is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off-resonant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Perfect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squeezing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stability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change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Local </a:t>
                </a:r>
                <a:r>
                  <a:rPr lang="hu-HU" sz="21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</a:t>
                </a:r>
                <a:r>
                  <a:rPr lang="hu-HU" sz="21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𝜃</m:t>
                    </m:r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𝜋</m:t>
                    </m:r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1700">
                            <a:solidFill>
                              <a:srgbClr val="002060"/>
                            </a:solidFill>
                            <a:latin typeface="Cambria Math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hu-HU" sz="17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17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hu-HU" sz="170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Δ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hu-HU" sz="17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7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hu-HU" sz="17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sz="170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Δ</m:t>
                                    </m:r>
                                  </m:sub>
                                </m:sSub>
                                <m:r>
                                  <a:rPr lang="hu-HU" sz="17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hu-HU" sz="17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1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Time-delay</a:t>
                </a:r>
                <a:r>
                  <a:rPr lang="hu-HU" sz="21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hu-HU" sz="1800">
                            <a:solidFill>
                              <a:srgbClr val="002060"/>
                            </a:solidFill>
                            <a:latin typeface="Cambria Math"/>
                          </a:rPr>
                          <m:t>Δ</m:t>
                        </m:r>
                      </m:sub>
                    </m:sSub>
                    <m:r>
                      <a:rPr lang="hu-HU" sz="18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18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arccos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hu-HU" sz="1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hu-HU" sz="1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sz="1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𝜖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hu-HU" sz="180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Δ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hu-HU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hu-HU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𝜅</m:t>
                                    </m:r>
                                  </m:num>
                                  <m:den>
                                    <m:r>
                                      <a:rPr lang="hu-HU" sz="1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+2</m:t>
                            </m:r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hu-HU" sz="18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Δ</m:t>
                            </m:r>
                          </m:sub>
                        </m:sSub>
                      </m:den>
                    </m:f>
                  </m:oMath>
                </a14:m>
                <a:endParaRPr lang="hu-HU" sz="18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1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Frequency</a:t>
                </a:r>
                <a:r>
                  <a:rPr lang="hu-HU" sz="21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hu-HU" sz="1700">
                            <a:solidFill>
                              <a:srgbClr val="002060"/>
                            </a:solidFill>
                            <a:latin typeface="Cambria Math"/>
                          </a:rPr>
                          <m:t>Δ</m:t>
                        </m:r>
                      </m:sub>
                    </m:sSub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17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sz="17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hu-HU" sz="17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hu-HU" sz="17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17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17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hu-HU" sz="17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17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hu-HU" sz="170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Δ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hu-HU" sz="17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hu-HU" sz="17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𝜅</m:t>
                                </m:r>
                              </m:e>
                            </m:d>
                          </m:e>
                          <m:sup>
                            <m:r>
                              <a:rPr lang="hu-HU" sz="17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hu-HU" sz="17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sz="21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Variance</a:t>
                </a:r>
                <a:r>
                  <a:rPr lang="hu-HU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sz="1700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NZ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𝒳</m:t>
                        </m:r>
                      </m:e>
                      <m:sub>
                        <m:r>
                          <a:rPr lang="en-NZ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𝑜𝑢𝑡</m:t>
                        </m:r>
                        <m:r>
                          <a:rPr lang="en-NZ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NZ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NZ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hu-HU" sz="180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Δ</m:t>
                            </m:r>
                          </m:sub>
                        </m:sSub>
                      </m:e>
                    </m:d>
                    <m:r>
                      <a:rPr lang="hu-HU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𝐿</m:t>
                        </m:r>
                        <m:sSub>
                          <m:sSubPr>
                            <m:ctrlP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𝜅</m:t>
                            </m:r>
                          </m:e>
                          <m:sub>
                            <m: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u-HU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sz="1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hu-HU" sz="180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Δ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hu-HU" sz="18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hu-HU" sz="2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2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780928"/>
                <a:ext cx="4752527" cy="3759755"/>
              </a:xfrm>
              <a:prstGeom prst="rect">
                <a:avLst/>
              </a:prstGeom>
              <a:blipFill rotWithShape="1">
                <a:blip r:embed="rId2"/>
                <a:stretch>
                  <a:fillRect l="-1795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Kép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72683"/>
            <a:ext cx="3675192" cy="3168000"/>
          </a:xfrm>
          <a:prstGeom prst="rect">
            <a:avLst/>
          </a:prstGeom>
          <a:ln w="28575">
            <a:noFill/>
          </a:ln>
        </p:spPr>
      </p:pic>
      <p:sp>
        <p:nvSpPr>
          <p:cNvPr id="53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New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setup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time-delay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25" name="Picture 3" descr="C:\Users\niki\AppData\Local\Microsoft\Windows\INetCache\IE\GMANW9A0\New_Zealand_relief_map[1]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artalom helye 2"/>
              <p:cNvSpPr txBox="1">
                <a:spLocks/>
              </p:cNvSpPr>
              <p:nvPr/>
            </p:nvSpPr>
            <p:spPr>
              <a:xfrm>
                <a:off x="107504" y="2708920"/>
                <a:ext cx="4032448" cy="3744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𝜙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</m:t>
                      </m:r>
                      <m:r>
                        <a:rPr lang="hu-HU" sz="20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hu-HU" sz="20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=0.5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=0.5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𝜅𝜏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=2.3,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𝐿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 &amp; 5%</m:t>
                      </m:r>
                    </m:oMath>
                  </m:oMathPara>
                </a14:m>
                <a:endParaRPr lang="hu-HU" sz="2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41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708920"/>
                <a:ext cx="4032448" cy="37444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09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1" y="2708920"/>
                <a:ext cx="3312368" cy="3600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With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loss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wider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range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of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tunability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Quadrature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variance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at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critical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point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:</a:t>
                </a:r>
                <a:endParaRPr lang="hu-HU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2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2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NZ" sz="2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𝑜𝑢𝑡</m:t>
                          </m:r>
                          <m:r>
                            <a:rPr lang="en-NZ" sz="2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NZ" sz="2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NZ" sz="2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u-HU" sz="2200" b="0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</m:sub>
                          </m:sSub>
                        </m:e>
                      </m:d>
                      <m:r>
                        <a:rPr lang="hu-HU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  <m:sSub>
                            <m:sSubPr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u-HU" sz="2200" b="0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Δ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hu-HU" sz="22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1" y="2708920"/>
                <a:ext cx="3312368" cy="3600400"/>
              </a:xfrm>
              <a:blipFill rotWithShape="1">
                <a:blip r:embed="rId2"/>
                <a:stretch>
                  <a:fillRect l="-2757" t="-1354" r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Effects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of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loss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7199" r="8060"/>
          <a:stretch/>
        </p:blipFill>
        <p:spPr>
          <a:xfrm>
            <a:off x="3563888" y="2577740"/>
            <a:ext cx="5417368" cy="3731580"/>
          </a:xfrm>
          <a:prstGeom prst="rect">
            <a:avLst/>
          </a:prstGeom>
          <a:ln w="38100">
            <a:noFill/>
          </a:ln>
        </p:spPr>
      </p:pic>
      <p:pic>
        <p:nvPicPr>
          <p:cNvPr id="11" name="Picture 3" descr="C:\Users\niki\AppData\Local\Microsoft\Windows\INetCache\IE\GMANW9A0\New_Zealand_relief_map[1]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/>
          <p:cNvGrpSpPr/>
          <p:nvPr/>
        </p:nvGrpSpPr>
        <p:grpSpPr>
          <a:xfrm>
            <a:off x="1962596" y="1700808"/>
            <a:ext cx="5218808" cy="4506309"/>
            <a:chOff x="2337866" y="2420888"/>
            <a:chExt cx="4468268" cy="3858237"/>
          </a:xfrm>
        </p:grpSpPr>
        <p:pic>
          <p:nvPicPr>
            <p:cNvPr id="76" name="Kép 7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91"/>
            <a:stretch/>
          </p:blipFill>
          <p:spPr>
            <a:xfrm>
              <a:off x="2337866" y="2420888"/>
              <a:ext cx="4468268" cy="3858237"/>
            </a:xfrm>
            <a:prstGeom prst="rect">
              <a:avLst/>
            </a:prstGeom>
            <a:ln w="38100">
              <a:solidFill>
                <a:schemeClr val="bg2"/>
              </a:solidFill>
            </a:ln>
          </p:spPr>
        </p:pic>
        <p:sp>
          <p:nvSpPr>
            <p:cNvPr id="28" name="Felhő 27"/>
            <p:cNvSpPr/>
            <p:nvPr/>
          </p:nvSpPr>
          <p:spPr>
            <a:xfrm>
              <a:off x="3172323" y="4982147"/>
              <a:ext cx="3025799" cy="782244"/>
            </a:xfrm>
            <a:prstGeom prst="cloud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elhő 28"/>
            <p:cNvSpPr/>
            <p:nvPr/>
          </p:nvSpPr>
          <p:spPr>
            <a:xfrm flipV="1">
              <a:off x="4930262" y="3986977"/>
              <a:ext cx="1368000" cy="900000"/>
            </a:xfrm>
            <a:prstGeom prst="cloud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elhő 30"/>
            <p:cNvSpPr/>
            <p:nvPr/>
          </p:nvSpPr>
          <p:spPr>
            <a:xfrm flipH="1">
              <a:off x="2972357" y="4046043"/>
              <a:ext cx="1368000" cy="900000"/>
            </a:xfrm>
            <a:prstGeom prst="cloud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Egyenes összekötő nyíllal 13"/>
            <p:cNvCxnSpPr>
              <a:endCxn id="28" idx="3"/>
            </p:cNvCxnSpPr>
            <p:nvPr/>
          </p:nvCxnSpPr>
          <p:spPr>
            <a:xfrm flipH="1">
              <a:off x="4685223" y="4252924"/>
              <a:ext cx="174809" cy="773949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oval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/>
            <p:cNvCxnSpPr>
              <a:endCxn id="29" idx="1"/>
            </p:cNvCxnSpPr>
            <p:nvPr/>
          </p:nvCxnSpPr>
          <p:spPr>
            <a:xfrm>
              <a:off x="4954598" y="3037410"/>
              <a:ext cx="659664" cy="950525"/>
            </a:xfrm>
            <a:prstGeom prst="straightConnector1">
              <a:avLst/>
            </a:prstGeom>
            <a:ln w="38100" cap="rnd">
              <a:solidFill>
                <a:schemeClr val="bg2">
                  <a:lumMod val="50000"/>
                </a:schemeClr>
              </a:solidFill>
              <a:bevel/>
              <a:headEnd type="oval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/>
            <p:cNvCxnSpPr>
              <a:endCxn id="31" idx="3"/>
            </p:cNvCxnSpPr>
            <p:nvPr/>
          </p:nvCxnSpPr>
          <p:spPr>
            <a:xfrm flipH="1">
              <a:off x="3656357" y="3381424"/>
              <a:ext cx="350488" cy="716077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oval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églalap 23"/>
            <p:cNvSpPr/>
            <p:nvPr/>
          </p:nvSpPr>
          <p:spPr>
            <a:xfrm>
              <a:off x="4644008" y="4126711"/>
              <a:ext cx="1891124" cy="632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without</a:t>
              </a:r>
              <a:endParaRPr lang="hu-HU" sz="2100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  <a:p>
              <a:pPr algn="ctr"/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feedback</a:t>
              </a:r>
              <a:r>
                <a:rPr lang="hu-HU" sz="2100" b="1" baseline="40000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[1]</a:t>
              </a:r>
              <a:endParaRPr lang="hu-HU" sz="2100" b="1" baseline="400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25" name="Téglalap 24"/>
            <p:cNvSpPr/>
            <p:nvPr/>
          </p:nvSpPr>
          <p:spPr>
            <a:xfrm>
              <a:off x="3039123" y="5147755"/>
              <a:ext cx="3177089" cy="355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with</a:t>
              </a:r>
              <a:r>
                <a:rPr lang="hu-HU" sz="21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</a:t>
              </a:r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delayed</a:t>
              </a:r>
              <a:r>
                <a:rPr lang="hu-HU" sz="21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</a:t>
              </a:r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feedback</a:t>
              </a:r>
              <a:endParaRPr lang="hu-HU" sz="2100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26" name="Téglalap 25"/>
            <p:cNvSpPr/>
            <p:nvPr/>
          </p:nvSpPr>
          <p:spPr>
            <a:xfrm>
              <a:off x="2597957" y="4140087"/>
              <a:ext cx="2118059" cy="632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2100" b="1" dirty="0" err="1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w</a:t>
              </a:r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ith</a:t>
              </a:r>
              <a:r>
                <a:rPr lang="hu-HU" sz="21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BS</a:t>
              </a:r>
              <a:endParaRPr lang="hu-HU" sz="2100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  <a:p>
              <a:pPr algn="ctr"/>
              <a:r>
                <a:rPr lang="hu-HU" sz="21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feedback</a:t>
              </a:r>
              <a:r>
                <a:rPr lang="hu-HU" sz="2100" b="1" baseline="40000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[2]</a:t>
              </a:r>
              <a:r>
                <a:rPr lang="hu-HU" sz="21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</a:t>
              </a:r>
              <a:endParaRPr lang="hu-HU" sz="2100" b="1" baseline="200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38" name="Téglalap 37"/>
          <p:cNvSpPr/>
          <p:nvPr/>
        </p:nvSpPr>
        <p:spPr>
          <a:xfrm>
            <a:off x="293456" y="6320353"/>
            <a:ext cx="4206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[1]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30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:1386 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1984), 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[2]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IEEE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Trans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Auto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Contr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57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:2045 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2012) </a:t>
            </a:r>
            <a:endParaRPr lang="en-US" sz="1000" b="1" dirty="0"/>
          </a:p>
        </p:txBody>
      </p:sp>
      <p:cxnSp>
        <p:nvCxnSpPr>
          <p:cNvPr id="39" name="Egyenes összekötő 38"/>
          <p:cNvCxnSpPr/>
          <p:nvPr/>
        </p:nvCxnSpPr>
        <p:spPr>
          <a:xfrm>
            <a:off x="251520" y="6309320"/>
            <a:ext cx="864096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C:\Users\niki\AppData\Local\Microsoft\Windows\INetCache\IE\GMANW9A0\New_Zealand_relief_map[1]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Comparison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previous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results</a:t>
            </a:r>
            <a:r>
              <a:rPr lang="hu-HU" sz="5600" baseline="45000" dirty="0" smtClean="0">
                <a:solidFill>
                  <a:schemeClr val="bg1"/>
                </a:solidFill>
                <a:latin typeface="Centaur" panose="02030504050205020304" pitchFamily="18" charset="0"/>
              </a:rPr>
              <a:t>[1,2]</a:t>
            </a:r>
            <a:endParaRPr lang="en-NZ" sz="5600" baseline="450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églalap 39"/>
          <p:cNvSpPr/>
          <p:nvPr/>
        </p:nvSpPr>
        <p:spPr>
          <a:xfrm>
            <a:off x="293456" y="6320353"/>
            <a:ext cx="4206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[1]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sz="1200" b="1" dirty="0">
                <a:solidFill>
                  <a:srgbClr val="002060"/>
                </a:solidFill>
                <a:latin typeface="Centaur" panose="02030504050205020304" pitchFamily="18" charset="0"/>
              </a:rPr>
              <a:t>30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:1386 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1984), 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[2]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IEEE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Trans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Auto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Contr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57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:2045 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2012) </a:t>
            </a:r>
            <a:endParaRPr lang="en-US" sz="1000" b="1" dirty="0"/>
          </a:p>
        </p:txBody>
      </p:sp>
      <p:cxnSp>
        <p:nvCxnSpPr>
          <p:cNvPr id="41" name="Egyenes összekötő 40"/>
          <p:cNvCxnSpPr/>
          <p:nvPr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 descr="C:\Users\niki\AppData\Local\Microsoft\Windows\INetCache\IE\GMANW9A0\New_Zealand_relief_map[1]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Comparison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previous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results</a:t>
            </a:r>
            <a:r>
              <a:rPr lang="hu-HU" sz="5600" baseline="45000" dirty="0" smtClean="0">
                <a:solidFill>
                  <a:schemeClr val="bg1"/>
                </a:solidFill>
                <a:latin typeface="Centaur" panose="02030504050205020304" pitchFamily="18" charset="0"/>
              </a:rPr>
              <a:t>[1,2]</a:t>
            </a:r>
            <a:endParaRPr lang="en-NZ" sz="5600" baseline="450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grpSp>
        <p:nvGrpSpPr>
          <p:cNvPr id="22" name="Csoportba foglalás 21"/>
          <p:cNvGrpSpPr/>
          <p:nvPr/>
        </p:nvGrpSpPr>
        <p:grpSpPr>
          <a:xfrm>
            <a:off x="251520" y="2060848"/>
            <a:ext cx="8640960" cy="4201191"/>
            <a:chOff x="251520" y="2060848"/>
            <a:chExt cx="8640960" cy="4201191"/>
          </a:xfrm>
        </p:grpSpPr>
        <p:pic>
          <p:nvPicPr>
            <p:cNvPr id="32" name="Kép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2060848"/>
              <a:ext cx="8640960" cy="4201191"/>
            </a:xfrm>
            <a:prstGeom prst="rect">
              <a:avLst/>
            </a:prstGeom>
            <a:ln w="38100">
              <a:solidFill>
                <a:schemeClr val="bg2"/>
              </a:solidFill>
            </a:ln>
          </p:spPr>
        </p:pic>
        <p:sp>
          <p:nvSpPr>
            <p:cNvPr id="63" name="Felhő 62"/>
            <p:cNvSpPr/>
            <p:nvPr/>
          </p:nvSpPr>
          <p:spPr>
            <a:xfrm>
              <a:off x="1043608" y="3284984"/>
              <a:ext cx="1654605" cy="504000"/>
            </a:xfrm>
            <a:prstGeom prst="cloud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elhő 64"/>
            <p:cNvSpPr/>
            <p:nvPr/>
          </p:nvSpPr>
          <p:spPr>
            <a:xfrm flipV="1">
              <a:off x="2051720" y="2708920"/>
              <a:ext cx="900239" cy="576000"/>
            </a:xfrm>
            <a:prstGeom prst="cloud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elhő 65"/>
            <p:cNvSpPr/>
            <p:nvPr/>
          </p:nvSpPr>
          <p:spPr>
            <a:xfrm flipH="1">
              <a:off x="715790" y="2780928"/>
              <a:ext cx="975889" cy="576000"/>
            </a:xfrm>
            <a:prstGeom prst="cloud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Egyenes összekötő nyíllal 66"/>
            <p:cNvCxnSpPr>
              <a:endCxn id="63" idx="3"/>
            </p:cNvCxnSpPr>
            <p:nvPr/>
          </p:nvCxnSpPr>
          <p:spPr>
            <a:xfrm flipH="1">
              <a:off x="1870911" y="2976690"/>
              <a:ext cx="108802" cy="33711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oval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gyenes összekötő nyíllal 67"/>
            <p:cNvCxnSpPr/>
            <p:nvPr/>
          </p:nvCxnSpPr>
          <p:spPr>
            <a:xfrm>
              <a:off x="2077017" y="2420888"/>
              <a:ext cx="212411" cy="360040"/>
            </a:xfrm>
            <a:prstGeom prst="straightConnector1">
              <a:avLst/>
            </a:prstGeom>
            <a:ln w="28575" cap="rnd">
              <a:solidFill>
                <a:schemeClr val="bg2">
                  <a:lumMod val="50000"/>
                </a:schemeClr>
              </a:solidFill>
              <a:bevel/>
              <a:headEnd type="oval" w="med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gyenes összekötő nyíllal 68"/>
            <p:cNvCxnSpPr>
              <a:endCxn id="66" idx="3"/>
            </p:cNvCxnSpPr>
            <p:nvPr/>
          </p:nvCxnSpPr>
          <p:spPr>
            <a:xfrm flipH="1">
              <a:off x="1203734" y="2478889"/>
              <a:ext cx="1" cy="33497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oval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églalap 69"/>
            <p:cNvSpPr/>
            <p:nvPr/>
          </p:nvSpPr>
          <p:spPr>
            <a:xfrm>
              <a:off x="2051720" y="2750698"/>
              <a:ext cx="91080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without</a:t>
              </a:r>
              <a:endParaRPr lang="hu-HU" sz="1300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  <a:p>
              <a:pPr algn="ctr"/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feedback</a:t>
              </a:r>
              <a:r>
                <a:rPr lang="hu-HU" sz="1300" b="1" baseline="40000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[1]</a:t>
              </a:r>
              <a:endParaRPr lang="hu-HU" sz="1300" b="1" baseline="400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71" name="Téglalap 70"/>
            <p:cNvSpPr/>
            <p:nvPr/>
          </p:nvSpPr>
          <p:spPr>
            <a:xfrm>
              <a:off x="1115616" y="3356992"/>
              <a:ext cx="153015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with</a:t>
              </a:r>
              <a:r>
                <a:rPr lang="hu-HU" sz="13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</a:t>
              </a:r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delayed</a:t>
              </a:r>
              <a:r>
                <a:rPr lang="hu-HU" sz="13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</a:t>
              </a:r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feedback</a:t>
              </a:r>
              <a:endParaRPr lang="hu-HU" sz="1300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72" name="Téglalap 71"/>
            <p:cNvSpPr/>
            <p:nvPr/>
          </p:nvSpPr>
          <p:spPr>
            <a:xfrm>
              <a:off x="715791" y="2810932"/>
              <a:ext cx="97588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1300" b="1" dirty="0" err="1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w</a:t>
              </a:r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ith</a:t>
              </a:r>
              <a:r>
                <a:rPr lang="hu-HU" sz="13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BS</a:t>
              </a:r>
              <a:endParaRPr lang="hu-HU" sz="1300" b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  <a:p>
              <a:pPr algn="ctr"/>
              <a:r>
                <a:rPr lang="hu-HU" sz="1300" b="1" dirty="0" err="1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feedback</a:t>
              </a:r>
              <a:r>
                <a:rPr lang="hu-HU" sz="1300" b="1" baseline="40000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[2]</a:t>
              </a:r>
              <a:r>
                <a:rPr lang="hu-HU" sz="1300" b="1" dirty="0" smtClean="0">
                  <a:solidFill>
                    <a:schemeClr val="bg2">
                      <a:lumMod val="50000"/>
                    </a:schemeClr>
                  </a:solidFill>
                  <a:latin typeface="Centaur" panose="02030504050205020304" pitchFamily="18" charset="0"/>
                </a:rPr>
                <a:t> </a:t>
              </a:r>
              <a:endParaRPr lang="hu-HU" sz="1300" b="1" baseline="20000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6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69" y="3717032"/>
            <a:ext cx="2518905" cy="253848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9" y="3717032"/>
            <a:ext cx="2518905" cy="253848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17032"/>
            <a:ext cx="2518905" cy="253848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Classical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analysis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cxnSp>
        <p:nvCxnSpPr>
          <p:cNvPr id="13" name="Egyenes összekötő nyíllal 12"/>
          <p:cNvCxnSpPr/>
          <p:nvPr/>
        </p:nvCxnSpPr>
        <p:spPr>
          <a:xfrm>
            <a:off x="2555776" y="2780928"/>
            <a:ext cx="0" cy="28803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C:\Users\niki\AppData\Local\Microsoft\Windows\INetCache\IE\GMANW9A0\New_Zealand_relief_map[1]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artalom helye 2"/>
          <p:cNvSpPr txBox="1">
            <a:spLocks/>
          </p:cNvSpPr>
          <p:nvPr/>
        </p:nvSpPr>
        <p:spPr>
          <a:xfrm>
            <a:off x="251520" y="1997541"/>
            <a:ext cx="6768752" cy="143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Originally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pitchfork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bifurcation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Time-delay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Changing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stability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of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steady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state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solutions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marL="0" indent="0">
              <a:spcBef>
                <a:spcPts val="1224"/>
              </a:spcBef>
              <a:buFont typeface="Symbol" pitchFamily="18" charset="2"/>
              <a:buNone/>
            </a:pP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	     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Hopf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bifurcation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rtalom helye 2"/>
          <p:cNvSpPr txBox="1">
            <a:spLocks/>
          </p:cNvSpPr>
          <p:nvPr/>
        </p:nvSpPr>
        <p:spPr>
          <a:xfrm>
            <a:off x="251520" y="1997541"/>
            <a:ext cx="6768752" cy="474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Originally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pitchfork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bifurcation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Time-delay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Changing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stability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of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steady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state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solutions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marL="0" indent="0">
              <a:spcBef>
                <a:spcPts val="1224"/>
              </a:spcBef>
              <a:buFont typeface="Symbol" pitchFamily="18" charset="2"/>
              <a:buNone/>
            </a:pP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	     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Hopf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bifurcation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>
              <a:spcBef>
                <a:spcPts val="200"/>
              </a:spcBef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Imaginary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eigenvalue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becomes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the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frequency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of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persistent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oscillations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>
              <a:lnSpc>
                <a:spcPct val="110000"/>
              </a:lnSpc>
            </a:pPr>
            <a:endParaRPr lang="hu-HU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04" y="2060848"/>
            <a:ext cx="2000675" cy="2016224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cxnSp>
        <p:nvCxnSpPr>
          <p:cNvPr id="19" name="Egyenes összekötő nyíllal 18"/>
          <p:cNvCxnSpPr/>
          <p:nvPr/>
        </p:nvCxnSpPr>
        <p:spPr>
          <a:xfrm>
            <a:off x="2555776" y="2780928"/>
            <a:ext cx="0" cy="28803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99" y="4221352"/>
            <a:ext cx="3771580" cy="2376000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21352"/>
            <a:ext cx="3771582" cy="2376000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20" name="Cím 1"/>
          <p:cNvSpPr txBox="1">
            <a:spLocks/>
          </p:cNvSpPr>
          <p:nvPr/>
        </p:nvSpPr>
        <p:spPr>
          <a:xfrm>
            <a:off x="251520" y="548680"/>
            <a:ext cx="8640960" cy="955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6600" smtClean="0">
                <a:solidFill>
                  <a:schemeClr val="bg1"/>
                </a:solidFill>
                <a:latin typeface="Freestyle Script" panose="030804020302050B0404" pitchFamily="66" charset="0"/>
              </a:rPr>
              <a:t>Classical analysis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21" name="Picture 3" descr="C:\Users\niki\AppData\Local\Microsoft\Windows\INetCache\IE\GMANW9A0\New_Zealand_relief_map[1]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6085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Coherent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hu-HU" sz="2200" dirty="0">
                <a:solidFill>
                  <a:srgbClr val="002060"/>
                </a:solidFill>
                <a:latin typeface="Centaur" panose="02030504050205020304" pitchFamily="18" charset="0"/>
              </a:rPr>
              <a:t>	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backaction-free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way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of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enhancing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useful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quantum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mechanical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behaviours</a:t>
            </a:r>
            <a:endParaRPr lang="hu-HU" sz="2200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Time-delay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</a:t>
            </a:r>
            <a:endParaRPr lang="hu-HU" dirty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	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tunable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changes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in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the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stability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range</a:t>
            </a:r>
            <a:endParaRPr lang="hu-HU" sz="2200" dirty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Time-delayed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one-loop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setup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with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a DPA: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enhanced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squeezing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Improvement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compared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to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previous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setups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On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and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off-resonant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squeezing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as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well</a:t>
            </a:r>
            <a:endParaRPr lang="hu-HU" dirty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Result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of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the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changing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dynamics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of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the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system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marL="274320" lvl="1" algn="just">
              <a:lnSpc>
                <a:spcPct val="110000"/>
              </a:lnSpc>
            </a:pPr>
            <a:r>
              <a:rPr lang="hu-HU" sz="2400" dirty="0" err="1">
                <a:solidFill>
                  <a:srgbClr val="002060"/>
                </a:solidFill>
                <a:latin typeface="Centaur" panose="02030504050205020304" pitchFamily="18" charset="0"/>
              </a:rPr>
              <a:t>Loss</a:t>
            </a:r>
            <a:r>
              <a:rPr lang="hu-HU" sz="2400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4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in</a:t>
            </a:r>
            <a:r>
              <a:rPr lang="hu-HU" sz="2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4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the</a:t>
            </a:r>
            <a:r>
              <a:rPr lang="hu-HU" sz="2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4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r>
              <a:rPr lang="hu-HU" sz="2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4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loop</a:t>
            </a:r>
            <a:r>
              <a:rPr lang="hu-HU" sz="24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</a:t>
            </a:r>
          </a:p>
          <a:p>
            <a:pPr marL="553720" lvl="2" algn="just">
              <a:lnSpc>
                <a:spcPct val="110000"/>
              </a:lnSpc>
            </a:pP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Decreased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squeezing</a:t>
            </a:r>
            <a:endParaRPr lang="hu-HU" sz="2200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marL="553720" lvl="2" algn="just">
              <a:lnSpc>
                <a:spcPct val="110000"/>
              </a:lnSpc>
            </a:pP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BUT! </a:t>
            </a:r>
            <a:r>
              <a:rPr lang="hu-HU" sz="2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higher</a:t>
            </a:r>
            <a:r>
              <a:rPr lang="hu-HU" sz="2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200" dirty="0" err="1">
                <a:solidFill>
                  <a:srgbClr val="002060"/>
                </a:solidFill>
                <a:latin typeface="Centaur" panose="02030504050205020304" pitchFamily="18" charset="0"/>
              </a:rPr>
              <a:t>tunability</a:t>
            </a:r>
            <a:endParaRPr lang="hu-HU" sz="2200" dirty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algn="just">
              <a:lnSpc>
                <a:spcPct val="110000"/>
              </a:lnSpc>
            </a:pP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1">
              <a:lnSpc>
                <a:spcPct val="110000"/>
              </a:lnSpc>
            </a:pP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Summary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988840"/>
                <a:ext cx="8640960" cy="4536504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NZ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Quadratures of light</a:t>
                </a:r>
                <a:endParaRPr lang="hu-HU" sz="26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Harmonic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oscillator</a:t>
                </a:r>
                <a:r>
                  <a:rPr lang="en-NZ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postition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and momentum</a:t>
                </a:r>
                <a:endParaRPr lang="en-NZ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Generally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a</a:t>
                </a:r>
                <a:r>
                  <a:rPr lang="en-NZ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ngle</a:t>
                </a:r>
                <a:r>
                  <a:rPr lang="en-NZ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is </a:t>
                </a:r>
                <a:r>
                  <a:rPr lang="en-NZ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set by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en-NZ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local oscillator phase in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en-NZ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homodyne detection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365760" lvl="1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9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hu-H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hu-HU" sz="19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𝑜𝑢𝑡</m:t>
                          </m:r>
                          <m:r>
                            <a:rPr lang="hu-HU" sz="19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hu-HU" sz="19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u-HU" sz="19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hu-HU" sz="19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hu-HU" sz="19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19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lang="hu-HU" sz="1900" b="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sz="19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19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19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hu-HU" sz="19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sz="19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u-HU" sz="19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sz="19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hu-HU" sz="19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hu-HU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hu-HU" sz="19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9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hu-HU" sz="19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hu-HU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b>
                            <m:sSubPr>
                              <m:ctrlPr>
                                <a:rPr lang="hu-HU" sz="19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hu-HU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hu-HU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hu-HU" sz="19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hu-HU" sz="19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19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𝜈</m:t>
                              </m:r>
                            </m:e>
                          </m:d>
                          <m:r>
                            <a:rPr lang="hu-HU" sz="19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bSup>
                            <m:sSubSupPr>
                              <m:ctrlP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hu-HU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hu-HU" sz="19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sz="19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NZ" sz="1900" i="1" dirty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hu-HU" sz="19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𝑜𝑢𝑡</m:t>
                              </m:r>
                            </m:sub>
                            <m:sup/>
                          </m:sSubSup>
                          <m:d>
                            <m:dPr>
                              <m:ctrlP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𝜈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NZ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NZ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Optical squeezing: reduction of uncertainty in one quadrature at the expense of the other</a:t>
                </a:r>
                <a:endParaRPr lang="hu-HU" sz="26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190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𝒳</m:t>
                          </m:r>
                        </m:e>
                        <m:sub>
                          <m:r>
                            <a:rPr lang="hu-HU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𝑜𝑢𝑡</m:t>
                          </m:r>
                          <m:r>
                            <a:rPr lang="hu-HU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hu-H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hu-H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hu-HU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𝜈</m:t>
                          </m:r>
                        </m:e>
                      </m:d>
                      <m:r>
                        <a:rPr lang="hu-HU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hu-HU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hu-H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hu-HU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𝑜𝑢𝑡</m:t>
                                  </m:r>
                                  <m: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  <m:r>
                                <a:rPr lang="hu-HU" sz="19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hu-HU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𝑜𝑢𝑡</m:t>
                                  </m:r>
                                  <m: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sz="19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9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  <m:sup>
                                      <m:r>
                                        <a:rPr lang="hu-HU" sz="19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hu-HU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hu-H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hu-H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hu-HU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&lt;</m:t>
                          </m:r>
                          <m:f>
                            <m:fPr>
                              <m:ctrlPr>
                                <a:rPr lang="hu-H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hu-H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  <m:r>
                        <a:rPr lang="hu-HU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   &amp;    </m:t>
                      </m:r>
                      <m:sSub>
                        <m:sSubPr>
                          <m:ctrlP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𝒳</m:t>
                          </m:r>
                        </m:e>
                        <m:sub>
                          <m: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𝑜𝑢𝑡</m:t>
                          </m:r>
                          <m: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hu-HU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hu-HU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hu-HU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hu-HU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𝜈</m:t>
                          </m:r>
                        </m:e>
                      </m:d>
                      <m:r>
                        <a:rPr lang="hu-HU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f>
                        <m:fPr>
                          <m:ctrlPr>
                            <a:rPr lang="hu-HU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NZ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Degenerate Parametric Amplifier</a:t>
                </a:r>
              </a:p>
              <a:p>
                <a:pPr lvl="1" algn="just">
                  <a:lnSpc>
                    <a:spcPct val="110000"/>
                  </a:lnSpc>
                </a:pPr>
                <a:r>
                  <a:rPr lang="en-NZ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Crystal with</a:t>
                </a:r>
                <a:r>
                  <a:rPr lang="en-NZ" sz="19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Z" sz="19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NZ" sz="19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en-NZ" sz="19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NZ" sz="19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NZ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nonlinearity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→</m:t>
                    </m:r>
                    <m:r>
                      <a:rPr lang="hu-HU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</a:t>
                </a:r>
                <a:r>
                  <a:rPr lang="en-NZ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arametric down-conversion</a:t>
                </a:r>
                <a:endParaRPr lang="en-NZ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en-NZ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NZ" sz="1900" i="1">
                        <a:solidFill>
                          <a:srgbClr val="002060"/>
                        </a:solidFill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u-HU" sz="19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rgbClr val="00206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phase-sensitive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amplification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squeezed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light</a:t>
                </a:r>
                <a:endParaRPr lang="en-NZ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988840"/>
                <a:ext cx="8640960" cy="4536504"/>
              </a:xfrm>
              <a:blipFill rotWithShape="1">
                <a:blip r:embed="rId2"/>
                <a:stretch>
                  <a:fillRect l="-1058" t="-1747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29551"/>
            <a:ext cx="8640960" cy="955233"/>
          </a:xfrm>
        </p:spPr>
        <p:txBody>
          <a:bodyPr>
            <a:noAutofit/>
          </a:bodyPr>
          <a:lstStyle/>
          <a:p>
            <a:r>
              <a:rPr lang="en-NZ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Optical squeezing 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&amp;</a:t>
            </a:r>
            <a:r>
              <a:rPr lang="en-NZ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DPA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027" name="Picture 3" descr="C:\Users\niki\AppData\Local\Microsoft\Windows\INetCache\IE\GMANW9A0\New_Zealand_relief_map[1]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0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0695" y="2681030"/>
            <a:ext cx="8640959" cy="1828090"/>
          </a:xfrm>
        </p:spPr>
        <p:txBody>
          <a:bodyPr>
            <a:noAutofit/>
          </a:bodyPr>
          <a:lstStyle/>
          <a:p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Thank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you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for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Your</a:t>
            </a:r>
            <a:r>
              <a:rPr lang="hu-HU" sz="9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/>
            </a:r>
            <a:br>
              <a:rPr lang="hu-HU" sz="9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</a:br>
            <a:endParaRPr lang="en-NZ" sz="9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250695" y="2465006"/>
            <a:ext cx="8640959" cy="1828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attention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!</a:t>
            </a:r>
            <a:endParaRPr lang="en-NZ" sz="9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0695" y="2681030"/>
            <a:ext cx="8640959" cy="1828090"/>
          </a:xfrm>
        </p:spPr>
        <p:txBody>
          <a:bodyPr>
            <a:noAutofit/>
          </a:bodyPr>
          <a:lstStyle/>
          <a:p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Thank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you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for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Your</a:t>
            </a:r>
            <a:r>
              <a:rPr lang="hu-HU" sz="9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/>
            </a:r>
            <a:br>
              <a:rPr lang="hu-HU" sz="9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</a:br>
            <a:endParaRPr lang="en-NZ" sz="9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250695" y="2465006"/>
            <a:ext cx="8640959" cy="1828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9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attention</a:t>
            </a:r>
            <a:r>
              <a:rPr lang="hu-HU" sz="9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</a:rPr>
              <a:t>!</a:t>
            </a:r>
            <a:endParaRPr lang="en-NZ" sz="9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3" name="Téglalap 2">
            <a:hlinkClick r:id="rId2" action="ppaction://hlinksldjump"/>
          </p:cNvPr>
          <p:cNvSpPr/>
          <p:nvPr/>
        </p:nvSpPr>
        <p:spPr>
          <a:xfrm>
            <a:off x="251520" y="260648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Téglalap 14">
            <a:hlinkClick r:id="rId3" action="ppaction://hlinksldjump"/>
          </p:cNvPr>
          <p:cNvSpPr/>
          <p:nvPr/>
        </p:nvSpPr>
        <p:spPr>
          <a:xfrm>
            <a:off x="971600" y="260648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Téglalap 15">
            <a:hlinkClick r:id="rId4" action="ppaction://hlinksldjump"/>
          </p:cNvPr>
          <p:cNvSpPr/>
          <p:nvPr/>
        </p:nvSpPr>
        <p:spPr>
          <a:xfrm>
            <a:off x="1691680" y="241484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Téglalap 16">
            <a:hlinkClick r:id="rId5" action="ppaction://hlinksldjump"/>
          </p:cNvPr>
          <p:cNvSpPr/>
          <p:nvPr/>
        </p:nvSpPr>
        <p:spPr>
          <a:xfrm>
            <a:off x="2411760" y="260648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Téglalap 17">
            <a:hlinkClick r:id="rId6" action="ppaction://hlinksldjump"/>
          </p:cNvPr>
          <p:cNvSpPr/>
          <p:nvPr/>
        </p:nvSpPr>
        <p:spPr>
          <a:xfrm>
            <a:off x="3097220" y="241484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Téglalap 18">
            <a:hlinkClick r:id="rId7" action="ppaction://hlinksldjump"/>
          </p:cNvPr>
          <p:cNvSpPr/>
          <p:nvPr/>
        </p:nvSpPr>
        <p:spPr>
          <a:xfrm>
            <a:off x="3851920" y="260648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6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Téglalap 19">
            <a:hlinkClick r:id="rId8" action="ppaction://hlinksldjump"/>
          </p:cNvPr>
          <p:cNvSpPr/>
          <p:nvPr/>
        </p:nvSpPr>
        <p:spPr>
          <a:xfrm>
            <a:off x="4545204" y="241484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Téglalap 20">
            <a:hlinkClick r:id="rId9" action="ppaction://hlinksldjump"/>
          </p:cNvPr>
          <p:cNvSpPr/>
          <p:nvPr/>
        </p:nvSpPr>
        <p:spPr>
          <a:xfrm>
            <a:off x="5282629" y="260648"/>
            <a:ext cx="3946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8</a:t>
            </a:r>
            <a:endParaRPr lang="hu-HU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Téglalap 21">
            <a:hlinkClick r:id="rId10" action="ppaction://hlinksldjump"/>
          </p:cNvPr>
          <p:cNvSpPr/>
          <p:nvPr/>
        </p:nvSpPr>
        <p:spPr>
          <a:xfrm>
            <a:off x="5998380" y="260648"/>
            <a:ext cx="37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9</a:t>
            </a:r>
          </a:p>
        </p:txBody>
      </p:sp>
      <p:sp>
        <p:nvSpPr>
          <p:cNvPr id="23" name="Téglalap 22">
            <a:hlinkClick r:id="rId11" action="ppaction://hlinksldjump"/>
          </p:cNvPr>
          <p:cNvSpPr/>
          <p:nvPr/>
        </p:nvSpPr>
        <p:spPr>
          <a:xfrm>
            <a:off x="6739044" y="241484"/>
            <a:ext cx="4972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24" name="Téglalap 23">
            <a:hlinkClick r:id="rId12" action="ppaction://hlinksldjump"/>
          </p:cNvPr>
          <p:cNvSpPr/>
          <p:nvPr/>
        </p:nvSpPr>
        <p:spPr>
          <a:xfrm>
            <a:off x="7459252" y="241484"/>
            <a:ext cx="4251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11</a:t>
            </a:r>
          </a:p>
        </p:txBody>
      </p:sp>
      <p:sp>
        <p:nvSpPr>
          <p:cNvPr id="25" name="Téglalap 24">
            <a:hlinkClick r:id="rId13" action="ppaction://hlinksldjump"/>
          </p:cNvPr>
          <p:cNvSpPr/>
          <p:nvPr/>
        </p:nvSpPr>
        <p:spPr>
          <a:xfrm>
            <a:off x="8172400" y="241484"/>
            <a:ext cx="4764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12</a:t>
            </a:r>
          </a:p>
        </p:txBody>
      </p:sp>
      <p:sp>
        <p:nvSpPr>
          <p:cNvPr id="26" name="Téglalap 25">
            <a:hlinkClick r:id="rId14" action="ppaction://hlinksldjump"/>
          </p:cNvPr>
          <p:cNvSpPr/>
          <p:nvPr/>
        </p:nvSpPr>
        <p:spPr>
          <a:xfrm>
            <a:off x="250695" y="745540"/>
            <a:ext cx="4732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13</a:t>
            </a:r>
          </a:p>
        </p:txBody>
      </p:sp>
      <p:sp>
        <p:nvSpPr>
          <p:cNvPr id="27" name="Téglalap 26">
            <a:hlinkClick r:id="rId15" action="ppaction://hlinksldjump"/>
          </p:cNvPr>
          <p:cNvSpPr/>
          <p:nvPr/>
        </p:nvSpPr>
        <p:spPr>
          <a:xfrm>
            <a:off x="978404" y="744272"/>
            <a:ext cx="4972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14</a:t>
            </a:r>
          </a:p>
        </p:txBody>
      </p:sp>
      <p:sp>
        <p:nvSpPr>
          <p:cNvPr id="28" name="Téglalap 27">
            <a:hlinkClick r:id="rId16" action="ppaction://hlinksldjump"/>
          </p:cNvPr>
          <p:cNvSpPr/>
          <p:nvPr/>
        </p:nvSpPr>
        <p:spPr>
          <a:xfrm>
            <a:off x="1691680" y="745540"/>
            <a:ext cx="4748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15</a:t>
            </a:r>
          </a:p>
        </p:txBody>
      </p:sp>
      <p:sp>
        <p:nvSpPr>
          <p:cNvPr id="29" name="Téglalap 28">
            <a:hlinkClick r:id="rId17" action="ppaction://hlinksldjump"/>
          </p:cNvPr>
          <p:cNvSpPr/>
          <p:nvPr/>
        </p:nvSpPr>
        <p:spPr>
          <a:xfrm>
            <a:off x="2411760" y="745540"/>
            <a:ext cx="4972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16</a:t>
            </a:r>
          </a:p>
        </p:txBody>
      </p:sp>
      <p:sp>
        <p:nvSpPr>
          <p:cNvPr id="30" name="Téglalap 29">
            <a:hlinkClick r:id="rId18" action="ppaction://hlinksldjump"/>
          </p:cNvPr>
          <p:cNvSpPr/>
          <p:nvPr/>
        </p:nvSpPr>
        <p:spPr>
          <a:xfrm>
            <a:off x="3131840" y="745540"/>
            <a:ext cx="4716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17</a:t>
            </a:r>
          </a:p>
        </p:txBody>
      </p:sp>
      <p:pic>
        <p:nvPicPr>
          <p:cNvPr id="5" name="Kép 4">
            <a:hlinkClick r:id="rId19" action="ppaction://hlinksldjump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2" r="21545"/>
          <a:stretch/>
        </p:blipFill>
        <p:spPr>
          <a:xfrm>
            <a:off x="232825" y="5013184"/>
            <a:ext cx="1120781" cy="1548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6" name="Kép 5">
            <a:hlinkClick r:id="rId21" action="ppaction://hlinksldjump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5" r="18584"/>
          <a:stretch/>
        </p:blipFill>
        <p:spPr>
          <a:xfrm>
            <a:off x="7676661" y="5012040"/>
            <a:ext cx="1215819" cy="1548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8" name="Kép 7">
            <a:hlinkClick r:id="rId23" action="ppaction://hlinksldjump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7604" r="10650"/>
          <a:stretch/>
        </p:blipFill>
        <p:spPr>
          <a:xfrm>
            <a:off x="6047203" y="5012040"/>
            <a:ext cx="1600483" cy="1548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9" name="Kép 8">
            <a:hlinkClick r:id="rId25" action="ppaction://hlinksldjump"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8" t="13950" r="15253"/>
          <a:stretch/>
        </p:blipFill>
        <p:spPr>
          <a:xfrm>
            <a:off x="4370412" y="5013184"/>
            <a:ext cx="1676791" cy="1548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0" name="Kép 9">
            <a:hlinkClick r:id="rId27" action="ppaction://hlinksldjump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77" b="20200"/>
          <a:stretch/>
        </p:blipFill>
        <p:spPr>
          <a:xfrm>
            <a:off x="2795735" y="5012040"/>
            <a:ext cx="1574677" cy="1548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1" name="Kép 10">
            <a:hlinkClick r:id="rId29" action="ppaction://hlinksldjump"/>
          </p:cNvPr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9" t="8999" r="22239"/>
          <a:stretch/>
        </p:blipFill>
        <p:spPr>
          <a:xfrm>
            <a:off x="1353606" y="5012040"/>
            <a:ext cx="1442129" cy="1548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9930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989258"/>
            <a:ext cx="3515391" cy="2340000"/>
          </a:xfrm>
          <a:ln w="38100">
            <a:solidFill>
              <a:schemeClr val="bg2"/>
            </a:solidFill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200799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Characteristic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frequency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range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88840"/>
            <a:ext cx="3515392" cy="2340000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7"/>
          <a:stretch/>
        </p:blipFill>
        <p:spPr>
          <a:xfrm>
            <a:off x="251520" y="4869160"/>
            <a:ext cx="2473739" cy="172819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9"/>
          <a:stretch/>
        </p:blipFill>
        <p:spPr>
          <a:xfrm>
            <a:off x="3354019" y="4869160"/>
            <a:ext cx="2435962" cy="172819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0"/>
          <a:stretch/>
        </p:blipFill>
        <p:spPr>
          <a:xfrm>
            <a:off x="6436793" y="4869160"/>
            <a:ext cx="2455687" cy="172819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artalom helye 2"/>
              <p:cNvSpPr txBox="1">
                <a:spLocks/>
              </p:cNvSpPr>
              <p:nvPr/>
            </p:nvSpPr>
            <p:spPr>
              <a:xfrm>
                <a:off x="1187623" y="4400928"/>
                <a:ext cx="6661357" cy="4682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77500" lnSpcReduction="2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116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Brush Script MT" pitchFamily="66" charset="0"/>
                  <a:buChar char="O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spcBef>
                    <a:spcPts val="800"/>
                  </a:spcBef>
                  <a:buFont typeface="Brush Script MT" pitchFamily="6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0≤</m:t>
                      </m:r>
                      <m:sSub>
                        <m:sSubPr>
                          <m:ctrlP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𝜈</m:t>
                          </m:r>
                        </m:e>
                        <m:sub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hu-HU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</m:d>
                          <m:d>
                            <m:dPr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𝜅</m:t>
                              </m:r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e>
                      </m:rad>
                      <m:r>
                        <a:rPr lang="hu-HU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,0≤</m:t>
                      </m:r>
                      <m:d>
                        <m:dPr>
                          <m:begChr m:val="|"/>
                          <m:endChr m:val="|"/>
                          <m:ctrlP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</m:d>
                      <m:r>
                        <a:rPr lang="hu-HU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hu-HU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hu-HU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sz="22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3" y="4400928"/>
                <a:ext cx="6661357" cy="4682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3" descr="C:\Users\niki\AppData\Local\Microsoft\Windows\INetCache\IE\GMANW9A0\New_Zealand_relief_map[1].jp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3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Detuning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and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quadrature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angle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9" name="Picture 3" descr="C:\Users\niki\AppData\Local\Microsoft\Windows\INetCache\IE\GMANW9A0\New_Zealand_relief_map[1]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artalom helye 2"/>
              <p:cNvSpPr txBox="1">
                <a:spLocks/>
              </p:cNvSpPr>
              <p:nvPr/>
            </p:nvSpPr>
            <p:spPr>
              <a:xfrm>
                <a:off x="251520" y="1853525"/>
                <a:ext cx="6768752" cy="1431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Local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oscillator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1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1800" i="1">
                          <a:solidFill>
                            <a:srgbClr val="002060"/>
                          </a:solidFill>
                          <a:latin typeface="Cambria Math"/>
                        </a:rPr>
                        <m:t>𝜃</m:t>
                      </m:r>
                      <m:r>
                        <a:rPr lang="hu-HU" sz="1800" i="1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hu-HU" sz="1800" i="1">
                          <a:solidFill>
                            <a:srgbClr val="002060"/>
                          </a:solidFill>
                          <a:latin typeface="Cambria Math"/>
                        </a:rPr>
                        <m:t>𝜋</m:t>
                      </m:r>
                      <m:r>
                        <a:rPr lang="hu-HU" sz="18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arcsin</m:t>
                          </m:r>
                        </m:fName>
                        <m:e>
                          <m:d>
                            <m:dPr>
                              <m:ctrlPr>
                                <a:rPr lang="hu-HU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hu-HU" sz="180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Δ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hu-HU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hu-HU" sz="18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hu-HU" sz="180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Δ</m:t>
                                      </m:r>
                                    </m:sub>
                                  </m:sSub>
                                  <m:r>
                                    <a:rPr lang="hu-HU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53525"/>
                <a:ext cx="6768752" cy="1431459"/>
              </a:xfrm>
              <a:prstGeom prst="rect">
                <a:avLst/>
              </a:prstGeom>
              <a:blipFill rotWithShape="1">
                <a:blip r:embed="rId5"/>
                <a:stretch>
                  <a:fillRect l="-1350" t="-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Kép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6" r="5776"/>
          <a:stretch/>
        </p:blipFill>
        <p:spPr>
          <a:xfrm>
            <a:off x="611560" y="2915488"/>
            <a:ext cx="5616624" cy="3681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/>
              <p:cNvSpPr txBox="1">
                <a:spLocks/>
              </p:cNvSpPr>
              <p:nvPr/>
            </p:nvSpPr>
            <p:spPr>
              <a:xfrm>
                <a:off x="6012160" y="3068960"/>
                <a:ext cx="2852381" cy="28803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</m:d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hu-HU" sz="2000" b="0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𝜅𝜏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=2.418,</m:t>
                      </m:r>
                    </m:oMath>
                  </m:oMathPara>
                </a14:m>
                <a:endParaRPr lang="hu-HU" sz="2000" b="0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𝜈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hu-HU" sz="2000" b="0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=0.866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hu-HU" sz="2000" b="0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=5%, </m:t>
                      </m:r>
                    </m:oMath>
                  </m:oMathPara>
                </a14:m>
                <a:endParaRPr lang="hu-HU" sz="2000" b="0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 </m:t>
                      </m:r>
                      <m:d>
                        <m:d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𝑠𝑜𝑙𝑖𝑑</m:t>
                          </m:r>
                        </m:e>
                      </m:d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         0.1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𝑑𝑎𝑠h𝑒𝑑</m:t>
                          </m:r>
                        </m:e>
                      </m:d>
                    </m:oMath>
                  </m:oMathPara>
                </a14:m>
                <a:endParaRPr lang="hu-HU" sz="2000" b="0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    0.2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𝑑𝑜𝑡𝑡𝑒𝑑</m:t>
                          </m:r>
                        </m:e>
                      </m:d>
                    </m:oMath>
                  </m:oMathPara>
                </a14:m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7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068960"/>
                <a:ext cx="2852381" cy="28803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23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7" r="5402"/>
          <a:stretch/>
        </p:blipFill>
        <p:spPr>
          <a:xfrm>
            <a:off x="251520" y="1916832"/>
            <a:ext cx="3376444" cy="3085645"/>
          </a:xfrm>
          <a:ln w="28575">
            <a:noFill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Effects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of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the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phase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shift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2" name="Picture 3" descr="C:\Users\niki\AppData\Local\Microsoft\Windows\INetCache\IE\GMANW9A0\New_Zealand_relief_map[1]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" r="6446"/>
          <a:stretch/>
        </p:blipFill>
        <p:spPr>
          <a:xfrm>
            <a:off x="4067944" y="3249319"/>
            <a:ext cx="4796597" cy="3308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artalom helye 2"/>
              <p:cNvSpPr txBox="1">
                <a:spLocks/>
              </p:cNvSpPr>
              <p:nvPr/>
            </p:nvSpPr>
            <p:spPr>
              <a:xfrm>
                <a:off x="611560" y="5013175"/>
                <a:ext cx="3240360" cy="15444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hu-HU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r>
                  <a:rPr lang="hu-HU" sz="20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real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(</a:t>
                </a:r>
                <a:r>
                  <a:rPr lang="hu-HU" sz="20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blue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), </a:t>
                </a:r>
                <a:r>
                  <a:rPr lang="hu-HU" sz="20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imag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(</a:t>
                </a:r>
                <a:r>
                  <a:rPr lang="hu-HU" sz="20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green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hu-HU" sz="2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r>
                  <a:rPr lang="hu-HU" sz="20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real</a:t>
                </a:r>
                <a:r>
                  <a:rPr lang="hu-HU" sz="2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(</a:t>
                </a:r>
                <a:r>
                  <a:rPr lang="hu-HU" sz="20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brown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), </a:t>
                </a:r>
                <a:r>
                  <a:rPr lang="hu-HU" sz="20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imag</a:t>
                </a:r>
                <a:r>
                  <a:rPr lang="hu-HU" sz="2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(</a:t>
                </a:r>
                <a:r>
                  <a:rPr lang="hu-HU" sz="20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yellow</a:t>
                </a:r>
                <a:r>
                  <a:rPr lang="hu-HU" sz="20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)</a:t>
                </a:r>
                <a:endParaRPr lang="hu-HU" sz="2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0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13175"/>
                <a:ext cx="3240360" cy="15444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artalom helye 2"/>
              <p:cNvSpPr txBox="1">
                <a:spLocks/>
              </p:cNvSpPr>
              <p:nvPr/>
            </p:nvSpPr>
            <p:spPr>
              <a:xfrm>
                <a:off x="4067944" y="2492896"/>
                <a:ext cx="4796597" cy="864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</m:d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num>
                        <m:den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𝜅𝜏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=2.418,</m:t>
                      </m:r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𝜈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hu-HU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hu-HU" sz="2000" b="0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Δ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=0.866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=5%,  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=−0.1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0.05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hu-HU" sz="20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&amp; 0</m:t>
                      </m:r>
                    </m:oMath>
                  </m:oMathPara>
                </a14:m>
                <a:endParaRPr lang="hu-HU" sz="20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3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92896"/>
                <a:ext cx="4796597" cy="864096"/>
              </a:xfrm>
              <a:prstGeom prst="rect">
                <a:avLst/>
              </a:prstGeom>
              <a:blipFill rotWithShape="1">
                <a:blip r:embed="rId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41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7"/>
          <a:stretch/>
        </p:blipFill>
        <p:spPr>
          <a:xfrm>
            <a:off x="539552" y="3681076"/>
            <a:ext cx="4095922" cy="2664000"/>
          </a:xfrm>
          <a:prstGeom prst="rect">
            <a:avLst/>
          </a:prstGeom>
          <a:ln w="285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204864"/>
                <a:ext cx="8640960" cy="1656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Classical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Stabilizing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unstable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periodic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orbitals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Reordering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of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equation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of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motion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with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100" b="0" i="1" smtClean="0">
                        <a:solidFill>
                          <a:srgbClr val="002060"/>
                        </a:solidFill>
                        <a:latin typeface="Cambria Math"/>
                      </a:rPr>
                      <m:t>𝜙</m:t>
                    </m:r>
                    <m:r>
                      <a:rPr lang="hu-HU" sz="21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2100" b="0" i="1" smtClean="0">
                        <a:solidFill>
                          <a:srgbClr val="00206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     </m:t>
                      </m:r>
                      <m:f>
                        <m:fPr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hu-HU" sz="2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0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u-HU" sz="2000" i="1" dirty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2000" i="1" dirty="0">
                          <a:solidFill>
                            <a:srgbClr val="002060"/>
                          </a:solidFill>
                          <a:latin typeface="Cambria Math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hu-HU" sz="2000" i="1" dirty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hu-HU" sz="20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  <m:r>
                            <a:rPr lang="hu-HU" sz="20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hu-HU" sz="20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hu-HU" sz="2000" i="1" dirty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</m:rad>
                      <m:sSub>
                        <m:sSubPr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0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hu-HU" sz="2000" b="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hu-HU" sz="2000" i="1" dirty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hu-HU" sz="20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hu-HU" sz="20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hu-HU" sz="20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hu-HU" sz="20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20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hu-HU" sz="20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2000" b="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u-HU" sz="2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204864"/>
                <a:ext cx="8640960" cy="1656184"/>
              </a:xfrm>
              <a:blipFill rotWithShape="1">
                <a:blip r:embed="rId3"/>
                <a:stretch>
                  <a:fillRect l="-1058" t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Pyragas-type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feedback</a:t>
            </a:r>
            <a:r>
              <a:rPr lang="hu-HU" sz="6000" baseline="45000" dirty="0" smtClean="0">
                <a:solidFill>
                  <a:schemeClr val="bg1"/>
                </a:solidFill>
                <a:latin typeface="Centaur" panose="02030504050205020304" pitchFamily="18" charset="0"/>
              </a:rPr>
              <a:t>[1,2]</a:t>
            </a:r>
            <a:endParaRPr lang="en-NZ" sz="6000" baseline="450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7"/>
          <a:stretch/>
        </p:blipFill>
        <p:spPr>
          <a:xfrm>
            <a:off x="4788024" y="3681076"/>
            <a:ext cx="4095921" cy="2664000"/>
          </a:xfrm>
          <a:prstGeom prst="rect">
            <a:avLst/>
          </a:prstGeom>
          <a:ln w="28575">
            <a:noFill/>
          </a:ln>
        </p:spPr>
      </p:pic>
      <p:sp>
        <p:nvSpPr>
          <p:cNvPr id="10" name="Téglalap 9"/>
          <p:cNvSpPr/>
          <p:nvPr/>
        </p:nvSpPr>
        <p:spPr>
          <a:xfrm>
            <a:off x="320819" y="6320353"/>
            <a:ext cx="3171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PLA,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170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:421 (1992), 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[2]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NJP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16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:065004 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2014), </a:t>
            </a:r>
            <a:endParaRPr lang="en-US" sz="1000" b="1" dirty="0"/>
          </a:p>
        </p:txBody>
      </p:sp>
      <p:pic>
        <p:nvPicPr>
          <p:cNvPr id="11" name="Picture 3" descr="C:\Users\niki\AppData\Local\Microsoft\Windows\INetCache\IE\GMANW9A0\New_Zealand_relief_map[1]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gyenes összekötő 7"/>
          <p:cNvCxnSpPr/>
          <p:nvPr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5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96952"/>
            <a:ext cx="5708186" cy="3248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5724128" y="2924944"/>
                <a:ext cx="3240360" cy="33123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Frequency of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best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squeezing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changing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with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local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oscillator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Lower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frequencies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around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𝜃</m:t>
                    </m:r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hu-HU" sz="18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Higher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frequencies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around</a:t>
                </a:r>
                <a:r>
                  <a:rPr lang="hu-HU" sz="24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sz="18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hu-HU" sz="1800" i="1">
                        <a:solidFill>
                          <a:srgbClr val="002060"/>
                        </a:solidFill>
                        <a:latin typeface="Cambria Math"/>
                      </a:rPr>
                      <m:t>𝜃</m:t>
                    </m:r>
                    <m:r>
                      <a:rPr lang="hu-HU" sz="18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𝜋</m:t>
                    </m:r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hu-HU" sz="14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hu-HU" sz="18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128" y="2924944"/>
                <a:ext cx="3240360" cy="3312368"/>
              </a:xfrm>
              <a:blipFill rotWithShape="1">
                <a:blip r:embed="rId3"/>
                <a:stretch>
                  <a:fillRect l="-3008" t="-1473" r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Gravitational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waves</a:t>
            </a:r>
            <a:endParaRPr lang="en-NZ" sz="6000" baseline="450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320819" y="6320353"/>
            <a:ext cx="3171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PLA,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170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:421 (1992), 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[2]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NJP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16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:065004 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2014), </a:t>
            </a:r>
            <a:endParaRPr lang="en-US" sz="1000" b="1" dirty="0"/>
          </a:p>
        </p:txBody>
      </p:sp>
      <p:pic>
        <p:nvPicPr>
          <p:cNvPr id="11" name="Picture 3" descr="C:\Users\niki\AppData\Local\Microsoft\Windows\INetCache\IE\GMANW9A0\New_Zealand_relief_map[1]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gyenes összekötő 7"/>
          <p:cNvCxnSpPr/>
          <p:nvPr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artalom helye 2"/>
              <p:cNvSpPr txBox="1">
                <a:spLocks/>
              </p:cNvSpPr>
              <p:nvPr/>
            </p:nvSpPr>
            <p:spPr>
              <a:xfrm>
                <a:off x="214160" y="2132856"/>
                <a:ext cx="5005912" cy="927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Adding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206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to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local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oscillator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in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our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case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gives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required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characteristics</a:t>
                </a:r>
                <a:endParaRPr lang="hu-HU" sz="14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hu-HU" sz="18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Font typeface="Symbol" pitchFamily="18" charset="2"/>
                  <a:buNone/>
                </a:pP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12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0" y="2132856"/>
                <a:ext cx="5005912" cy="927970"/>
              </a:xfrm>
              <a:prstGeom prst="rect">
                <a:avLst/>
              </a:prstGeom>
              <a:blipFill rotWithShape="1">
                <a:blip r:embed="rId6"/>
                <a:stretch>
                  <a:fillRect l="-1827" t="-5263" r="-1340" b="-1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9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3204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Plant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and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controller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system</a:t>
            </a:r>
            <a:endParaRPr lang="hu-HU" dirty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Controller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two-mode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squeezer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Int. J.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Cont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85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:1865 (2012)</a:t>
            </a:r>
          </a:p>
          <a:p>
            <a:pPr lvl="1">
              <a:lnSpc>
                <a:spcPct val="110000"/>
              </a:lnSpc>
            </a:pP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2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OPOs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coupled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in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a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loop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with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a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>
                <a:solidFill>
                  <a:srgbClr val="002060"/>
                </a:solidFill>
                <a:latin typeface="Centaur" panose="02030504050205020304" pitchFamily="18" charset="0"/>
              </a:rPr>
              <a:t>phase</a:t>
            </a:r>
            <a:r>
              <a:rPr lang="hu-HU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difference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Opt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Express </a:t>
            </a:r>
            <a:r>
              <a:rPr lang="hu-HU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21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:1 (2013)</a:t>
            </a:r>
          </a:p>
          <a:p>
            <a:pPr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Trapped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modes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in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a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linear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system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arXiv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 1510.08942</a:t>
            </a:r>
          </a:p>
          <a:p>
            <a:pPr>
              <a:lnSpc>
                <a:spcPct val="110000"/>
              </a:lnSpc>
            </a:pP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Delayed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for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discreet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quantum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information</a:t>
            </a:r>
            <a:endParaRPr lang="hu-HU" dirty="0" smtClean="0">
              <a:solidFill>
                <a:srgbClr val="002060"/>
              </a:solidFill>
              <a:latin typeface="Centaur" panose="020305040502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PRL, </a:t>
            </a:r>
            <a:r>
              <a:rPr lang="hu-HU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110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:1 (2013)</a:t>
            </a:r>
          </a:p>
          <a:p>
            <a:pPr lvl="2">
              <a:lnSpc>
                <a:spcPct val="110000"/>
              </a:lnSpc>
            </a:pP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91</a:t>
            </a:r>
            <a:r>
              <a:rPr lang="hu-HU" dirty="0" smtClean="0">
                <a:solidFill>
                  <a:srgbClr val="002060"/>
                </a:solidFill>
                <a:latin typeface="Centaur" panose="02030504050205020304" pitchFamily="18" charset="0"/>
              </a:rPr>
              <a:t>:052321 (2015)</a:t>
            </a:r>
            <a:endParaRPr lang="en-NZ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More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previous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studies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7" name="Picture 3" descr="C:\Users\niki\AppData\Local\Microsoft\Windows\INetCache\IE\GMANW9A0\New_Zealand_relief_map[1]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3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988840"/>
                <a:ext cx="8640959" cy="1273197"/>
              </a:xfrm>
            </p:spPr>
            <p:txBody>
              <a:bodyPr>
                <a:noAutofit/>
              </a:bodyPr>
              <a:lstStyle/>
              <a:p>
                <a:r>
                  <a:rPr lang="en-NZ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Classical dynamics:</a:t>
                </a:r>
              </a:p>
              <a:p>
                <a:pPr lvl="1"/>
                <a:r>
                  <a:rPr lang="en-NZ" sz="24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Saturation of pump: threshold behaviour</a:t>
                </a:r>
              </a:p>
              <a:p>
                <a:pPr lvl="1"/>
                <a:r>
                  <a:rPr lang="en-NZ" sz="24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Bifurcation of steady state solutions at</a:t>
                </a:r>
                <a:r>
                  <a:rPr lang="hu-HU" sz="24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x</m:t>
                    </m:r>
                    <m:r>
                      <a:rPr lang="hu-HU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NZ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NZ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</m:num>
                      <m:den>
                        <m: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𝜅</m:t>
                        </m:r>
                      </m:den>
                    </m:f>
                    <m:r>
                      <a:rPr lang="en-NZ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NZ" sz="18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988840"/>
                <a:ext cx="8640959" cy="1273197"/>
              </a:xfrm>
              <a:blipFill rotWithShape="1">
                <a:blip r:embed="rId2"/>
                <a:stretch>
                  <a:fillRect l="-1058" t="-6220" b="-17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en-NZ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DPA dynamics &amp; squeezing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026" name="Picture 2" descr="D:\Dokumentumok\Auckland\Research\Conference\Poster\Pictures\Bifurc_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40658"/>
            <a:ext cx="3024336" cy="3047842"/>
          </a:xfrm>
          <a:prstGeom prst="rect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niki\AppData\Local\Microsoft\Windows\INetCache\IE\GMANW9A0\New_Zealand_relief_map[1]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94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gyenes összekötő 8"/>
          <p:cNvCxnSpPr/>
          <p:nvPr/>
        </p:nvCxnSpPr>
        <p:spPr>
          <a:xfrm>
            <a:off x="251520" y="6453336"/>
            <a:ext cx="864096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églalap 7"/>
          <p:cNvSpPr/>
          <p:nvPr/>
        </p:nvSpPr>
        <p:spPr>
          <a:xfrm>
            <a:off x="323528" y="6453336"/>
            <a:ext cx="1611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30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:1386 (1984) </a:t>
            </a:r>
            <a:endParaRPr lang="en-US" sz="1000" b="1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26" y="4509120"/>
            <a:ext cx="5121549" cy="1944216"/>
          </a:xfrm>
          <a:prstGeom prst="rect">
            <a:avLst/>
          </a:prstGeom>
          <a:ln w="285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723755"/>
                <a:ext cx="6601996" cy="1273197"/>
              </a:xfrm>
            </p:spPr>
            <p:txBody>
              <a:bodyPr>
                <a:noAutofit/>
              </a:bodyPr>
              <a:lstStyle/>
              <a:p>
                <a:r>
                  <a:rPr lang="en-NZ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Classical dynamics:</a:t>
                </a:r>
              </a:p>
              <a:p>
                <a:pPr lvl="1"/>
                <a:r>
                  <a:rPr lang="en-NZ" sz="24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Saturation of pump: threshold behaviour</a:t>
                </a:r>
              </a:p>
              <a:p>
                <a:pPr lvl="1"/>
                <a:r>
                  <a:rPr lang="en-NZ" sz="24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Bifurcation of steady state solutions at</a:t>
                </a:r>
                <a:r>
                  <a:rPr lang="hu-HU" sz="24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>
                        <a:solidFill>
                          <a:srgbClr val="002060"/>
                        </a:solidFill>
                        <a:latin typeface="Cambria Math"/>
                      </a:rPr>
                      <m:t>x</m:t>
                    </m:r>
                    <m:r>
                      <a:rPr lang="hu-HU" sz="180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NZ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NZ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</m:num>
                      <m:den>
                        <m:r>
                          <a:rPr lang="hu-HU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𝜅</m:t>
                        </m:r>
                      </m:den>
                    </m:f>
                    <m:r>
                      <a:rPr lang="en-NZ" sz="18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1800" i="1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NZ" sz="18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723755"/>
                <a:ext cx="6601996" cy="1273197"/>
              </a:xfrm>
              <a:blipFill rotWithShape="1">
                <a:blip r:embed="rId3"/>
                <a:stretch>
                  <a:fillRect l="-1385" t="-6220" b="-17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en-NZ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DPA dynamics &amp; squeezing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026" name="Picture 2" descr="D:\Dokumentumok\Auckland\Research\Conference\Poster\Pictures\Bifurc_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93" y="2204864"/>
            <a:ext cx="2500287" cy="2519720"/>
          </a:xfrm>
          <a:prstGeom prst="rect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artalom helye 2"/>
              <p:cNvSpPr txBox="1">
                <a:spLocks/>
              </p:cNvSpPr>
              <p:nvPr/>
            </p:nvSpPr>
            <p:spPr>
              <a:xfrm>
                <a:off x="251520" y="3080433"/>
                <a:ext cx="6601996" cy="1644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Quantum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mechanical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behaviour</a:t>
                </a:r>
                <a:r>
                  <a:rPr lang="hu-HU" baseline="45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[1]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NZ" sz="24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Parametric pump approximation</a:t>
                </a:r>
                <a:r>
                  <a:rPr lang="en-NZ" sz="1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NZ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NZ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en-NZ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NZ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NZ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sSup>
                          <m:sSupPr>
                            <m:ctrlPr>
                              <a:rPr lang="en-NZ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NZ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NZ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𝜃</m:t>
                            </m:r>
                          </m:sup>
                        </m:sSup>
                      </m:e>
                    </m:d>
                  </m:oMath>
                </a14:m>
                <a:endParaRPr lang="hu-HU" sz="14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36576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hu-HU" sz="1800" dirty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</a:rPr>
                        <m:t>ℏ</m:t>
                      </m:r>
                      <m:r>
                        <m:rPr>
                          <m:sty m:val="p"/>
                        </m:rPr>
                        <a:rPr lang="hu-HU" sz="1800" dirty="0">
                          <a:solidFill>
                            <a:srgbClr val="002060"/>
                          </a:solidFill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ℏ</m:t>
                      </m:r>
                      <m:d>
                        <m:dPr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  <m:sSup>
                            <m:sSupPr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hu-HU" sz="18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hu-HU" sz="18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†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sz="1800" i="1" dirty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080433"/>
                <a:ext cx="6601996" cy="1644711"/>
              </a:xfrm>
              <a:prstGeom prst="rect">
                <a:avLst/>
              </a:prstGeom>
              <a:blipFill rotWithShape="1">
                <a:blip r:embed="rId7"/>
                <a:stretch>
                  <a:fillRect l="-1385"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 descr="C:\Users\niki\AppData\Local\Microsoft\Windows\INetCache\IE\GMANW9A0\New_Zealand_relief_map[1].jp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0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77072"/>
            <a:ext cx="3384376" cy="1284758"/>
          </a:xfrm>
          <a:prstGeom prst="rect">
            <a:avLst/>
          </a:prstGeom>
          <a:ln w="285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772816"/>
                <a:ext cx="7106051" cy="1440160"/>
              </a:xfrm>
            </p:spPr>
            <p:txBody>
              <a:bodyPr>
                <a:normAutofit/>
              </a:bodyPr>
              <a:lstStyle/>
              <a:p>
                <a:r>
                  <a:rPr lang="en-NZ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Classical dynamics:</a:t>
                </a:r>
              </a:p>
              <a:p>
                <a:pPr lvl="1"/>
                <a:r>
                  <a:rPr lang="en-NZ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Saturation of pump: threshold behaviour</a:t>
                </a:r>
              </a:p>
              <a:p>
                <a:pPr lvl="1"/>
                <a:r>
                  <a:rPr lang="en-NZ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Bifurcation of steady state solutions at</a:t>
                </a:r>
                <a:r>
                  <a:rPr lang="hu-HU" sz="21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x</m:t>
                    </m:r>
                    <m:r>
                      <a:rPr lang="hu-HU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NZ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NZ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</m:num>
                      <m:den>
                        <m:r>
                          <a:rPr lang="hu-HU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𝜅</m:t>
                        </m:r>
                      </m:den>
                    </m:f>
                    <m:r>
                      <a:rPr lang="en-NZ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NZ" sz="18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772816"/>
                <a:ext cx="7106051" cy="1440160"/>
              </a:xfrm>
              <a:blipFill rotWithShape="1">
                <a:blip r:embed="rId3"/>
                <a:stretch>
                  <a:fillRect l="-1286" t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en-NZ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DPA dynamics &amp; squeezing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026" name="Picture 2" descr="D:\Dokumentumok\Auckland\Research\Conference\Poster\Pictures\Bifurc_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16832"/>
            <a:ext cx="1857769" cy="1872208"/>
          </a:xfrm>
          <a:prstGeom prst="rect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artalom helye 2"/>
              <p:cNvSpPr txBox="1">
                <a:spLocks/>
              </p:cNvSpPr>
              <p:nvPr/>
            </p:nvSpPr>
            <p:spPr>
              <a:xfrm>
                <a:off x="251520" y="3068960"/>
                <a:ext cx="7258451" cy="3384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Quantum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mechanical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behaviour</a:t>
                </a:r>
                <a:r>
                  <a:rPr lang="hu-HU" sz="2600" baseline="45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[1]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NZ" sz="23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Parametric pump approximation</a:t>
                </a:r>
                <a:r>
                  <a:rPr lang="en-NZ" sz="1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en-NZ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sSup>
                          <m:sSupPr>
                            <m:ctrlP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NZ" sz="19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𝜃</m:t>
                            </m:r>
                          </m:sup>
                        </m:sSup>
                      </m:e>
                    </m:d>
                  </m:oMath>
                </a14:m>
                <a:endParaRPr lang="hu-HU" sz="19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36576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hu-HU" sz="1800" dirty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</a:rPr>
                        <m:t>ℏ</m:t>
                      </m:r>
                      <m:r>
                        <m:rPr>
                          <m:sty m:val="p"/>
                        </m:rPr>
                        <a:rPr lang="hu-HU" sz="1800" dirty="0">
                          <a:solidFill>
                            <a:srgbClr val="002060"/>
                          </a:solidFill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hu-HU" sz="18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ℏ</m:t>
                      </m:r>
                      <m:d>
                        <m:dPr>
                          <m:ctrlP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  <m:sSup>
                            <m:sSupPr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hu-HU" sz="18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hu-HU" sz="18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†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18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sz="18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hu-HU" sz="18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sz="1800" i="1" dirty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One-sided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cavity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quadrature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variance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</a:p>
              <a:p>
                <a:pPr marL="36576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𝑜𝑢𝑡</m:t>
                          </m:r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NZ" sz="17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NZ" sz="170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sz="170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NZ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en-NZ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7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7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NZ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NZ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en-NZ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7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7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sz="1700" dirty="0">
                  <a:solidFill>
                    <a:srgbClr val="002060"/>
                  </a:solidFill>
                  <a:latin typeface="Centaur" panose="02030504050205020304" pitchFamily="18" charset="0"/>
                  <a:ea typeface="Cambria Math"/>
                </a:endParaRPr>
              </a:p>
              <a:p>
                <a:pPr lvl="1">
                  <a:lnSpc>
                    <a:spcPct val="110000"/>
                  </a:lnSpc>
                  <a:spcBef>
                    <a:spcPts val="650"/>
                  </a:spcBef>
                </a:pP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Symmetric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cavity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squeezing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on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resonance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at</a:t>
                </a:r>
                <a:r>
                  <a:rPr lang="hu-HU" sz="23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3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threshold</a:t>
                </a:r>
                <a:endParaRPr lang="en-NZ" sz="23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36576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𝑜𝑢𝑡</m:t>
                          </m:r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NZ" sz="17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u-HU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hu-HU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hu-HU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17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NZ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NZ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en-NZ" sz="17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7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7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7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sz="1700" dirty="0">
                  <a:solidFill>
                    <a:srgbClr val="002060"/>
                  </a:solidFill>
                  <a:latin typeface="Centaur" panose="02030504050205020304" pitchFamily="18" charset="0"/>
                  <a:ea typeface="Cambria Math"/>
                </a:endParaRPr>
              </a:p>
              <a:p>
                <a:pPr marL="365760" lvl="1" indent="0">
                  <a:lnSpc>
                    <a:spcPct val="110000"/>
                  </a:lnSpc>
                  <a:buNone/>
                </a:pPr>
                <a:endParaRPr lang="en-NZ" sz="16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en-NZ" sz="16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2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068960"/>
                <a:ext cx="7258451" cy="3384376"/>
              </a:xfrm>
              <a:prstGeom prst="rect">
                <a:avLst/>
              </a:prstGeom>
              <a:blipFill rotWithShape="1">
                <a:blip r:embed="rId7"/>
                <a:stretch>
                  <a:fillRect l="-1259" t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gyenes összekötő 15"/>
          <p:cNvCxnSpPr/>
          <p:nvPr/>
        </p:nvCxnSpPr>
        <p:spPr>
          <a:xfrm>
            <a:off x="251520" y="6453336"/>
            <a:ext cx="864096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églalap 16"/>
          <p:cNvSpPr/>
          <p:nvPr/>
        </p:nvSpPr>
        <p:spPr>
          <a:xfrm>
            <a:off x="323528" y="6451281"/>
            <a:ext cx="1611339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30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:1386 (1984) </a:t>
            </a:r>
            <a:endParaRPr lang="en-US" sz="1000" b="1" dirty="0"/>
          </a:p>
        </p:txBody>
      </p:sp>
      <p:pic>
        <p:nvPicPr>
          <p:cNvPr id="14" name="Picture 3" descr="C:\Users\niki\AppData\Local\Microsoft\Windows\INetCache\IE\GMANW9A0\New_Zealand_relief_map[1].jp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8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Coherent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feedback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6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with</a:t>
            </a:r>
            <a:r>
              <a:rPr lang="hu-HU" sz="66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DPA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28171" y="6453336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80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:042107 (2009)</a:t>
            </a:r>
            <a:endParaRPr lang="en-US" sz="1000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2" y="2780928"/>
            <a:ext cx="7350717" cy="3600400"/>
          </a:xfrm>
          <a:prstGeom prst="rect">
            <a:avLst/>
          </a:prstGeom>
          <a:ln w="28575">
            <a:noFill/>
          </a:ln>
        </p:spPr>
      </p:pic>
      <p:cxnSp>
        <p:nvCxnSpPr>
          <p:cNvPr id="13" name="Egyenes összekötő 12"/>
          <p:cNvCxnSpPr/>
          <p:nvPr/>
        </p:nvCxnSpPr>
        <p:spPr>
          <a:xfrm>
            <a:off x="251520" y="6453336"/>
            <a:ext cx="852538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artalom helye 2"/>
          <p:cNvSpPr txBox="1">
            <a:spLocks/>
          </p:cNvSpPr>
          <p:nvPr/>
        </p:nvSpPr>
        <p:spPr>
          <a:xfrm>
            <a:off x="251520" y="1988840"/>
            <a:ext cx="5544616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hu-HU" sz="2800" dirty="0">
                <a:solidFill>
                  <a:srgbClr val="002060"/>
                </a:solidFill>
                <a:latin typeface="Centaur" panose="02030504050205020304" pitchFamily="18" charset="0"/>
              </a:rPr>
              <a:t>Single DPA</a:t>
            </a:r>
          </a:p>
          <a:p>
            <a:pPr lvl="1">
              <a:lnSpc>
                <a:spcPct val="110000"/>
              </a:lnSpc>
            </a:pPr>
            <a:r>
              <a:rPr lang="hu-HU" sz="2600" dirty="0" err="1">
                <a:solidFill>
                  <a:srgbClr val="002060"/>
                </a:solidFill>
                <a:latin typeface="Centaur" panose="02030504050205020304" pitchFamily="18" charset="0"/>
              </a:rPr>
              <a:t>Feedback</a:t>
            </a:r>
            <a:r>
              <a:rPr lang="hu-HU" sz="2600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600" dirty="0" err="1">
                <a:solidFill>
                  <a:srgbClr val="002060"/>
                </a:solidFill>
                <a:latin typeface="Centaur" panose="02030504050205020304" pitchFamily="18" charset="0"/>
              </a:rPr>
              <a:t>via</a:t>
            </a:r>
            <a:r>
              <a:rPr lang="hu-HU" sz="2600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600" dirty="0" err="1">
                <a:solidFill>
                  <a:srgbClr val="002060"/>
                </a:solidFill>
                <a:latin typeface="Centaur" panose="02030504050205020304" pitchFamily="18" charset="0"/>
              </a:rPr>
              <a:t>beam</a:t>
            </a:r>
            <a:r>
              <a:rPr lang="hu-HU" sz="2600" dirty="0">
                <a:solidFill>
                  <a:srgbClr val="002060"/>
                </a:solidFill>
                <a:latin typeface="Centaur" panose="02030504050205020304" pitchFamily="18" charset="0"/>
              </a:rPr>
              <a:t> </a:t>
            </a:r>
            <a:r>
              <a:rPr lang="hu-HU" sz="2600" dirty="0" err="1">
                <a:solidFill>
                  <a:srgbClr val="002060"/>
                </a:solidFill>
                <a:latin typeface="Centaur" panose="02030504050205020304" pitchFamily="18" charset="0"/>
              </a:rPr>
              <a:t>splitter</a:t>
            </a:r>
            <a:r>
              <a:rPr lang="hu-HU" sz="24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[1</a:t>
            </a:r>
            <a:r>
              <a:rPr lang="hu-HU" sz="24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]</a:t>
            </a:r>
            <a:endParaRPr lang="hu-HU" sz="2600" baseline="450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16" name="Picture 3" descr="C:\Users\niki\AppData\Local\Microsoft\Windows\INetCache\IE\GMANW9A0\New_Zealand_relief_map[1]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86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328340" y="6453336"/>
            <a:ext cx="43876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aseline="45000" dirty="0">
                <a:solidFill>
                  <a:srgbClr val="002060"/>
                </a:solidFill>
                <a:latin typeface="Centaur" panose="02030504050205020304" pitchFamily="18" charset="0"/>
              </a:rPr>
              <a:t>[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1]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PRA,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80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:042107 (2009), </a:t>
            </a:r>
            <a:r>
              <a:rPr lang="hu-HU" sz="1200" baseline="450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[2]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IEEE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Trans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Auto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 </a:t>
            </a:r>
            <a:r>
              <a:rPr lang="hu-HU" sz="1200" dirty="0" err="1" smtClean="0">
                <a:solidFill>
                  <a:srgbClr val="002060"/>
                </a:solidFill>
                <a:latin typeface="Centaur" panose="02030504050205020304" pitchFamily="18" charset="0"/>
              </a:rPr>
              <a:t>Contr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., </a:t>
            </a:r>
            <a:r>
              <a:rPr lang="hu-HU" sz="12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57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:2045 </a:t>
            </a:r>
            <a:r>
              <a:rPr lang="hu-HU" sz="1200" dirty="0">
                <a:solidFill>
                  <a:srgbClr val="002060"/>
                </a:solidFill>
                <a:latin typeface="Centaur" panose="02030504050205020304" pitchFamily="18" charset="0"/>
              </a:rPr>
              <a:t>(</a:t>
            </a:r>
            <a:r>
              <a:rPr lang="hu-HU" sz="12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2012) </a:t>
            </a:r>
            <a:endParaRPr lang="en-US" sz="1000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01050"/>
            <a:ext cx="4320480" cy="2116182"/>
          </a:xfrm>
          <a:prstGeom prst="rect">
            <a:avLst/>
          </a:prstGeom>
          <a:ln w="285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artalom helye 2"/>
              <p:cNvSpPr txBox="1">
                <a:spLocks/>
              </p:cNvSpPr>
              <p:nvPr/>
            </p:nvSpPr>
            <p:spPr>
              <a:xfrm>
                <a:off x="251520" y="1988840"/>
                <a:ext cx="5544616" cy="2520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sz="28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Single DPA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Feedback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via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beam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splitter</a:t>
                </a:r>
                <a:r>
                  <a:rPr lang="hu-HU" sz="2400" baseline="45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[1]</a:t>
                </a:r>
                <a:endParaRPr lang="hu-HU" sz="2600" baseline="45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Enhanced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tunable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squeezing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at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a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given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driving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strength</a:t>
                </a:r>
                <a:endParaRPr lang="hu-HU" sz="26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365760" lvl="1" indent="0">
                  <a:lnSpc>
                    <a:spcPct val="110000"/>
                  </a:lnSpc>
                  <a:buNone/>
                </a:pPr>
                <a:r>
                  <a:rPr lang="hu-HU" sz="320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𝒳</m:t>
                        </m:r>
                      </m:e>
                      <m:sub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𝑜𝑢𝑡</m:t>
                        </m:r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NZ" sz="24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NZ" sz="24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NZ" sz="24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NZ" sz="2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NZ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NZ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NZ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𝜅</m:t>
                                </m:r>
                                <m:r>
                                  <a:rPr lang="hu-HU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hu-HU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  <m:r>
                                  <a:rPr lang="hu-HU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)−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NZ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NZ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𝜖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NZ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NZ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NZ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NZ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𝜅</m:t>
                                </m:r>
                                <m:r>
                                  <a:rPr lang="hu-HU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hu-HU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  <m:r>
                                  <a:rPr lang="hu-HU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)+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NZ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NZ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𝜖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NZ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hu-HU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Modified</a:t>
                </a:r>
                <a:r>
                  <a:rPr lang="hu-HU" sz="2600" dirty="0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 </a:t>
                </a:r>
                <a:r>
                  <a:rPr lang="hu-HU" sz="2600" dirty="0" err="1">
                    <a:solidFill>
                      <a:srgbClr val="002060"/>
                    </a:solidFill>
                    <a:latin typeface="Centaur" panose="02030504050205020304" pitchFamily="18" charset="0"/>
                    <a:ea typeface="Cambria Math"/>
                  </a:rPr>
                  <a:t>threshold</a:t>
                </a:r>
                <a:endParaRPr lang="hu-HU" sz="2600" dirty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3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88840"/>
                <a:ext cx="5544616" cy="2520280"/>
              </a:xfrm>
              <a:prstGeom prst="rect">
                <a:avLst/>
              </a:prstGeom>
              <a:blipFill rotWithShape="1">
                <a:blip r:embed="rId6"/>
                <a:stretch>
                  <a:fillRect l="-1648" t="-4106" b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artalom helye 2"/>
              <p:cNvSpPr txBox="1">
                <a:spLocks/>
              </p:cNvSpPr>
              <p:nvPr/>
            </p:nvSpPr>
            <p:spPr>
              <a:xfrm>
                <a:off x="251520" y="4365104"/>
                <a:ext cx="8640960" cy="180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10000"/>
                  </a:lnSpc>
                </a:pP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Experiment</a:t>
                </a:r>
                <a:r>
                  <a:rPr lang="hu-HU" sz="2000" baseline="45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[2]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agrees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with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theory</a:t>
                </a:r>
                <a:r>
                  <a:rPr lang="hu-HU" sz="2000" baseline="45000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[1]</a:t>
                </a:r>
                <a:endParaRPr lang="hu-HU" sz="1800" baseline="450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BUT! Performance is limited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efficient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hu-HU" sz="17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range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under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700">
                        <a:solidFill>
                          <a:srgbClr val="002060"/>
                        </a:solidFill>
                        <a:latin typeface="Cambria Math"/>
                      </a:rPr>
                      <m:t>0</m:t>
                    </m:r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.6</m:t>
                    </m:r>
                    <m:r>
                      <a:rPr lang="hu-HU" sz="1700" i="1">
                        <a:solidFill>
                          <a:srgbClr val="002060"/>
                        </a:solidFill>
                        <a:latin typeface="Cambria Math"/>
                      </a:rPr>
                      <m:t>𝜅</m:t>
                    </m:r>
                  </m:oMath>
                </a14:m>
                <a:endParaRPr lang="hu-HU" sz="1700" dirty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losses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through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„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perfectly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reflecting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>
                    <a:solidFill>
                      <a:srgbClr val="002060"/>
                    </a:solidFill>
                    <a:latin typeface="Centaur" panose="02030504050205020304" pitchFamily="18" charset="0"/>
                  </a:rPr>
                  <a:t>mirror</a:t>
                </a:r>
                <a:r>
                  <a:rPr lang="hu-HU" dirty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1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65104"/>
                <a:ext cx="8640960" cy="1800200"/>
              </a:xfrm>
              <a:prstGeom prst="rect">
                <a:avLst/>
              </a:prstGeom>
              <a:blipFill rotWithShape="1">
                <a:blip r:embed="rId7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gyenes összekötő 14"/>
          <p:cNvCxnSpPr/>
          <p:nvPr/>
        </p:nvCxnSpPr>
        <p:spPr>
          <a:xfrm>
            <a:off x="251520" y="6453336"/>
            <a:ext cx="864096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ím 1"/>
          <p:cNvSpPr txBox="1">
            <a:spLocks/>
          </p:cNvSpPr>
          <p:nvPr/>
        </p:nvSpPr>
        <p:spPr>
          <a:xfrm>
            <a:off x="251520" y="548680"/>
            <a:ext cx="8640960" cy="955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6600" smtClean="0">
                <a:solidFill>
                  <a:schemeClr val="bg1"/>
                </a:solidFill>
                <a:latin typeface="Freestyle Script" panose="030804020302050B0404" pitchFamily="66" charset="0"/>
              </a:rPr>
              <a:t>Coherent feedback with DPA</a:t>
            </a:r>
            <a:endParaRPr lang="en-NZ" sz="66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9" name="Picture 3" descr="C:\Users\niki\AppData\Local\Microsoft\Windows\INetCache\IE\GMANW9A0\New_Zealand_relief_map[1].jp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8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988840"/>
                <a:ext cx="7200800" cy="129614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Uncomplicated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setup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Time-delay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overall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phase-shift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𝜙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overall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loss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decoherence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𝐿</m:t>
                    </m:r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hu-HU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hu-HU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𝜉</m:t>
                        </m:r>
                      </m:e>
                    </m:acc>
                  </m:oMath>
                </a14:m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988840"/>
                <a:ext cx="7200800" cy="1296144"/>
              </a:xfrm>
              <a:blipFill rotWithShape="1">
                <a:blip r:embed="rId2"/>
                <a:stretch>
                  <a:fillRect l="-1270" t="-6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62" y="3151951"/>
            <a:ext cx="6084676" cy="3301385"/>
          </a:xfrm>
          <a:prstGeom prst="rect">
            <a:avLst/>
          </a:prstGeom>
          <a:ln w="28575">
            <a:noFill/>
          </a:ln>
        </p:spPr>
      </p:pic>
      <p:pic>
        <p:nvPicPr>
          <p:cNvPr id="11" name="Picture 3" descr="C:\Users\niki\AppData\Local\Microsoft\Windows\INetCache\IE\GMANW9A0\New_Zealand_relief_map[1]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0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DPA &amp; </a:t>
            </a:r>
            <a:r>
              <a:rPr lang="hu-HU" sz="60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time-delayed</a:t>
            </a:r>
            <a:r>
              <a:rPr lang="hu-HU" sz="60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0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coherent</a:t>
            </a:r>
            <a:r>
              <a:rPr lang="hu-HU" sz="60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0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feedback</a:t>
            </a:r>
            <a:endParaRPr lang="en-NZ" sz="60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251521" y="1988840"/>
                <a:ext cx="6048671" cy="44644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Uncomplicated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setup</a:t>
                </a:r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Time-delay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overall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phase-shift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𝜙</m:t>
                    </m:r>
                  </m:oMath>
                </a14:m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overall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loss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,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decoherence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𝐿</m:t>
                    </m:r>
                    <m:r>
                      <a:rPr lang="hu-HU" b="0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hu-HU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hu-HU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𝜉</m:t>
                        </m:r>
                      </m:e>
                    </m:acc>
                  </m:oMath>
                </a14:m>
                <a:endParaRPr lang="hu-HU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Equation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of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motion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of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the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subharmonic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mode</a:t>
                </a:r>
                <a:r>
                  <a:rPr lang="hu-HU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1" y="1988840"/>
                <a:ext cx="6048671" cy="4464496"/>
              </a:xfrm>
              <a:blipFill rotWithShape="1">
                <a:blip r:embed="rId2"/>
                <a:stretch>
                  <a:fillRect l="-1512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80" y="2115356"/>
            <a:ext cx="2952000" cy="1601676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artalom helye 2"/>
              <p:cNvSpPr txBox="1">
                <a:spLocks/>
              </p:cNvSpPr>
              <p:nvPr/>
            </p:nvSpPr>
            <p:spPr>
              <a:xfrm>
                <a:off x="251521" y="3645024"/>
                <a:ext cx="8640959" cy="2808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Symbol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19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𝜅</m:t>
                      </m:r>
                      <m:acc>
                        <m:accPr>
                          <m:chr m:val="̂"/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</m:rad>
                      <m:sSub>
                        <m:sSubPr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900" i="1" dirty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sup>
                      </m:sSup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acc>
                        <m:accPr>
                          <m:chr m:val="̂"/>
                          <m:ctrlP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90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𝜏</m:t>
                      </m:r>
                      <m:r>
                        <a:rPr lang="hu-HU" sz="1900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 marL="0" lvl="1" indent="0">
                  <a:lnSpc>
                    <a:spcPct val="110000"/>
                  </a:lnSpc>
                  <a:buFont typeface="Symbol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hu-HU" sz="1900" dirty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1900" i="1" dirty="0">
                          <a:solidFill>
                            <a:srgbClr val="002060"/>
                          </a:solidFill>
                          <a:latin typeface="Cambria Math"/>
                        </a:rPr>
                        <m:t>ℏ</m:t>
                      </m:r>
                      <m:r>
                        <m:rPr>
                          <m:sty m:val="p"/>
                        </m:rPr>
                        <a:rPr lang="hu-HU" sz="1900" dirty="0">
                          <a:solidFill>
                            <a:srgbClr val="002060"/>
                          </a:solidFill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hu-HU" sz="19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hu-HU" sz="19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hu-HU" sz="19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ℏ</m:t>
                      </m:r>
                      <m:d>
                        <m:dPr>
                          <m:ctrlP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  <m:sSup>
                            <m:sSupPr>
                              <m:ctrlP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hu-HU" sz="19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hu-HU" sz="19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†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1900" i="1" dirty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900" i="1" dirty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sz="1900" i="1" dirty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hu-HU" sz="1900" i="1" dirty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sz="190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lvl="1" indent="0">
                  <a:lnSpc>
                    <a:spcPct val="110000"/>
                  </a:lnSpc>
                  <a:buFont typeface="Symbol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900" i="1">
                          <a:solidFill>
                            <a:srgbClr val="002060"/>
                          </a:solidFill>
                          <a:latin typeface="Cambria Math"/>
                        </a:rPr>
                        <m:t>𝜅</m:t>
                      </m:r>
                      <m:r>
                        <a:rPr lang="hu-HU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hu-HU" sz="19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𝜅</m:t>
                          </m:r>
                        </m:e>
                        <m:sub>
                          <m:r>
                            <a:rPr lang="hu-HU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hu-HU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r>
                        <a:rPr lang="hu-HU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  <m:r>
                        <a:rPr lang="hu-HU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hu-HU" sz="19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hu-HU" sz="19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</m:d>
                        </m:e>
                      </m:rad>
                      <m:r>
                        <a:rPr lang="hu-HU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hu-HU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Quadrature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variance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without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hu-HU" sz="2600" dirty="0" err="1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delay</a:t>
                </a:r>
                <a:r>
                  <a:rPr lang="hu-HU" sz="2600" dirty="0" smtClean="0">
                    <a:solidFill>
                      <a:srgbClr val="002060"/>
                    </a:solidFill>
                    <a:latin typeface="Centaur" panose="02030504050205020304" pitchFamily="18" charset="0"/>
                  </a:rPr>
                  <a:t>: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𝑜𝑢𝑡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NZ" sz="19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NZ" sz="190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sz="190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NZ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hu-HU" sz="19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u-HU" sz="190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hu-HU" sz="19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hu-HU" sz="19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𝜅</m:t>
                                  </m:r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hu-HU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u-HU" sz="190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hu-HU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hu-HU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a:rPr lang="en-NZ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sz="19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sz="1900" dirty="0" smtClean="0">
                  <a:solidFill>
                    <a:srgbClr val="002060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0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3645024"/>
                <a:ext cx="8640959" cy="2808312"/>
              </a:xfrm>
              <a:prstGeom prst="rect">
                <a:avLst/>
              </a:prstGeom>
              <a:blipFill rotWithShape="1">
                <a:blip r:embed="rId4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3" descr="C:\Users\niki\AppData\Local\Microsoft\Windows\INetCache\IE\GMANW9A0\New_Zealand_relief_map[1]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629601" cy="79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955234"/>
          </a:xfrm>
        </p:spPr>
        <p:txBody>
          <a:bodyPr>
            <a:noAutofit/>
          </a:bodyPr>
          <a:lstStyle/>
          <a:p>
            <a:r>
              <a:rPr lang="hu-HU" sz="60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DPA &amp; </a:t>
            </a:r>
            <a:r>
              <a:rPr lang="hu-HU" sz="60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time-delayed</a:t>
            </a:r>
            <a:r>
              <a:rPr lang="hu-HU" sz="60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0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coherent</a:t>
            </a:r>
            <a:r>
              <a:rPr lang="hu-HU" sz="6000" dirty="0" smtClean="0">
                <a:solidFill>
                  <a:schemeClr val="bg1"/>
                </a:solidFill>
                <a:latin typeface="Freestyle Script" panose="030804020302050B0404" pitchFamily="66" charset="0"/>
              </a:rPr>
              <a:t> </a:t>
            </a:r>
            <a:r>
              <a:rPr lang="hu-HU" sz="6000" dirty="0" err="1" smtClean="0">
                <a:solidFill>
                  <a:schemeClr val="bg1"/>
                </a:solidFill>
                <a:latin typeface="Freestyle Script" panose="030804020302050B0404" pitchFamily="66" charset="0"/>
              </a:rPr>
              <a:t>feedback</a:t>
            </a:r>
            <a:endParaRPr lang="en-NZ" sz="6000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Hullá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Hullá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ullá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3157</TotalTime>
  <Words>1754</Words>
  <Application>Microsoft Office PowerPoint</Application>
  <PresentationFormat>Diavetítés a képernyőre (4:3 oldalarány)</PresentationFormat>
  <Paragraphs>210</Paragraphs>
  <Slides>27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28" baseType="lpstr">
      <vt:lpstr>Hullám</vt:lpstr>
      <vt:lpstr>Is delay always </vt:lpstr>
      <vt:lpstr>Optical squeezing &amp; DPA</vt:lpstr>
      <vt:lpstr>DPA dynamics &amp; squeezing</vt:lpstr>
      <vt:lpstr>DPA dynamics &amp; squeezing</vt:lpstr>
      <vt:lpstr>DPA dynamics &amp; squeezing</vt:lpstr>
      <vt:lpstr>Coherent feedback with DPA</vt:lpstr>
      <vt:lpstr>PowerPoint bemutató</vt:lpstr>
      <vt:lpstr>DPA &amp; time-delayed coherent feedback</vt:lpstr>
      <vt:lpstr>DPA &amp; time-delayed coherent feedback</vt:lpstr>
      <vt:lpstr>New setup without time-delay</vt:lpstr>
      <vt:lpstr>New setup with time-delay</vt:lpstr>
      <vt:lpstr>New setup with time-delay</vt:lpstr>
      <vt:lpstr>New setup with time-delay</vt:lpstr>
      <vt:lpstr>Effects of loss</vt:lpstr>
      <vt:lpstr>Comparison with previous results[1,2]</vt:lpstr>
      <vt:lpstr>Comparison with previous results[1,2]</vt:lpstr>
      <vt:lpstr>Classical analysis</vt:lpstr>
      <vt:lpstr>PowerPoint bemutató</vt:lpstr>
      <vt:lpstr>Summary</vt:lpstr>
      <vt:lpstr>Thank you for Your </vt:lpstr>
      <vt:lpstr>Thank you for Your </vt:lpstr>
      <vt:lpstr>Characteristic frequency range</vt:lpstr>
      <vt:lpstr>Detuning and quadrature angle</vt:lpstr>
      <vt:lpstr>Effects of the phase shift</vt:lpstr>
      <vt:lpstr>Pyragas-type feedback[1,2]</vt:lpstr>
      <vt:lpstr>Gravitational waves</vt:lpstr>
      <vt:lpstr>More previous studies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delay always harmful to precision?</dc:title>
  <dc:creator>niki</dc:creator>
  <cp:lastModifiedBy>niki</cp:lastModifiedBy>
  <cp:revision>183</cp:revision>
  <dcterms:created xsi:type="dcterms:W3CDTF">2016-02-22T19:45:39Z</dcterms:created>
  <dcterms:modified xsi:type="dcterms:W3CDTF">2016-05-16T20:09:37Z</dcterms:modified>
</cp:coreProperties>
</file>