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56" r:id="rId4"/>
    <p:sldId id="260" r:id="rId5"/>
    <p:sldId id="257" r:id="rId6"/>
    <p:sldId id="258" r:id="rId7"/>
    <p:sldId id="259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86D4-6CB4-4B01-9FF2-5F8C796C776F}" type="datetimeFigureOut">
              <a:rPr lang="ko-KR" altLang="en-US" smtClean="0"/>
              <a:pPr/>
              <a:t>2018-03-12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E2C-0D3E-40BA-A561-5572EEE6AF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86D4-6CB4-4B01-9FF2-5F8C796C776F}" type="datetimeFigureOut">
              <a:rPr lang="ko-KR" altLang="en-US" smtClean="0"/>
              <a:pPr/>
              <a:t>2018-03-12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E2C-0D3E-40BA-A561-5572EEE6AF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86D4-6CB4-4B01-9FF2-5F8C796C776F}" type="datetimeFigureOut">
              <a:rPr lang="ko-KR" altLang="en-US" smtClean="0"/>
              <a:pPr/>
              <a:t>2018-03-12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E2C-0D3E-40BA-A561-5572EEE6AF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86D4-6CB4-4B01-9FF2-5F8C796C776F}" type="datetimeFigureOut">
              <a:rPr lang="ko-KR" altLang="en-US" smtClean="0"/>
              <a:pPr/>
              <a:t>2018-03-12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E2C-0D3E-40BA-A561-5572EEE6AF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86D4-6CB4-4B01-9FF2-5F8C796C776F}" type="datetimeFigureOut">
              <a:rPr lang="ko-KR" altLang="en-US" smtClean="0"/>
              <a:pPr/>
              <a:t>2018-03-12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E2C-0D3E-40BA-A561-5572EEE6AF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86D4-6CB4-4B01-9FF2-5F8C796C776F}" type="datetimeFigureOut">
              <a:rPr lang="ko-KR" altLang="en-US" smtClean="0"/>
              <a:pPr/>
              <a:t>2018-03-12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E2C-0D3E-40BA-A561-5572EEE6AF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86D4-6CB4-4B01-9FF2-5F8C796C776F}" type="datetimeFigureOut">
              <a:rPr lang="ko-KR" altLang="en-US" smtClean="0"/>
              <a:pPr/>
              <a:t>2018-03-12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E2C-0D3E-40BA-A561-5572EEE6AF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86D4-6CB4-4B01-9FF2-5F8C796C776F}" type="datetimeFigureOut">
              <a:rPr lang="ko-KR" altLang="en-US" smtClean="0"/>
              <a:pPr/>
              <a:t>2018-03-12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E2C-0D3E-40BA-A561-5572EEE6AF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86D4-6CB4-4B01-9FF2-5F8C796C776F}" type="datetimeFigureOut">
              <a:rPr lang="ko-KR" altLang="en-US" smtClean="0"/>
              <a:pPr/>
              <a:t>2018-03-12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E2C-0D3E-40BA-A561-5572EEE6AF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86D4-6CB4-4B01-9FF2-5F8C796C776F}" type="datetimeFigureOut">
              <a:rPr lang="ko-KR" altLang="en-US" smtClean="0"/>
              <a:pPr/>
              <a:t>2018-03-12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E2C-0D3E-40BA-A561-5572EEE6AF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86D4-6CB4-4B01-9FF2-5F8C796C776F}" type="datetimeFigureOut">
              <a:rPr lang="ko-KR" altLang="en-US" smtClean="0"/>
              <a:pPr/>
              <a:t>2018-03-12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E2C-0D3E-40BA-A561-5572EEE6AF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A86D4-6CB4-4B01-9FF2-5F8C796C776F}" type="datetimeFigureOut">
              <a:rPr lang="ko-KR" altLang="en-US" smtClean="0"/>
              <a:pPr/>
              <a:t>2018-03-12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7FE2C-0D3E-40BA-A561-5572EEE6AF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0" y="714356"/>
            <a:ext cx="9144000" cy="592935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87669" y="3857628"/>
            <a:ext cx="2357454" cy="2500330"/>
            <a:chOff x="785786" y="2928934"/>
            <a:chExt cx="1714512" cy="2500330"/>
          </a:xfrm>
        </p:grpSpPr>
        <p:sp>
          <p:nvSpPr>
            <p:cNvPr id="32" name="Rectangle 31"/>
            <p:cNvSpPr/>
            <p:nvPr/>
          </p:nvSpPr>
          <p:spPr>
            <a:xfrm>
              <a:off x="785786" y="2928934"/>
              <a:ext cx="1714512" cy="250033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Any Client</a:t>
              </a:r>
            </a:p>
            <a:p>
              <a:endPara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028" name="Picture 4" descr="Image result for HMD ico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28662" y="4071942"/>
              <a:ext cx="761952" cy="761952"/>
            </a:xfrm>
            <a:prstGeom prst="rect">
              <a:avLst/>
            </a:prstGeom>
            <a:noFill/>
          </p:spPr>
        </p:pic>
        <p:pic>
          <p:nvPicPr>
            <p:cNvPr id="28" name="Picture 4" descr="Image result for HMD ico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43042" y="4071942"/>
              <a:ext cx="761952" cy="761952"/>
            </a:xfrm>
            <a:prstGeom prst="rect">
              <a:avLst/>
            </a:prstGeom>
            <a:noFill/>
          </p:spPr>
        </p:pic>
        <p:pic>
          <p:nvPicPr>
            <p:cNvPr id="1032" name="Picture 8" descr="Related imag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0100" y="4714884"/>
              <a:ext cx="590521" cy="590521"/>
            </a:xfrm>
            <a:prstGeom prst="rect">
              <a:avLst/>
            </a:prstGeom>
            <a:noFill/>
          </p:spPr>
        </p:pic>
        <p:pic>
          <p:nvPicPr>
            <p:cNvPr id="36" name="Picture 8" descr="Related imag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14480" y="4714884"/>
              <a:ext cx="590521" cy="590521"/>
            </a:xfrm>
            <a:prstGeom prst="rect">
              <a:avLst/>
            </a:prstGeom>
            <a:noFill/>
          </p:spPr>
        </p:pic>
        <p:pic>
          <p:nvPicPr>
            <p:cNvPr id="1034" name="Picture 10" descr="Image result for mobile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00100" y="3500438"/>
              <a:ext cx="642942" cy="642942"/>
            </a:xfrm>
            <a:prstGeom prst="rect">
              <a:avLst/>
            </a:prstGeom>
            <a:noFill/>
          </p:spPr>
        </p:pic>
        <p:pic>
          <p:nvPicPr>
            <p:cNvPr id="38" name="Picture 10" descr="Image result for mobile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14480" y="3500438"/>
              <a:ext cx="642942" cy="642942"/>
            </a:xfrm>
            <a:prstGeom prst="rect">
              <a:avLst/>
            </a:prstGeom>
            <a:noFill/>
          </p:spPr>
        </p:pic>
      </p:grpSp>
      <p:sp>
        <p:nvSpPr>
          <p:cNvPr id="40" name="Rectangle 39"/>
          <p:cNvSpPr/>
          <p:nvPr/>
        </p:nvSpPr>
        <p:spPr>
          <a:xfrm>
            <a:off x="259107" y="928670"/>
            <a:ext cx="8643998" cy="10001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Backend System</a:t>
            </a:r>
          </a:p>
          <a:p>
            <a:pPr algn="ctr"/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Up-Down Arrow 50"/>
          <p:cNvSpPr/>
          <p:nvPr/>
        </p:nvSpPr>
        <p:spPr>
          <a:xfrm>
            <a:off x="2187933" y="1428736"/>
            <a:ext cx="357190" cy="2714644"/>
          </a:xfrm>
          <a:prstGeom prst="up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Rectangle 25"/>
          <p:cNvSpPr/>
          <p:nvPr/>
        </p:nvSpPr>
        <p:spPr>
          <a:xfrm>
            <a:off x="4259635" y="2714620"/>
            <a:ext cx="4643470" cy="35719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Server Farm</a:t>
            </a:r>
          </a:p>
          <a:p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572020" y="3302686"/>
            <a:ext cx="3973895" cy="1384760"/>
            <a:chOff x="5224189" y="2044240"/>
            <a:chExt cx="2535887" cy="661415"/>
          </a:xfrm>
        </p:grpSpPr>
        <p:pic>
          <p:nvPicPr>
            <p:cNvPr id="1026" name="Picture 2" descr="Image result for 서버 ic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224189" y="2044240"/>
              <a:ext cx="652450" cy="652450"/>
            </a:xfrm>
            <a:prstGeom prst="rect">
              <a:avLst/>
            </a:prstGeom>
            <a:noFill/>
          </p:spPr>
        </p:pic>
        <p:pic>
          <p:nvPicPr>
            <p:cNvPr id="5" name="Picture 2" descr="Image result for 서버 ic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857884" y="2044240"/>
              <a:ext cx="652450" cy="652450"/>
            </a:xfrm>
            <a:prstGeom prst="rect">
              <a:avLst/>
            </a:prstGeom>
            <a:noFill/>
          </p:spPr>
        </p:pic>
        <p:pic>
          <p:nvPicPr>
            <p:cNvPr id="6" name="Picture 2" descr="Image result for 서버 ic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474213" y="2053205"/>
              <a:ext cx="652450" cy="652450"/>
            </a:xfrm>
            <a:prstGeom prst="rect">
              <a:avLst/>
            </a:prstGeom>
            <a:noFill/>
          </p:spPr>
        </p:pic>
        <p:pic>
          <p:nvPicPr>
            <p:cNvPr id="7" name="Picture 2" descr="Image result for 서버 ic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107626" y="2045065"/>
              <a:ext cx="652450" cy="652450"/>
            </a:xfrm>
            <a:prstGeom prst="rect">
              <a:avLst/>
            </a:prstGeom>
            <a:noFill/>
          </p:spPr>
        </p:pic>
      </p:grpSp>
      <p:sp>
        <p:nvSpPr>
          <p:cNvPr id="25" name="Rectangle 24"/>
          <p:cNvSpPr/>
          <p:nvPr/>
        </p:nvSpPr>
        <p:spPr>
          <a:xfrm>
            <a:off x="4402511" y="3143248"/>
            <a:ext cx="4357718" cy="3000396"/>
          </a:xfrm>
          <a:prstGeom prst="rect">
            <a:avLst/>
          </a:prstGeom>
          <a:noFill/>
          <a:ln>
            <a:solidFill>
              <a:srgbClr val="C00000"/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4616825" y="4758884"/>
            <a:ext cx="3973895" cy="1384760"/>
            <a:chOff x="5224189" y="2044240"/>
            <a:chExt cx="2535887" cy="661415"/>
          </a:xfrm>
        </p:grpSpPr>
        <p:pic>
          <p:nvPicPr>
            <p:cNvPr id="42" name="Picture 2" descr="Image result for 서버 ic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224189" y="2044240"/>
              <a:ext cx="652450" cy="652450"/>
            </a:xfrm>
            <a:prstGeom prst="rect">
              <a:avLst/>
            </a:prstGeom>
            <a:noFill/>
          </p:spPr>
        </p:pic>
        <p:pic>
          <p:nvPicPr>
            <p:cNvPr id="43" name="Picture 2" descr="Image result for 서버 ic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857884" y="2044240"/>
              <a:ext cx="652450" cy="652450"/>
            </a:xfrm>
            <a:prstGeom prst="rect">
              <a:avLst/>
            </a:prstGeom>
            <a:noFill/>
          </p:spPr>
        </p:pic>
        <p:pic>
          <p:nvPicPr>
            <p:cNvPr id="44" name="Picture 2" descr="Image result for 서버 ic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474213" y="2053205"/>
              <a:ext cx="652450" cy="652450"/>
            </a:xfrm>
            <a:prstGeom prst="rect">
              <a:avLst/>
            </a:prstGeom>
            <a:noFill/>
          </p:spPr>
        </p:pic>
        <p:pic>
          <p:nvPicPr>
            <p:cNvPr id="45" name="Picture 2" descr="Image result for 서버 ic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107626" y="2045065"/>
              <a:ext cx="652450" cy="652450"/>
            </a:xfrm>
            <a:prstGeom prst="rect">
              <a:avLst/>
            </a:prstGeom>
            <a:noFill/>
          </p:spPr>
        </p:pic>
      </p:grpSp>
      <p:pic>
        <p:nvPicPr>
          <p:cNvPr id="1036" name="Picture 12" descr="Image result for operator icon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6002" y="2357430"/>
            <a:ext cx="1428760" cy="1428760"/>
          </a:xfrm>
          <a:prstGeom prst="rect">
            <a:avLst/>
          </a:prstGeom>
          <a:noFill/>
        </p:spPr>
      </p:pic>
      <p:sp>
        <p:nvSpPr>
          <p:cNvPr id="47" name="Up-Down Arrow 46"/>
          <p:cNvSpPr/>
          <p:nvPr/>
        </p:nvSpPr>
        <p:spPr>
          <a:xfrm>
            <a:off x="330545" y="1643050"/>
            <a:ext cx="500066" cy="1143008"/>
          </a:xfrm>
          <a:prstGeom prst="up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17143" y="1905648"/>
            <a:ext cx="14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Platform</a:t>
            </a:r>
          </a:p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Management</a:t>
            </a:r>
            <a:endParaRPr lang="ko-KR" alt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Up-Down Arrow 48"/>
          <p:cNvSpPr/>
          <p:nvPr/>
        </p:nvSpPr>
        <p:spPr>
          <a:xfrm>
            <a:off x="7331469" y="1643050"/>
            <a:ext cx="500066" cy="1357322"/>
          </a:xfrm>
          <a:prstGeom prst="up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331073" y="1905648"/>
            <a:ext cx="3147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Platform</a:t>
            </a:r>
          </a:p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Connection &amp; Session Information</a:t>
            </a:r>
            <a:endParaRPr lang="ko-KR" alt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73685" y="200024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Server URI</a:t>
            </a:r>
            <a:endParaRPr lang="ko-KR" alt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Left-Right Arrow 53"/>
          <p:cNvSpPr/>
          <p:nvPr/>
        </p:nvSpPr>
        <p:spPr>
          <a:xfrm>
            <a:off x="2473685" y="4572008"/>
            <a:ext cx="1857388" cy="428628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648608" y="4313151"/>
            <a:ext cx="1323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Service</a:t>
            </a:r>
            <a:endParaRPr lang="ko-KR" alt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282" y="571480"/>
            <a:ext cx="7929618" cy="5715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14282" y="416462"/>
            <a:ext cx="7929618" cy="121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23595" y="7141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1280</a:t>
            </a:r>
            <a:endParaRPr lang="ko-KR" alt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5500694" y="3429000"/>
            <a:ext cx="571504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86776" y="321468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720</a:t>
            </a:r>
            <a:endParaRPr lang="ko-KR" alt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571472" y="937421"/>
            <a:ext cx="2708348" cy="1991513"/>
            <a:chOff x="3428992" y="1723239"/>
            <a:chExt cx="2708348" cy="1991513"/>
          </a:xfrm>
        </p:grpSpPr>
        <p:grpSp>
          <p:nvGrpSpPr>
            <p:cNvPr id="5" name="Group 28"/>
            <p:cNvGrpSpPr/>
            <p:nvPr/>
          </p:nvGrpSpPr>
          <p:grpSpPr>
            <a:xfrm>
              <a:off x="3857620" y="1723239"/>
              <a:ext cx="2071702" cy="1705760"/>
              <a:chOff x="285720" y="641332"/>
              <a:chExt cx="1378335" cy="788198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85720" y="785794"/>
                <a:ext cx="928694" cy="64294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 dirty="0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285720" y="736319"/>
                <a:ext cx="928694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517964" y="641332"/>
                <a:ext cx="380955" cy="12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width</a:t>
                </a:r>
                <a:endParaRPr lang="ko-KR" altLang="en-US" sz="1200" dirty="0"/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 rot="5400000">
                <a:off x="965175" y="1107265"/>
                <a:ext cx="642942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1244706" y="937423"/>
                <a:ext cx="419349" cy="12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height</a:t>
                </a:r>
                <a:endParaRPr lang="ko-KR" altLang="en-US" sz="1200" dirty="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3428992" y="1928802"/>
              <a:ext cx="5132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(x, y)</a:t>
              </a:r>
              <a:endParaRPr lang="ko-KR" altLang="en-US" sz="12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357686" y="3437753"/>
              <a:ext cx="17796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(x + width, y + height)</a:t>
              </a:r>
              <a:endParaRPr lang="ko-KR" altLang="en-US" sz="12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259220" y="785794"/>
            <a:ext cx="4027423" cy="3143272"/>
            <a:chOff x="3428992" y="1723239"/>
            <a:chExt cx="2708348" cy="1991513"/>
          </a:xfrm>
        </p:grpSpPr>
        <p:grpSp>
          <p:nvGrpSpPr>
            <p:cNvPr id="51" name="Group 28"/>
            <p:cNvGrpSpPr/>
            <p:nvPr/>
          </p:nvGrpSpPr>
          <p:grpSpPr>
            <a:xfrm>
              <a:off x="3857620" y="1723239"/>
              <a:ext cx="2071703" cy="1705760"/>
              <a:chOff x="285720" y="641332"/>
              <a:chExt cx="1378335" cy="788198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85720" y="785794"/>
                <a:ext cx="928694" cy="64294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 dirty="0"/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>
                <a:off x="285720" y="736319"/>
                <a:ext cx="928694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517964" y="641332"/>
                <a:ext cx="380955" cy="12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width</a:t>
                </a:r>
                <a:endParaRPr lang="ko-KR" altLang="en-US" sz="1200" dirty="0"/>
              </a:p>
            </p:txBody>
          </p:sp>
          <p:cxnSp>
            <p:nvCxnSpPr>
              <p:cNvPr id="57" name="Straight Arrow Connector 56"/>
              <p:cNvCxnSpPr/>
              <p:nvPr/>
            </p:nvCxnSpPr>
            <p:spPr>
              <a:xfrm rot="5400000">
                <a:off x="965175" y="1107265"/>
                <a:ext cx="642942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1244706" y="937423"/>
                <a:ext cx="419349" cy="12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height</a:t>
                </a:r>
                <a:endParaRPr lang="ko-KR" altLang="en-US" sz="1200" dirty="0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3428992" y="1928802"/>
              <a:ext cx="5132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(x, y)</a:t>
              </a:r>
              <a:endParaRPr lang="ko-KR" altLang="en-US" sz="1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357686" y="3437753"/>
              <a:ext cx="17796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(x + width, y + height)</a:t>
              </a:r>
              <a:endParaRPr lang="ko-KR" altLang="en-US" sz="1200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285720" y="714356"/>
            <a:ext cx="8072494" cy="421484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Platform On Server H/W</a:t>
            </a:r>
          </a:p>
          <a:p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571472" y="1422386"/>
            <a:ext cx="3929090" cy="2428892"/>
            <a:chOff x="500034" y="1500174"/>
            <a:chExt cx="3929090" cy="2428892"/>
          </a:xfrm>
        </p:grpSpPr>
        <p:sp>
          <p:nvSpPr>
            <p:cNvPr id="65" name="Rectangle 64"/>
            <p:cNvSpPr/>
            <p:nvPr/>
          </p:nvSpPr>
          <p:spPr>
            <a:xfrm>
              <a:off x="500034" y="1500174"/>
              <a:ext cx="3929090" cy="242889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600" b="1" dirty="0" smtClean="0"/>
                <a:t>Sirius Attendant</a:t>
              </a:r>
            </a:p>
            <a:p>
              <a:endParaRPr lang="en-US" altLang="ko-KR" sz="1600" dirty="0"/>
            </a:p>
            <a:p>
              <a:endParaRPr lang="en-US" altLang="ko-KR" sz="1600" dirty="0" smtClean="0"/>
            </a:p>
            <a:p>
              <a:endParaRPr lang="en-US" altLang="ko-KR" sz="1600" dirty="0"/>
            </a:p>
            <a:p>
              <a:endParaRPr lang="en-US" altLang="ko-KR" sz="1600" dirty="0" smtClean="0"/>
            </a:p>
            <a:p>
              <a:endParaRPr lang="en-US" altLang="ko-KR" sz="1600" dirty="0"/>
            </a:p>
            <a:p>
              <a:endParaRPr lang="en-US" altLang="ko-KR" sz="1600" dirty="0" smtClean="0"/>
            </a:p>
            <a:p>
              <a:endParaRPr lang="en-US" altLang="ko-KR" sz="1600" dirty="0"/>
            </a:p>
            <a:p>
              <a:endParaRPr lang="en-US" altLang="ko-KR" sz="1600" dirty="0" smtClean="0"/>
            </a:p>
            <a:p>
              <a:endParaRPr lang="ko-KR" altLang="en-US" sz="1600" dirty="0"/>
            </a:p>
          </p:txBody>
        </p:sp>
        <p:grpSp>
          <p:nvGrpSpPr>
            <p:cNvPr id="66" name="Group 27"/>
            <p:cNvGrpSpPr/>
            <p:nvPr/>
          </p:nvGrpSpPr>
          <p:grpSpPr>
            <a:xfrm>
              <a:off x="571472" y="1857364"/>
              <a:ext cx="3786214" cy="2000264"/>
              <a:chOff x="642910" y="2143116"/>
              <a:chExt cx="3786214" cy="2000264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642910" y="2143116"/>
                <a:ext cx="3786214" cy="200026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200" b="1" dirty="0" smtClean="0"/>
                  <a:t>Attendant F/W For Unity/D3D11/Web/Unreal</a:t>
                </a:r>
                <a:endParaRPr lang="en-US" altLang="ko-KR" sz="1200" b="1" dirty="0"/>
              </a:p>
              <a:p>
                <a:endParaRPr lang="en-US" altLang="ko-KR" sz="1200" b="1" dirty="0" smtClean="0"/>
              </a:p>
              <a:p>
                <a:endParaRPr lang="en-US" altLang="ko-KR" sz="1200" b="1" dirty="0"/>
              </a:p>
              <a:p>
                <a:endParaRPr lang="en-US" altLang="ko-KR" sz="1200" b="1" dirty="0" smtClean="0"/>
              </a:p>
              <a:p>
                <a:endParaRPr lang="en-US" altLang="ko-KR" sz="1200" b="1" dirty="0"/>
              </a:p>
              <a:p>
                <a:endParaRPr lang="en-US" altLang="ko-KR" sz="1200" b="1" dirty="0" smtClean="0"/>
              </a:p>
              <a:p>
                <a:endParaRPr lang="en-US" altLang="ko-KR" sz="1200" b="1" dirty="0"/>
              </a:p>
              <a:p>
                <a:endParaRPr lang="en-US" altLang="ko-KR" sz="1200" b="1" dirty="0" smtClean="0"/>
              </a:p>
              <a:p>
                <a:endParaRPr lang="en-US" altLang="ko-KR" sz="1200" b="1" dirty="0" smtClean="0"/>
              </a:p>
              <a:p>
                <a:endParaRPr lang="en-US" altLang="ko-KR" sz="1200" b="1" dirty="0"/>
              </a:p>
              <a:p>
                <a:endParaRPr lang="ko-KR" altLang="en-US" sz="1200" b="1" dirty="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571736" y="2714620"/>
                <a:ext cx="1785950" cy="214314"/>
              </a:xfrm>
              <a:prstGeom prst="rect">
                <a:avLst/>
              </a:prstGeom>
              <a:ln w="12700"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Unified Server(Streamer)</a:t>
                </a:r>
                <a:endParaRPr lang="ko-KR" altLang="en-US" sz="1100" b="1" dirty="0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14348" y="2714620"/>
                <a:ext cx="1785950" cy="214314"/>
              </a:xfrm>
              <a:prstGeom prst="rect">
                <a:avLst/>
              </a:prstGeom>
              <a:ln w="12700"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Unified Encoder</a:t>
                </a:r>
                <a:endParaRPr lang="ko-KR" altLang="en-US" sz="1100" b="1" dirty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000100" y="3000372"/>
                <a:ext cx="1500198" cy="1428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i="1" dirty="0" smtClean="0">
                    <a:solidFill>
                      <a:schemeClr val="accent2"/>
                    </a:solidFill>
                  </a:rPr>
                  <a:t>x264 Encoder</a:t>
                </a:r>
                <a:endParaRPr lang="ko-KR" altLang="en-US" sz="900" b="1" i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000100" y="3187791"/>
                <a:ext cx="1500198" cy="1428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i="1" dirty="0" smtClean="0">
                    <a:solidFill>
                      <a:schemeClr val="accent2"/>
                    </a:solidFill>
                  </a:rPr>
                  <a:t>NVENC Encoder</a:t>
                </a:r>
                <a:endParaRPr lang="ko-KR" altLang="en-US" sz="900" b="1" i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000100" y="3366527"/>
                <a:ext cx="1500198" cy="1428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i="1" dirty="0" smtClean="0">
                    <a:solidFill>
                      <a:schemeClr val="accent2"/>
                    </a:solidFill>
                  </a:rPr>
                  <a:t>Opus Encoder</a:t>
                </a:r>
                <a:endParaRPr lang="ko-KR" altLang="en-US" sz="900" b="1" i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2571736" y="3571876"/>
                <a:ext cx="1785950" cy="214314"/>
              </a:xfrm>
              <a:prstGeom prst="rect">
                <a:avLst/>
              </a:prstGeom>
              <a:ln w="12700"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Real-time Scheduler</a:t>
                </a:r>
                <a:endParaRPr lang="ko-KR" altLang="en-US" sz="1100" b="1" dirty="0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14348" y="3571876"/>
                <a:ext cx="1785950" cy="214314"/>
              </a:xfrm>
              <a:prstGeom prst="rect">
                <a:avLst/>
              </a:prstGeom>
              <a:ln w="12700"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Event Notification</a:t>
                </a:r>
                <a:endParaRPr lang="ko-KR" altLang="en-US" sz="1100" b="1" dirty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2571736" y="3857628"/>
                <a:ext cx="1785950" cy="214314"/>
              </a:xfrm>
              <a:prstGeom prst="rect">
                <a:avLst/>
              </a:prstGeom>
              <a:ln w="12700"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User Event Receiver</a:t>
                </a:r>
                <a:endParaRPr lang="ko-KR" altLang="en-US" sz="1100" b="1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714348" y="3857628"/>
                <a:ext cx="1785950" cy="214314"/>
              </a:xfrm>
              <a:prstGeom prst="rect">
                <a:avLst/>
              </a:prstGeom>
              <a:ln w="12700"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Injector</a:t>
                </a:r>
                <a:endParaRPr lang="ko-KR" altLang="en-US" sz="1100" b="1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714348" y="2428868"/>
                <a:ext cx="3643338" cy="214314"/>
              </a:xfrm>
              <a:prstGeom prst="rect">
                <a:avLst/>
              </a:prstGeom>
              <a:ln w="12700"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PICP Server(Control)</a:t>
                </a:r>
                <a:endParaRPr lang="ko-KR" altLang="en-US" sz="1100" b="1" dirty="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2857488" y="3000372"/>
                <a:ext cx="1500198" cy="1428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i="1" dirty="0" smtClean="0">
                    <a:solidFill>
                      <a:schemeClr val="accent2"/>
                    </a:solidFill>
                  </a:rPr>
                  <a:t>PCSP Server(Streamer)</a:t>
                </a:r>
                <a:endParaRPr lang="ko-KR" altLang="en-US" sz="900" b="1" i="1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79" name="Group 78"/>
          <p:cNvGrpSpPr/>
          <p:nvPr/>
        </p:nvGrpSpPr>
        <p:grpSpPr>
          <a:xfrm>
            <a:off x="500034" y="1362060"/>
            <a:ext cx="3929090" cy="2428892"/>
            <a:chOff x="500034" y="1500174"/>
            <a:chExt cx="3929090" cy="2428892"/>
          </a:xfrm>
        </p:grpSpPr>
        <p:sp>
          <p:nvSpPr>
            <p:cNvPr id="80" name="Rectangle 79"/>
            <p:cNvSpPr/>
            <p:nvPr/>
          </p:nvSpPr>
          <p:spPr>
            <a:xfrm>
              <a:off x="500034" y="1500174"/>
              <a:ext cx="3929090" cy="242889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600" b="1" dirty="0" smtClean="0"/>
                <a:t>Sirius Attendant</a:t>
              </a:r>
            </a:p>
            <a:p>
              <a:endParaRPr lang="en-US" altLang="ko-KR" sz="1600" dirty="0"/>
            </a:p>
            <a:p>
              <a:endParaRPr lang="en-US" altLang="ko-KR" sz="1600" dirty="0" smtClean="0"/>
            </a:p>
            <a:p>
              <a:endParaRPr lang="en-US" altLang="ko-KR" sz="1600" dirty="0"/>
            </a:p>
            <a:p>
              <a:endParaRPr lang="en-US" altLang="ko-KR" sz="1600" dirty="0" smtClean="0"/>
            </a:p>
            <a:p>
              <a:endParaRPr lang="en-US" altLang="ko-KR" sz="1600" dirty="0"/>
            </a:p>
            <a:p>
              <a:endParaRPr lang="en-US" altLang="ko-KR" sz="1600" dirty="0" smtClean="0"/>
            </a:p>
            <a:p>
              <a:endParaRPr lang="en-US" altLang="ko-KR" sz="1600" dirty="0"/>
            </a:p>
            <a:p>
              <a:endParaRPr lang="en-US" altLang="ko-KR" sz="1600" dirty="0" smtClean="0"/>
            </a:p>
            <a:p>
              <a:endParaRPr lang="ko-KR" altLang="en-US" sz="1600" dirty="0"/>
            </a:p>
          </p:txBody>
        </p:sp>
        <p:grpSp>
          <p:nvGrpSpPr>
            <p:cNvPr id="81" name="Group 27"/>
            <p:cNvGrpSpPr/>
            <p:nvPr/>
          </p:nvGrpSpPr>
          <p:grpSpPr>
            <a:xfrm>
              <a:off x="571472" y="1857364"/>
              <a:ext cx="3786214" cy="2000264"/>
              <a:chOff x="642910" y="2143116"/>
              <a:chExt cx="3786214" cy="2000264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642910" y="2143116"/>
                <a:ext cx="3786214" cy="200026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200" b="1" dirty="0" smtClean="0"/>
                  <a:t>Attendant F/W For Unity/D3D11/Web/Unreal</a:t>
                </a:r>
                <a:endParaRPr lang="en-US" altLang="ko-KR" sz="1200" b="1" dirty="0"/>
              </a:p>
              <a:p>
                <a:endParaRPr lang="en-US" altLang="ko-KR" sz="1200" b="1" dirty="0" smtClean="0"/>
              </a:p>
              <a:p>
                <a:endParaRPr lang="en-US" altLang="ko-KR" sz="1200" b="1" dirty="0"/>
              </a:p>
              <a:p>
                <a:endParaRPr lang="en-US" altLang="ko-KR" sz="1200" b="1" dirty="0" smtClean="0"/>
              </a:p>
              <a:p>
                <a:endParaRPr lang="en-US" altLang="ko-KR" sz="1200" b="1" dirty="0"/>
              </a:p>
              <a:p>
                <a:endParaRPr lang="en-US" altLang="ko-KR" sz="1200" b="1" dirty="0" smtClean="0"/>
              </a:p>
              <a:p>
                <a:endParaRPr lang="en-US" altLang="ko-KR" sz="1200" b="1" dirty="0"/>
              </a:p>
              <a:p>
                <a:endParaRPr lang="en-US" altLang="ko-KR" sz="1200" b="1" dirty="0" smtClean="0"/>
              </a:p>
              <a:p>
                <a:endParaRPr lang="en-US" altLang="ko-KR" sz="1200" b="1" dirty="0" smtClean="0"/>
              </a:p>
              <a:p>
                <a:endParaRPr lang="en-US" altLang="ko-KR" sz="1200" b="1" dirty="0"/>
              </a:p>
              <a:p>
                <a:endParaRPr lang="ko-KR" altLang="en-US" sz="1200" b="1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2571736" y="2714620"/>
                <a:ext cx="1785950" cy="214314"/>
              </a:xfrm>
              <a:prstGeom prst="rect">
                <a:avLst/>
              </a:prstGeom>
              <a:ln w="12700"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Unified Server(Streamer)</a:t>
                </a:r>
                <a:endParaRPr lang="ko-KR" altLang="en-US" sz="1100" b="1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714348" y="2714620"/>
                <a:ext cx="1785950" cy="214314"/>
              </a:xfrm>
              <a:prstGeom prst="rect">
                <a:avLst/>
              </a:prstGeom>
              <a:ln w="12700"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Unified Encoder</a:t>
                </a:r>
                <a:endParaRPr lang="ko-KR" altLang="en-US" sz="1100" b="1" dirty="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000100" y="3000372"/>
                <a:ext cx="1500198" cy="1428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i="1" dirty="0" smtClean="0">
                    <a:solidFill>
                      <a:schemeClr val="accent2"/>
                    </a:solidFill>
                  </a:rPr>
                  <a:t>x264 Encoder</a:t>
                </a:r>
                <a:endParaRPr lang="ko-KR" altLang="en-US" sz="900" b="1" i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000100" y="3187791"/>
                <a:ext cx="1500198" cy="1428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i="1" dirty="0" smtClean="0">
                    <a:solidFill>
                      <a:schemeClr val="accent2"/>
                    </a:solidFill>
                  </a:rPr>
                  <a:t>NVENC Encoder</a:t>
                </a:r>
                <a:endParaRPr lang="ko-KR" altLang="en-US" sz="900" b="1" i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000100" y="3366527"/>
                <a:ext cx="1500198" cy="1428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i="1" dirty="0" smtClean="0">
                    <a:solidFill>
                      <a:schemeClr val="accent2"/>
                    </a:solidFill>
                  </a:rPr>
                  <a:t>Opus Encoder</a:t>
                </a:r>
                <a:endParaRPr lang="ko-KR" altLang="en-US" sz="900" b="1" i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2571736" y="3571876"/>
                <a:ext cx="1785950" cy="214314"/>
              </a:xfrm>
              <a:prstGeom prst="rect">
                <a:avLst/>
              </a:prstGeom>
              <a:ln w="12700"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Real-time Scheduler</a:t>
                </a:r>
                <a:endParaRPr lang="ko-KR" altLang="en-US" sz="1100" b="1" dirty="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14348" y="3571876"/>
                <a:ext cx="1785950" cy="214314"/>
              </a:xfrm>
              <a:prstGeom prst="rect">
                <a:avLst/>
              </a:prstGeom>
              <a:ln w="12700"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Event Notification</a:t>
                </a:r>
                <a:endParaRPr lang="ko-KR" altLang="en-US" sz="1100" b="1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2571736" y="3857628"/>
                <a:ext cx="1785950" cy="214314"/>
              </a:xfrm>
              <a:prstGeom prst="rect">
                <a:avLst/>
              </a:prstGeom>
              <a:ln w="12700"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User Event Receiver</a:t>
                </a:r>
                <a:endParaRPr lang="ko-KR" altLang="en-US" sz="1100" b="1" dirty="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14348" y="3857628"/>
                <a:ext cx="1785950" cy="214314"/>
              </a:xfrm>
              <a:prstGeom prst="rect">
                <a:avLst/>
              </a:prstGeom>
              <a:ln w="12700"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Injector</a:t>
                </a:r>
                <a:endParaRPr lang="ko-KR" altLang="en-US" sz="1100" b="1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14348" y="2428868"/>
                <a:ext cx="3643338" cy="214314"/>
              </a:xfrm>
              <a:prstGeom prst="rect">
                <a:avLst/>
              </a:prstGeom>
              <a:ln w="12700"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PICP Server(Control)</a:t>
                </a:r>
                <a:endParaRPr lang="ko-KR" altLang="en-US" sz="1100" b="1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2857488" y="3000372"/>
                <a:ext cx="1500198" cy="1428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i="1" dirty="0" smtClean="0">
                    <a:solidFill>
                      <a:schemeClr val="accent2"/>
                    </a:solidFill>
                  </a:rPr>
                  <a:t>PCSP Server(Streamer)</a:t>
                </a:r>
                <a:endParaRPr lang="ko-KR" altLang="en-US" sz="900" b="1" i="1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94" name="Group 93"/>
          <p:cNvGrpSpPr/>
          <p:nvPr/>
        </p:nvGrpSpPr>
        <p:grpSpPr>
          <a:xfrm>
            <a:off x="428596" y="1285860"/>
            <a:ext cx="3929090" cy="2428892"/>
            <a:chOff x="500034" y="1500174"/>
            <a:chExt cx="3929090" cy="2428892"/>
          </a:xfrm>
        </p:grpSpPr>
        <p:sp>
          <p:nvSpPr>
            <p:cNvPr id="95" name="Rectangle 4"/>
            <p:cNvSpPr/>
            <p:nvPr/>
          </p:nvSpPr>
          <p:spPr>
            <a:xfrm>
              <a:off x="500034" y="1500174"/>
              <a:ext cx="3929090" cy="242889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Sirius Attendant</a:t>
              </a:r>
            </a:p>
            <a:p>
              <a:endParaRPr lang="en-US" altLang="ko-KR" sz="1600" dirty="0"/>
            </a:p>
            <a:p>
              <a:endParaRPr lang="en-US" altLang="ko-KR" sz="1600" dirty="0" smtClean="0"/>
            </a:p>
            <a:p>
              <a:endParaRPr lang="en-US" altLang="ko-KR" sz="1600" dirty="0"/>
            </a:p>
            <a:p>
              <a:endParaRPr lang="en-US" altLang="ko-KR" sz="1600" dirty="0" smtClean="0"/>
            </a:p>
            <a:p>
              <a:endParaRPr lang="en-US" altLang="ko-KR" sz="1600" dirty="0"/>
            </a:p>
            <a:p>
              <a:endParaRPr lang="en-US" altLang="ko-KR" sz="1600" dirty="0" smtClean="0"/>
            </a:p>
            <a:p>
              <a:endParaRPr lang="en-US" altLang="ko-KR" sz="1600" dirty="0"/>
            </a:p>
            <a:p>
              <a:endParaRPr lang="en-US" altLang="ko-KR" sz="1600" dirty="0" smtClean="0"/>
            </a:p>
            <a:p>
              <a:endParaRPr lang="ko-KR" altLang="en-US" sz="1600" dirty="0"/>
            </a:p>
          </p:txBody>
        </p:sp>
        <p:grpSp>
          <p:nvGrpSpPr>
            <p:cNvPr id="96" name="Group 27"/>
            <p:cNvGrpSpPr/>
            <p:nvPr/>
          </p:nvGrpSpPr>
          <p:grpSpPr>
            <a:xfrm>
              <a:off x="571472" y="1857364"/>
              <a:ext cx="3786214" cy="2000264"/>
              <a:chOff x="642910" y="2143116"/>
              <a:chExt cx="3786214" cy="2000264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642910" y="2143116"/>
                <a:ext cx="3786214" cy="200026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2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Attendant F/W For Unity/D3D11/Web/Unreal</a:t>
                </a:r>
                <a:endParaRPr lang="en-US" altLang="ko-KR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n-US" altLang="ko-KR" sz="1200" b="1" dirty="0" smtClean="0"/>
              </a:p>
              <a:p>
                <a:endParaRPr lang="en-US" altLang="ko-KR" sz="1200" b="1" dirty="0"/>
              </a:p>
              <a:p>
                <a:endParaRPr lang="en-US" altLang="ko-KR" sz="1200" b="1" dirty="0" smtClean="0"/>
              </a:p>
              <a:p>
                <a:endParaRPr lang="en-US" altLang="ko-KR" sz="1200" b="1" dirty="0"/>
              </a:p>
              <a:p>
                <a:endParaRPr lang="en-US" altLang="ko-KR" sz="1200" b="1" dirty="0" smtClean="0"/>
              </a:p>
              <a:p>
                <a:endParaRPr lang="en-US" altLang="ko-KR" sz="1200" b="1" dirty="0"/>
              </a:p>
              <a:p>
                <a:endParaRPr lang="en-US" altLang="ko-KR" sz="1200" b="1" dirty="0" smtClean="0"/>
              </a:p>
              <a:p>
                <a:endParaRPr lang="en-US" altLang="ko-KR" sz="1200" b="1" dirty="0" smtClean="0"/>
              </a:p>
              <a:p>
                <a:endParaRPr lang="en-US" altLang="ko-KR" sz="1200" b="1" dirty="0"/>
              </a:p>
              <a:p>
                <a:endParaRPr lang="ko-KR" altLang="en-US" sz="1200" b="1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2571736" y="2714620"/>
                <a:ext cx="1785950" cy="214314"/>
              </a:xfrm>
              <a:prstGeom prst="rect">
                <a:avLst/>
              </a:prstGeom>
              <a:ln w="1270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Unified Server(Streamer)</a:t>
                </a:r>
                <a:endParaRPr lang="ko-KR" altLang="en-US" sz="800" b="1" dirty="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714348" y="2714620"/>
                <a:ext cx="1785950" cy="214314"/>
              </a:xfrm>
              <a:prstGeom prst="rect">
                <a:avLst/>
              </a:prstGeom>
              <a:ln w="1270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Unified Encoder</a:t>
                </a:r>
                <a:endParaRPr lang="ko-KR" altLang="en-US" sz="800" b="1" dirty="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000100" y="3000372"/>
                <a:ext cx="1500198" cy="1428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i="1" dirty="0" smtClean="0">
                    <a:solidFill>
                      <a:schemeClr val="accent2"/>
                    </a:solidFill>
                  </a:rPr>
                  <a:t>PNG Encoder</a:t>
                </a:r>
                <a:endParaRPr lang="ko-KR" altLang="en-US" sz="700" b="1" i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000100" y="3187791"/>
                <a:ext cx="1500198" cy="1428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i="1" dirty="0" smtClean="0">
                    <a:solidFill>
                      <a:schemeClr val="accent2"/>
                    </a:solidFill>
                  </a:rPr>
                  <a:t>JPEG Encoder</a:t>
                </a:r>
                <a:endParaRPr lang="ko-KR" altLang="en-US" sz="700" b="1" i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2571736" y="3571876"/>
                <a:ext cx="1785950" cy="214314"/>
              </a:xfrm>
              <a:prstGeom prst="rect">
                <a:avLst/>
              </a:prstGeom>
              <a:ln w="1270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Real-time Scheduler</a:t>
                </a:r>
                <a:endParaRPr lang="ko-KR" altLang="en-US" sz="800" b="1" dirty="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714348" y="3571876"/>
                <a:ext cx="1785950" cy="214314"/>
              </a:xfrm>
              <a:prstGeom prst="rect">
                <a:avLst/>
              </a:prstGeom>
              <a:ln w="1270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Event Notification</a:t>
                </a:r>
                <a:endParaRPr lang="ko-KR" altLang="en-US" sz="800" b="1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571736" y="3857628"/>
                <a:ext cx="1785950" cy="214314"/>
              </a:xfrm>
              <a:prstGeom prst="rect">
                <a:avLst/>
              </a:prstGeom>
              <a:ln w="1270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User Event Receiver</a:t>
                </a:r>
                <a:endParaRPr lang="ko-KR" altLang="en-US" sz="800" b="1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714348" y="3857628"/>
                <a:ext cx="1785950" cy="214314"/>
              </a:xfrm>
              <a:prstGeom prst="rect">
                <a:avLst/>
              </a:prstGeom>
              <a:ln w="1270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Injector</a:t>
                </a:r>
                <a:endParaRPr lang="ko-KR" altLang="en-US" sz="800" b="1" dirty="0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714348" y="2428868"/>
                <a:ext cx="3643338" cy="214314"/>
              </a:xfrm>
              <a:prstGeom prst="rect">
                <a:avLst/>
              </a:prstGeom>
              <a:ln w="1270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SICP Client(Control)</a:t>
                </a:r>
                <a:endParaRPr lang="ko-KR" altLang="en-US" sz="800" b="1" dirty="0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2857488" y="3000372"/>
                <a:ext cx="1500198" cy="1428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i="1" dirty="0" smtClean="0">
                    <a:solidFill>
                      <a:schemeClr val="accent2"/>
                    </a:solidFill>
                  </a:rPr>
                  <a:t>SCSP Server(Streamer)</a:t>
                </a:r>
                <a:endParaRPr lang="ko-KR" altLang="en-US" sz="700" b="1" i="1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109" name="Group 108"/>
          <p:cNvGrpSpPr/>
          <p:nvPr/>
        </p:nvGrpSpPr>
        <p:grpSpPr>
          <a:xfrm>
            <a:off x="6357950" y="1285860"/>
            <a:ext cx="1785950" cy="2571768"/>
            <a:chOff x="4714876" y="1285860"/>
            <a:chExt cx="1785950" cy="2571768"/>
          </a:xfrm>
        </p:grpSpPr>
        <p:sp>
          <p:nvSpPr>
            <p:cNvPr id="110" name="Rectangle 109"/>
            <p:cNvSpPr/>
            <p:nvPr/>
          </p:nvSpPr>
          <p:spPr>
            <a:xfrm>
              <a:off x="4714876" y="1285860"/>
              <a:ext cx="1785950" cy="25717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Sirius Arbitrator</a:t>
              </a:r>
            </a:p>
            <a:p>
              <a:pPr algn="ctr"/>
              <a:endPara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786314" y="1714488"/>
              <a:ext cx="1643074" cy="20717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altLang="ko-KR" sz="105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Sirius Arbitrator Proxy</a:t>
              </a:r>
            </a:p>
            <a:p>
              <a:endPara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ko-KR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903790" y="2000240"/>
              <a:ext cx="1428760" cy="214314"/>
            </a:xfrm>
            <a:prstGeom prst="rect">
              <a:avLst/>
            </a:prstGeom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SICP Server(Control)</a:t>
              </a:r>
              <a:endParaRPr lang="ko-KR" altLang="en-US" sz="800" b="1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901175" y="2260592"/>
              <a:ext cx="1428760" cy="214314"/>
            </a:xfrm>
            <a:prstGeom prst="rect">
              <a:avLst/>
            </a:prstGeom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Process Control</a:t>
              </a:r>
              <a:endParaRPr lang="ko-KR" altLang="en-US" sz="800" b="1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4902577" y="2509271"/>
              <a:ext cx="1428760" cy="214314"/>
            </a:xfrm>
            <a:prstGeom prst="rect">
              <a:avLst/>
            </a:prstGeom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Web Application Server</a:t>
              </a:r>
              <a:endParaRPr lang="ko-KR" altLang="en-US" sz="800" b="1" dirty="0"/>
            </a:p>
          </p:txBody>
        </p:sp>
      </p:grpSp>
      <p:sp>
        <p:nvSpPr>
          <p:cNvPr id="115" name="Right Arrow 114"/>
          <p:cNvSpPr/>
          <p:nvPr/>
        </p:nvSpPr>
        <p:spPr>
          <a:xfrm rot="10800000">
            <a:off x="4071934" y="2285992"/>
            <a:ext cx="2428892" cy="50006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429124" y="2357430"/>
            <a:ext cx="1928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Create/Destroy Process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Can 116"/>
          <p:cNvSpPr/>
          <p:nvPr/>
        </p:nvSpPr>
        <p:spPr>
          <a:xfrm>
            <a:off x="4929190" y="1643050"/>
            <a:ext cx="678802" cy="642942"/>
          </a:xfrm>
          <a:prstGeom prst="ca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DBMS</a:t>
            </a:r>
            <a:endParaRPr lang="ko-KR" alt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" name="Can 118"/>
          <p:cNvSpPr/>
          <p:nvPr/>
        </p:nvSpPr>
        <p:spPr>
          <a:xfrm>
            <a:off x="4786314" y="3071810"/>
            <a:ext cx="1071570" cy="857256"/>
          </a:xfrm>
          <a:prstGeom prst="ca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 </a:t>
            </a:r>
          </a:p>
          <a:p>
            <a:pPr algn="ctr"/>
            <a:r>
              <a:rPr lang="en-US" altLang="ko-KR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System</a:t>
            </a:r>
            <a:endParaRPr lang="ko-KR" alt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" name="Up-Down Arrow 119"/>
          <p:cNvSpPr/>
          <p:nvPr/>
        </p:nvSpPr>
        <p:spPr>
          <a:xfrm rot="5400000">
            <a:off x="5992817" y="3151191"/>
            <a:ext cx="230199" cy="785817"/>
          </a:xfrm>
          <a:prstGeom prst="up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Up-Down Arrow 120"/>
          <p:cNvSpPr/>
          <p:nvPr/>
        </p:nvSpPr>
        <p:spPr>
          <a:xfrm rot="16200000">
            <a:off x="4396606" y="3175766"/>
            <a:ext cx="251868" cy="758336"/>
          </a:xfrm>
          <a:prstGeom prst="up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Up-Down Arrow 121"/>
          <p:cNvSpPr/>
          <p:nvPr/>
        </p:nvSpPr>
        <p:spPr>
          <a:xfrm rot="5400000">
            <a:off x="5894624" y="1517223"/>
            <a:ext cx="230199" cy="1000132"/>
          </a:xfrm>
          <a:prstGeom prst="up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Rectangle 122"/>
          <p:cNvSpPr/>
          <p:nvPr/>
        </p:nvSpPr>
        <p:spPr>
          <a:xfrm>
            <a:off x="6357950" y="4214818"/>
            <a:ext cx="1785950" cy="50006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Watchdog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5" name="Right Arrow 124"/>
          <p:cNvSpPr/>
          <p:nvPr/>
        </p:nvSpPr>
        <p:spPr>
          <a:xfrm rot="16200000">
            <a:off x="6817921" y="3254782"/>
            <a:ext cx="2428892" cy="50006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6" name="TextBox 125"/>
          <p:cNvSpPr txBox="1"/>
          <p:nvPr/>
        </p:nvSpPr>
        <p:spPr>
          <a:xfrm rot="5400000">
            <a:off x="7094495" y="3620936"/>
            <a:ext cx="1928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Create/Destroy Process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5786" y="928670"/>
            <a:ext cx="2786082" cy="6437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Attendant</a:t>
            </a:r>
          </a:p>
          <a:p>
            <a:pPr algn="ctr"/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0611" y="1214422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Unified Encoder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9880" y="1214422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Unified Server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8488" y="857232"/>
            <a:ext cx="3018326" cy="571503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8770" y="571480"/>
            <a:ext cx="1683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Attendants Space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43438" y="785794"/>
            <a:ext cx="1857388" cy="5981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Arbitrator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Straight Connector 24"/>
          <p:cNvCxnSpPr>
            <a:stCxn id="23" idx="2"/>
          </p:cNvCxnSpPr>
          <p:nvPr/>
        </p:nvCxnSpPr>
        <p:spPr>
          <a:xfrm rot="5400000">
            <a:off x="2906512" y="4049530"/>
            <a:ext cx="533124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>
            <a:off x="3714744" y="1571612"/>
            <a:ext cx="185738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983235" y="1348333"/>
            <a:ext cx="15888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accent1">
                    <a:lumMod val="50000"/>
                  </a:schemeClr>
                </a:solidFill>
              </a:rPr>
              <a:t>Create Attendant Process</a:t>
            </a:r>
            <a:endParaRPr lang="ko-KR" altLang="en-US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732542" y="1215218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</a:p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143240" y="1770704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143240" y="1571612"/>
            <a:ext cx="14734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Create Session Request</a:t>
            </a:r>
            <a:endParaRPr lang="ko-KR" altLang="en-US" sz="9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000496" y="1813336"/>
            <a:ext cx="15536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Create Session Response</a:t>
            </a:r>
            <a:endParaRPr lang="ko-KR" altLang="en-US" sz="900" b="1" dirty="0"/>
          </a:p>
        </p:txBody>
      </p:sp>
      <p:cxnSp>
        <p:nvCxnSpPr>
          <p:cNvPr id="61" name="Straight Arrow Connector 60"/>
          <p:cNvCxnSpPr/>
          <p:nvPr/>
        </p:nvCxnSpPr>
        <p:spPr>
          <a:xfrm rot="10800000">
            <a:off x="3143240" y="2020878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00034" y="571480"/>
            <a:ext cx="6215106" cy="614366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03072" y="290316"/>
            <a:ext cx="14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Platform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143240" y="3907169"/>
            <a:ext cx="485778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938287" y="3672217"/>
            <a:ext cx="16962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Attendant Info Notification</a:t>
            </a:r>
            <a:endParaRPr lang="ko-KR" altLang="en-US" sz="900" b="1" dirty="0"/>
          </a:p>
        </p:txBody>
      </p:sp>
      <p:sp>
        <p:nvSpPr>
          <p:cNvPr id="68" name="Rectangle 67"/>
          <p:cNvSpPr/>
          <p:nvPr/>
        </p:nvSpPr>
        <p:spPr>
          <a:xfrm>
            <a:off x="7072330" y="785794"/>
            <a:ext cx="1857388" cy="5981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</a:p>
        </p:txBody>
      </p:sp>
      <p:cxnSp>
        <p:nvCxnSpPr>
          <p:cNvPr id="69" name="Straight Connector 68"/>
          <p:cNvCxnSpPr>
            <a:stCxn id="68" idx="2"/>
          </p:cNvCxnSpPr>
          <p:nvPr/>
        </p:nvCxnSpPr>
        <p:spPr>
          <a:xfrm rot="5400000">
            <a:off x="5335404" y="4049530"/>
            <a:ext cx="533124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570782" y="3056422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28004" y="2644594"/>
            <a:ext cx="1473020" cy="2308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ko-KR" sz="900" b="1" dirty="0" smtClean="0"/>
              <a:t>Create Session Request</a:t>
            </a:r>
            <a:endParaRPr lang="ko-KR" altLang="en-US" sz="9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5581657" y="2851073"/>
            <a:ext cx="15536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Create Session Response</a:t>
            </a:r>
            <a:endParaRPr lang="ko-KR" altLang="en-US" sz="900" b="1" dirty="0"/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5570782" y="2839098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2143108" y="4376836"/>
            <a:ext cx="585791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528286" y="3966056"/>
            <a:ext cx="14727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Create Session Request</a:t>
            </a:r>
            <a:endParaRPr lang="ko-KR" altLang="en-US" sz="9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071670" y="4171405"/>
            <a:ext cx="15536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Create Session Response</a:t>
            </a:r>
            <a:endParaRPr lang="ko-KR" altLang="en-US" sz="900" b="1" dirty="0"/>
          </a:p>
        </p:txBody>
      </p:sp>
      <p:cxnSp>
        <p:nvCxnSpPr>
          <p:cNvPr id="80" name="Straight Arrow Connector 79"/>
          <p:cNvCxnSpPr/>
          <p:nvPr/>
        </p:nvCxnSpPr>
        <p:spPr>
          <a:xfrm rot="10800000">
            <a:off x="2143108" y="4172899"/>
            <a:ext cx="585791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43" idx="2"/>
          </p:cNvCxnSpPr>
          <p:nvPr/>
        </p:nvCxnSpPr>
        <p:spPr>
          <a:xfrm rot="16200000" flipH="1">
            <a:off x="533910" y="4105818"/>
            <a:ext cx="5214178" cy="448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140150" y="2259097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143240" y="2063843"/>
            <a:ext cx="17171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Connect Attendant Request</a:t>
            </a:r>
            <a:endParaRPr lang="ko-KR" altLang="en-US" sz="9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3774844" y="2269474"/>
            <a:ext cx="1797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Connect Attendant Response</a:t>
            </a:r>
            <a:endParaRPr lang="ko-KR" altLang="en-US" sz="900" b="1" dirty="0"/>
          </a:p>
        </p:txBody>
      </p:sp>
      <p:cxnSp>
        <p:nvCxnSpPr>
          <p:cNvPr id="104" name="Straight Arrow Connector 103"/>
          <p:cNvCxnSpPr/>
          <p:nvPr/>
        </p:nvCxnSpPr>
        <p:spPr>
          <a:xfrm rot="10800000">
            <a:off x="3140150" y="2471822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143108" y="4784734"/>
            <a:ext cx="585791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072330" y="4385719"/>
            <a:ext cx="9286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Play Request</a:t>
            </a:r>
            <a:endParaRPr lang="ko-KR" altLang="en-US" sz="9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2143108" y="4580973"/>
            <a:ext cx="9765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Play Response</a:t>
            </a:r>
            <a:endParaRPr lang="ko-KR" altLang="en-US" sz="900" b="1" dirty="0"/>
          </a:p>
        </p:txBody>
      </p:sp>
      <p:cxnSp>
        <p:nvCxnSpPr>
          <p:cNvPr id="108" name="Straight Arrow Connector 107"/>
          <p:cNvCxnSpPr/>
          <p:nvPr/>
        </p:nvCxnSpPr>
        <p:spPr>
          <a:xfrm rot="10800000">
            <a:off x="2143108" y="4589938"/>
            <a:ext cx="585791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rot="10800000">
            <a:off x="1214414" y="4692986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214414" y="4463743"/>
            <a:ext cx="9300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accent4">
                    <a:lumMod val="75000"/>
                  </a:schemeClr>
                </a:solidFill>
              </a:rPr>
              <a:t>Start Encoder</a:t>
            </a:r>
            <a:endParaRPr lang="ko-KR" altLang="en-US" sz="9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18" name="Straight Connector 117"/>
          <p:cNvCxnSpPr>
            <a:stCxn id="7" idx="2"/>
          </p:cNvCxnSpPr>
          <p:nvPr/>
        </p:nvCxnSpPr>
        <p:spPr>
          <a:xfrm rot="5400000">
            <a:off x="-462885" y="4106167"/>
            <a:ext cx="5214974" cy="29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4" idx="2"/>
          </p:cNvCxnSpPr>
          <p:nvPr/>
        </p:nvCxnSpPr>
        <p:spPr>
          <a:xfrm rot="5400000">
            <a:off x="-1381867" y="4096456"/>
            <a:ext cx="5214976" cy="224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6519038" y="3126730"/>
            <a:ext cx="14819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Connect Client Request</a:t>
            </a:r>
            <a:endParaRPr lang="ko-KR" altLang="en-US" sz="900" b="1" dirty="0"/>
          </a:p>
        </p:txBody>
      </p:sp>
      <p:cxnSp>
        <p:nvCxnSpPr>
          <p:cNvPr id="121" name="Straight Arrow Connector 120"/>
          <p:cNvCxnSpPr/>
          <p:nvPr/>
        </p:nvCxnSpPr>
        <p:spPr>
          <a:xfrm rot="10800000">
            <a:off x="5572132" y="3322646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5572132" y="3537428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564795" y="3341044"/>
            <a:ext cx="1552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Connect Client Response</a:t>
            </a:r>
            <a:endParaRPr lang="ko-KR" altLang="en-US" sz="900" b="1" dirty="0"/>
          </a:p>
        </p:txBody>
      </p:sp>
      <p:sp>
        <p:nvSpPr>
          <p:cNvPr id="126" name="Rectangle 125"/>
          <p:cNvSpPr/>
          <p:nvPr/>
        </p:nvSpPr>
        <p:spPr>
          <a:xfrm>
            <a:off x="928662" y="4929198"/>
            <a:ext cx="8072494" cy="1500198"/>
          </a:xfrm>
          <a:prstGeom prst="rect">
            <a:avLst/>
          </a:prstGeom>
          <a:noFill/>
          <a:ln>
            <a:solidFill>
              <a:schemeClr val="accent2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2143108" y="5143512"/>
            <a:ext cx="585791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071934" y="4929198"/>
            <a:ext cx="9525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rgbClr val="C00000"/>
                </a:solidFill>
              </a:rPr>
              <a:t>Image Stream</a:t>
            </a:r>
            <a:endParaRPr lang="ko-KR" altLang="en-US" sz="900" b="1" dirty="0">
              <a:solidFill>
                <a:srgbClr val="C0000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027787" y="5143512"/>
            <a:ext cx="13483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Key Input</a:t>
            </a:r>
            <a:endParaRPr lang="ko-KR" altLang="en-US" sz="900" b="1" dirty="0"/>
          </a:p>
        </p:txBody>
      </p:sp>
      <p:cxnSp>
        <p:nvCxnSpPr>
          <p:cNvPr id="131" name="Straight Arrow Connector 130"/>
          <p:cNvCxnSpPr/>
          <p:nvPr/>
        </p:nvCxnSpPr>
        <p:spPr>
          <a:xfrm rot="10800000">
            <a:off x="5552569" y="5339428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242270" y="5269870"/>
            <a:ext cx="20442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Key Input</a:t>
            </a:r>
            <a:endParaRPr lang="ko-KR" altLang="en-US" sz="900" b="1" dirty="0"/>
          </a:p>
        </p:txBody>
      </p:sp>
      <p:cxnSp>
        <p:nvCxnSpPr>
          <p:cNvPr id="133" name="Straight Arrow Connector 132"/>
          <p:cNvCxnSpPr/>
          <p:nvPr/>
        </p:nvCxnSpPr>
        <p:spPr>
          <a:xfrm rot="10800000">
            <a:off x="3114712" y="5465786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6420988" y="5429264"/>
            <a:ext cx="20442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Keep Alive Request</a:t>
            </a:r>
            <a:endParaRPr lang="ko-KR" altLang="en-US" sz="900" b="1" dirty="0"/>
          </a:p>
        </p:txBody>
      </p:sp>
      <p:cxnSp>
        <p:nvCxnSpPr>
          <p:cNvPr id="135" name="Straight Arrow Connector 134"/>
          <p:cNvCxnSpPr/>
          <p:nvPr/>
        </p:nvCxnSpPr>
        <p:spPr>
          <a:xfrm rot="10800000">
            <a:off x="5552569" y="5625180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5572132" y="5911400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5522394" y="5707463"/>
            <a:ext cx="13356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Keep Alive Response</a:t>
            </a:r>
            <a:endParaRPr lang="ko-KR" altLang="en-US" sz="900" b="1" dirty="0"/>
          </a:p>
        </p:txBody>
      </p:sp>
      <p:cxnSp>
        <p:nvCxnSpPr>
          <p:cNvPr id="139" name="Straight Arrow Connector 138"/>
          <p:cNvCxnSpPr/>
          <p:nvPr/>
        </p:nvCxnSpPr>
        <p:spPr>
          <a:xfrm>
            <a:off x="3143240" y="6070618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3134275" y="5846548"/>
            <a:ext cx="12554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Keep Alive Request</a:t>
            </a:r>
            <a:endParaRPr lang="ko-KR" altLang="en-US" sz="9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3946706" y="6143644"/>
            <a:ext cx="20442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Keep Alive Response</a:t>
            </a:r>
            <a:endParaRPr lang="ko-KR" altLang="en-US" sz="900" b="1" dirty="0"/>
          </a:p>
        </p:txBody>
      </p:sp>
      <p:cxnSp>
        <p:nvCxnSpPr>
          <p:cNvPr id="144" name="Straight Arrow Connector 143"/>
          <p:cNvCxnSpPr/>
          <p:nvPr/>
        </p:nvCxnSpPr>
        <p:spPr>
          <a:xfrm rot="10800000">
            <a:off x="3132077" y="6339560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8001024" y="4929198"/>
            <a:ext cx="1000132" cy="150019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TextBox 145"/>
          <p:cNvSpPr txBox="1"/>
          <p:nvPr/>
        </p:nvSpPr>
        <p:spPr>
          <a:xfrm rot="5400000">
            <a:off x="8164292" y="5429533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929058" y="3226193"/>
            <a:ext cx="16248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Start Attendant Request</a:t>
            </a:r>
            <a:endParaRPr lang="ko-KR" altLang="en-US" sz="900" b="1" dirty="0"/>
          </a:p>
        </p:txBody>
      </p:sp>
      <p:cxnSp>
        <p:nvCxnSpPr>
          <p:cNvPr id="93" name="Straight Arrow Connector 92"/>
          <p:cNvCxnSpPr/>
          <p:nvPr/>
        </p:nvCxnSpPr>
        <p:spPr>
          <a:xfrm rot="10800000">
            <a:off x="3125028" y="3422109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3143240" y="3680304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135902" y="3483920"/>
            <a:ext cx="16504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Start Attendant Response</a:t>
            </a:r>
            <a:endParaRPr lang="ko-KR" altLang="en-US" sz="9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5786" y="1285064"/>
            <a:ext cx="2786082" cy="6437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Attendant</a:t>
            </a:r>
          </a:p>
          <a:p>
            <a:pPr algn="ctr"/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0611" y="1570816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Unified Encoder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9880" y="1570816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Unified Server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8488" y="1187809"/>
            <a:ext cx="3018326" cy="488439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8770" y="906645"/>
            <a:ext cx="1683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Attendants Space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43438" y="785794"/>
            <a:ext cx="1857388" cy="5981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Arbitrator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Straight Connector 24"/>
          <p:cNvCxnSpPr>
            <a:stCxn id="23" idx="2"/>
          </p:cNvCxnSpPr>
          <p:nvPr/>
        </p:nvCxnSpPr>
        <p:spPr>
          <a:xfrm rot="5400000">
            <a:off x="3156546" y="3799496"/>
            <a:ext cx="483117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732542" y="1571612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</a:p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00034" y="571480"/>
            <a:ext cx="6215106" cy="56436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03072" y="290316"/>
            <a:ext cx="14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Platform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072330" y="785794"/>
            <a:ext cx="1857388" cy="5981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</a:p>
        </p:txBody>
      </p:sp>
      <p:cxnSp>
        <p:nvCxnSpPr>
          <p:cNvPr id="69" name="Straight Connector 68"/>
          <p:cNvCxnSpPr>
            <a:stCxn id="68" idx="2"/>
          </p:cNvCxnSpPr>
          <p:nvPr/>
        </p:nvCxnSpPr>
        <p:spPr>
          <a:xfrm rot="5400000">
            <a:off x="5585438" y="3799496"/>
            <a:ext cx="483117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857884" y="2357430"/>
            <a:ext cx="20442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Destroy Session Notification</a:t>
            </a:r>
            <a:endParaRPr lang="ko-KR" altLang="en-US" sz="900" b="1" dirty="0"/>
          </a:p>
        </p:txBody>
      </p:sp>
      <p:cxnSp>
        <p:nvCxnSpPr>
          <p:cNvPr id="97" name="Straight Connector 96"/>
          <p:cNvCxnSpPr/>
          <p:nvPr/>
        </p:nvCxnSpPr>
        <p:spPr>
          <a:xfrm rot="16200000" flipH="1">
            <a:off x="965311" y="4035291"/>
            <a:ext cx="4357718" cy="18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16200000" flipH="1">
            <a:off x="-34819" y="4035291"/>
            <a:ext cx="4357718" cy="18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16200000" flipH="1">
            <a:off x="-963513" y="4035291"/>
            <a:ext cx="4357718" cy="18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072330" y="3500438"/>
            <a:ext cx="1830775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 Control Socket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090260" y="3006815"/>
            <a:ext cx="1821528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 Stream Socket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572132" y="2714620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5786" y="1285064"/>
            <a:ext cx="2786082" cy="6437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Attendant</a:t>
            </a:r>
          </a:p>
          <a:p>
            <a:pPr algn="ctr"/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0611" y="1570816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Unified Encoder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9880" y="1570816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Unified Server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8488" y="1187809"/>
            <a:ext cx="3018326" cy="488439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8770" y="906645"/>
            <a:ext cx="1683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Attendants Space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43438" y="785794"/>
            <a:ext cx="1857388" cy="5981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Arbitrator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Straight Connector 24"/>
          <p:cNvCxnSpPr>
            <a:stCxn id="23" idx="2"/>
          </p:cNvCxnSpPr>
          <p:nvPr/>
        </p:nvCxnSpPr>
        <p:spPr>
          <a:xfrm rot="5400000">
            <a:off x="3156546" y="3799496"/>
            <a:ext cx="483117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732542" y="1571612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</a:p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143240" y="2627960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098415" y="2428868"/>
            <a:ext cx="16001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Stop Attendant Response</a:t>
            </a:r>
            <a:endParaRPr lang="ko-KR" altLang="en-US" sz="900" b="1" dirty="0"/>
          </a:p>
        </p:txBody>
      </p:sp>
      <p:sp>
        <p:nvSpPr>
          <p:cNvPr id="62" name="Rectangle 61"/>
          <p:cNvSpPr/>
          <p:nvPr/>
        </p:nvSpPr>
        <p:spPr>
          <a:xfrm>
            <a:off x="500034" y="571480"/>
            <a:ext cx="6215106" cy="564360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03072" y="290316"/>
            <a:ext cx="14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Platform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072330" y="785794"/>
            <a:ext cx="1857388" cy="5981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</a:p>
        </p:txBody>
      </p:sp>
      <p:cxnSp>
        <p:nvCxnSpPr>
          <p:cNvPr id="69" name="Straight Connector 68"/>
          <p:cNvCxnSpPr>
            <a:stCxn id="68" idx="2"/>
          </p:cNvCxnSpPr>
          <p:nvPr/>
        </p:nvCxnSpPr>
        <p:spPr>
          <a:xfrm rot="5400000">
            <a:off x="5585438" y="3799496"/>
            <a:ext cx="483117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570782" y="2537296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331337" y="2045065"/>
            <a:ext cx="16696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Disconnect Client Request</a:t>
            </a:r>
            <a:endParaRPr lang="ko-KR" altLang="en-US" sz="9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5581097" y="2340912"/>
            <a:ext cx="1759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Disconnect Client Response</a:t>
            </a:r>
            <a:endParaRPr lang="ko-KR" altLang="en-US" sz="900" b="1" dirty="0"/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5570782" y="2258911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171096" y="4554078"/>
            <a:ext cx="20442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Destroy Session Notification</a:t>
            </a:r>
            <a:endParaRPr lang="ko-KR" altLang="en-US" sz="900" b="1" dirty="0"/>
          </a:p>
        </p:txBody>
      </p:sp>
      <p:cxnSp>
        <p:nvCxnSpPr>
          <p:cNvPr id="80" name="Straight Arrow Connector 79"/>
          <p:cNvCxnSpPr/>
          <p:nvPr/>
        </p:nvCxnSpPr>
        <p:spPr>
          <a:xfrm rot="10800000" flipV="1">
            <a:off x="3143240" y="4762508"/>
            <a:ext cx="4857784" cy="238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16200000" flipH="1">
            <a:off x="965311" y="4035291"/>
            <a:ext cx="4357718" cy="18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866585" y="2126598"/>
            <a:ext cx="15199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Stop Attendant Request</a:t>
            </a:r>
            <a:endParaRPr lang="ko-KR" altLang="en-US" sz="900" b="1" dirty="0"/>
          </a:p>
        </p:txBody>
      </p:sp>
      <p:cxnSp>
        <p:nvCxnSpPr>
          <p:cNvPr id="104" name="Straight Arrow Connector 103"/>
          <p:cNvCxnSpPr/>
          <p:nvPr/>
        </p:nvCxnSpPr>
        <p:spPr>
          <a:xfrm rot="10800000">
            <a:off x="3140150" y="2328946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16200000" flipH="1">
            <a:off x="-34819" y="4035291"/>
            <a:ext cx="4357718" cy="18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16200000" flipH="1">
            <a:off x="-963513" y="4035291"/>
            <a:ext cx="4357718" cy="18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161566" y="4054013"/>
            <a:ext cx="20442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Destroy Session Notification</a:t>
            </a:r>
            <a:endParaRPr lang="ko-KR" altLang="en-US" sz="900" b="1" dirty="0"/>
          </a:p>
        </p:txBody>
      </p:sp>
      <p:cxnSp>
        <p:nvCxnSpPr>
          <p:cNvPr id="70" name="Straight Arrow Connector 69"/>
          <p:cNvCxnSpPr/>
          <p:nvPr/>
        </p:nvCxnSpPr>
        <p:spPr>
          <a:xfrm rot="10800000" flipV="1">
            <a:off x="2143108" y="4262442"/>
            <a:ext cx="5857916" cy="238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643174" y="4929198"/>
            <a:ext cx="1000132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Kill Itself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083910" y="4795075"/>
            <a:ext cx="1830775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 Control Socket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101840" y="4301452"/>
            <a:ext cx="1821528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 Stream Socket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634755" y="4902303"/>
            <a:ext cx="1866537" cy="83099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Release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Associated Attendant 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Resource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5786" y="1285064"/>
            <a:ext cx="2786082" cy="6437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Attendant</a:t>
            </a:r>
          </a:p>
          <a:p>
            <a:pPr algn="ctr"/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0611" y="1570816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Unified Encoder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9880" y="1570816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Unified Server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8488" y="1187809"/>
            <a:ext cx="3018326" cy="488439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8770" y="906645"/>
            <a:ext cx="1683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Attendants Space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43438" y="785794"/>
            <a:ext cx="1857388" cy="5981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Arbitrator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Straight Connector 24"/>
          <p:cNvCxnSpPr>
            <a:stCxn id="23" idx="2"/>
          </p:cNvCxnSpPr>
          <p:nvPr/>
        </p:nvCxnSpPr>
        <p:spPr>
          <a:xfrm rot="5400000">
            <a:off x="3156546" y="3799496"/>
            <a:ext cx="483117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732542" y="1571612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</a:p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143240" y="3333375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134275" y="3089740"/>
            <a:ext cx="16001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Stop Attendant Response</a:t>
            </a:r>
            <a:endParaRPr lang="ko-KR" altLang="en-US" sz="900" b="1" dirty="0"/>
          </a:p>
        </p:txBody>
      </p:sp>
      <p:sp>
        <p:nvSpPr>
          <p:cNvPr id="62" name="Rectangle 61"/>
          <p:cNvSpPr/>
          <p:nvPr/>
        </p:nvSpPr>
        <p:spPr>
          <a:xfrm>
            <a:off x="500034" y="571480"/>
            <a:ext cx="6215106" cy="56436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03072" y="290316"/>
            <a:ext cx="14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Platform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072330" y="785794"/>
            <a:ext cx="1857388" cy="5981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</a:p>
        </p:txBody>
      </p:sp>
      <p:cxnSp>
        <p:nvCxnSpPr>
          <p:cNvPr id="69" name="Straight Connector 68"/>
          <p:cNvCxnSpPr>
            <a:stCxn id="68" idx="2"/>
          </p:cNvCxnSpPr>
          <p:nvPr/>
        </p:nvCxnSpPr>
        <p:spPr>
          <a:xfrm rot="5400000">
            <a:off x="5585438" y="3799496"/>
            <a:ext cx="483117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16200000" flipH="1">
            <a:off x="965311" y="4035291"/>
            <a:ext cx="4357718" cy="18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043199" y="2832013"/>
            <a:ext cx="15199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Stop Attendant Request</a:t>
            </a:r>
            <a:endParaRPr lang="ko-KR" altLang="en-US" sz="900" b="1" dirty="0"/>
          </a:p>
        </p:txBody>
      </p:sp>
      <p:cxnSp>
        <p:nvCxnSpPr>
          <p:cNvPr id="104" name="Straight Arrow Connector 103"/>
          <p:cNvCxnSpPr/>
          <p:nvPr/>
        </p:nvCxnSpPr>
        <p:spPr>
          <a:xfrm rot="10800000">
            <a:off x="3140150" y="3070221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16200000" flipH="1">
            <a:off x="-34819" y="4035291"/>
            <a:ext cx="4357718" cy="18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16200000" flipH="1">
            <a:off x="-963513" y="4035291"/>
            <a:ext cx="4357718" cy="18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634755" y="3659832"/>
            <a:ext cx="1866537" cy="83099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Release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Associated Attendant 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Resource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33004" y="1571612"/>
            <a:ext cx="1884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Socket Close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86314" y="1925413"/>
            <a:ext cx="1571636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Socket 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 Event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rot="10800000">
            <a:off x="5572132" y="1857365"/>
            <a:ext cx="2428892" cy="1588"/>
          </a:xfrm>
          <a:prstGeom prst="straightConnector1">
            <a:avLst/>
          </a:prstGeom>
          <a:ln cmpd="sng">
            <a:prstDash val="dash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5786" y="1285064"/>
            <a:ext cx="2786082" cy="6437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Attendant</a:t>
            </a:r>
          </a:p>
          <a:p>
            <a:pPr algn="ctr"/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0611" y="1570816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Unified Encoder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9880" y="1570816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Unified Server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8488" y="1187809"/>
            <a:ext cx="3018326" cy="488439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8770" y="906645"/>
            <a:ext cx="1683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Attendants Space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43438" y="785794"/>
            <a:ext cx="1857388" cy="5981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Arbitrator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Straight Connector 24"/>
          <p:cNvCxnSpPr>
            <a:stCxn id="23" idx="2"/>
          </p:cNvCxnSpPr>
          <p:nvPr/>
        </p:nvCxnSpPr>
        <p:spPr>
          <a:xfrm rot="5400000">
            <a:off x="3156546" y="3799496"/>
            <a:ext cx="483117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732542" y="1571612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</a:p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00034" y="571480"/>
            <a:ext cx="6215106" cy="56436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03072" y="290316"/>
            <a:ext cx="14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Platform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072330" y="785794"/>
            <a:ext cx="1857388" cy="5981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</a:p>
        </p:txBody>
      </p:sp>
      <p:cxnSp>
        <p:nvCxnSpPr>
          <p:cNvPr id="69" name="Straight Connector 68"/>
          <p:cNvCxnSpPr>
            <a:stCxn id="68" idx="2"/>
          </p:cNvCxnSpPr>
          <p:nvPr/>
        </p:nvCxnSpPr>
        <p:spPr>
          <a:xfrm rot="5400000">
            <a:off x="5585438" y="3799496"/>
            <a:ext cx="483117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16200000" flipH="1">
            <a:off x="965311" y="4035291"/>
            <a:ext cx="4357718" cy="18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16200000" flipH="1">
            <a:off x="-34819" y="4035291"/>
            <a:ext cx="4357718" cy="18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16200000" flipH="1">
            <a:off x="-963513" y="4035291"/>
            <a:ext cx="4357718" cy="18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643438" y="3169507"/>
            <a:ext cx="1866537" cy="83099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Release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Associated Attendant 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Resource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41560" y="2007404"/>
            <a:ext cx="3000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Socket Close or Process Killed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rot="10800000">
            <a:off x="3071802" y="2284403"/>
            <a:ext cx="2428892" cy="1588"/>
          </a:xfrm>
          <a:prstGeom prst="straightConnector1">
            <a:avLst/>
          </a:prstGeom>
          <a:ln cmpd="sng">
            <a:prstDash val="dash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72132" y="4101378"/>
            <a:ext cx="20442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Destroy Session Notification</a:t>
            </a:r>
            <a:endParaRPr lang="ko-KR" altLang="en-US" sz="9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643438" y="2383689"/>
            <a:ext cx="1857388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Socket 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 Event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572132" y="4315692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367047" y="5039037"/>
            <a:ext cx="1276919" cy="4616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 Control Socket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358082" y="4530006"/>
            <a:ext cx="1285884" cy="4616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 Stream Socket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282" y="571480"/>
            <a:ext cx="7929618" cy="5715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14282" y="416462"/>
            <a:ext cx="7929618" cy="121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23595" y="7141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1280</a:t>
            </a:r>
            <a:endParaRPr lang="ko-KR" alt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5500694" y="3429000"/>
            <a:ext cx="571504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86776" y="321468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720</a:t>
            </a:r>
            <a:endParaRPr lang="ko-KR" alt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85720" y="571268"/>
            <a:ext cx="1283278" cy="858262"/>
            <a:chOff x="285720" y="571268"/>
            <a:chExt cx="1283278" cy="858262"/>
          </a:xfrm>
        </p:grpSpPr>
        <p:sp>
          <p:nvSpPr>
            <p:cNvPr id="12" name="Rectangle 11"/>
            <p:cNvSpPr/>
            <p:nvPr/>
          </p:nvSpPr>
          <p:spPr>
            <a:xfrm>
              <a:off x="285720" y="785794"/>
              <a:ext cx="928694" cy="64294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Index=0</a:t>
              </a:r>
              <a:endParaRPr lang="ko-KR" altLang="en-US" sz="1200" b="1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85720" y="714356"/>
              <a:ext cx="928694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17964" y="571268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128</a:t>
              </a:r>
              <a:endParaRPr lang="ko-KR" altLang="en-US" sz="12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>
              <a:off x="965175" y="1107265"/>
              <a:ext cx="642942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214414" y="937423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72</a:t>
              </a:r>
              <a:endParaRPr lang="ko-KR" altLang="en-US" sz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500166" y="571480"/>
            <a:ext cx="1283278" cy="858262"/>
            <a:chOff x="285720" y="571268"/>
            <a:chExt cx="1283278" cy="858262"/>
          </a:xfrm>
        </p:grpSpPr>
        <p:sp>
          <p:nvSpPr>
            <p:cNvPr id="24" name="Rectangle 23"/>
            <p:cNvSpPr/>
            <p:nvPr/>
          </p:nvSpPr>
          <p:spPr>
            <a:xfrm>
              <a:off x="285720" y="785794"/>
              <a:ext cx="928694" cy="64294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Index=1</a:t>
              </a:r>
              <a:endParaRPr lang="ko-KR" altLang="en-US" sz="1200" b="1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85720" y="714356"/>
              <a:ext cx="928694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17964" y="571268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128</a:t>
              </a:r>
              <a:endParaRPr lang="ko-KR" altLang="en-US" sz="1200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rot="5400000">
              <a:off x="965175" y="1107265"/>
              <a:ext cx="642942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214414" y="937423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72</a:t>
              </a:r>
              <a:endParaRPr lang="ko-KR" altLang="en-US" sz="12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786050" y="571480"/>
            <a:ext cx="1283278" cy="858262"/>
            <a:chOff x="285720" y="571268"/>
            <a:chExt cx="1283278" cy="858262"/>
          </a:xfrm>
        </p:grpSpPr>
        <p:sp>
          <p:nvSpPr>
            <p:cNvPr id="30" name="Rectangle 29"/>
            <p:cNvSpPr/>
            <p:nvPr/>
          </p:nvSpPr>
          <p:spPr>
            <a:xfrm>
              <a:off x="285720" y="785794"/>
              <a:ext cx="928694" cy="64294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Index=2</a:t>
              </a:r>
              <a:endParaRPr lang="ko-KR" altLang="en-US" sz="1200" b="1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285720" y="714356"/>
              <a:ext cx="928694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17964" y="571268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128</a:t>
              </a:r>
              <a:endParaRPr lang="ko-KR" altLang="en-US" sz="12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rot="5400000">
              <a:off x="965175" y="1107265"/>
              <a:ext cx="642942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214414" y="937423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72</a:t>
              </a:r>
              <a:endParaRPr lang="ko-KR" altLang="en-US" sz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85720" y="1500174"/>
            <a:ext cx="1283278" cy="858262"/>
            <a:chOff x="285720" y="571268"/>
            <a:chExt cx="1283278" cy="858262"/>
          </a:xfrm>
        </p:grpSpPr>
        <p:sp>
          <p:nvSpPr>
            <p:cNvPr id="36" name="Rectangle 35"/>
            <p:cNvSpPr/>
            <p:nvPr/>
          </p:nvSpPr>
          <p:spPr>
            <a:xfrm>
              <a:off x="285720" y="785794"/>
              <a:ext cx="928694" cy="64294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Index=11</a:t>
              </a:r>
              <a:endParaRPr lang="ko-KR" altLang="en-US" sz="1200" b="1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285720" y="714356"/>
              <a:ext cx="928694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17964" y="571268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128</a:t>
              </a:r>
              <a:endParaRPr lang="ko-KR" altLang="en-US" sz="1200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rot="5400000">
              <a:off x="965175" y="1107265"/>
              <a:ext cx="642942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214414" y="937423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72</a:t>
              </a:r>
              <a:endParaRPr lang="ko-KR" altLang="en-US" sz="1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858016" y="5357826"/>
            <a:ext cx="1283278" cy="858262"/>
            <a:chOff x="285720" y="571268"/>
            <a:chExt cx="1283278" cy="858262"/>
          </a:xfrm>
        </p:grpSpPr>
        <p:sp>
          <p:nvSpPr>
            <p:cNvPr id="42" name="Rectangle 41"/>
            <p:cNvSpPr/>
            <p:nvPr/>
          </p:nvSpPr>
          <p:spPr>
            <a:xfrm>
              <a:off x="285720" y="785794"/>
              <a:ext cx="928694" cy="64294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Index=99</a:t>
              </a:r>
              <a:endParaRPr lang="ko-KR" altLang="en-US" sz="1200" b="1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285720" y="714356"/>
              <a:ext cx="928694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517964" y="571268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128</a:t>
              </a:r>
              <a:endParaRPr lang="ko-KR" altLang="en-US" sz="1200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rot="5400000">
              <a:off x="965175" y="1107265"/>
              <a:ext cx="642942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214414" y="937423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72</a:t>
              </a:r>
              <a:endParaRPr lang="ko-KR" altLang="en-US" sz="1200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2910" y="642920"/>
          <a:ext cx="8072490" cy="5500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7249"/>
                <a:gridCol w="807249"/>
                <a:gridCol w="807249"/>
                <a:gridCol w="807249"/>
                <a:gridCol w="807249"/>
                <a:gridCol w="807249"/>
                <a:gridCol w="807249"/>
                <a:gridCol w="807249"/>
                <a:gridCol w="807249"/>
                <a:gridCol w="807249"/>
              </a:tblGrid>
              <a:tr h="550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0,0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2,0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3,0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4,0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5,0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6,0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7,0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8,0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9,0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2,0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0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3,0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4,0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5,0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6,0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7,0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8,0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9,0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9,9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14810" y="214290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column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2928934"/>
            <a:ext cx="57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row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</TotalTime>
  <Words>441</Words>
  <Application>Microsoft Office PowerPoint</Application>
  <PresentationFormat>On-screen Show (4:3)</PresentationFormat>
  <Paragraphs>320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사용자</dc:creator>
  <cp:lastModifiedBy>Windows 사용자</cp:lastModifiedBy>
  <cp:revision>109</cp:revision>
  <dcterms:created xsi:type="dcterms:W3CDTF">2017-09-15T05:43:01Z</dcterms:created>
  <dcterms:modified xsi:type="dcterms:W3CDTF">2018-03-13T07:08:40Z</dcterms:modified>
</cp:coreProperties>
</file>