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70" r:id="rId5"/>
    <p:sldId id="273" r:id="rId6"/>
    <p:sldId id="274" r:id="rId7"/>
    <p:sldId id="275" r:id="rId8"/>
    <p:sldId id="269" r:id="rId9"/>
    <p:sldId id="276" r:id="rId10"/>
    <p:sldId id="279" r:id="rId11"/>
    <p:sldId id="278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Performance Requirements</a:t>
          </a:r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b="1" dirty="0"/>
            <a:t>Speed Requirements</a:t>
          </a:r>
          <a:r>
            <a:rPr lang="en-US" dirty="0"/>
            <a:t>: Game load quickly; Database for Avatars and map load quickly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 </a:t>
          </a:r>
          <a:r>
            <a:rPr lang="en-US" b="1" dirty="0"/>
            <a:t>Capacity Requirements: </a:t>
          </a:r>
          <a:r>
            <a:rPr lang="en-US" b="0" dirty="0"/>
            <a:t>Database hold large records; Server handle large players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Security Requirements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b="1" dirty="0"/>
            <a:t>Access Requirements: </a:t>
          </a:r>
          <a:r>
            <a:rPr lang="en-US" dirty="0"/>
            <a:t>User access their own account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b="1" dirty="0"/>
            <a:t>Integrity Requirements: </a:t>
          </a:r>
          <a:r>
            <a:rPr lang="en-US" b="0" dirty="0"/>
            <a:t>Prevent internal abuse, hacking </a:t>
          </a:r>
          <a:r>
            <a:rPr lang="en-US" b="0" dirty="0" err="1"/>
            <a:t>etc</a:t>
          </a:r>
          <a:endParaRPr lang="en-US" b="0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Usability Requirements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b="1" dirty="0"/>
            <a:t>Personalization and Internalization: </a:t>
          </a:r>
          <a:r>
            <a:rPr lang="en-US" b="0" dirty="0"/>
            <a:t>Available globally, language preference,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F1556C41-EE37-479A-A080-5BF92CA190D0}">
      <dgm:prSet phldrT="[Text]"/>
      <dgm:spPr/>
      <dgm:t>
        <a:bodyPr/>
        <a:lstStyle/>
        <a:p>
          <a:r>
            <a:rPr lang="en-US" b="1" dirty="0"/>
            <a:t>Learning</a:t>
          </a:r>
          <a:r>
            <a:rPr lang="en-US" dirty="0"/>
            <a:t>: Tutorials, Trainings</a:t>
          </a:r>
        </a:p>
      </dgm:t>
    </dgm:pt>
    <dgm:pt modelId="{9D74F417-B22B-4B7B-8E1C-1505616A6BA2}" type="parTrans" cxnId="{F71604D4-9B9E-4749-8EE7-84EE34CB500D}">
      <dgm:prSet/>
      <dgm:spPr/>
      <dgm:t>
        <a:bodyPr/>
        <a:lstStyle/>
        <a:p>
          <a:endParaRPr lang="en-US"/>
        </a:p>
      </dgm:t>
    </dgm:pt>
    <dgm:pt modelId="{164EAB9C-5919-4619-9F87-CEA3B52AD847}" type="sibTrans" cxnId="{F71604D4-9B9E-4749-8EE7-84EE34CB500D}">
      <dgm:prSet/>
      <dgm:spPr/>
      <dgm:t>
        <a:bodyPr/>
        <a:lstStyle/>
        <a:p>
          <a:endParaRPr lang="en-US"/>
        </a:p>
      </dgm:t>
    </dgm:pt>
    <dgm:pt modelId="{DECD410E-2B7B-4516-8486-5695A9A22325}">
      <dgm:prSet phldrT="[Text]"/>
      <dgm:spPr/>
      <dgm:t>
        <a:bodyPr/>
        <a:lstStyle/>
        <a:p>
          <a:r>
            <a:rPr lang="en-US" b="1" dirty="0"/>
            <a:t>Appearance and Style</a:t>
          </a:r>
          <a:r>
            <a:rPr lang="en-US" dirty="0"/>
            <a:t>: High graphics, Themes, Creative Avatars and Map.</a:t>
          </a:r>
        </a:p>
      </dgm:t>
    </dgm:pt>
    <dgm:pt modelId="{E3EFC1CB-4978-4E7F-984A-7F9A8CE655BF}" type="parTrans" cxnId="{B32DC39D-E8DC-4EEB-9E34-0EEE8ACA2C26}">
      <dgm:prSet/>
      <dgm:spPr/>
      <dgm:t>
        <a:bodyPr/>
        <a:lstStyle/>
        <a:p>
          <a:endParaRPr lang="en-US"/>
        </a:p>
      </dgm:t>
    </dgm:pt>
    <dgm:pt modelId="{133E1B2A-944E-4115-8521-817E3B83A001}" type="sibTrans" cxnId="{B32DC39D-E8DC-4EEB-9E34-0EEE8ACA2C26}">
      <dgm:prSet/>
      <dgm:spPr/>
      <dgm:t>
        <a:bodyPr/>
        <a:lstStyle/>
        <a:p>
          <a:endParaRPr lang="en-US"/>
        </a:p>
      </dgm:t>
    </dgm:pt>
    <dgm:pt modelId="{09608DF9-CD87-47B9-8184-4B46E0A9D342}">
      <dgm:prSet phldrT="[Text]"/>
      <dgm:spPr/>
      <dgm:t>
        <a:bodyPr/>
        <a:lstStyle/>
        <a:p>
          <a:r>
            <a:rPr lang="en-US" b="1" dirty="0"/>
            <a:t>Privacy Requirements: </a:t>
          </a:r>
          <a:r>
            <a:rPr lang="en-US" b="0" dirty="0"/>
            <a:t>Ask permission to user; hide user’s data.</a:t>
          </a:r>
        </a:p>
      </dgm:t>
    </dgm:pt>
    <dgm:pt modelId="{BCB53261-712A-48E7-894C-B6B153C9D4A4}" type="sibTrans" cxnId="{84126A97-2DEA-4C70-964E-DF634213B0D9}">
      <dgm:prSet/>
      <dgm:spPr/>
      <dgm:t>
        <a:bodyPr/>
        <a:lstStyle/>
        <a:p>
          <a:endParaRPr lang="en-US"/>
        </a:p>
      </dgm:t>
    </dgm:pt>
    <dgm:pt modelId="{D3BF68C1-DF85-4554-B511-4340FBBFF307}" type="parTrans" cxnId="{84126A97-2DEA-4C70-964E-DF634213B0D9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 custLinFactNeighborX="-71" custLinFactNeighborY="1742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9BF7C333-A370-4441-B21B-EE63076D3F87}" type="presOf" srcId="{DECD410E-2B7B-4516-8486-5695A9A22325}" destId="{08B7B17B-8600-44B0-B235-389E5D71D804}" srcOrd="0" destOrd="2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2E238B65-0D8E-4D48-B96F-C056AAA97ECA}" type="presOf" srcId="{F1556C41-EE37-479A-A080-5BF92CA190D0}" destId="{08B7B17B-8600-44B0-B235-389E5D71D804}" srcOrd="0" destOrd="1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897FF88-C0BA-4203-8389-9E1422D907A2}" type="presOf" srcId="{09608DF9-CD87-47B9-8184-4B46E0A9D342}" destId="{782956A5-ADC8-4959-B856-589B9D9B9635}" srcOrd="0" destOrd="2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84126A97-2DEA-4C70-964E-DF634213B0D9}" srcId="{3C67E77D-62FA-499D-B5E6-E79A091C5267}" destId="{09608DF9-CD87-47B9-8184-4B46E0A9D342}" srcOrd="2" destOrd="0" parTransId="{D3BF68C1-DF85-4554-B511-4340FBBFF307}" sibTransId="{BCB53261-712A-48E7-894C-B6B153C9D4A4}"/>
    <dgm:cxn modelId="{B32DC39D-E8DC-4EEB-9E34-0EEE8ACA2C26}" srcId="{CC6B7442-0B72-4EF2-9F13-1325B51AFF9F}" destId="{DECD410E-2B7B-4516-8486-5695A9A22325}" srcOrd="2" destOrd="0" parTransId="{E3EFC1CB-4978-4E7F-984A-7F9A8CE655BF}" sibTransId="{133E1B2A-944E-4115-8521-817E3B83A001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F71604D4-9B9E-4749-8EE7-84EE34CB500D}" srcId="{CC6B7442-0B72-4EF2-9F13-1325B51AFF9F}" destId="{F1556C41-EE37-479A-A080-5BF92CA190D0}" srcOrd="1" destOrd="0" parTransId="{9D74F417-B22B-4B7B-8E1C-1505616A6BA2}" sibTransId="{164EAB9C-5919-4619-9F87-CEA3B52AD847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67048"/>
          <a:ext cx="114300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Performance Requirements</a:t>
          </a:r>
        </a:p>
      </dsp:txBody>
      <dsp:txXfrm>
        <a:off x="31613" y="98661"/>
        <a:ext cx="11366774" cy="584369"/>
      </dsp:txXfrm>
    </dsp:sp>
    <dsp:sp modelId="{CD5F6E02-AD43-4E7A-935B-DDF5D6C74800}">
      <dsp:nvSpPr>
        <dsp:cNvPr id="0" name=""/>
        <dsp:cNvSpPr/>
      </dsp:nvSpPr>
      <dsp:spPr>
        <a:xfrm>
          <a:off x="0" y="714643"/>
          <a:ext cx="114300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Speed Requirements</a:t>
          </a:r>
          <a:r>
            <a:rPr lang="en-US" sz="2100" kern="1200" dirty="0"/>
            <a:t>: Game load quickly; Database for Avatars and map load quickly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en-US" sz="2100" kern="1200" dirty="0"/>
            <a:t> </a:t>
          </a:r>
          <a:r>
            <a:rPr lang="en-US" sz="2100" b="1" kern="1200" dirty="0"/>
            <a:t>Capacity Requirements: </a:t>
          </a:r>
          <a:r>
            <a:rPr lang="en-US" sz="2100" b="0" kern="1200" dirty="0"/>
            <a:t>Database hold large records; Server handle large players</a:t>
          </a:r>
        </a:p>
      </dsp:txBody>
      <dsp:txXfrm>
        <a:off x="0" y="714643"/>
        <a:ext cx="11430000" cy="726570"/>
      </dsp:txXfrm>
    </dsp:sp>
    <dsp:sp modelId="{81203336-F3DE-4B3A-BCF4-0F68C23AC2BB}">
      <dsp:nvSpPr>
        <dsp:cNvPr id="0" name=""/>
        <dsp:cNvSpPr/>
      </dsp:nvSpPr>
      <dsp:spPr>
        <a:xfrm>
          <a:off x="0" y="1460198"/>
          <a:ext cx="114300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Security Requirements</a:t>
          </a:r>
        </a:p>
      </dsp:txBody>
      <dsp:txXfrm>
        <a:off x="31613" y="1491811"/>
        <a:ext cx="11366774" cy="584369"/>
      </dsp:txXfrm>
    </dsp:sp>
    <dsp:sp modelId="{782956A5-ADC8-4959-B856-589B9D9B9635}">
      <dsp:nvSpPr>
        <dsp:cNvPr id="0" name=""/>
        <dsp:cNvSpPr/>
      </dsp:nvSpPr>
      <dsp:spPr>
        <a:xfrm>
          <a:off x="0" y="2088808"/>
          <a:ext cx="114300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Access Requirements: </a:t>
          </a:r>
          <a:r>
            <a:rPr lang="en-US" sz="2100" kern="1200" dirty="0"/>
            <a:t>User access their own account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Integrity Requirements: </a:t>
          </a:r>
          <a:r>
            <a:rPr lang="en-US" sz="2100" b="0" kern="1200" dirty="0"/>
            <a:t>Prevent internal abuse, hacking </a:t>
          </a:r>
          <a:r>
            <a:rPr lang="en-US" sz="2100" b="0" kern="1200" dirty="0" err="1"/>
            <a:t>etc</a:t>
          </a:r>
          <a:endParaRPr lang="en-US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Privacy Requirements: </a:t>
          </a:r>
          <a:r>
            <a:rPr lang="en-US" sz="2100" b="0" kern="1200" dirty="0"/>
            <a:t>Ask permission to user; hide user’s data.</a:t>
          </a:r>
        </a:p>
      </dsp:txBody>
      <dsp:txXfrm>
        <a:off x="0" y="2088808"/>
        <a:ext cx="11430000" cy="1089854"/>
      </dsp:txXfrm>
    </dsp:sp>
    <dsp:sp modelId="{D64CB5D5-837D-47FC-9E42-A26D800BC695}">
      <dsp:nvSpPr>
        <dsp:cNvPr id="0" name=""/>
        <dsp:cNvSpPr/>
      </dsp:nvSpPr>
      <dsp:spPr>
        <a:xfrm>
          <a:off x="0" y="3178663"/>
          <a:ext cx="114300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Usability Requirements</a:t>
          </a:r>
        </a:p>
      </dsp:txBody>
      <dsp:txXfrm>
        <a:off x="31613" y="3210276"/>
        <a:ext cx="11366774" cy="584369"/>
      </dsp:txXfrm>
    </dsp:sp>
    <dsp:sp modelId="{08B7B17B-8600-44B0-B235-389E5D71D804}">
      <dsp:nvSpPr>
        <dsp:cNvPr id="0" name=""/>
        <dsp:cNvSpPr/>
      </dsp:nvSpPr>
      <dsp:spPr>
        <a:xfrm>
          <a:off x="0" y="3826258"/>
          <a:ext cx="114300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Personalization and Internalization: </a:t>
          </a:r>
          <a:r>
            <a:rPr lang="en-US" sz="2100" b="0" kern="1200" dirty="0"/>
            <a:t>Available globally, language preference,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Learning</a:t>
          </a:r>
          <a:r>
            <a:rPr lang="en-US" sz="2100" kern="1200" dirty="0"/>
            <a:t>: Tutorials, Trainings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Appearance and Style</a:t>
          </a:r>
          <a:r>
            <a:rPr lang="en-US" sz="2100" kern="1200" dirty="0"/>
            <a:t>: High graphics, Themes, Creative Avatars and Map.</a:t>
          </a:r>
        </a:p>
      </dsp:txBody>
      <dsp:txXfrm>
        <a:off x="0" y="3826258"/>
        <a:ext cx="11430000" cy="1089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/url?sa=i&amp;rct=j&amp;q=&amp;esrc=s&amp;source=images&amp;cd=&amp;cad=rja&amp;uact=8&amp;ved=2ahUKEwirgb7hkfThAhVOPq0KHdq3B1AQjRx6BAgBEAQ&amp;url=%2Furl%3Fsa%3Di%26rct%3Dj%26q%3D%26esrc%3Ds%26source%3Dimages%26cd%3D%26ved%3D%26url%3Dhttp%253A%252F%252Fwide-wallpapers.net%252Fwar-game-battlefield-wide-wallpaper%252F%26psig%3DAOvVaw2g_70t6biDaF-t1Dv71-zs%26ust%3D1556587206599211&amp;psig=AOvVaw2g_70t6biDaF-t1Dv71-zs&amp;ust=155658720659921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IKON WARS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 </a:t>
            </a:r>
            <a:r>
              <a:rPr lang="en-US" dirty="0" err="1"/>
              <a:t>Wishy,Nemil,Ruchit,David</a:t>
            </a:r>
            <a:endParaRPr lang="en-US" dirty="0"/>
          </a:p>
        </p:txBody>
      </p:sp>
      <p:pic>
        <p:nvPicPr>
          <p:cNvPr id="5122" name="Picture 2" descr="Image result for War game Image">
            <a:hlinkClick r:id="rId2"/>
            <a:extLst>
              <a:ext uri="{FF2B5EF4-FFF2-40B4-BE49-F238E27FC236}">
                <a16:creationId xmlns:a16="http://schemas.microsoft.com/office/drawing/2014/main" id="{EDA58601-A7BB-4365-AF93-91E0CF52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685800"/>
            <a:ext cx="5867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F546-2F9E-4784-8FB3-D9CF0D73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3" name="Google Shape;108;p20">
            <a:extLst>
              <a:ext uri="{FF2B5EF4-FFF2-40B4-BE49-F238E27FC236}">
                <a16:creationId xmlns:a16="http://schemas.microsoft.com/office/drawing/2014/main" id="{E7ABE0B3-8A85-4494-8099-E5C0BF8F48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19" r="209"/>
          <a:stretch/>
        </p:blipFill>
        <p:spPr>
          <a:xfrm>
            <a:off x="1370012" y="1828800"/>
            <a:ext cx="75438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A494C5-F7A8-4DD1-A9C8-2D19649B4A3F}"/>
              </a:ext>
            </a:extLst>
          </p:cNvPr>
          <p:cNvSpPr txBox="1"/>
          <p:nvPr/>
        </p:nvSpPr>
        <p:spPr>
          <a:xfrm>
            <a:off x="836612" y="819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8800" dirty="0"/>
          </a:p>
          <a:p>
            <a:pPr>
              <a:lnSpc>
                <a:spcPct val="90000"/>
              </a:lnSpc>
            </a:pPr>
            <a:r>
              <a:rPr lang="en-US" sz="7200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93BC7-F9E7-46CE-A390-0EF1FE2B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27063"/>
            <a:ext cx="5459895" cy="46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 View and Description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6248398" cy="4267200"/>
          </a:xfrm>
        </p:spPr>
        <p:txBody>
          <a:bodyPr>
            <a:normAutofit/>
          </a:bodyPr>
          <a:lstStyle/>
          <a:p>
            <a:r>
              <a:rPr lang="en-US" dirty="0"/>
              <a:t>War game between 2 teams; each with 5 avatars.</a:t>
            </a:r>
          </a:p>
          <a:p>
            <a:r>
              <a:rPr lang="en-US" dirty="0"/>
              <a:t>During play, player upgrades his avatar and gathers useful artifacts skillfully to attack the enemy.</a:t>
            </a:r>
          </a:p>
          <a:p>
            <a:r>
              <a:rPr lang="en-US" dirty="0"/>
              <a:t> Account Creation,  Select Avatar, Select Map.</a:t>
            </a:r>
          </a:p>
          <a:p>
            <a:r>
              <a:rPr lang="en-US" dirty="0"/>
              <a:t>MOBA</a:t>
            </a:r>
          </a:p>
          <a:p>
            <a:r>
              <a:rPr lang="en-US" dirty="0"/>
              <a:t>Entertainment Value + Critical thinking + Social Interaction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03DBC-5CB8-47E2-9959-A3C83D07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524000"/>
            <a:ext cx="2832653" cy="23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E42F6-DBC6-41BA-813A-C7CB3C241F8B}"/>
              </a:ext>
            </a:extLst>
          </p:cNvPr>
          <p:cNvSpPr txBox="1"/>
          <p:nvPr/>
        </p:nvSpPr>
        <p:spPr>
          <a:xfrm>
            <a:off x="4189412" y="1143000"/>
            <a:ext cx="3429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56A23-8B24-4605-B715-4150E0A7221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012" y="1924050"/>
            <a:ext cx="96774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42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CASE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Make Avatar, Select Map</a:t>
            </a:r>
          </a:p>
          <a:p>
            <a:r>
              <a:rPr lang="en-US" sz="2800" dirty="0"/>
              <a:t>Select Match</a:t>
            </a:r>
          </a:p>
          <a:p>
            <a:r>
              <a:rPr lang="en-US" sz="2800" dirty="0"/>
              <a:t>View Profile</a:t>
            </a:r>
          </a:p>
          <a:p>
            <a:r>
              <a:rPr lang="en-US" sz="2800" dirty="0"/>
              <a:t>Find: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Normal Match:</a:t>
            </a:r>
          </a:p>
          <a:p>
            <a:pPr marL="274320" lvl="1" indent="0">
              <a:buNone/>
            </a:pPr>
            <a:r>
              <a:rPr lang="en-US" sz="2400" dirty="0"/>
              <a:t>     a) Single Player	     b) Party Player</a:t>
            </a:r>
          </a:p>
          <a:p>
            <a:pPr marL="274320" lvl="1" indent="0">
              <a:buNone/>
            </a:pPr>
            <a:r>
              <a:rPr lang="en-US" sz="2400" dirty="0"/>
              <a:t>	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Ranked match:</a:t>
            </a:r>
          </a:p>
          <a:p>
            <a:pPr marL="274320" lvl="1" indent="0">
              <a:buNone/>
            </a:pPr>
            <a:r>
              <a:rPr lang="en-US" sz="2400" dirty="0"/>
              <a:t>     a) Single Player         b) Party Player</a:t>
            </a:r>
          </a:p>
          <a:p>
            <a:pPr marL="274320" lvl="1" indent="0">
              <a:buNone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Bots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67059-65D7-4307-8C61-F5AA7F0E0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609600"/>
            <a:ext cx="4478868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97B33-61C6-42F4-A8A1-3BE555DA0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390900"/>
            <a:ext cx="432646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Requirements: Product Use Cases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69CA71-BEF0-42D2-A924-28256FA3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02201"/>
              </p:ext>
            </p:extLst>
          </p:nvPr>
        </p:nvGraphicFramePr>
        <p:xfrm>
          <a:off x="665922" y="2326418"/>
          <a:ext cx="2133600" cy="36271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591695319"/>
                    </a:ext>
                  </a:extLst>
                </a:gridCol>
              </a:tblGrid>
              <a:tr h="60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Use Case Name</a:t>
                      </a:r>
                      <a:r>
                        <a:rPr lang="en-US" sz="1600" dirty="0">
                          <a:effectLst/>
                        </a:rPr>
                        <a:t>: Make Avatar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05691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Actors</a:t>
                      </a:r>
                      <a:r>
                        <a:rPr lang="en-US" sz="1600" dirty="0">
                          <a:effectLst/>
                        </a:rPr>
                        <a:t>: User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9082392"/>
                  </a:ext>
                </a:extLst>
              </a:tr>
              <a:tr h="2819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Sequence of Events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User can select the Heroes tab from the top of menu 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User can select what map he wants to play on.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4542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D3E29-06F7-4DC1-BC15-CE41DBB47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61909"/>
              </p:ext>
            </p:extLst>
          </p:nvPr>
        </p:nvGraphicFramePr>
        <p:xfrm>
          <a:off x="3351212" y="2359549"/>
          <a:ext cx="2971800" cy="36271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23455000"/>
                    </a:ext>
                  </a:extLst>
                </a:gridCol>
              </a:tblGrid>
              <a:tr h="2894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Use Case Name: </a:t>
                      </a:r>
                      <a:r>
                        <a:rPr lang="en-US" sz="1600" dirty="0">
                          <a:effectLst/>
                        </a:rPr>
                        <a:t>View User 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648018"/>
                  </a:ext>
                </a:extLst>
              </a:tr>
              <a:tr h="2706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Actors</a:t>
                      </a:r>
                      <a:r>
                        <a:rPr lang="en-US" sz="1600" dirty="0">
                          <a:effectLst/>
                        </a:rPr>
                        <a:t>: User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828354"/>
                  </a:ext>
                </a:extLst>
              </a:tr>
              <a:tr h="306707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Sequence of Events</a:t>
                      </a:r>
                      <a:r>
                        <a:rPr lang="en-US" sz="1600" dirty="0">
                          <a:effectLst/>
                        </a:rPr>
                        <a:t>: 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User can go on the top tabs to view Profile.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User can view his stats.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User can view his rank.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User can view most played heroes and their stats on selected hero.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94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4D6CB8-B220-49C4-99E9-9699AA487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4100"/>
              </p:ext>
            </p:extLst>
          </p:nvPr>
        </p:nvGraphicFramePr>
        <p:xfrm>
          <a:off x="6874702" y="2359548"/>
          <a:ext cx="4858510" cy="370005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4858510">
                  <a:extLst>
                    <a:ext uri="{9D8B030D-6E8A-4147-A177-3AD203B41FA5}">
                      <a16:colId xmlns:a16="http://schemas.microsoft.com/office/drawing/2014/main" val="670122352"/>
                    </a:ext>
                  </a:extLst>
                </a:gridCol>
              </a:tblGrid>
              <a:tr h="2029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Use Case Name</a:t>
                      </a:r>
                      <a:r>
                        <a:rPr lang="en-US" sz="1600" dirty="0">
                          <a:effectLst/>
                        </a:rPr>
                        <a:t>: Find Match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752229"/>
                  </a:ext>
                </a:extLst>
              </a:tr>
              <a:tr h="21180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Actors</a:t>
                      </a:r>
                      <a:r>
                        <a:rPr lang="en-US" sz="1600" dirty="0">
                          <a:effectLst/>
                        </a:rPr>
                        <a:t>: User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6645282"/>
                  </a:ext>
                </a:extLst>
              </a:tr>
              <a:tr h="3212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Sequence of Events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User can select Normal Match, Ranked Match, Bots.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User has 2 options in normal and ranked matches.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In Normal games User is matched with players in region regardless of rank.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In ranked games User is matched with the similar ranked players.</a:t>
                      </a:r>
                    </a:p>
                    <a:p>
                      <a:pPr marL="342900" marR="0" lvl="0" indent="-34290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In Bot games User just plays with the Pre defined lineup.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58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8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Functional Requirements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E233D8-5302-423D-9578-A9D2C049B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50777"/>
              </p:ext>
            </p:extLst>
          </p:nvPr>
        </p:nvGraphicFramePr>
        <p:xfrm>
          <a:off x="6148782" y="2173058"/>
          <a:ext cx="2923692" cy="3907396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2923692">
                  <a:extLst>
                    <a:ext uri="{9D8B030D-6E8A-4147-A177-3AD203B41FA5}">
                      <a16:colId xmlns:a16="http://schemas.microsoft.com/office/drawing/2014/main" val="3591695319"/>
                    </a:ext>
                  </a:extLst>
                </a:gridCol>
              </a:tblGrid>
              <a:tr h="3404504">
                <a:tc>
                  <a:txBody>
                    <a:bodyPr/>
                    <a:lstStyle/>
                    <a:p>
                      <a:pPr indent="228600"/>
                      <a:r>
                        <a:rPr lang="en-US" sz="1800" b="1" dirty="0">
                          <a:latin typeface="Corbel" panose="020B0503020204020204" pitchFamily="34" charset="0"/>
                          <a:ea typeface="Times New Roman" panose="02020603050405020304" pitchFamily="18" charset="0"/>
                        </a:rPr>
                        <a:t>Event/Use case#: </a:t>
                      </a:r>
                      <a:r>
                        <a:rPr lang="en-US" sz="1800" dirty="0">
                          <a:latin typeface="Corbel" panose="020B0503020204020204" pitchFamily="34" charset="0"/>
                          <a:ea typeface="TimesNewRomanPSMT"/>
                        </a:rPr>
                        <a:t>4</a:t>
                      </a:r>
                      <a:endParaRPr lang="en-US" sz="1800" dirty="0">
                        <a:latin typeface="Corbel" panose="020B0503020204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228600"/>
                      <a:r>
                        <a:rPr lang="en-US" sz="1800" b="1" dirty="0">
                          <a:latin typeface="Corbel" panose="020B0503020204020204" pitchFamily="34" charset="0"/>
                          <a:ea typeface="Times New Roman" panose="02020603050405020304" pitchFamily="18" charset="0"/>
                        </a:rPr>
                        <a:t>Description: </a:t>
                      </a:r>
                      <a:r>
                        <a:rPr lang="en-US" sz="1800" dirty="0">
                          <a:latin typeface="Corbel" panose="020B0503020204020204" pitchFamily="34" charset="0"/>
                          <a:ea typeface="TimesNewRomanPSMT"/>
                        </a:rPr>
                        <a:t>The system shall allow the user to find match according to rank</a:t>
                      </a:r>
                      <a:endParaRPr lang="en-US" sz="1800" dirty="0">
                        <a:latin typeface="Corbel" panose="020B0503020204020204" pitchFamily="34" charset="0"/>
                        <a:ea typeface="Times New Roman" panose="02020603050405020304" pitchFamily="18" charset="0"/>
                      </a:endParaRPr>
                    </a:p>
                    <a:p>
                      <a:pPr indent="228600"/>
                      <a:r>
                        <a:rPr lang="en-US" sz="1800" b="1" dirty="0">
                          <a:latin typeface="Corbel" panose="020B0503020204020204" pitchFamily="34" charset="0"/>
                          <a:ea typeface="Times New Roman" panose="02020603050405020304" pitchFamily="18" charset="0"/>
                        </a:rPr>
                        <a:t>Rationale: </a:t>
                      </a:r>
                      <a:r>
                        <a:rPr lang="en-US" sz="1800" dirty="0">
                          <a:latin typeface="Corbel" panose="020B0503020204020204" pitchFamily="34" charset="0"/>
                          <a:ea typeface="TimesNewRomanPSMT"/>
                        </a:rPr>
                        <a:t>The user needs to       get the match according to his rank</a:t>
                      </a:r>
                      <a:endParaRPr lang="en-US" sz="1800" dirty="0">
                        <a:latin typeface="Corbel" panose="020B0503020204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228600"/>
                      <a:r>
                        <a:rPr lang="en-US" sz="1800" b="1" dirty="0">
                          <a:latin typeface="Corbel" panose="020B0503020204020204" pitchFamily="34" charset="0"/>
                          <a:ea typeface="Times New Roman" panose="02020603050405020304" pitchFamily="18" charset="0"/>
                        </a:rPr>
                        <a:t>Fit Criterion: </a:t>
                      </a:r>
                      <a:r>
                        <a:rPr lang="en-US" sz="1800" dirty="0">
                          <a:latin typeface="Corbel" panose="020B0503020204020204" pitchFamily="34" charset="0"/>
                          <a:ea typeface="TimesNewRomanPSMT"/>
                        </a:rPr>
                        <a:t>The option will be available on product start-up</a:t>
                      </a:r>
                      <a:endParaRPr lang="en-US" sz="1800" dirty="0">
                        <a:latin typeface="Corbel" panose="020B0503020204020204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056915"/>
                  </a:ext>
                </a:extLst>
              </a:tr>
              <a:tr h="251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9082392"/>
                  </a:ext>
                </a:extLst>
              </a:tr>
              <a:tr h="251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4542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E306DE-8D72-49FA-B9D0-1464886C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01716"/>
              </p:ext>
            </p:extLst>
          </p:nvPr>
        </p:nvGraphicFramePr>
        <p:xfrm>
          <a:off x="9409112" y="1981199"/>
          <a:ext cx="2514600" cy="409925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591695319"/>
                    </a:ext>
                  </a:extLst>
                </a:gridCol>
              </a:tblGrid>
              <a:tr h="346521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Event/Use case#: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shall allow user to find the match in their region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Rationale: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needs to access to the server to find the match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Criterion: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option will be available on product start-up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056915"/>
                  </a:ext>
                </a:extLst>
              </a:tr>
              <a:tr h="3648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9082392"/>
                  </a:ext>
                </a:extLst>
              </a:tr>
              <a:tr h="2691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45427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0FCB2E-02E1-494E-BCFD-DD695DD7E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79173"/>
              </p:ext>
            </p:extLst>
          </p:nvPr>
        </p:nvGraphicFramePr>
        <p:xfrm>
          <a:off x="150813" y="1981199"/>
          <a:ext cx="2923692" cy="417576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2923692">
                  <a:extLst>
                    <a:ext uri="{9D8B030D-6E8A-4147-A177-3AD203B41FA5}">
                      <a16:colId xmlns:a16="http://schemas.microsoft.com/office/drawing/2014/main" val="3591695319"/>
                    </a:ext>
                  </a:extLst>
                </a:gridCol>
              </a:tblGrid>
              <a:tr h="285669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Event/Use case#: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shall allow the user to create an account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Rationale: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allows the user to gain access the product’s services and online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capabilities while letting the user personalize their profile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Criterion: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option will be available on product start-up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056915"/>
                  </a:ext>
                </a:extLst>
              </a:tr>
              <a:tr h="2040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9082392"/>
                  </a:ext>
                </a:extLst>
              </a:tr>
              <a:tr h="2040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45427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6276B3-D261-4EF8-9A44-8146E943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07396"/>
              </p:ext>
            </p:extLst>
          </p:nvPr>
        </p:nvGraphicFramePr>
        <p:xfrm>
          <a:off x="3383051" y="1981199"/>
          <a:ext cx="2495811" cy="417576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2495811">
                  <a:extLst>
                    <a:ext uri="{9D8B030D-6E8A-4147-A177-3AD203B41FA5}">
                      <a16:colId xmlns:a16="http://schemas.microsoft.com/office/drawing/2014/main" val="3591695319"/>
                    </a:ext>
                  </a:extLst>
                </a:gridCol>
              </a:tblGrid>
              <a:tr h="3566786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Event/Use case#: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should allow to select Heroes from the database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Rationale: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needs to access database to select available heroes.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 Criterion: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option will be available on product start-up</a:t>
                      </a:r>
                    </a:p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056915"/>
                  </a:ext>
                </a:extLst>
              </a:tr>
              <a:tr h="2194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9082392"/>
                  </a:ext>
                </a:extLst>
              </a:tr>
              <a:tr h="2194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45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7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Requirements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3785777"/>
              </p:ext>
            </p:extLst>
          </p:nvPr>
        </p:nvGraphicFramePr>
        <p:xfrm>
          <a:off x="531812" y="1600200"/>
          <a:ext cx="114300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Try to have 24/7 server uptime.</a:t>
            </a:r>
          </a:p>
          <a:p>
            <a:pPr lvl="0"/>
            <a:r>
              <a:rPr lang="en-US" sz="2800" dirty="0"/>
              <a:t>Simulations must be as realistic as possible.</a:t>
            </a:r>
          </a:p>
          <a:p>
            <a:pPr lvl="0"/>
            <a:r>
              <a:rPr lang="en-US" sz="2800" dirty="0"/>
              <a:t>Try to provide updates to avatars regularly.</a:t>
            </a:r>
          </a:p>
          <a:p>
            <a:pPr lvl="0"/>
            <a:r>
              <a:rPr lang="en-US" sz="2800" dirty="0"/>
              <a:t>Be open to user’s feedback by opening a blog.</a:t>
            </a:r>
          </a:p>
          <a:p>
            <a:pPr lvl="0"/>
            <a:r>
              <a:rPr lang="en-US" sz="2800" dirty="0"/>
              <a:t>Try to have the product be compatible with any OS.</a:t>
            </a:r>
          </a:p>
          <a:p>
            <a:pPr lvl="0"/>
            <a:r>
              <a:rPr lang="en-US" sz="2800" dirty="0"/>
              <a:t>Make the product as accessible as possible in terms of cost and usability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CFF7-50ED-448D-9298-4CA49CF6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381000"/>
            <a:ext cx="3429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User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Product available should be used by mouse and                                          keyboard.</a:t>
            </a:r>
          </a:p>
          <a:p>
            <a:pPr lvl="0"/>
            <a:r>
              <a:rPr lang="en-US" sz="2800" dirty="0"/>
              <a:t>Product should have option have right hand user or left hand user.</a:t>
            </a:r>
          </a:p>
          <a:p>
            <a:pPr lvl="0"/>
            <a:r>
              <a:rPr lang="en-US" sz="2800" dirty="0"/>
              <a:t>Selection of Avatar also change color theme and background sounds.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35EDA-D07B-4254-8419-2AFD2DC31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83" y="0"/>
            <a:ext cx="39014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1703b23-169b-4424-b31a-be83ee14e018" Revision="1" Stencil="System.MyShapes" StencilVersion="1.0"/>
</Control>
</file>

<file path=customXml/itemProps1.xml><?xml version="1.0" encoding="utf-8"?>
<ds:datastoreItem xmlns:ds="http://schemas.openxmlformats.org/officeDocument/2006/customXml" ds:itemID="{945A7B9C-9D51-4458-A208-056BA2E60A3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184</TotalTime>
  <Words>623</Words>
  <Application>Microsoft Office PowerPoint</Application>
  <PresentationFormat>Custom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Corbel</vt:lpstr>
      <vt:lpstr>Courier New</vt:lpstr>
      <vt:lpstr>Symbol</vt:lpstr>
      <vt:lpstr>Times New Roman</vt:lpstr>
      <vt:lpstr>Chalkboard 16x9</vt:lpstr>
      <vt:lpstr>IKON WARS</vt:lpstr>
      <vt:lpstr>Project Over View and Description</vt:lpstr>
      <vt:lpstr>PowerPoint Presentation</vt:lpstr>
      <vt:lpstr>USE CASE LIST</vt:lpstr>
      <vt:lpstr>Requirements: Product Use Cases</vt:lpstr>
      <vt:lpstr>Functional Requirements</vt:lpstr>
      <vt:lpstr>Other Requirements</vt:lpstr>
      <vt:lpstr>Design Goals</vt:lpstr>
      <vt:lpstr>User Interface</vt:lpstr>
      <vt:lpstr>UML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IKON WARS</dc:title>
  <dc:creator> </dc:creator>
  <cp:lastModifiedBy>Ruchit</cp:lastModifiedBy>
  <cp:revision>20</cp:revision>
  <dcterms:created xsi:type="dcterms:W3CDTF">2019-04-28T23:03:46Z</dcterms:created>
  <dcterms:modified xsi:type="dcterms:W3CDTF">2019-04-29T02:48:31Z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