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sldIdLst>
    <p:sldId id="256" r:id="rId2"/>
    <p:sldId id="427" r:id="rId3"/>
    <p:sldId id="450" r:id="rId4"/>
    <p:sldId id="451" r:id="rId5"/>
    <p:sldId id="458" r:id="rId6"/>
    <p:sldId id="459" r:id="rId7"/>
    <p:sldId id="452" r:id="rId8"/>
    <p:sldId id="453" r:id="rId9"/>
    <p:sldId id="460" r:id="rId10"/>
    <p:sldId id="454" r:id="rId11"/>
    <p:sldId id="457" r:id="rId12"/>
    <p:sldId id="455" r:id="rId13"/>
    <p:sldId id="320" r:id="rId14"/>
  </p:sldIdLst>
  <p:sldSz cx="12241213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5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E50"/>
    <a:srgbClr val="14AA86"/>
    <a:srgbClr val="1C95A2"/>
    <a:srgbClr val="0000FF"/>
    <a:srgbClr val="7A71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6" autoAdjust="0"/>
    <p:restoredTop sz="95878" autoAdjust="0"/>
  </p:normalViewPr>
  <p:slideViewPr>
    <p:cSldViewPr>
      <p:cViewPr varScale="1">
        <p:scale>
          <a:sx n="78" d="100"/>
          <a:sy n="78" d="100"/>
        </p:scale>
        <p:origin x="840" y="77"/>
      </p:cViewPr>
      <p:guideLst>
        <p:guide orient="horz" pos="2160"/>
        <p:guide pos="3856"/>
      </p:guideLst>
    </p:cSldViewPr>
  </p:slideViewPr>
  <p:outlineViewPr>
    <p:cViewPr>
      <p:scale>
        <a:sx n="33" d="100"/>
        <a:sy n="33" d="100"/>
      </p:scale>
      <p:origin x="0" y="144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97126F-1762-4A61-A091-5C6F1270D4CE}" type="datetimeFigureOut">
              <a:rPr lang="en-IN" smtClean="0"/>
              <a:pPr/>
              <a:t>30-05-2021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69888" y="685800"/>
            <a:ext cx="61182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9237BA-5E29-4266-8A87-BAA3A429B06B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8091" y="2130430"/>
            <a:ext cx="10405031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36182" y="3886200"/>
            <a:ext cx="856884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302AD-35CF-4245-A66C-BF9090FA85C5}" type="datetime1">
              <a:rPr lang="en-IN" smtClean="0"/>
              <a:pPr/>
              <a:t>30-05-2021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Walchand Institute of Technology, Solapur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0672" y="6286520"/>
            <a:ext cx="2856283" cy="365125"/>
          </a:xfrm>
        </p:spPr>
        <p:txBody>
          <a:bodyPr/>
          <a:lstStyle/>
          <a:p>
            <a:fld id="{D125DE3D-E36A-4B20-A698-9F64F2376B2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4EDB-B256-472A-98C8-B2A0A376A425}" type="datetime1">
              <a:rPr lang="en-IN" smtClean="0"/>
              <a:pPr/>
              <a:t>30-05-2021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Walchand Institute of Technology, Solapur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5DE3D-E36A-4B20-A698-9F64F2376B2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74879" y="274643"/>
            <a:ext cx="2754273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2060" y="274643"/>
            <a:ext cx="8058799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D0FF9-1938-4494-A232-4BEF3DD9B1B3}" type="datetime1">
              <a:rPr lang="en-IN" smtClean="0"/>
              <a:pPr/>
              <a:t>30-05-2021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Walchand Institute of Technology, Solapur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5DE3D-E36A-4B20-A698-9F64F2376B2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CCE75-70C5-4172-BEB0-FB7B1A73A71A}" type="datetime1">
              <a:rPr lang="en-IN" smtClean="0"/>
              <a:pPr/>
              <a:t>30-05-2021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Walchand Institute of Technology, Solapur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06358" y="6286520"/>
            <a:ext cx="2856283" cy="365125"/>
          </a:xfrm>
        </p:spPr>
        <p:txBody>
          <a:bodyPr/>
          <a:lstStyle/>
          <a:p>
            <a:fld id="{D125DE3D-E36A-4B20-A698-9F64F2376B2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6973" y="4406905"/>
            <a:ext cx="1040503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6973" y="2906713"/>
            <a:ext cx="1040503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82E53-7242-4CAC-8A8E-A682AB8508A3}" type="datetime1">
              <a:rPr lang="en-IN" smtClean="0"/>
              <a:pPr/>
              <a:t>30-05-2021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Walchand Institute of Technology, Solapur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5DE3D-E36A-4B20-A698-9F64F2376B2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2061" y="1600205"/>
            <a:ext cx="5406536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2616" y="1600205"/>
            <a:ext cx="5406536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35C93-8138-4C1A-A7F3-6069E71C202F}" type="datetime1">
              <a:rPr lang="en-IN" smtClean="0"/>
              <a:pPr/>
              <a:t>30-05-2021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Walchand Institute of Technology, Solapur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5DE3D-E36A-4B20-A698-9F64F2376B2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2060" y="1535113"/>
            <a:ext cx="54086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060" y="2174875"/>
            <a:ext cx="54086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368" y="1535113"/>
            <a:ext cx="541078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8368" y="2174875"/>
            <a:ext cx="541078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FA2FA-642E-4AA8-9184-CCE12802CDE6}" type="datetime1">
              <a:rPr lang="en-IN" smtClean="0"/>
              <a:pPr/>
              <a:t>30-05-2021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Walchand Institute of Technology, Solapur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5DE3D-E36A-4B20-A698-9F64F2376B2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04E0-BDAD-42BE-A6AB-26220DFFF889}" type="datetime1">
              <a:rPr lang="en-IN" smtClean="0"/>
              <a:pPr/>
              <a:t>30-05-2021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Walchand Institute of Technology, Solapur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5DE3D-E36A-4B20-A698-9F64F2376B2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D1B2F-F5C3-4885-A970-550943253595}" type="datetime1">
              <a:rPr lang="en-IN" smtClean="0"/>
              <a:pPr/>
              <a:t>30-05-2021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Walchand Institute of Technology, Solapur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5DE3D-E36A-4B20-A698-9F64F2376B2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064" y="273050"/>
            <a:ext cx="4027275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5974" y="273055"/>
            <a:ext cx="6843178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064" y="1435103"/>
            <a:ext cx="4027275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1EBFF-368A-4CAC-BA3F-4ABEFD00C600}" type="datetime1">
              <a:rPr lang="en-IN" smtClean="0"/>
              <a:pPr/>
              <a:t>30-05-2021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Walchand Institute of Technology, Solapur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5DE3D-E36A-4B20-A698-9F64F2376B2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9363" y="4800600"/>
            <a:ext cx="734472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99363" y="612775"/>
            <a:ext cx="734472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99363" y="5367338"/>
            <a:ext cx="734472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CC8A9-9980-4EBC-9642-3627BDEA1212}" type="datetime1">
              <a:rPr lang="en-IN" smtClean="0"/>
              <a:pPr/>
              <a:t>30-05-2021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Walchand Institute of Technology, Solapur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5DE3D-E36A-4B20-A698-9F64F2376B2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2061" y="274638"/>
            <a:ext cx="1101709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2061" y="1600205"/>
            <a:ext cx="1101709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2062" y="6356355"/>
            <a:ext cx="28562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726F06-0565-4863-A052-1CB268AEB671}" type="datetime1">
              <a:rPr lang="en-IN" smtClean="0"/>
              <a:pPr/>
              <a:t>30-05-2021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82415" y="6356355"/>
            <a:ext cx="38763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Walchand Institute of Technology, Solapur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49234" y="6286520"/>
            <a:ext cx="28562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25DE3D-E36A-4B20-A698-9F64F2376B28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977070" y="71414"/>
            <a:ext cx="10429948" cy="1643074"/>
          </a:xfrm>
          <a:ln w="3175">
            <a:solidFill>
              <a:srgbClr val="000099"/>
            </a:solidFill>
          </a:ln>
        </p:spPr>
        <p:txBody>
          <a:bodyPr>
            <a:noAutofit/>
          </a:bodyPr>
          <a:lstStyle/>
          <a:p>
            <a:pPr algn="l"/>
            <a:r>
              <a:rPr lang="en-IN" sz="2800" b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Project Title: </a:t>
            </a:r>
            <a:r>
              <a:rPr lang="en-US" sz="2800" b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Smart Attendance Management System Using Face  			   Recognition</a:t>
            </a:r>
            <a:endParaRPr lang="en-IN" sz="2800" b="1" dirty="0">
              <a:solidFill>
                <a:srgbClr val="0000C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2011972" y="5000636"/>
            <a:ext cx="8501122" cy="1643074"/>
          </a:xfrm>
        </p:spPr>
        <p:txBody>
          <a:bodyPr>
            <a:normAutofit fontScale="40000" lnSpcReduction="20000"/>
          </a:bodyPr>
          <a:lstStyle/>
          <a:p>
            <a:pPr>
              <a:lnSpc>
                <a:spcPct val="150000"/>
              </a:lnSpc>
            </a:pPr>
            <a:r>
              <a:rPr lang="en-US" sz="3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Under the guidance of</a:t>
            </a:r>
          </a:p>
          <a:p>
            <a:pPr>
              <a:lnSpc>
                <a:spcPct val="150000"/>
              </a:lnSpc>
            </a:pPr>
            <a:r>
              <a:rPr lang="en-US" sz="3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Guide Name: Mr. Anil S. Naik</a:t>
            </a:r>
          </a:p>
          <a:p>
            <a:pPr>
              <a:lnSpc>
                <a:spcPct val="150000"/>
              </a:lnSpc>
            </a:pP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Email Id: asnaik@witsolapur.org</a:t>
            </a:r>
          </a:p>
          <a:p>
            <a:pPr>
              <a:lnSpc>
                <a:spcPct val="150000"/>
              </a:lnSpc>
            </a:pP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Designation: Assistant Professor</a:t>
            </a:r>
          </a:p>
          <a:p>
            <a:pPr>
              <a:lnSpc>
                <a:spcPct val="150000"/>
              </a:lnSpc>
            </a:pPr>
            <a:endParaRPr lang="en-US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Walchand Institute of Technology, Solapur </a:t>
            </a:r>
          </a:p>
          <a:p>
            <a:r>
              <a:rPr lang="en-US" sz="29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(www.witsolapur.org)</a:t>
            </a:r>
            <a:endParaRPr lang="en-IN" sz="29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WIT Solapur - 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406886" y="5214950"/>
            <a:ext cx="755242" cy="1336841"/>
          </a:xfrm>
          <a:prstGeom prst="rect">
            <a:avLst/>
          </a:prstGeom>
        </p:spPr>
      </p:pic>
      <p:pic>
        <p:nvPicPr>
          <p:cNvPr id="8" name="Picture 7" descr="Csi_logo_india.jp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8508" y="5072074"/>
            <a:ext cx="1428760" cy="142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6375703"/>
              </p:ext>
            </p:extLst>
          </p:nvPr>
        </p:nvGraphicFramePr>
        <p:xfrm>
          <a:off x="1048508" y="2456951"/>
          <a:ext cx="10358509" cy="23253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74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08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902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b="1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Sr. No.</a:t>
                      </a:r>
                      <a:endParaRPr lang="en-IN" sz="14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b="1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Roll no.</a:t>
                      </a:r>
                      <a:endParaRPr lang="en-IN" sz="14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b="1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Student full name</a:t>
                      </a:r>
                      <a:endParaRPr lang="en-IN" sz="14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b="1" dirty="0">
                          <a:solidFill>
                            <a:srgbClr val="A6A6A6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(surname-first name-middle name)</a:t>
                      </a:r>
                      <a:endParaRPr lang="en-IN" sz="14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18</a:t>
                      </a:r>
                      <a:endParaRPr lang="en-IN" sz="14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Kakade Juily </a:t>
                      </a:r>
                      <a:r>
                        <a:rPr lang="en-US" sz="1400" dirty="0" err="1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Sharadkumar</a:t>
                      </a:r>
                      <a:endParaRPr lang="en-IN" sz="14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28</a:t>
                      </a:r>
                      <a:endParaRPr lang="en-IN" sz="14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Jain </a:t>
                      </a:r>
                      <a:r>
                        <a:rPr lang="en-US" sz="1400" dirty="0" err="1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Nemish</a:t>
                      </a:r>
                      <a:endParaRPr lang="en-IN" sz="14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24</a:t>
                      </a:r>
                      <a:endParaRPr lang="en-IN" sz="14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Patel Md </a:t>
                      </a:r>
                      <a:r>
                        <a:rPr lang="en-US" sz="1400" dirty="0" err="1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Ikhlas</a:t>
                      </a:r>
                      <a:r>
                        <a:rPr lang="en-US" sz="14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Shakeel</a:t>
                      </a:r>
                      <a:endParaRPr lang="en-IN" sz="14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17</a:t>
                      </a:r>
                      <a:endParaRPr lang="en-IN" sz="14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Gaibu</a:t>
                      </a:r>
                      <a:r>
                        <a:rPr lang="en-US" sz="14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Israr Iqbal</a:t>
                      </a:r>
                      <a:endParaRPr lang="en-IN" sz="14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47</a:t>
                      </a:r>
                      <a:endParaRPr lang="en-IN" sz="14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Valsangkar</a:t>
                      </a:r>
                      <a:r>
                        <a:rPr lang="en-US" sz="14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Sakib</a:t>
                      </a:r>
                      <a:r>
                        <a:rPr lang="en-US" sz="14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Ahmed Salim Ahmed</a:t>
                      </a:r>
                      <a:endParaRPr lang="en-IN" sz="14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977070" y="1849599"/>
            <a:ext cx="10501386" cy="4633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b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Project Group: BI4-3 &amp;  Project Group Details</a:t>
            </a:r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4723"/>
            <a:ext cx="12241213" cy="80198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1" algn="ctr" rtl="0">
              <a:spcBef>
                <a:spcPct val="0"/>
              </a:spcBef>
            </a:pPr>
            <a:r>
              <a:rPr lang="en-IN" sz="4000" b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Conclusion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152054" y="1163783"/>
            <a:ext cx="9649072" cy="3730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 have implemented an automated attendance system for a 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Tara Paints &amp; Chemicals Industry Company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by which they can record employee attendance. </a:t>
            </a:r>
            <a:endParaRPr lang="en-IN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Face recognition systems are currently associated with many top technological companies and industries making the work of face recognition easier. </a:t>
            </a:r>
            <a:endParaRPr lang="en-IN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use of python programming and OpenCV makes it an easier and handy tool or system which can be made to anyone according to their requirement. </a:t>
            </a:r>
            <a:endParaRPr lang="en-IN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proposed system discussed in this project will be helpful for many as it is a user-friendly and cost-efficient system.</a:t>
            </a:r>
            <a:endParaRPr lang="en-IN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120606" y="6492875"/>
            <a:ext cx="2856283" cy="365125"/>
          </a:xfrm>
        </p:spPr>
        <p:txBody>
          <a:bodyPr/>
          <a:lstStyle/>
          <a:p>
            <a:fld id="{D125DE3D-E36A-4B20-A698-9F64F2376B28}" type="slidenum">
              <a:rPr lang="en-IN" sz="1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/>
              <a:t>10</a:t>
            </a:fld>
            <a:endParaRPr lang="en-IN" sz="14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2415" y="6453340"/>
            <a:ext cx="3876384" cy="365125"/>
          </a:xfrm>
        </p:spPr>
        <p:txBody>
          <a:bodyPr/>
          <a:lstStyle/>
          <a:p>
            <a:r>
              <a:rPr lang="en-IN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Walchand Institute of Technology, Solapur</a:t>
            </a:r>
          </a:p>
        </p:txBody>
      </p:sp>
      <p:pic>
        <p:nvPicPr>
          <p:cNvPr id="6" name="Picture 5" descr="WIT Solapur - 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1054" y="6072206"/>
            <a:ext cx="385950" cy="68316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4054"/>
            <a:ext cx="12241213" cy="95605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1" algn="ctr" rtl="0">
              <a:spcBef>
                <a:spcPct val="0"/>
              </a:spcBef>
            </a:pPr>
            <a:r>
              <a:rPr lang="en-IN" sz="4000" b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Future scope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80046" y="1187040"/>
            <a:ext cx="9721080" cy="4516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2" indent="-457200" algn="just">
              <a:lnSpc>
                <a:spcPct val="200000"/>
              </a:lnSpc>
              <a:buFont typeface="Arial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As it is prototype by using web camera and further we’ll install using hardware.</a:t>
            </a:r>
          </a:p>
          <a:p>
            <a:pPr marL="457200" lvl="2" indent="-457200" algn="just">
              <a:lnSpc>
                <a:spcPct val="200000"/>
              </a:lnSpc>
              <a:buFont typeface="Arial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scope of the project is the system on which the software is installed, i.e. the project is developed as a desktop application and it will work for a particular company but later it will be expanded to work for every sub branches.</a:t>
            </a:r>
          </a:p>
          <a:p>
            <a:pPr marL="457200" lvl="2" indent="-457200" algn="just">
              <a:lnSpc>
                <a:spcPct val="200000"/>
              </a:lnSpc>
              <a:buFont typeface="Arial" pitchFamily="34" charset="0"/>
              <a:buChar char="•"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future work is to improve the recognition rate of algorithms when there are unintentional changes in a person like tonsuring head, using scarf, beard. 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lvl="2" indent="-457200" algn="just">
              <a:lnSpc>
                <a:spcPct val="200000"/>
              </a:lnSpc>
              <a:buFont typeface="Arial" pitchFamily="34" charset="0"/>
              <a:buChar char="•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120606" y="6492875"/>
            <a:ext cx="2856283" cy="365125"/>
          </a:xfrm>
        </p:spPr>
        <p:txBody>
          <a:bodyPr/>
          <a:lstStyle/>
          <a:p>
            <a:fld id="{D125DE3D-E36A-4B20-A698-9F64F2376B28}" type="slidenum">
              <a:rPr lang="en-IN" sz="1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/>
              <a:t>11</a:t>
            </a:fld>
            <a:endParaRPr lang="en-IN" sz="14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2415" y="6453340"/>
            <a:ext cx="3876384" cy="365125"/>
          </a:xfrm>
        </p:spPr>
        <p:txBody>
          <a:bodyPr/>
          <a:lstStyle/>
          <a:p>
            <a:r>
              <a:rPr lang="en-IN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Walchand Institute of Technology, Solapur</a:t>
            </a:r>
          </a:p>
        </p:txBody>
      </p:sp>
      <p:pic>
        <p:nvPicPr>
          <p:cNvPr id="6" name="Picture 5" descr="WIT Solapur - 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1054" y="6072206"/>
            <a:ext cx="385950" cy="68316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4054"/>
            <a:ext cx="12241213" cy="576634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lvl="1" algn="ctr" rtl="0">
              <a:spcBef>
                <a:spcPct val="0"/>
              </a:spcBef>
            </a:pPr>
            <a:r>
              <a:rPr lang="en-IN" sz="4000" b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References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85493" y="914722"/>
            <a:ext cx="11151928" cy="50285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buClr>
                <a:srgbClr val="000000"/>
              </a:buClr>
              <a:buSzPts val="1200"/>
              <a:buFont typeface="+mj-lt"/>
              <a:buAutoNum type="arabicPeriod"/>
            </a:pPr>
            <a:r>
              <a:rPr lang="en-U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Shireesha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Chintalapati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M.V. </a:t>
            </a:r>
            <a:r>
              <a:rPr lang="en-U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Raghunadh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Automated Attendance Management System Based on Face Recognition Algorithms, </a:t>
            </a:r>
            <a:r>
              <a:rPr lang="en-US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2013 IEEE International Conference on Computational Intelligence and Computing Research</a:t>
            </a:r>
          </a:p>
          <a:p>
            <a:pPr marL="342900" lvl="0" indent="-342900">
              <a:lnSpc>
                <a:spcPct val="150000"/>
              </a:lnSpc>
              <a:buClr>
                <a:srgbClr val="000000"/>
              </a:buClr>
              <a:buSzPts val="1200"/>
              <a:buFont typeface="+mj-lt"/>
              <a:buAutoNum type="arabicPeriod"/>
            </a:pPr>
            <a:endParaRPr lang="en-US" i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Clr>
                <a:srgbClr val="000000"/>
              </a:buClr>
              <a:buSzPts val="1200"/>
              <a:buFont typeface="+mj-lt"/>
              <a:buAutoNum type="arabicPeriod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K. Goyal, K. Agarwal and R. Kumar, "Face Detection and tracking using OpenCV", 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International Conference on Electronics Communication and Aerospace </a:t>
            </a:r>
          </a:p>
          <a:p>
            <a:pPr marL="342900" indent="-342900">
              <a:lnSpc>
                <a:spcPct val="150000"/>
              </a:lnSpc>
              <a:buClr>
                <a:srgbClr val="000000"/>
              </a:buClr>
              <a:buSzPts val="1200"/>
              <a:buFont typeface="+mj-lt"/>
              <a:buAutoNum type="arabicPeriod"/>
            </a:pPr>
            <a:endParaRPr kumimoji="0" lang="en-US" altLang="en-US" b="0" i="1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Clr>
                <a:srgbClr val="000000"/>
              </a:buClr>
              <a:buSzPts val="1200"/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Stefano Arca, Paola </a:t>
            </a:r>
            <a:r>
              <a:rPr lang="en-U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Campadelli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and Raffaella </a:t>
            </a:r>
            <a:r>
              <a:rPr lang="en-U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Lanzarotti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"A face recognition system based on automatically determined facial fiducial points", </a:t>
            </a:r>
            <a:r>
              <a:rPr lang="en-US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Pattern recognition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vol. 39.3, pp. 432-443, 2006</a:t>
            </a:r>
          </a:p>
          <a:p>
            <a:pPr marL="342900" indent="-342900">
              <a:lnSpc>
                <a:spcPct val="150000"/>
              </a:lnSpc>
              <a:buClr>
                <a:srgbClr val="000000"/>
              </a:buClr>
              <a:buSzPts val="1200"/>
              <a:buFont typeface="+mj-lt"/>
              <a:buAutoNum type="arabicPeriod"/>
            </a:pPr>
            <a:endParaRPr lang="en-US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Clr>
                <a:srgbClr val="000000"/>
              </a:buClr>
              <a:buSzPts val="1200"/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Ming Du, Aswin C. </a:t>
            </a:r>
            <a:r>
              <a:rPr lang="en-U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Sankaranarayanan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and Rama </a:t>
            </a:r>
            <a:r>
              <a:rPr lang="en-U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Chellappa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Robust Face Recognition from Multi-View Videos, </a:t>
            </a:r>
            <a:r>
              <a:rPr lang="en-US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IEEE TRANSACTIONS ON IMAGE PROCESSING, VOL.23, NO. 3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MARCH 2014.</a:t>
            </a:r>
          </a:p>
          <a:p>
            <a:pPr marL="342900" lvl="0" indent="-342900">
              <a:lnSpc>
                <a:spcPct val="150000"/>
              </a:lnSpc>
              <a:buClr>
                <a:srgbClr val="000000"/>
              </a:buClr>
              <a:buSzPts val="1200"/>
              <a:buFont typeface="+mj-lt"/>
              <a:buAutoNum type="arabicPeriod"/>
            </a:pPr>
            <a:endParaRPr lang="en-IN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120606" y="6492875"/>
            <a:ext cx="2856283" cy="365125"/>
          </a:xfrm>
        </p:spPr>
        <p:txBody>
          <a:bodyPr/>
          <a:lstStyle/>
          <a:p>
            <a:fld id="{D125DE3D-E36A-4B20-A698-9F64F2376B28}" type="slidenum">
              <a:rPr lang="en-IN" sz="1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/>
              <a:t>12</a:t>
            </a:fld>
            <a:endParaRPr lang="en-IN" sz="14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2415" y="6453340"/>
            <a:ext cx="3876384" cy="365125"/>
          </a:xfrm>
        </p:spPr>
        <p:txBody>
          <a:bodyPr/>
          <a:lstStyle/>
          <a:p>
            <a:r>
              <a:rPr lang="en-IN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Walchand Institute of Technology, Solapur</a:t>
            </a:r>
          </a:p>
        </p:txBody>
      </p:sp>
      <p:pic>
        <p:nvPicPr>
          <p:cNvPr id="6" name="Picture 5" descr="WIT Solapur - 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1054" y="6072206"/>
            <a:ext cx="385950" cy="683164"/>
          </a:xfrm>
          <a:prstGeom prst="rect">
            <a:avLst/>
          </a:prstGeom>
        </p:spPr>
      </p:pic>
      <p:sp>
        <p:nvSpPr>
          <p:cNvPr id="41" name="Text Box 22">
            <a:extLst>
              <a:ext uri="{FF2B5EF4-FFF2-40B4-BE49-F238E27FC236}">
                <a16:creationId xmlns:a16="http://schemas.microsoft.com/office/drawing/2014/main" id="{6358D697-F5EA-400C-8F22-58613F7A4B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41275" y="9544050"/>
            <a:ext cx="609600" cy="3270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14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061" y="2348880"/>
            <a:ext cx="11017092" cy="1800200"/>
          </a:xfrm>
        </p:spPr>
        <p:txBody>
          <a:bodyPr>
            <a:noAutofit/>
          </a:bodyPr>
          <a:lstStyle/>
          <a:p>
            <a:r>
              <a:rPr lang="en-US" sz="10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Thank You !!!</a:t>
            </a:r>
            <a:endParaRPr lang="en-IN" sz="10000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" name="Picture 9" descr="WIT Solapur - 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1054" y="6143644"/>
            <a:ext cx="385950" cy="683164"/>
          </a:xfrm>
          <a:prstGeom prst="rect">
            <a:avLst/>
          </a:prstGeom>
        </p:spPr>
      </p:pic>
      <p:sp>
        <p:nvSpPr>
          <p:cNvPr id="11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192044" y="6492875"/>
            <a:ext cx="2856283" cy="365125"/>
          </a:xfrm>
        </p:spPr>
        <p:txBody>
          <a:bodyPr/>
          <a:lstStyle/>
          <a:p>
            <a:fld id="{D125DE3D-E36A-4B20-A698-9F64F2376B28}" type="slidenum">
              <a:rPr lang="en-IN" sz="1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/>
              <a:t>13</a:t>
            </a:fld>
            <a:endParaRPr lang="en-IN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2415" y="6453340"/>
            <a:ext cx="3876384" cy="365125"/>
          </a:xfrm>
        </p:spPr>
        <p:txBody>
          <a:bodyPr/>
          <a:lstStyle/>
          <a:p>
            <a:r>
              <a:rPr lang="en-IN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Walchand Institute of Technology, Solapur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4054"/>
            <a:ext cx="12241213" cy="95605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1" algn="ctr" rtl="0">
              <a:spcBef>
                <a:spcPct val="0"/>
              </a:spcBef>
            </a:pPr>
            <a:r>
              <a:rPr lang="en-IN" sz="4000" b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Idea of project in detail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152055" y="1434952"/>
            <a:ext cx="10009112" cy="41347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 hangingPunct="0">
              <a:lnSpc>
                <a:spcPct val="16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Smart Attendance Management System Using Face Recognition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 developed for daily employee attendance </a:t>
            </a:r>
            <a:r>
              <a:rPr lang="en-IN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Tara Paints &amp; Chemicals Industry</a:t>
            </a:r>
            <a:r>
              <a:rPr lang="en-IN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It includes following features:</a:t>
            </a:r>
          </a:p>
          <a:p>
            <a:pPr marL="285750" indent="-285750" algn="just" hangingPunct="0">
              <a:lnSpc>
                <a:spcPct val="16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 facilitates to access the information of </a:t>
            </a:r>
            <a:r>
              <a:rPr lang="en-IN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all the</a:t>
            </a:r>
            <a:r>
              <a:rPr lang="en-IN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employee i</a:t>
            </a:r>
            <a:r>
              <a:rPr lang="en-IN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 company.</a:t>
            </a:r>
            <a:endParaRPr lang="en-IN" sz="20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itchFamily="18" charset="0"/>
            </a:endParaRPr>
          </a:p>
          <a:p>
            <a:pPr marL="285750" indent="-285750" algn="just" hangingPunct="0">
              <a:lnSpc>
                <a:spcPct val="16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 automates the process of attendance of a employee using Face Detection and Recognition.</a:t>
            </a:r>
          </a:p>
          <a:p>
            <a:pPr marL="285750" indent="-285750" algn="just" hangingPunct="0">
              <a:lnSpc>
                <a:spcPct val="16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IN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facilitates to access the attendance information of a </a:t>
            </a:r>
            <a:r>
              <a:rPr lang="en-IN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all</a:t>
            </a:r>
            <a:r>
              <a:rPr lang="en-IN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employee through admin dashboard</a:t>
            </a:r>
            <a:r>
              <a:rPr lang="en-IN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 hangingPunct="0">
              <a:lnSpc>
                <a:spcPct val="16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Generation of Monthly Attendance is stored in Excel format.</a:t>
            </a:r>
          </a:p>
          <a:p>
            <a:pPr marL="285750" indent="-285750" algn="just" hangingPunct="0">
              <a:lnSpc>
                <a:spcPct val="16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120606" y="6492875"/>
            <a:ext cx="2856283" cy="365125"/>
          </a:xfrm>
        </p:spPr>
        <p:txBody>
          <a:bodyPr/>
          <a:lstStyle/>
          <a:p>
            <a:fld id="{D125DE3D-E36A-4B20-A698-9F64F2376B28}" type="slidenum">
              <a:rPr lang="en-IN" sz="1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/>
              <a:t>2</a:t>
            </a:fld>
            <a:endParaRPr lang="en-IN" sz="14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2415" y="6453340"/>
            <a:ext cx="3876384" cy="365125"/>
          </a:xfrm>
        </p:spPr>
        <p:txBody>
          <a:bodyPr/>
          <a:lstStyle/>
          <a:p>
            <a:r>
              <a:rPr lang="en-IN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Walchand Institute of Technology, Solapur</a:t>
            </a:r>
          </a:p>
        </p:txBody>
      </p:sp>
      <p:pic>
        <p:nvPicPr>
          <p:cNvPr id="6" name="Picture 5" descr="WIT Solapur - 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1054" y="6072206"/>
            <a:ext cx="385950" cy="68316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4054"/>
            <a:ext cx="12241213" cy="589921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lvl="1" algn="ctr" rtl="0">
              <a:spcBef>
                <a:spcPct val="0"/>
              </a:spcBef>
            </a:pPr>
            <a:r>
              <a:rPr lang="en-IN" sz="4000" b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Background of project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120606" y="6492875"/>
            <a:ext cx="2856283" cy="365125"/>
          </a:xfrm>
        </p:spPr>
        <p:txBody>
          <a:bodyPr/>
          <a:lstStyle/>
          <a:p>
            <a:fld id="{D125DE3D-E36A-4B20-A698-9F64F2376B28}" type="slidenum">
              <a:rPr lang="en-IN" sz="1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/>
              <a:t>3</a:t>
            </a:fld>
            <a:endParaRPr lang="en-IN" sz="14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2415" y="6453340"/>
            <a:ext cx="3876384" cy="365125"/>
          </a:xfrm>
        </p:spPr>
        <p:txBody>
          <a:bodyPr/>
          <a:lstStyle/>
          <a:p>
            <a:r>
              <a:rPr lang="en-IN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Walchand Institute of Technology, Solapur</a:t>
            </a:r>
          </a:p>
        </p:txBody>
      </p:sp>
      <p:pic>
        <p:nvPicPr>
          <p:cNvPr id="6" name="Picture 5" descr="WIT Solapur - 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1054" y="6072206"/>
            <a:ext cx="385950" cy="68316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425EB51-2FF9-4180-BD6E-8754B6771596}"/>
              </a:ext>
            </a:extLst>
          </p:cNvPr>
          <p:cNvSpPr txBox="1"/>
          <p:nvPr/>
        </p:nvSpPr>
        <p:spPr>
          <a:xfrm>
            <a:off x="0" y="908720"/>
            <a:ext cx="11591205" cy="60899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00150" lvl="2" indent="-28575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1371600" algn="l"/>
              </a:tabLst>
            </a:pPr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Attendance in company is generally paper based which may sometimes cause errors. Taking attendance manually consumes more time. So, the proposed attendance system uses Facial recognition technology to take attendance. </a:t>
            </a: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00150" lvl="2" indent="-28575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1371600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Enrollment of employee's biometric details is a one-time process and details store in a database.</a:t>
            </a:r>
            <a:endParaRPr lang="en-IN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00150" lvl="2" indent="-28575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1371600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Attendance is marked after employee identification. You can have your employee id which will be unique for each employee. The presence of each employee will be updated in a database. This results in improved performance over the manual attendance management system. </a:t>
            </a:r>
            <a:endParaRPr lang="en-IN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00150" lvl="2" indent="-28575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1371600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This product acts as a solution with more accurate results in a user interactive manner rather than existing attendance management systems.</a:t>
            </a:r>
            <a:endParaRPr lang="en-IN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00150" lvl="2" indent="-28575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1371600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 this system, we have used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Haar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Cascade classifier and LBPH algorithm to detect and recognize the face of a particular employee. </a:t>
            </a:r>
            <a:endParaRPr lang="en-IN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4054"/>
            <a:ext cx="12241213" cy="515248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lvl="1" algn="ctr" rtl="0">
              <a:spcBef>
                <a:spcPct val="0"/>
              </a:spcBef>
            </a:pPr>
            <a:r>
              <a:rPr lang="en-IN" sz="4000" b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System architecture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120606" y="6492875"/>
            <a:ext cx="2856283" cy="365125"/>
          </a:xfrm>
        </p:spPr>
        <p:txBody>
          <a:bodyPr/>
          <a:lstStyle/>
          <a:p>
            <a:fld id="{D125DE3D-E36A-4B20-A698-9F64F2376B28}" type="slidenum">
              <a:rPr lang="en-IN" sz="1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/>
              <a:t>4</a:t>
            </a:fld>
            <a:endParaRPr lang="en-IN" sz="14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2415" y="6453340"/>
            <a:ext cx="3876384" cy="365125"/>
          </a:xfrm>
        </p:spPr>
        <p:txBody>
          <a:bodyPr/>
          <a:lstStyle/>
          <a:p>
            <a:r>
              <a:rPr lang="en-IN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Walchand Institute of Technology, Solapur</a:t>
            </a:r>
          </a:p>
        </p:txBody>
      </p:sp>
      <p:pic>
        <p:nvPicPr>
          <p:cNvPr id="6" name="Picture 5" descr="WIT Solapur - 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1054" y="6072206"/>
            <a:ext cx="385950" cy="683164"/>
          </a:xfrm>
          <a:prstGeom prst="rect">
            <a:avLst/>
          </a:prstGeom>
        </p:spPr>
      </p:pic>
      <p:grpSp>
        <p:nvGrpSpPr>
          <p:cNvPr id="9" name="Group">
            <a:extLst>
              <a:ext uri="{FF2B5EF4-FFF2-40B4-BE49-F238E27FC236}">
                <a16:creationId xmlns:a16="http://schemas.microsoft.com/office/drawing/2014/main" id="{90012B87-4315-4C29-8278-C6B7588DC3AF}"/>
              </a:ext>
            </a:extLst>
          </p:cNvPr>
          <p:cNvGrpSpPr/>
          <p:nvPr/>
        </p:nvGrpSpPr>
        <p:grpSpPr>
          <a:xfrm>
            <a:off x="3312294" y="883563"/>
            <a:ext cx="6891379" cy="5245516"/>
            <a:chOff x="-1051579" y="0"/>
            <a:chExt cx="7669876" cy="7296918"/>
          </a:xfrm>
        </p:grpSpPr>
        <p:sp>
          <p:nvSpPr>
            <p:cNvPr id="10" name="Attendance Result">
              <a:extLst>
                <a:ext uri="{FF2B5EF4-FFF2-40B4-BE49-F238E27FC236}">
                  <a16:creationId xmlns:a16="http://schemas.microsoft.com/office/drawing/2014/main" id="{1BB1418E-3CA8-4ED1-A158-0B56D970906E}"/>
                </a:ext>
              </a:extLst>
            </p:cNvPr>
            <p:cNvSpPr/>
            <p:nvPr/>
          </p:nvSpPr>
          <p:spPr>
            <a:xfrm>
              <a:off x="2250959" y="3911237"/>
              <a:ext cx="2386971" cy="461060"/>
            </a:xfrm>
            <a:prstGeom prst="rect">
              <a:avLst/>
            </a:prstGeom>
            <a:solidFill>
              <a:schemeClr val="accent1">
                <a:lumOff val="13529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200" b="0"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r>
                <a:rPr sz="1600" dirty="0"/>
                <a:t>Attendance Result</a:t>
              </a:r>
            </a:p>
          </p:txBody>
        </p:sp>
        <p:grpSp>
          <p:nvGrpSpPr>
            <p:cNvPr id="11" name="Group">
              <a:extLst>
                <a:ext uri="{FF2B5EF4-FFF2-40B4-BE49-F238E27FC236}">
                  <a16:creationId xmlns:a16="http://schemas.microsoft.com/office/drawing/2014/main" id="{3F622BC4-6250-4EBE-AE2C-C6A540279E29}"/>
                </a:ext>
              </a:extLst>
            </p:cNvPr>
            <p:cNvGrpSpPr/>
            <p:nvPr/>
          </p:nvGrpSpPr>
          <p:grpSpPr>
            <a:xfrm>
              <a:off x="-1051579" y="0"/>
              <a:ext cx="6641804" cy="7296918"/>
              <a:chOff x="-1051579" y="0"/>
              <a:chExt cx="6641803" cy="7296917"/>
            </a:xfrm>
          </p:grpSpPr>
          <p:sp>
            <p:nvSpPr>
              <p:cNvPr id="17" name="Face Dataset Creation">
                <a:extLst>
                  <a:ext uri="{FF2B5EF4-FFF2-40B4-BE49-F238E27FC236}">
                    <a16:creationId xmlns:a16="http://schemas.microsoft.com/office/drawing/2014/main" id="{5C53F92A-F951-43DA-A9E7-4A8BB42198D6}"/>
                  </a:ext>
                </a:extLst>
              </p:cNvPr>
              <p:cNvSpPr/>
              <p:nvPr/>
            </p:nvSpPr>
            <p:spPr>
              <a:xfrm>
                <a:off x="-1051579" y="3878644"/>
                <a:ext cx="2386972" cy="461060"/>
              </a:xfrm>
              <a:prstGeom prst="rect">
                <a:avLst/>
              </a:prstGeom>
              <a:solidFill>
                <a:schemeClr val="accent1">
                  <a:lumOff val="13529"/>
                </a:schemeClr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2200" b="0">
                    <a:latin typeface="+mn-lt"/>
                    <a:ea typeface="+mn-ea"/>
                    <a:cs typeface="+mn-cs"/>
                    <a:sym typeface="Helvetica Neue Medium"/>
                  </a:defRPr>
                </a:lvl1pPr>
              </a:lstStyle>
              <a:p>
                <a:r>
                  <a:rPr lang="en-US" sz="1600" dirty="0"/>
                  <a:t>Train Images</a:t>
                </a:r>
                <a:endParaRPr sz="1600" dirty="0"/>
              </a:p>
            </p:txBody>
          </p:sp>
          <p:sp>
            <p:nvSpPr>
              <p:cNvPr id="18" name="Start">
                <a:extLst>
                  <a:ext uri="{FF2B5EF4-FFF2-40B4-BE49-F238E27FC236}">
                    <a16:creationId xmlns:a16="http://schemas.microsoft.com/office/drawing/2014/main" id="{2FB3126D-BCAF-4107-B520-D708BFB516DD}"/>
                  </a:ext>
                </a:extLst>
              </p:cNvPr>
              <p:cNvSpPr/>
              <p:nvPr/>
            </p:nvSpPr>
            <p:spPr>
              <a:xfrm>
                <a:off x="951984" y="0"/>
                <a:ext cx="1565695" cy="573767"/>
              </a:xfrm>
              <a:prstGeom prst="ellipse">
                <a:avLst/>
              </a:prstGeom>
              <a:solidFill>
                <a:schemeClr val="accent1">
                  <a:lumOff val="13529"/>
                </a:schemeClr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2200" b="0">
                    <a:latin typeface="+mn-lt"/>
                    <a:ea typeface="+mn-ea"/>
                    <a:cs typeface="+mn-cs"/>
                    <a:sym typeface="Helvetica Neue Medium"/>
                  </a:defRPr>
                </a:lvl1pPr>
              </a:lstStyle>
              <a:p>
                <a:r>
                  <a:rPr lang="en-US" sz="1600" dirty="0"/>
                  <a:t>     </a:t>
                </a:r>
                <a:r>
                  <a:rPr sz="1600" dirty="0"/>
                  <a:t>Start</a:t>
                </a:r>
              </a:p>
            </p:txBody>
          </p:sp>
          <p:sp>
            <p:nvSpPr>
              <p:cNvPr id="19" name="Line">
                <a:extLst>
                  <a:ext uri="{FF2B5EF4-FFF2-40B4-BE49-F238E27FC236}">
                    <a16:creationId xmlns:a16="http://schemas.microsoft.com/office/drawing/2014/main" id="{49879A2F-FFEF-4E8A-9B63-C5BC8EBB629A}"/>
                  </a:ext>
                </a:extLst>
              </p:cNvPr>
              <p:cNvSpPr/>
              <p:nvPr/>
            </p:nvSpPr>
            <p:spPr>
              <a:xfrm>
                <a:off x="1734831" y="553509"/>
                <a:ext cx="1" cy="461059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200" b="0"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1600"/>
              </a:p>
            </p:txBody>
          </p:sp>
          <p:sp>
            <p:nvSpPr>
              <p:cNvPr id="20" name="GUI Based Menu System">
                <a:extLst>
                  <a:ext uri="{FF2B5EF4-FFF2-40B4-BE49-F238E27FC236}">
                    <a16:creationId xmlns:a16="http://schemas.microsoft.com/office/drawing/2014/main" id="{19D1FADF-852A-4944-AD1D-972A6BCDBC0A}"/>
                  </a:ext>
                </a:extLst>
              </p:cNvPr>
              <p:cNvSpPr/>
              <p:nvPr/>
            </p:nvSpPr>
            <p:spPr>
              <a:xfrm>
                <a:off x="256999" y="983511"/>
                <a:ext cx="3019118" cy="461059"/>
              </a:xfrm>
              <a:prstGeom prst="rect">
                <a:avLst/>
              </a:prstGeom>
              <a:solidFill>
                <a:schemeClr val="accent1">
                  <a:lumOff val="13529"/>
                </a:schemeClr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2200" b="0">
                    <a:latin typeface="+mn-lt"/>
                    <a:ea typeface="+mn-ea"/>
                    <a:cs typeface="+mn-cs"/>
                    <a:sym typeface="Helvetica Neue Medium"/>
                  </a:defRPr>
                </a:lvl1pPr>
              </a:lstStyle>
              <a:p>
                <a:pPr algn="ctr"/>
                <a:r>
                  <a:rPr sz="1600" dirty="0"/>
                  <a:t>GUI Based Menu System</a:t>
                </a:r>
              </a:p>
            </p:txBody>
          </p:sp>
          <p:sp>
            <p:nvSpPr>
              <p:cNvPr id="21" name="Face capturing Camera">
                <a:extLst>
                  <a:ext uri="{FF2B5EF4-FFF2-40B4-BE49-F238E27FC236}">
                    <a16:creationId xmlns:a16="http://schemas.microsoft.com/office/drawing/2014/main" id="{3B1CB66E-196C-469E-A246-A43959B1EED1}"/>
                  </a:ext>
                </a:extLst>
              </p:cNvPr>
              <p:cNvSpPr/>
              <p:nvPr/>
            </p:nvSpPr>
            <p:spPr>
              <a:xfrm>
                <a:off x="-1051576" y="1994016"/>
                <a:ext cx="2386972" cy="461059"/>
              </a:xfrm>
              <a:prstGeom prst="rect">
                <a:avLst/>
              </a:prstGeom>
              <a:solidFill>
                <a:schemeClr val="accent1">
                  <a:lumOff val="13529"/>
                </a:schemeClr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2200" b="0">
                    <a:latin typeface="+mn-lt"/>
                    <a:ea typeface="+mn-ea"/>
                    <a:cs typeface="+mn-cs"/>
                    <a:sym typeface="Helvetica Neue Medium"/>
                  </a:defRPr>
                </a:lvl1pPr>
              </a:lstStyle>
              <a:p>
                <a:r>
                  <a:rPr lang="en-US" sz="1600" dirty="0"/>
                  <a:t>Admin Panel</a:t>
                </a:r>
                <a:endParaRPr lang="en-IN" sz="1600" dirty="0"/>
              </a:p>
            </p:txBody>
          </p:sp>
          <p:sp>
            <p:nvSpPr>
              <p:cNvPr id="23" name="Face Dataset Training">
                <a:extLst>
                  <a:ext uri="{FF2B5EF4-FFF2-40B4-BE49-F238E27FC236}">
                    <a16:creationId xmlns:a16="http://schemas.microsoft.com/office/drawing/2014/main" id="{634446B2-A463-4136-83C0-8D11B8D854EB}"/>
                  </a:ext>
                </a:extLst>
              </p:cNvPr>
              <p:cNvSpPr/>
              <p:nvPr/>
            </p:nvSpPr>
            <p:spPr>
              <a:xfrm>
                <a:off x="-1051576" y="2959658"/>
                <a:ext cx="2386970" cy="461060"/>
              </a:xfrm>
              <a:prstGeom prst="rect">
                <a:avLst/>
              </a:prstGeom>
              <a:solidFill>
                <a:schemeClr val="accent1">
                  <a:lumOff val="13529"/>
                </a:schemeClr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2200" b="0">
                    <a:latin typeface="+mn-lt"/>
                    <a:ea typeface="+mn-ea"/>
                    <a:cs typeface="+mn-cs"/>
                    <a:sym typeface="Helvetica Neue Medium"/>
                  </a:defRPr>
                </a:lvl1pPr>
              </a:lstStyle>
              <a:p>
                <a:r>
                  <a:rPr lang="en-US" sz="1600" dirty="0"/>
                  <a:t>Add/Update Employee</a:t>
                </a:r>
                <a:endParaRPr sz="1600" dirty="0"/>
              </a:p>
            </p:txBody>
          </p:sp>
          <p:sp>
            <p:nvSpPr>
              <p:cNvPr id="24" name="Face Recognition using LBPH">
                <a:extLst>
                  <a:ext uri="{FF2B5EF4-FFF2-40B4-BE49-F238E27FC236}">
                    <a16:creationId xmlns:a16="http://schemas.microsoft.com/office/drawing/2014/main" id="{999F86D9-5A80-4F7D-B57C-9F1C1B8E2005}"/>
                  </a:ext>
                </a:extLst>
              </p:cNvPr>
              <p:cNvSpPr/>
              <p:nvPr/>
            </p:nvSpPr>
            <p:spPr>
              <a:xfrm>
                <a:off x="2250957" y="2973434"/>
                <a:ext cx="2788296" cy="461059"/>
              </a:xfrm>
              <a:prstGeom prst="rect">
                <a:avLst/>
              </a:prstGeom>
              <a:solidFill>
                <a:schemeClr val="accent1">
                  <a:lumOff val="13529"/>
                </a:schemeClr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2200" b="0">
                    <a:latin typeface="+mn-lt"/>
                    <a:ea typeface="+mn-ea"/>
                    <a:cs typeface="+mn-cs"/>
                    <a:sym typeface="Helvetica Neue Medium"/>
                  </a:defRPr>
                </a:lvl1pPr>
              </a:lstStyle>
              <a:p>
                <a:r>
                  <a:rPr sz="1600" dirty="0"/>
                  <a:t>Face Recognition using LBPH </a:t>
                </a:r>
              </a:p>
            </p:txBody>
          </p:sp>
          <p:sp>
            <p:nvSpPr>
              <p:cNvPr id="25" name="Update Attendance to MS Excel">
                <a:extLst>
                  <a:ext uri="{FF2B5EF4-FFF2-40B4-BE49-F238E27FC236}">
                    <a16:creationId xmlns:a16="http://schemas.microsoft.com/office/drawing/2014/main" id="{A58617D0-1440-4E7B-A049-70540DA970CF}"/>
                  </a:ext>
                </a:extLst>
              </p:cNvPr>
              <p:cNvSpPr/>
              <p:nvPr/>
            </p:nvSpPr>
            <p:spPr>
              <a:xfrm>
                <a:off x="-1051579" y="5702508"/>
                <a:ext cx="3069218" cy="461059"/>
              </a:xfrm>
              <a:prstGeom prst="rect">
                <a:avLst/>
              </a:prstGeom>
              <a:solidFill>
                <a:schemeClr val="accent1">
                  <a:lumOff val="13529"/>
                </a:schemeClr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2200" b="0">
                    <a:latin typeface="+mn-lt"/>
                    <a:ea typeface="+mn-ea"/>
                    <a:cs typeface="+mn-cs"/>
                    <a:sym typeface="Helvetica Neue Medium"/>
                  </a:defRPr>
                </a:lvl1pPr>
              </a:lstStyle>
              <a:p>
                <a:r>
                  <a:rPr sz="1600" dirty="0"/>
                  <a:t>Update Attendance to MS Excel</a:t>
                </a:r>
              </a:p>
            </p:txBody>
          </p:sp>
          <p:sp>
            <p:nvSpPr>
              <p:cNvPr id="26" name="Attendance report generation">
                <a:extLst>
                  <a:ext uri="{FF2B5EF4-FFF2-40B4-BE49-F238E27FC236}">
                    <a16:creationId xmlns:a16="http://schemas.microsoft.com/office/drawing/2014/main" id="{BFEF5C9B-E545-4695-B610-B36ACCBB9205}"/>
                  </a:ext>
                </a:extLst>
              </p:cNvPr>
              <p:cNvSpPr/>
              <p:nvPr/>
            </p:nvSpPr>
            <p:spPr>
              <a:xfrm>
                <a:off x="-1051579" y="4794280"/>
                <a:ext cx="2386972" cy="461060"/>
              </a:xfrm>
              <a:prstGeom prst="rect">
                <a:avLst/>
              </a:prstGeom>
              <a:solidFill>
                <a:schemeClr val="accent1">
                  <a:lumOff val="13529"/>
                </a:schemeClr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2200" b="0">
                    <a:latin typeface="+mn-lt"/>
                    <a:ea typeface="+mn-ea"/>
                    <a:cs typeface="+mn-cs"/>
                    <a:sym typeface="Helvetica Neue Medium"/>
                  </a:defRPr>
                </a:lvl1pPr>
              </a:lstStyle>
              <a:p>
                <a:r>
                  <a:rPr lang="en-US" sz="1600" dirty="0"/>
                  <a:t>Generate</a:t>
                </a:r>
                <a:r>
                  <a:rPr sz="1600" dirty="0"/>
                  <a:t> report </a:t>
                </a:r>
              </a:p>
            </p:txBody>
          </p:sp>
          <p:sp>
            <p:nvSpPr>
              <p:cNvPr id="27" name="End">
                <a:extLst>
                  <a:ext uri="{FF2B5EF4-FFF2-40B4-BE49-F238E27FC236}">
                    <a16:creationId xmlns:a16="http://schemas.microsoft.com/office/drawing/2014/main" id="{B82E7CBB-1CDD-454B-91E1-0F78F60B1658}"/>
                  </a:ext>
                </a:extLst>
              </p:cNvPr>
              <p:cNvSpPr/>
              <p:nvPr/>
            </p:nvSpPr>
            <p:spPr>
              <a:xfrm>
                <a:off x="-876120" y="6723149"/>
                <a:ext cx="1565695" cy="573768"/>
              </a:xfrm>
              <a:prstGeom prst="ellipse">
                <a:avLst/>
              </a:prstGeom>
              <a:solidFill>
                <a:schemeClr val="accent1">
                  <a:lumOff val="13529"/>
                </a:schemeClr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2200" b="0">
                    <a:latin typeface="+mn-lt"/>
                    <a:ea typeface="+mn-ea"/>
                    <a:cs typeface="+mn-cs"/>
                    <a:sym typeface="Helvetica Neue Medium"/>
                  </a:defRPr>
                </a:lvl1pPr>
              </a:lstStyle>
              <a:p>
                <a:r>
                  <a:rPr lang="en-US" sz="1600" dirty="0"/>
                  <a:t>      </a:t>
                </a:r>
                <a:r>
                  <a:rPr sz="1600" dirty="0"/>
                  <a:t>End</a:t>
                </a: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31BF5CDD-45C1-4B4F-836D-DF913F53147B}"/>
                  </a:ext>
                </a:extLst>
              </p:cNvPr>
              <p:cNvSpPr/>
              <p:nvPr/>
            </p:nvSpPr>
            <p:spPr>
              <a:xfrm flipH="1">
                <a:off x="951984" y="1488792"/>
                <a:ext cx="782847" cy="524615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200" b="0"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1600" dirty="0"/>
              </a:p>
            </p:txBody>
          </p:sp>
          <p:sp>
            <p:nvSpPr>
              <p:cNvPr id="29" name="Line">
                <a:extLst>
                  <a:ext uri="{FF2B5EF4-FFF2-40B4-BE49-F238E27FC236}">
                    <a16:creationId xmlns:a16="http://schemas.microsoft.com/office/drawing/2014/main" id="{BFD61D12-B554-4524-9AD8-62C6695D48C2}"/>
                  </a:ext>
                </a:extLst>
              </p:cNvPr>
              <p:cNvSpPr/>
              <p:nvPr/>
            </p:nvSpPr>
            <p:spPr>
              <a:xfrm>
                <a:off x="3444442" y="2503119"/>
                <a:ext cx="1" cy="46106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200" b="0"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1600"/>
              </a:p>
            </p:txBody>
          </p:sp>
          <p:sp>
            <p:nvSpPr>
              <p:cNvPr id="30" name="Line">
                <a:extLst>
                  <a:ext uri="{FF2B5EF4-FFF2-40B4-BE49-F238E27FC236}">
                    <a16:creationId xmlns:a16="http://schemas.microsoft.com/office/drawing/2014/main" id="{B65DE345-B079-46B7-9BE8-389B8CB47810}"/>
                  </a:ext>
                </a:extLst>
              </p:cNvPr>
              <p:cNvSpPr/>
              <p:nvPr/>
            </p:nvSpPr>
            <p:spPr>
              <a:xfrm>
                <a:off x="3444440" y="3455222"/>
                <a:ext cx="1" cy="461059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200" b="0"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1600"/>
              </a:p>
            </p:txBody>
          </p:sp>
          <p:sp>
            <p:nvSpPr>
              <p:cNvPr id="31" name="Line">
                <a:extLst>
                  <a:ext uri="{FF2B5EF4-FFF2-40B4-BE49-F238E27FC236}">
                    <a16:creationId xmlns:a16="http://schemas.microsoft.com/office/drawing/2014/main" id="{B99FD629-9E26-4A2C-9295-32F2A51660AA}"/>
                  </a:ext>
                </a:extLst>
              </p:cNvPr>
              <p:cNvSpPr/>
              <p:nvPr/>
            </p:nvSpPr>
            <p:spPr>
              <a:xfrm>
                <a:off x="-89866" y="2465620"/>
                <a:ext cx="1" cy="46106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200" b="0"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1600"/>
              </a:p>
            </p:txBody>
          </p:sp>
          <p:sp>
            <p:nvSpPr>
              <p:cNvPr id="32" name="Line">
                <a:extLst>
                  <a:ext uri="{FF2B5EF4-FFF2-40B4-BE49-F238E27FC236}">
                    <a16:creationId xmlns:a16="http://schemas.microsoft.com/office/drawing/2014/main" id="{80F0C380-9CD6-4843-89AF-AB5376CCFF12}"/>
                  </a:ext>
                </a:extLst>
              </p:cNvPr>
              <p:cNvSpPr/>
              <p:nvPr/>
            </p:nvSpPr>
            <p:spPr>
              <a:xfrm>
                <a:off x="-89866" y="3427512"/>
                <a:ext cx="1" cy="46106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200" b="0"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1600"/>
              </a:p>
            </p:txBody>
          </p:sp>
          <p:sp>
            <p:nvSpPr>
              <p:cNvPr id="33" name="Line">
                <a:extLst>
                  <a:ext uri="{FF2B5EF4-FFF2-40B4-BE49-F238E27FC236}">
                    <a16:creationId xmlns:a16="http://schemas.microsoft.com/office/drawing/2014/main" id="{4D1CB69D-EDED-4CD4-A90F-9D33B3A42850}"/>
                  </a:ext>
                </a:extLst>
              </p:cNvPr>
              <p:cNvSpPr/>
              <p:nvPr/>
            </p:nvSpPr>
            <p:spPr>
              <a:xfrm>
                <a:off x="-89867" y="4336462"/>
                <a:ext cx="1" cy="46106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200" b="0"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1600"/>
              </a:p>
            </p:txBody>
          </p:sp>
          <p:sp>
            <p:nvSpPr>
              <p:cNvPr id="34" name="Line">
                <a:extLst>
                  <a:ext uri="{FF2B5EF4-FFF2-40B4-BE49-F238E27FC236}">
                    <a16:creationId xmlns:a16="http://schemas.microsoft.com/office/drawing/2014/main" id="{A2B09F2A-E48A-4CE4-BDB2-F4A4EB9A04BE}"/>
                  </a:ext>
                </a:extLst>
              </p:cNvPr>
              <p:cNvSpPr/>
              <p:nvPr/>
            </p:nvSpPr>
            <p:spPr>
              <a:xfrm>
                <a:off x="-96679" y="5255338"/>
                <a:ext cx="6814" cy="461059"/>
              </a:xfrm>
              <a:prstGeom prst="line">
                <a:avLst/>
              </a:prstGeom>
              <a:noFill/>
              <a:ln w="25400" cap="flat">
                <a:solidFill>
                  <a:srgbClr val="343434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200" b="0"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1600" dirty="0"/>
              </a:p>
            </p:txBody>
          </p:sp>
          <p:grpSp>
            <p:nvGrpSpPr>
              <p:cNvPr id="35" name="Group">
                <a:extLst>
                  <a:ext uri="{FF2B5EF4-FFF2-40B4-BE49-F238E27FC236}">
                    <a16:creationId xmlns:a16="http://schemas.microsoft.com/office/drawing/2014/main" id="{E784550E-EFA9-4739-8DFE-3045DB21E7E3}"/>
                  </a:ext>
                </a:extLst>
              </p:cNvPr>
              <p:cNvGrpSpPr/>
              <p:nvPr/>
            </p:nvGrpSpPr>
            <p:grpSpPr>
              <a:xfrm>
                <a:off x="1335393" y="3200312"/>
                <a:ext cx="4254831" cy="1310200"/>
                <a:chOff x="-384143" y="-53443"/>
                <a:chExt cx="4254831" cy="1310196"/>
              </a:xfrm>
            </p:grpSpPr>
            <p:sp>
              <p:nvSpPr>
                <p:cNvPr id="36" name="Line">
                  <a:extLst>
                    <a:ext uri="{FF2B5EF4-FFF2-40B4-BE49-F238E27FC236}">
                      <a16:creationId xmlns:a16="http://schemas.microsoft.com/office/drawing/2014/main" id="{F0878C5E-9C6D-4DD8-BBCE-A9B845C76738}"/>
                    </a:ext>
                  </a:extLst>
                </p:cNvPr>
                <p:cNvSpPr/>
                <p:nvPr/>
              </p:nvSpPr>
              <p:spPr>
                <a:xfrm>
                  <a:off x="-384143" y="-53443"/>
                  <a:ext cx="383903" cy="1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200" b="0"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 sz="1600" dirty="0"/>
                </a:p>
              </p:txBody>
            </p:sp>
            <p:sp>
              <p:nvSpPr>
                <p:cNvPr id="37" name="Line">
                  <a:extLst>
                    <a:ext uri="{FF2B5EF4-FFF2-40B4-BE49-F238E27FC236}">
                      <a16:creationId xmlns:a16="http://schemas.microsoft.com/office/drawing/2014/main" id="{58B00E9A-AECE-4703-9E67-4002C0640F89}"/>
                    </a:ext>
                  </a:extLst>
                </p:cNvPr>
                <p:cNvSpPr/>
                <p:nvPr/>
              </p:nvSpPr>
              <p:spPr>
                <a:xfrm flipV="1">
                  <a:off x="15295" y="1243890"/>
                  <a:ext cx="3855393" cy="12863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  <a:tailEnd type="triangle" w="med" len="med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200" b="0"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 sz="1600"/>
                </a:p>
              </p:txBody>
            </p:sp>
          </p:grpSp>
        </p:grpSp>
        <p:sp>
          <p:nvSpPr>
            <p:cNvPr id="12" name="Coins">
              <a:extLst>
                <a:ext uri="{FF2B5EF4-FFF2-40B4-BE49-F238E27FC236}">
                  <a16:creationId xmlns:a16="http://schemas.microsoft.com/office/drawing/2014/main" id="{6FB1E1F6-50FB-442B-96C1-111C56F8C7B0}"/>
                </a:ext>
              </a:extLst>
            </p:cNvPr>
            <p:cNvSpPr/>
            <p:nvPr/>
          </p:nvSpPr>
          <p:spPr>
            <a:xfrm>
              <a:off x="5590234" y="3879949"/>
              <a:ext cx="864249" cy="8257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1" y="0"/>
                  </a:moveTo>
                  <a:cubicBezTo>
                    <a:pt x="7949" y="0"/>
                    <a:pt x="5266" y="392"/>
                    <a:pt x="3255" y="1111"/>
                  </a:cubicBezTo>
                  <a:cubicBezTo>
                    <a:pt x="1360" y="1787"/>
                    <a:pt x="273" y="2685"/>
                    <a:pt x="273" y="3572"/>
                  </a:cubicBezTo>
                  <a:cubicBezTo>
                    <a:pt x="273" y="4460"/>
                    <a:pt x="1360" y="5360"/>
                    <a:pt x="3255" y="6035"/>
                  </a:cubicBezTo>
                  <a:cubicBezTo>
                    <a:pt x="5266" y="6749"/>
                    <a:pt x="7949" y="7147"/>
                    <a:pt x="10801" y="7147"/>
                  </a:cubicBezTo>
                  <a:cubicBezTo>
                    <a:pt x="13652" y="7147"/>
                    <a:pt x="16334" y="6754"/>
                    <a:pt x="18345" y="6035"/>
                  </a:cubicBezTo>
                  <a:cubicBezTo>
                    <a:pt x="20240" y="5360"/>
                    <a:pt x="21327" y="4460"/>
                    <a:pt x="21327" y="3572"/>
                  </a:cubicBezTo>
                  <a:cubicBezTo>
                    <a:pt x="21327" y="2685"/>
                    <a:pt x="20240" y="1787"/>
                    <a:pt x="18345" y="1111"/>
                  </a:cubicBezTo>
                  <a:cubicBezTo>
                    <a:pt x="16334" y="398"/>
                    <a:pt x="13652" y="0"/>
                    <a:pt x="10801" y="0"/>
                  </a:cubicBezTo>
                  <a:close/>
                  <a:moveTo>
                    <a:pt x="12" y="4505"/>
                  </a:moveTo>
                  <a:lnTo>
                    <a:pt x="12" y="5914"/>
                  </a:lnTo>
                  <a:cubicBezTo>
                    <a:pt x="12" y="8033"/>
                    <a:pt x="4846" y="9754"/>
                    <a:pt x="10811" y="9754"/>
                  </a:cubicBezTo>
                  <a:cubicBezTo>
                    <a:pt x="16776" y="9754"/>
                    <a:pt x="21600" y="8039"/>
                    <a:pt x="21600" y="5914"/>
                  </a:cubicBezTo>
                  <a:lnTo>
                    <a:pt x="21600" y="4505"/>
                  </a:lnTo>
                  <a:cubicBezTo>
                    <a:pt x="21136" y="5284"/>
                    <a:pt x="20088" y="5991"/>
                    <a:pt x="18531" y="6541"/>
                  </a:cubicBezTo>
                  <a:cubicBezTo>
                    <a:pt x="16460" y="7276"/>
                    <a:pt x="13718" y="7679"/>
                    <a:pt x="10806" y="7679"/>
                  </a:cubicBezTo>
                  <a:cubicBezTo>
                    <a:pt x="7894" y="7679"/>
                    <a:pt x="5146" y="7276"/>
                    <a:pt x="3081" y="6541"/>
                  </a:cubicBezTo>
                  <a:cubicBezTo>
                    <a:pt x="1524" y="5985"/>
                    <a:pt x="476" y="5284"/>
                    <a:pt x="12" y="4505"/>
                  </a:cubicBezTo>
                  <a:close/>
                  <a:moveTo>
                    <a:pt x="0" y="7320"/>
                  </a:moveTo>
                  <a:lnTo>
                    <a:pt x="0" y="8284"/>
                  </a:lnTo>
                  <a:cubicBezTo>
                    <a:pt x="0" y="10402"/>
                    <a:pt x="4836" y="12123"/>
                    <a:pt x="10801" y="12123"/>
                  </a:cubicBezTo>
                  <a:cubicBezTo>
                    <a:pt x="16766" y="12123"/>
                    <a:pt x="21600" y="10408"/>
                    <a:pt x="21600" y="8284"/>
                  </a:cubicBezTo>
                  <a:lnTo>
                    <a:pt x="21600" y="7320"/>
                  </a:lnTo>
                  <a:cubicBezTo>
                    <a:pt x="21458" y="7495"/>
                    <a:pt x="21295" y="7664"/>
                    <a:pt x="21098" y="7827"/>
                  </a:cubicBezTo>
                  <a:cubicBezTo>
                    <a:pt x="20508" y="8329"/>
                    <a:pt x="19672" y="8769"/>
                    <a:pt x="18618" y="9145"/>
                  </a:cubicBezTo>
                  <a:cubicBezTo>
                    <a:pt x="16520" y="9891"/>
                    <a:pt x="13745" y="10299"/>
                    <a:pt x="10801" y="10299"/>
                  </a:cubicBezTo>
                  <a:cubicBezTo>
                    <a:pt x="7856" y="10299"/>
                    <a:pt x="5080" y="9891"/>
                    <a:pt x="2982" y="9145"/>
                  </a:cubicBezTo>
                  <a:cubicBezTo>
                    <a:pt x="1928" y="8769"/>
                    <a:pt x="1099" y="8329"/>
                    <a:pt x="504" y="7827"/>
                  </a:cubicBezTo>
                  <a:cubicBezTo>
                    <a:pt x="307" y="7664"/>
                    <a:pt x="142" y="7495"/>
                    <a:pt x="0" y="7320"/>
                  </a:cubicBezTo>
                  <a:close/>
                  <a:moveTo>
                    <a:pt x="0" y="9689"/>
                  </a:moveTo>
                  <a:lnTo>
                    <a:pt x="0" y="10653"/>
                  </a:lnTo>
                  <a:cubicBezTo>
                    <a:pt x="0" y="12771"/>
                    <a:pt x="4836" y="14492"/>
                    <a:pt x="10801" y="14492"/>
                  </a:cubicBezTo>
                  <a:cubicBezTo>
                    <a:pt x="16766" y="14492"/>
                    <a:pt x="21600" y="12777"/>
                    <a:pt x="21600" y="10653"/>
                  </a:cubicBezTo>
                  <a:lnTo>
                    <a:pt x="21600" y="9689"/>
                  </a:lnTo>
                  <a:cubicBezTo>
                    <a:pt x="21458" y="9864"/>
                    <a:pt x="21295" y="10033"/>
                    <a:pt x="21098" y="10197"/>
                  </a:cubicBezTo>
                  <a:cubicBezTo>
                    <a:pt x="20508" y="10698"/>
                    <a:pt x="19672" y="11138"/>
                    <a:pt x="18618" y="11514"/>
                  </a:cubicBezTo>
                  <a:cubicBezTo>
                    <a:pt x="16520" y="12260"/>
                    <a:pt x="13745" y="12668"/>
                    <a:pt x="10801" y="12668"/>
                  </a:cubicBezTo>
                  <a:cubicBezTo>
                    <a:pt x="7856" y="12668"/>
                    <a:pt x="5080" y="12260"/>
                    <a:pt x="2982" y="11514"/>
                  </a:cubicBezTo>
                  <a:cubicBezTo>
                    <a:pt x="1928" y="11138"/>
                    <a:pt x="1099" y="10698"/>
                    <a:pt x="504" y="10197"/>
                  </a:cubicBezTo>
                  <a:cubicBezTo>
                    <a:pt x="307" y="10033"/>
                    <a:pt x="142" y="9864"/>
                    <a:pt x="0" y="9689"/>
                  </a:cubicBezTo>
                  <a:close/>
                  <a:moveTo>
                    <a:pt x="0" y="12059"/>
                  </a:moveTo>
                  <a:lnTo>
                    <a:pt x="0" y="13022"/>
                  </a:lnTo>
                  <a:cubicBezTo>
                    <a:pt x="0" y="15141"/>
                    <a:pt x="4836" y="16862"/>
                    <a:pt x="10801" y="16862"/>
                  </a:cubicBezTo>
                  <a:cubicBezTo>
                    <a:pt x="16766" y="16862"/>
                    <a:pt x="21600" y="15146"/>
                    <a:pt x="21600" y="13022"/>
                  </a:cubicBezTo>
                  <a:lnTo>
                    <a:pt x="21600" y="12059"/>
                  </a:lnTo>
                  <a:cubicBezTo>
                    <a:pt x="21458" y="12233"/>
                    <a:pt x="21295" y="12402"/>
                    <a:pt x="21098" y="12566"/>
                  </a:cubicBezTo>
                  <a:cubicBezTo>
                    <a:pt x="20508" y="13067"/>
                    <a:pt x="19672" y="13507"/>
                    <a:pt x="18618" y="13883"/>
                  </a:cubicBezTo>
                  <a:cubicBezTo>
                    <a:pt x="16520" y="14629"/>
                    <a:pt x="13745" y="15037"/>
                    <a:pt x="10801" y="15037"/>
                  </a:cubicBezTo>
                  <a:cubicBezTo>
                    <a:pt x="7856" y="15037"/>
                    <a:pt x="5080" y="14629"/>
                    <a:pt x="2982" y="13883"/>
                  </a:cubicBezTo>
                  <a:cubicBezTo>
                    <a:pt x="1928" y="13507"/>
                    <a:pt x="1099" y="13067"/>
                    <a:pt x="504" y="12566"/>
                  </a:cubicBezTo>
                  <a:cubicBezTo>
                    <a:pt x="307" y="12402"/>
                    <a:pt x="142" y="12233"/>
                    <a:pt x="0" y="12059"/>
                  </a:cubicBezTo>
                  <a:close/>
                  <a:moveTo>
                    <a:pt x="0" y="14428"/>
                  </a:moveTo>
                  <a:lnTo>
                    <a:pt x="0" y="15391"/>
                  </a:lnTo>
                  <a:cubicBezTo>
                    <a:pt x="0" y="17510"/>
                    <a:pt x="4836" y="19231"/>
                    <a:pt x="10801" y="19231"/>
                  </a:cubicBezTo>
                  <a:cubicBezTo>
                    <a:pt x="16766" y="19231"/>
                    <a:pt x="21600" y="17515"/>
                    <a:pt x="21600" y="15391"/>
                  </a:cubicBezTo>
                  <a:lnTo>
                    <a:pt x="21600" y="14428"/>
                  </a:lnTo>
                  <a:cubicBezTo>
                    <a:pt x="21458" y="14602"/>
                    <a:pt x="21295" y="14772"/>
                    <a:pt x="21098" y="14935"/>
                  </a:cubicBezTo>
                  <a:cubicBezTo>
                    <a:pt x="20508" y="15436"/>
                    <a:pt x="19672" y="15877"/>
                    <a:pt x="18618" y="16252"/>
                  </a:cubicBezTo>
                  <a:cubicBezTo>
                    <a:pt x="16520" y="16998"/>
                    <a:pt x="13745" y="17406"/>
                    <a:pt x="10801" y="17406"/>
                  </a:cubicBezTo>
                  <a:cubicBezTo>
                    <a:pt x="7856" y="17406"/>
                    <a:pt x="5080" y="16998"/>
                    <a:pt x="2982" y="16252"/>
                  </a:cubicBezTo>
                  <a:cubicBezTo>
                    <a:pt x="1928" y="15877"/>
                    <a:pt x="1099" y="15436"/>
                    <a:pt x="504" y="14935"/>
                  </a:cubicBezTo>
                  <a:cubicBezTo>
                    <a:pt x="307" y="14772"/>
                    <a:pt x="142" y="14602"/>
                    <a:pt x="0" y="14428"/>
                  </a:cubicBezTo>
                  <a:close/>
                  <a:moveTo>
                    <a:pt x="0" y="16797"/>
                  </a:moveTo>
                  <a:lnTo>
                    <a:pt x="0" y="17760"/>
                  </a:lnTo>
                  <a:cubicBezTo>
                    <a:pt x="0" y="19879"/>
                    <a:pt x="4836" y="21600"/>
                    <a:pt x="10801" y="21600"/>
                  </a:cubicBezTo>
                  <a:cubicBezTo>
                    <a:pt x="16766" y="21600"/>
                    <a:pt x="21600" y="19879"/>
                    <a:pt x="21600" y="17760"/>
                  </a:cubicBezTo>
                  <a:lnTo>
                    <a:pt x="21600" y="16797"/>
                  </a:lnTo>
                  <a:cubicBezTo>
                    <a:pt x="21458" y="16971"/>
                    <a:pt x="21295" y="17141"/>
                    <a:pt x="21098" y="17304"/>
                  </a:cubicBezTo>
                  <a:cubicBezTo>
                    <a:pt x="20508" y="17805"/>
                    <a:pt x="19672" y="18246"/>
                    <a:pt x="18618" y="18622"/>
                  </a:cubicBezTo>
                  <a:cubicBezTo>
                    <a:pt x="16520" y="19368"/>
                    <a:pt x="13745" y="19775"/>
                    <a:pt x="10801" y="19775"/>
                  </a:cubicBezTo>
                  <a:cubicBezTo>
                    <a:pt x="7856" y="19775"/>
                    <a:pt x="5080" y="19368"/>
                    <a:pt x="2982" y="18622"/>
                  </a:cubicBezTo>
                  <a:cubicBezTo>
                    <a:pt x="1928" y="18246"/>
                    <a:pt x="1099" y="17805"/>
                    <a:pt x="504" y="17304"/>
                  </a:cubicBezTo>
                  <a:cubicBezTo>
                    <a:pt x="307" y="17141"/>
                    <a:pt x="142" y="16971"/>
                    <a:pt x="0" y="16797"/>
                  </a:cubicBezTo>
                  <a:close/>
                </a:path>
              </a:pathLst>
            </a:custGeom>
            <a:solidFill>
              <a:schemeClr val="accent1">
                <a:lumOff val="13529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 b="0"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600"/>
            </a:p>
          </p:txBody>
        </p:sp>
        <p:sp>
          <p:nvSpPr>
            <p:cNvPr id="13" name="StudentDatabase">
              <a:extLst>
                <a:ext uri="{FF2B5EF4-FFF2-40B4-BE49-F238E27FC236}">
                  <a16:creationId xmlns:a16="http://schemas.microsoft.com/office/drawing/2014/main" id="{6779ECB2-0544-4982-84AA-219A88A2B51C}"/>
                </a:ext>
              </a:extLst>
            </p:cNvPr>
            <p:cNvSpPr txBox="1"/>
            <p:nvPr/>
          </p:nvSpPr>
          <p:spPr>
            <a:xfrm>
              <a:off x="5590234" y="4701059"/>
              <a:ext cx="1028063" cy="48522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rPr sz="1600" dirty="0"/>
                <a:t> </a:t>
              </a:r>
              <a:r>
                <a:rPr sz="1600" dirty="0">
                  <a:solidFill>
                    <a:srgbClr val="000000"/>
                  </a:solidFill>
                </a:rPr>
                <a:t>Database</a:t>
              </a:r>
            </a:p>
          </p:txBody>
        </p:sp>
        <p:sp>
          <p:nvSpPr>
            <p:cNvPr id="14" name="Line">
              <a:extLst>
                <a:ext uri="{FF2B5EF4-FFF2-40B4-BE49-F238E27FC236}">
                  <a16:creationId xmlns:a16="http://schemas.microsoft.com/office/drawing/2014/main" id="{7BDAA845-97F6-4AB9-B578-7D6F2BEF358A}"/>
                </a:ext>
              </a:extLst>
            </p:cNvPr>
            <p:cNvSpPr/>
            <p:nvPr/>
          </p:nvSpPr>
          <p:spPr>
            <a:xfrm>
              <a:off x="4637930" y="4121568"/>
              <a:ext cx="952294" cy="1286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 b="0"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600" dirty="0"/>
            </a:p>
          </p:txBody>
        </p:sp>
      </p:grpSp>
      <p:sp>
        <p:nvSpPr>
          <p:cNvPr id="38" name="Face capturing Camera">
            <a:extLst>
              <a:ext uri="{FF2B5EF4-FFF2-40B4-BE49-F238E27FC236}">
                <a16:creationId xmlns:a16="http://schemas.microsoft.com/office/drawing/2014/main" id="{62EE0204-DE5B-4595-A228-F98AF3C4D5C6}"/>
              </a:ext>
            </a:extLst>
          </p:cNvPr>
          <p:cNvSpPr/>
          <p:nvPr/>
        </p:nvSpPr>
        <p:spPr>
          <a:xfrm>
            <a:off x="6279618" y="2362734"/>
            <a:ext cx="2144693" cy="331440"/>
          </a:xfrm>
          <a:prstGeom prst="rect">
            <a:avLst/>
          </a:prstGeom>
          <a:solidFill>
            <a:schemeClr val="accent1">
              <a:lumOff val="13529"/>
            </a:schemeClr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sz="22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lang="en-US" sz="1600" dirty="0"/>
              <a:t>M</a:t>
            </a:r>
            <a:r>
              <a:rPr lang="en-IN" sz="1600" dirty="0"/>
              <a:t>ark Attendance</a:t>
            </a:r>
          </a:p>
        </p:txBody>
      </p:sp>
      <p:sp>
        <p:nvSpPr>
          <p:cNvPr id="39" name="Line">
            <a:extLst>
              <a:ext uri="{FF2B5EF4-FFF2-40B4-BE49-F238E27FC236}">
                <a16:creationId xmlns:a16="http://schemas.microsoft.com/office/drawing/2014/main" id="{DD86ECFC-D740-4225-8795-92E6E879B070}"/>
              </a:ext>
            </a:extLst>
          </p:cNvPr>
          <p:cNvSpPr/>
          <p:nvPr/>
        </p:nvSpPr>
        <p:spPr>
          <a:xfrm>
            <a:off x="5801924" y="1953807"/>
            <a:ext cx="717343" cy="402542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 w="med" len="med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>
              <a:defRPr sz="2200" b="0">
                <a:latin typeface="+mn-lt"/>
                <a:ea typeface="+mn-ea"/>
                <a:cs typeface="+mn-cs"/>
                <a:sym typeface="Helvetica Neue Medium"/>
              </a:defRPr>
            </a:pPr>
            <a:endParaRPr sz="1600"/>
          </a:p>
        </p:txBody>
      </p:sp>
      <p:sp>
        <p:nvSpPr>
          <p:cNvPr id="40" name="Line">
            <a:extLst>
              <a:ext uri="{FF2B5EF4-FFF2-40B4-BE49-F238E27FC236}">
                <a16:creationId xmlns:a16="http://schemas.microsoft.com/office/drawing/2014/main" id="{786F903D-D604-4852-B1B3-2EFC42117125}"/>
              </a:ext>
            </a:extLst>
          </p:cNvPr>
          <p:cNvSpPr/>
          <p:nvPr/>
        </p:nvSpPr>
        <p:spPr>
          <a:xfrm flipH="1" flipV="1">
            <a:off x="5783595" y="3201216"/>
            <a:ext cx="8141" cy="128928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>
              <a:defRPr sz="2200" b="0">
                <a:latin typeface="+mn-lt"/>
                <a:ea typeface="+mn-ea"/>
                <a:cs typeface="+mn-cs"/>
                <a:sym typeface="Helvetica Neue Medium"/>
              </a:defRPr>
            </a:pPr>
            <a:endParaRPr sz="1600"/>
          </a:p>
        </p:txBody>
      </p:sp>
      <p:sp>
        <p:nvSpPr>
          <p:cNvPr id="41" name="Line">
            <a:extLst>
              <a:ext uri="{FF2B5EF4-FFF2-40B4-BE49-F238E27FC236}">
                <a16:creationId xmlns:a16="http://schemas.microsoft.com/office/drawing/2014/main" id="{D0B87423-B24F-49C5-A55D-733273A32A90}"/>
              </a:ext>
            </a:extLst>
          </p:cNvPr>
          <p:cNvSpPr/>
          <p:nvPr/>
        </p:nvSpPr>
        <p:spPr>
          <a:xfrm flipV="1">
            <a:off x="5445542" y="4490496"/>
            <a:ext cx="370271" cy="6385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>
              <a:defRPr sz="2200" b="0">
                <a:latin typeface="+mn-lt"/>
                <a:ea typeface="+mn-ea"/>
                <a:cs typeface="+mn-cs"/>
                <a:sym typeface="Helvetica Neue Medium"/>
              </a:defRPr>
            </a:pPr>
            <a:endParaRPr sz="1600"/>
          </a:p>
        </p:txBody>
      </p:sp>
      <p:sp>
        <p:nvSpPr>
          <p:cNvPr id="43" name="Line">
            <a:extLst>
              <a:ext uri="{FF2B5EF4-FFF2-40B4-BE49-F238E27FC236}">
                <a16:creationId xmlns:a16="http://schemas.microsoft.com/office/drawing/2014/main" id="{2CF43095-107C-4E48-8438-75602B9AF514}"/>
              </a:ext>
            </a:extLst>
          </p:cNvPr>
          <p:cNvSpPr/>
          <p:nvPr/>
        </p:nvSpPr>
        <p:spPr>
          <a:xfrm>
            <a:off x="4176980" y="5335959"/>
            <a:ext cx="0" cy="412463"/>
          </a:xfrm>
          <a:prstGeom prst="line">
            <a:avLst/>
          </a:prstGeom>
          <a:noFill/>
          <a:ln w="25400" cap="flat">
            <a:solidFill>
              <a:srgbClr val="343434"/>
            </a:solidFill>
            <a:prstDash val="solid"/>
            <a:miter lim="400000"/>
            <a:tailEnd type="triangle" w="med" len="med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>
              <a:defRPr sz="2200" b="0">
                <a:latin typeface="+mn-lt"/>
                <a:ea typeface="+mn-ea"/>
                <a:cs typeface="+mn-cs"/>
                <a:sym typeface="Helvetica Neue Medium"/>
              </a:defRPr>
            </a:pPr>
            <a:endParaRPr sz="1600" dirty="0"/>
          </a:p>
        </p:txBody>
      </p:sp>
      <p:sp>
        <p:nvSpPr>
          <p:cNvPr id="44" name="Line">
            <a:extLst>
              <a:ext uri="{FF2B5EF4-FFF2-40B4-BE49-F238E27FC236}">
                <a16:creationId xmlns:a16="http://schemas.microsoft.com/office/drawing/2014/main" id="{D810C663-9D28-4ABC-A4CF-893886F739C1}"/>
              </a:ext>
            </a:extLst>
          </p:cNvPr>
          <p:cNvSpPr/>
          <p:nvPr/>
        </p:nvSpPr>
        <p:spPr>
          <a:xfrm>
            <a:off x="7368469" y="4007289"/>
            <a:ext cx="0" cy="499803"/>
          </a:xfrm>
          <a:prstGeom prst="line">
            <a:avLst/>
          </a:prstGeom>
          <a:noFill/>
          <a:ln w="25400" cap="flat">
            <a:solidFill>
              <a:srgbClr val="343434"/>
            </a:solidFill>
            <a:prstDash val="solid"/>
            <a:miter lim="400000"/>
            <a:tailEnd type="triangle" w="med" len="med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>
              <a:defRPr sz="2200" b="0">
                <a:latin typeface="+mn-lt"/>
                <a:ea typeface="+mn-ea"/>
                <a:cs typeface="+mn-cs"/>
                <a:sym typeface="Helvetica Neue Medium"/>
              </a:defRPr>
            </a:pPr>
            <a:endParaRPr sz="1600" dirty="0"/>
          </a:p>
        </p:txBody>
      </p:sp>
      <p:sp>
        <p:nvSpPr>
          <p:cNvPr id="45" name="End">
            <a:extLst>
              <a:ext uri="{FF2B5EF4-FFF2-40B4-BE49-F238E27FC236}">
                <a16:creationId xmlns:a16="http://schemas.microsoft.com/office/drawing/2014/main" id="{B6554FBE-7370-45DD-9E23-D34C4563E289}"/>
              </a:ext>
            </a:extLst>
          </p:cNvPr>
          <p:cNvSpPr/>
          <p:nvPr/>
        </p:nvSpPr>
        <p:spPr>
          <a:xfrm>
            <a:off x="6701502" y="4513377"/>
            <a:ext cx="1406776" cy="412463"/>
          </a:xfrm>
          <a:prstGeom prst="ellipse">
            <a:avLst/>
          </a:prstGeom>
          <a:solidFill>
            <a:schemeClr val="accent1">
              <a:lumOff val="13529"/>
            </a:schemeClr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sz="22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lang="en-US" sz="1600" dirty="0"/>
              <a:t>      </a:t>
            </a:r>
            <a:r>
              <a:rPr sz="1600" dirty="0"/>
              <a:t>End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4054"/>
            <a:ext cx="12241213" cy="515248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lvl="1" algn="ctr" rtl="0">
              <a:spcBef>
                <a:spcPct val="0"/>
              </a:spcBef>
            </a:pPr>
            <a:r>
              <a:rPr lang="en-IN" sz="4000" b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Methodology (working)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120606" y="6492875"/>
            <a:ext cx="2856283" cy="365125"/>
          </a:xfrm>
        </p:spPr>
        <p:txBody>
          <a:bodyPr/>
          <a:lstStyle/>
          <a:p>
            <a:fld id="{D125DE3D-E36A-4B20-A698-9F64F2376B28}" type="slidenum">
              <a:rPr lang="en-IN" sz="1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/>
              <a:t>5</a:t>
            </a:fld>
            <a:endParaRPr lang="en-IN" sz="14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2415" y="6453340"/>
            <a:ext cx="3876384" cy="365125"/>
          </a:xfrm>
        </p:spPr>
        <p:txBody>
          <a:bodyPr/>
          <a:lstStyle/>
          <a:p>
            <a:r>
              <a:rPr lang="en-IN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Walchand Institute of Technology, Solapur</a:t>
            </a:r>
          </a:p>
        </p:txBody>
      </p:sp>
      <p:pic>
        <p:nvPicPr>
          <p:cNvPr id="6" name="Picture 5" descr="WIT Solapur - 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1054" y="6072206"/>
            <a:ext cx="385950" cy="683164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5E2BD673-8779-42F5-865F-E225F98B32FB}"/>
              </a:ext>
            </a:extLst>
          </p:cNvPr>
          <p:cNvSpPr/>
          <p:nvPr/>
        </p:nvSpPr>
        <p:spPr>
          <a:xfrm>
            <a:off x="3228254" y="1942614"/>
            <a:ext cx="1224136" cy="7200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787C02E-15C8-4A66-A106-BFF2C596E846}"/>
              </a:ext>
            </a:extLst>
          </p:cNvPr>
          <p:cNvSpPr/>
          <p:nvPr/>
        </p:nvSpPr>
        <p:spPr>
          <a:xfrm>
            <a:off x="5436530" y="1942614"/>
            <a:ext cx="1368152" cy="7200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Details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/Face images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18BFBFD-FC93-432A-9548-F0B7CBCD7B48}"/>
              </a:ext>
            </a:extLst>
          </p:cNvPr>
          <p:cNvSpPr/>
          <p:nvPr/>
        </p:nvSpPr>
        <p:spPr>
          <a:xfrm>
            <a:off x="7780298" y="1942614"/>
            <a:ext cx="1368152" cy="7200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Report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Coins">
            <a:extLst>
              <a:ext uri="{FF2B5EF4-FFF2-40B4-BE49-F238E27FC236}">
                <a16:creationId xmlns:a16="http://schemas.microsoft.com/office/drawing/2014/main" id="{95DAE731-1348-4163-B1E8-FE81C26107EA}"/>
              </a:ext>
            </a:extLst>
          </p:cNvPr>
          <p:cNvSpPr/>
          <p:nvPr/>
        </p:nvSpPr>
        <p:spPr>
          <a:xfrm>
            <a:off x="6878455" y="3174315"/>
            <a:ext cx="776527" cy="5936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1" y="0"/>
                </a:moveTo>
                <a:cubicBezTo>
                  <a:pt x="7949" y="0"/>
                  <a:pt x="5266" y="392"/>
                  <a:pt x="3255" y="1111"/>
                </a:cubicBezTo>
                <a:cubicBezTo>
                  <a:pt x="1360" y="1787"/>
                  <a:pt x="273" y="2685"/>
                  <a:pt x="273" y="3572"/>
                </a:cubicBezTo>
                <a:cubicBezTo>
                  <a:pt x="273" y="4460"/>
                  <a:pt x="1360" y="5360"/>
                  <a:pt x="3255" y="6035"/>
                </a:cubicBezTo>
                <a:cubicBezTo>
                  <a:pt x="5266" y="6749"/>
                  <a:pt x="7949" y="7147"/>
                  <a:pt x="10801" y="7147"/>
                </a:cubicBezTo>
                <a:cubicBezTo>
                  <a:pt x="13652" y="7147"/>
                  <a:pt x="16334" y="6754"/>
                  <a:pt x="18345" y="6035"/>
                </a:cubicBezTo>
                <a:cubicBezTo>
                  <a:pt x="20240" y="5360"/>
                  <a:pt x="21327" y="4460"/>
                  <a:pt x="21327" y="3572"/>
                </a:cubicBezTo>
                <a:cubicBezTo>
                  <a:pt x="21327" y="2685"/>
                  <a:pt x="20240" y="1787"/>
                  <a:pt x="18345" y="1111"/>
                </a:cubicBezTo>
                <a:cubicBezTo>
                  <a:pt x="16334" y="398"/>
                  <a:pt x="13652" y="0"/>
                  <a:pt x="10801" y="0"/>
                </a:cubicBezTo>
                <a:close/>
                <a:moveTo>
                  <a:pt x="12" y="4505"/>
                </a:moveTo>
                <a:lnTo>
                  <a:pt x="12" y="5914"/>
                </a:lnTo>
                <a:cubicBezTo>
                  <a:pt x="12" y="8033"/>
                  <a:pt x="4846" y="9754"/>
                  <a:pt x="10811" y="9754"/>
                </a:cubicBezTo>
                <a:cubicBezTo>
                  <a:pt x="16776" y="9754"/>
                  <a:pt x="21600" y="8039"/>
                  <a:pt x="21600" y="5914"/>
                </a:cubicBezTo>
                <a:lnTo>
                  <a:pt x="21600" y="4505"/>
                </a:lnTo>
                <a:cubicBezTo>
                  <a:pt x="21136" y="5284"/>
                  <a:pt x="20088" y="5991"/>
                  <a:pt x="18531" y="6541"/>
                </a:cubicBezTo>
                <a:cubicBezTo>
                  <a:pt x="16460" y="7276"/>
                  <a:pt x="13718" y="7679"/>
                  <a:pt x="10806" y="7679"/>
                </a:cubicBezTo>
                <a:cubicBezTo>
                  <a:pt x="7894" y="7679"/>
                  <a:pt x="5146" y="7276"/>
                  <a:pt x="3081" y="6541"/>
                </a:cubicBezTo>
                <a:cubicBezTo>
                  <a:pt x="1524" y="5985"/>
                  <a:pt x="476" y="5284"/>
                  <a:pt x="12" y="4505"/>
                </a:cubicBezTo>
                <a:close/>
                <a:moveTo>
                  <a:pt x="0" y="7320"/>
                </a:moveTo>
                <a:lnTo>
                  <a:pt x="0" y="8284"/>
                </a:lnTo>
                <a:cubicBezTo>
                  <a:pt x="0" y="10402"/>
                  <a:pt x="4836" y="12123"/>
                  <a:pt x="10801" y="12123"/>
                </a:cubicBezTo>
                <a:cubicBezTo>
                  <a:pt x="16766" y="12123"/>
                  <a:pt x="21600" y="10408"/>
                  <a:pt x="21600" y="8284"/>
                </a:cubicBezTo>
                <a:lnTo>
                  <a:pt x="21600" y="7320"/>
                </a:lnTo>
                <a:cubicBezTo>
                  <a:pt x="21458" y="7495"/>
                  <a:pt x="21295" y="7664"/>
                  <a:pt x="21098" y="7827"/>
                </a:cubicBezTo>
                <a:cubicBezTo>
                  <a:pt x="20508" y="8329"/>
                  <a:pt x="19672" y="8769"/>
                  <a:pt x="18618" y="9145"/>
                </a:cubicBezTo>
                <a:cubicBezTo>
                  <a:pt x="16520" y="9891"/>
                  <a:pt x="13745" y="10299"/>
                  <a:pt x="10801" y="10299"/>
                </a:cubicBezTo>
                <a:cubicBezTo>
                  <a:pt x="7856" y="10299"/>
                  <a:pt x="5080" y="9891"/>
                  <a:pt x="2982" y="9145"/>
                </a:cubicBezTo>
                <a:cubicBezTo>
                  <a:pt x="1928" y="8769"/>
                  <a:pt x="1099" y="8329"/>
                  <a:pt x="504" y="7827"/>
                </a:cubicBezTo>
                <a:cubicBezTo>
                  <a:pt x="307" y="7664"/>
                  <a:pt x="142" y="7495"/>
                  <a:pt x="0" y="7320"/>
                </a:cubicBezTo>
                <a:close/>
                <a:moveTo>
                  <a:pt x="0" y="9689"/>
                </a:moveTo>
                <a:lnTo>
                  <a:pt x="0" y="10653"/>
                </a:lnTo>
                <a:cubicBezTo>
                  <a:pt x="0" y="12771"/>
                  <a:pt x="4836" y="14492"/>
                  <a:pt x="10801" y="14492"/>
                </a:cubicBezTo>
                <a:cubicBezTo>
                  <a:pt x="16766" y="14492"/>
                  <a:pt x="21600" y="12777"/>
                  <a:pt x="21600" y="10653"/>
                </a:cubicBezTo>
                <a:lnTo>
                  <a:pt x="21600" y="9689"/>
                </a:lnTo>
                <a:cubicBezTo>
                  <a:pt x="21458" y="9864"/>
                  <a:pt x="21295" y="10033"/>
                  <a:pt x="21098" y="10197"/>
                </a:cubicBezTo>
                <a:cubicBezTo>
                  <a:pt x="20508" y="10698"/>
                  <a:pt x="19672" y="11138"/>
                  <a:pt x="18618" y="11514"/>
                </a:cubicBezTo>
                <a:cubicBezTo>
                  <a:pt x="16520" y="12260"/>
                  <a:pt x="13745" y="12668"/>
                  <a:pt x="10801" y="12668"/>
                </a:cubicBezTo>
                <a:cubicBezTo>
                  <a:pt x="7856" y="12668"/>
                  <a:pt x="5080" y="12260"/>
                  <a:pt x="2982" y="11514"/>
                </a:cubicBezTo>
                <a:cubicBezTo>
                  <a:pt x="1928" y="11138"/>
                  <a:pt x="1099" y="10698"/>
                  <a:pt x="504" y="10197"/>
                </a:cubicBezTo>
                <a:cubicBezTo>
                  <a:pt x="307" y="10033"/>
                  <a:pt x="142" y="9864"/>
                  <a:pt x="0" y="9689"/>
                </a:cubicBezTo>
                <a:close/>
                <a:moveTo>
                  <a:pt x="0" y="12059"/>
                </a:moveTo>
                <a:lnTo>
                  <a:pt x="0" y="13022"/>
                </a:lnTo>
                <a:cubicBezTo>
                  <a:pt x="0" y="15141"/>
                  <a:pt x="4836" y="16862"/>
                  <a:pt x="10801" y="16862"/>
                </a:cubicBezTo>
                <a:cubicBezTo>
                  <a:pt x="16766" y="16862"/>
                  <a:pt x="21600" y="15146"/>
                  <a:pt x="21600" y="13022"/>
                </a:cubicBezTo>
                <a:lnTo>
                  <a:pt x="21600" y="12059"/>
                </a:lnTo>
                <a:cubicBezTo>
                  <a:pt x="21458" y="12233"/>
                  <a:pt x="21295" y="12402"/>
                  <a:pt x="21098" y="12566"/>
                </a:cubicBezTo>
                <a:cubicBezTo>
                  <a:pt x="20508" y="13067"/>
                  <a:pt x="19672" y="13507"/>
                  <a:pt x="18618" y="13883"/>
                </a:cubicBezTo>
                <a:cubicBezTo>
                  <a:pt x="16520" y="14629"/>
                  <a:pt x="13745" y="15037"/>
                  <a:pt x="10801" y="15037"/>
                </a:cubicBezTo>
                <a:cubicBezTo>
                  <a:pt x="7856" y="15037"/>
                  <a:pt x="5080" y="14629"/>
                  <a:pt x="2982" y="13883"/>
                </a:cubicBezTo>
                <a:cubicBezTo>
                  <a:pt x="1928" y="13507"/>
                  <a:pt x="1099" y="13067"/>
                  <a:pt x="504" y="12566"/>
                </a:cubicBezTo>
                <a:cubicBezTo>
                  <a:pt x="307" y="12402"/>
                  <a:pt x="142" y="12233"/>
                  <a:pt x="0" y="12059"/>
                </a:cubicBezTo>
                <a:close/>
                <a:moveTo>
                  <a:pt x="0" y="14428"/>
                </a:moveTo>
                <a:lnTo>
                  <a:pt x="0" y="15391"/>
                </a:lnTo>
                <a:cubicBezTo>
                  <a:pt x="0" y="17510"/>
                  <a:pt x="4836" y="19231"/>
                  <a:pt x="10801" y="19231"/>
                </a:cubicBezTo>
                <a:cubicBezTo>
                  <a:pt x="16766" y="19231"/>
                  <a:pt x="21600" y="17515"/>
                  <a:pt x="21600" y="15391"/>
                </a:cubicBezTo>
                <a:lnTo>
                  <a:pt x="21600" y="14428"/>
                </a:lnTo>
                <a:cubicBezTo>
                  <a:pt x="21458" y="14602"/>
                  <a:pt x="21295" y="14772"/>
                  <a:pt x="21098" y="14935"/>
                </a:cubicBezTo>
                <a:cubicBezTo>
                  <a:pt x="20508" y="15436"/>
                  <a:pt x="19672" y="15877"/>
                  <a:pt x="18618" y="16252"/>
                </a:cubicBezTo>
                <a:cubicBezTo>
                  <a:pt x="16520" y="16998"/>
                  <a:pt x="13745" y="17406"/>
                  <a:pt x="10801" y="17406"/>
                </a:cubicBezTo>
                <a:cubicBezTo>
                  <a:pt x="7856" y="17406"/>
                  <a:pt x="5080" y="16998"/>
                  <a:pt x="2982" y="16252"/>
                </a:cubicBezTo>
                <a:cubicBezTo>
                  <a:pt x="1928" y="15877"/>
                  <a:pt x="1099" y="15436"/>
                  <a:pt x="504" y="14935"/>
                </a:cubicBezTo>
                <a:cubicBezTo>
                  <a:pt x="307" y="14772"/>
                  <a:pt x="142" y="14602"/>
                  <a:pt x="0" y="14428"/>
                </a:cubicBezTo>
                <a:close/>
                <a:moveTo>
                  <a:pt x="0" y="16797"/>
                </a:moveTo>
                <a:lnTo>
                  <a:pt x="0" y="17760"/>
                </a:lnTo>
                <a:cubicBezTo>
                  <a:pt x="0" y="19879"/>
                  <a:pt x="4836" y="21600"/>
                  <a:pt x="10801" y="21600"/>
                </a:cubicBezTo>
                <a:cubicBezTo>
                  <a:pt x="16766" y="21600"/>
                  <a:pt x="21600" y="19879"/>
                  <a:pt x="21600" y="17760"/>
                </a:cubicBezTo>
                <a:lnTo>
                  <a:pt x="21600" y="16797"/>
                </a:lnTo>
                <a:cubicBezTo>
                  <a:pt x="21458" y="16971"/>
                  <a:pt x="21295" y="17141"/>
                  <a:pt x="21098" y="17304"/>
                </a:cubicBezTo>
                <a:cubicBezTo>
                  <a:pt x="20508" y="17805"/>
                  <a:pt x="19672" y="18246"/>
                  <a:pt x="18618" y="18622"/>
                </a:cubicBezTo>
                <a:cubicBezTo>
                  <a:pt x="16520" y="19368"/>
                  <a:pt x="13745" y="19775"/>
                  <a:pt x="10801" y="19775"/>
                </a:cubicBezTo>
                <a:cubicBezTo>
                  <a:pt x="7856" y="19775"/>
                  <a:pt x="5080" y="19368"/>
                  <a:pt x="2982" y="18622"/>
                </a:cubicBezTo>
                <a:cubicBezTo>
                  <a:pt x="1928" y="18246"/>
                  <a:pt x="1099" y="17805"/>
                  <a:pt x="504" y="17304"/>
                </a:cubicBezTo>
                <a:cubicBezTo>
                  <a:pt x="307" y="17141"/>
                  <a:pt x="142" y="16971"/>
                  <a:pt x="0" y="16797"/>
                </a:cubicBezTo>
                <a:close/>
              </a:path>
            </a:pathLst>
          </a:custGeom>
          <a:solidFill>
            <a:schemeClr val="accent1">
              <a:lumOff val="13529"/>
            </a:schemeClr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>
              <a:defRPr sz="2200" b="0">
                <a:latin typeface="+mn-lt"/>
                <a:ea typeface="+mn-ea"/>
                <a:cs typeface="+mn-cs"/>
                <a:sym typeface="Helvetica Neue Medium"/>
              </a:defRPr>
            </a:pPr>
            <a:endParaRPr sz="160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FA6FBA7-0C45-4801-8CB5-8B109C972221}"/>
              </a:ext>
            </a:extLst>
          </p:cNvPr>
          <p:cNvSpPr txBox="1"/>
          <p:nvPr/>
        </p:nvSpPr>
        <p:spPr>
          <a:xfrm>
            <a:off x="5852591" y="3324782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Database</a:t>
            </a:r>
            <a:endParaRPr lang="en-IN" dirty="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E8E3D61-385F-49B8-A5B3-85CEED4A6E5B}"/>
              </a:ext>
            </a:extLst>
          </p:cNvPr>
          <p:cNvCxnSpPr>
            <a:cxnSpLocks/>
            <a:stCxn id="42" idx="3"/>
            <a:endCxn id="46" idx="1"/>
          </p:cNvCxnSpPr>
          <p:nvPr/>
        </p:nvCxnSpPr>
        <p:spPr>
          <a:xfrm>
            <a:off x="4452390" y="2302654"/>
            <a:ext cx="9841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10EAED3-B370-4918-AB4E-D62717CDE2EC}"/>
              </a:ext>
            </a:extLst>
          </p:cNvPr>
          <p:cNvCxnSpPr/>
          <p:nvPr/>
        </p:nvCxnSpPr>
        <p:spPr>
          <a:xfrm>
            <a:off x="6796158" y="2281484"/>
            <a:ext cx="9841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D03C458-630E-43F8-AD9B-D8477BB03F90}"/>
              </a:ext>
            </a:extLst>
          </p:cNvPr>
          <p:cNvCxnSpPr/>
          <p:nvPr/>
        </p:nvCxnSpPr>
        <p:spPr>
          <a:xfrm>
            <a:off x="4395876" y="4775248"/>
            <a:ext cx="9841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233463A8-A39E-41CE-BE18-CFB99E839247}"/>
              </a:ext>
            </a:extLst>
          </p:cNvPr>
          <p:cNvSpPr/>
          <p:nvPr/>
        </p:nvSpPr>
        <p:spPr>
          <a:xfrm>
            <a:off x="5380016" y="4389482"/>
            <a:ext cx="1368152" cy="7200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 Attendance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4800F6CF-6B19-4B3F-8510-7EEC5842F545}"/>
              </a:ext>
            </a:extLst>
          </p:cNvPr>
          <p:cNvCxnSpPr>
            <a:cxnSpLocks/>
            <a:stCxn id="46" idx="2"/>
          </p:cNvCxnSpPr>
          <p:nvPr/>
        </p:nvCxnSpPr>
        <p:spPr>
          <a:xfrm>
            <a:off x="6120606" y="2662694"/>
            <a:ext cx="797776" cy="597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B3460A3A-C80D-4940-B0D6-678AE8C744A9}"/>
              </a:ext>
            </a:extLst>
          </p:cNvPr>
          <p:cNvSpPr/>
          <p:nvPr/>
        </p:nvSpPr>
        <p:spPr>
          <a:xfrm>
            <a:off x="3245422" y="4371304"/>
            <a:ext cx="1224136" cy="7200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DF5FC81-F2C0-43EA-87CB-5097780DE900}"/>
              </a:ext>
            </a:extLst>
          </p:cNvPr>
          <p:cNvCxnSpPr>
            <a:cxnSpLocks/>
          </p:cNvCxnSpPr>
          <p:nvPr/>
        </p:nvCxnSpPr>
        <p:spPr>
          <a:xfrm flipH="1">
            <a:off x="7602458" y="2659108"/>
            <a:ext cx="828070" cy="6092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2634EA36-DD38-4ED2-ACCE-3BB20CB30059}"/>
              </a:ext>
            </a:extLst>
          </p:cNvPr>
          <p:cNvCxnSpPr>
            <a:cxnSpLocks/>
          </p:cNvCxnSpPr>
          <p:nvPr/>
        </p:nvCxnSpPr>
        <p:spPr>
          <a:xfrm flipV="1">
            <a:off x="7266718" y="3767948"/>
            <a:ext cx="0" cy="1007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A5F9F19E-EEA9-4DE2-9E24-72B41C0EF190}"/>
              </a:ext>
            </a:extLst>
          </p:cNvPr>
          <p:cNvCxnSpPr>
            <a:cxnSpLocks/>
            <a:endCxn id="53" idx="3"/>
          </p:cNvCxnSpPr>
          <p:nvPr/>
        </p:nvCxnSpPr>
        <p:spPr>
          <a:xfrm flipH="1">
            <a:off x="6748168" y="4749521"/>
            <a:ext cx="51855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8883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195F09-A672-49E2-B3BB-6552062D6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Walchand Institute of Technology, Solapur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552AF8-F595-42EC-BD5A-36DFF4123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5DE3D-E36A-4B20-A698-9F64F2376B28}" type="slidenum">
              <a:rPr lang="en-IN" smtClean="0"/>
              <a:pPr/>
              <a:t>6</a:t>
            </a:fld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071029-934A-4AB2-941A-77B15D3745F3}"/>
              </a:ext>
            </a:extLst>
          </p:cNvPr>
          <p:cNvSpPr txBox="1"/>
          <p:nvPr/>
        </p:nvSpPr>
        <p:spPr>
          <a:xfrm>
            <a:off x="1152054" y="339887"/>
            <a:ext cx="10297144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0000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1800" b="0" i="0" u="none" strike="noStrike" baseline="0" dirty="0">
                <a:solidFill>
                  <a:srgbClr val="0000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have two panels 1</a:t>
            </a:r>
            <a:r>
              <a:rPr lang="en-US" sz="1800" b="0" i="0" u="none" strike="noStrike" baseline="30000" dirty="0">
                <a:solidFill>
                  <a:srgbClr val="0000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sz="1800" b="0" i="0" u="none" strike="noStrike" baseline="0" dirty="0">
                <a:solidFill>
                  <a:srgbClr val="0000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admin panel which is only accessible for admin and 2</a:t>
            </a:r>
            <a:r>
              <a:rPr lang="en-US" sz="1800" b="0" i="0" u="none" strike="noStrike" baseline="30000" dirty="0">
                <a:solidFill>
                  <a:srgbClr val="0000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sz="1800" b="0" i="0" u="none" strike="noStrike" baseline="0" dirty="0">
                <a:solidFill>
                  <a:srgbClr val="0000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mark attendance which is accessible for em</a:t>
            </a:r>
            <a:r>
              <a:rPr lang="en-US" dirty="0">
                <a:solidFill>
                  <a:srgbClr val="0000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ployee</a:t>
            </a:r>
            <a:r>
              <a:rPr lang="en-US" sz="1800" b="0" i="0" u="none" strike="noStrike" baseline="0" dirty="0">
                <a:solidFill>
                  <a:srgbClr val="0000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l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1" i="0" u="none" strike="noStrike" baseline="0" dirty="0">
                <a:solidFill>
                  <a:srgbClr val="0000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Admin Panel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In this module, Admin can Add/Update/Delete the Employee details and also Department, whereas he can train the employee images and generate report.</a:t>
            </a:r>
          </a:p>
          <a:p>
            <a:pPr algn="l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en-US" b="1" i="0" u="none" strike="noStrike" baseline="0" dirty="0">
                <a:solidFill>
                  <a:srgbClr val="0000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Creating Face Dataset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	     In this module, the webcam captures the images of the employee in order to create a dataset of 	   	     60 images of various positions of their face.</a:t>
            </a:r>
          </a:p>
          <a:p>
            <a:pPr algn="l"/>
            <a:endParaRPr lang="en-US" dirty="0">
              <a:solidFill>
                <a:srgbClr val="00000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en-IN" b="1" i="0" u="none" strike="noStrike" baseline="0" dirty="0">
                <a:solidFill>
                  <a:srgbClr val="0000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 the Image Dataset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	     The dataset is trained using machine learning algorithm and a training </a:t>
            </a:r>
            <a:r>
              <a:rPr lang="en-IN" sz="1800" b="0" i="0" u="none" strike="noStrike" baseline="0" dirty="0">
                <a:solidFill>
                  <a:srgbClr val="0000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file is created.</a:t>
            </a:r>
          </a:p>
          <a:p>
            <a:pPr algn="l"/>
            <a:endParaRPr lang="en-IN" dirty="0">
              <a:solidFill>
                <a:srgbClr val="00000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en-IN" b="1" i="0" u="none" strike="noStrike" baseline="0" dirty="0">
                <a:solidFill>
                  <a:srgbClr val="0000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Generate Report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	     In this module the information in the updated database is imported and then converted to a MS 	      	     Excel file and generation of the attendance report for that month with total count.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IN" dirty="0">
              <a:solidFill>
                <a:srgbClr val="00000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1" i="0" u="none" strike="noStrike" baseline="0" dirty="0">
                <a:solidFill>
                  <a:srgbClr val="0000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Mark Attendance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In this module, the webcam captures the image of the employee and identifies the person and sets the       attendance as present and the database is updated with the</a:t>
            </a:r>
            <a:r>
              <a:rPr lang="en-IN" sz="1800" b="0" i="0" u="none" strike="noStrike" baseline="0" dirty="0">
                <a:solidFill>
                  <a:srgbClr val="0000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information.</a:t>
            </a:r>
          </a:p>
          <a:p>
            <a:pPr algn="l"/>
            <a:endParaRPr lang="en-IN" dirty="0">
              <a:solidFill>
                <a:srgbClr val="00000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 descr="WIT Solapur - Logo.png">
            <a:extLst>
              <a:ext uri="{FF2B5EF4-FFF2-40B4-BE49-F238E27FC236}">
                <a16:creationId xmlns:a16="http://schemas.microsoft.com/office/drawing/2014/main" id="{9788E4AA-99B9-48EE-BFB8-765CA345C1F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1054" y="6109528"/>
            <a:ext cx="385950" cy="683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299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4054"/>
            <a:ext cx="12241213" cy="95605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1" algn="ctr" rtl="0">
              <a:spcBef>
                <a:spcPct val="0"/>
              </a:spcBef>
            </a:pPr>
            <a:r>
              <a:rPr lang="en-IN" sz="4000" b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Technology stack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120606" y="6492875"/>
            <a:ext cx="2856283" cy="365125"/>
          </a:xfrm>
        </p:spPr>
        <p:txBody>
          <a:bodyPr/>
          <a:lstStyle/>
          <a:p>
            <a:fld id="{D125DE3D-E36A-4B20-A698-9F64F2376B28}" type="slidenum">
              <a:rPr lang="en-IN" sz="1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/>
              <a:t>7</a:t>
            </a:fld>
            <a:endParaRPr lang="en-IN" sz="14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2415" y="6453340"/>
            <a:ext cx="3876384" cy="365125"/>
          </a:xfrm>
        </p:spPr>
        <p:txBody>
          <a:bodyPr/>
          <a:lstStyle/>
          <a:p>
            <a:r>
              <a:rPr lang="en-IN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Walchand Institute of Technology, Solapur</a:t>
            </a:r>
          </a:p>
        </p:txBody>
      </p:sp>
      <p:pic>
        <p:nvPicPr>
          <p:cNvPr id="6" name="Picture 5" descr="WIT Solapur - 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1054" y="6072206"/>
            <a:ext cx="385950" cy="683164"/>
          </a:xfrm>
          <a:prstGeom prst="rect">
            <a:avLst/>
          </a:prstGeom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CF70B44-4EFE-48A7-A21A-1E1640681F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9530183"/>
              </p:ext>
            </p:extLst>
          </p:nvPr>
        </p:nvGraphicFramePr>
        <p:xfrm>
          <a:off x="1261670" y="1596380"/>
          <a:ext cx="6443111" cy="3344789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482672">
                  <a:extLst>
                    <a:ext uri="{9D8B030D-6E8A-4147-A177-3AD203B41FA5}">
                      <a16:colId xmlns:a16="http://schemas.microsoft.com/office/drawing/2014/main" val="2392107149"/>
                    </a:ext>
                  </a:extLst>
                </a:gridCol>
                <a:gridCol w="3960439">
                  <a:extLst>
                    <a:ext uri="{9D8B030D-6E8A-4147-A177-3AD203B41FA5}">
                      <a16:colId xmlns:a16="http://schemas.microsoft.com/office/drawing/2014/main" val="679163395"/>
                    </a:ext>
                  </a:extLst>
                </a:gridCol>
              </a:tblGrid>
              <a:tr h="593130">
                <a:tc>
                  <a:txBody>
                    <a:bodyPr/>
                    <a:lstStyle/>
                    <a:p>
                      <a:pPr marL="67945">
                        <a:spcBef>
                          <a:spcPts val="965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Platform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8580">
                        <a:spcBef>
                          <a:spcPts val="965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Desktop Application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90071731"/>
                  </a:ext>
                </a:extLst>
              </a:tr>
              <a:tr h="593130">
                <a:tc>
                  <a:txBody>
                    <a:bodyPr/>
                    <a:lstStyle/>
                    <a:p>
                      <a:pPr marL="67945">
                        <a:spcBef>
                          <a:spcPts val="965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Hardware Required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8580">
                        <a:spcBef>
                          <a:spcPts val="965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Computer System, Camera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49651400"/>
                  </a:ext>
                </a:extLst>
              </a:tr>
              <a:tr h="596619">
                <a:tc>
                  <a:txBody>
                    <a:bodyPr/>
                    <a:lstStyle/>
                    <a:p>
                      <a:pPr marL="67945">
                        <a:spcBef>
                          <a:spcPts val="975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Technology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8580">
                        <a:spcBef>
                          <a:spcPts val="975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Python libraries, OpenCV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12847113"/>
                  </a:ext>
                </a:extLst>
              </a:tr>
              <a:tr h="596619">
                <a:tc>
                  <a:txBody>
                    <a:bodyPr/>
                    <a:lstStyle/>
                    <a:p>
                      <a:pPr marL="67945">
                        <a:spcBef>
                          <a:spcPts val="965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Software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8580">
                        <a:spcBef>
                          <a:spcPts val="965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PyCharm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42309886"/>
                  </a:ext>
                </a:extLst>
              </a:tr>
              <a:tr h="965291">
                <a:tc>
                  <a:txBody>
                    <a:bodyPr/>
                    <a:lstStyle/>
                    <a:p>
                      <a:pPr marL="67945">
                        <a:spcBef>
                          <a:spcPts val="97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Domain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8580" marR="778510">
                        <a:lnSpc>
                          <a:spcPct val="129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Computer Vision, Machine Learning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32946485"/>
                  </a:ext>
                </a:extLst>
              </a:tr>
            </a:tbl>
          </a:graphicData>
        </a:graphic>
      </p:graphicFrame>
      <p:pic>
        <p:nvPicPr>
          <p:cNvPr id="1026" name="Picture 2">
            <a:extLst>
              <a:ext uri="{FF2B5EF4-FFF2-40B4-BE49-F238E27FC236}">
                <a16:creationId xmlns:a16="http://schemas.microsoft.com/office/drawing/2014/main" id="{9DAB32A7-1DD5-4E78-9445-536FD32E0A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5062" y="4653136"/>
            <a:ext cx="1333500" cy="162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6AABC74-DE4F-4830-8FFB-8BCFCB0B77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6830" y="4653136"/>
            <a:ext cx="1512168" cy="151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owered by MySQL">
            <a:extLst>
              <a:ext uri="{FF2B5EF4-FFF2-40B4-BE49-F238E27FC236}">
                <a16:creationId xmlns:a16="http://schemas.microsoft.com/office/drawing/2014/main" id="{6F90C42E-6312-4E60-97FC-3AFC58851D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1665" y="2971848"/>
            <a:ext cx="2165118" cy="1114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4054"/>
            <a:ext cx="12241213" cy="95605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1" algn="ctr" rtl="0">
              <a:spcBef>
                <a:spcPct val="0"/>
              </a:spcBef>
            </a:pPr>
            <a:r>
              <a:rPr lang="en-IN" sz="4000" b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Results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224062" y="1071546"/>
            <a:ext cx="10468708" cy="30762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Noto Sans Symbols"/>
                <a:cs typeface="Times New Roman" panose="02020603050405020304" pitchFamily="18" charset="0"/>
              </a:rPr>
              <a:t>The software stores the faces that are detected and automatically marks attendance.</a:t>
            </a:r>
            <a:endParaRPr lang="en-IN" sz="2000" dirty="0">
              <a:effectLst/>
              <a:latin typeface="Times New Roman" panose="02020603050405020304" pitchFamily="18" charset="0"/>
              <a:ea typeface="Noto Sans Symbols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Noto Sans Symbols"/>
                <a:cs typeface="Times New Roman" panose="02020603050405020304" pitchFamily="18" charset="0"/>
              </a:rPr>
              <a:t>The software can be used for security purposes in organizations and in restricted zones.</a:t>
            </a:r>
            <a:endParaRPr lang="en-IN" sz="2000" dirty="0">
              <a:effectLst/>
              <a:latin typeface="Times New Roman" panose="02020603050405020304" pitchFamily="18" charset="0"/>
              <a:ea typeface="Noto Sans Symbols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Noto Sans Symbols"/>
                <a:cs typeface="Times New Roman" panose="02020603050405020304" pitchFamily="18" charset="0"/>
              </a:rPr>
              <a:t>The system is convenient and secure for the users and organization.</a:t>
            </a:r>
            <a:endParaRPr lang="en-IN" sz="2000" dirty="0">
              <a:effectLst/>
              <a:latin typeface="Times New Roman" panose="02020603050405020304" pitchFamily="18" charset="0"/>
              <a:ea typeface="Noto Sans Symbols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Noto Sans Symbols"/>
                <a:cs typeface="Times New Roman" panose="02020603050405020304" pitchFamily="18" charset="0"/>
              </a:rPr>
              <a:t>Software </a:t>
            </a:r>
            <a:r>
              <a:rPr lang="en-US" sz="2000" dirty="0">
                <a:effectLst/>
                <a:latin typeface="Times New Roman" panose="02020603050405020304" pitchFamily="18" charset="0"/>
                <a:ea typeface="Noto Sans Symbols"/>
                <a:cs typeface="Times New Roman" panose="02020603050405020304" pitchFamily="18" charset="0"/>
              </a:rPr>
              <a:t>can be used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Noto Sans Symbols"/>
                <a:cs typeface="Times New Roman" panose="02020603050405020304" pitchFamily="18" charset="0"/>
              </a:rPr>
              <a:t> to maintain records and generate reports.</a:t>
            </a:r>
          </a:p>
          <a:p>
            <a:pPr marL="342900" lvl="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 saves their time and efforts.</a:t>
            </a:r>
            <a:endParaRPr lang="en-US" sz="2000" b="0" i="0" dirty="0">
              <a:solidFill>
                <a:srgbClr val="202124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120606" y="6492875"/>
            <a:ext cx="2856283" cy="365125"/>
          </a:xfrm>
        </p:spPr>
        <p:txBody>
          <a:bodyPr/>
          <a:lstStyle/>
          <a:p>
            <a:fld id="{D125DE3D-E36A-4B20-A698-9F64F2376B28}" type="slidenum">
              <a:rPr lang="en-IN" sz="1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/>
              <a:t>8</a:t>
            </a:fld>
            <a:endParaRPr lang="en-IN" sz="14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2415" y="6453340"/>
            <a:ext cx="3876384" cy="365125"/>
          </a:xfrm>
        </p:spPr>
        <p:txBody>
          <a:bodyPr/>
          <a:lstStyle/>
          <a:p>
            <a:r>
              <a:rPr lang="en-IN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Walchand Institute of Technology, Solapur</a:t>
            </a:r>
          </a:p>
        </p:txBody>
      </p:sp>
      <p:pic>
        <p:nvPicPr>
          <p:cNvPr id="6" name="Picture 5" descr="WIT Solapur - 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1054" y="6072206"/>
            <a:ext cx="385950" cy="683164"/>
          </a:xfrm>
          <a:prstGeom prst="rect">
            <a:avLst/>
          </a:prstGeom>
        </p:spPr>
      </p:pic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826C9BBA-9154-4F3A-95AB-6F2AED761F13}"/>
              </a:ext>
            </a:extLst>
          </p:cNvPr>
          <p:cNvSpPr txBox="1">
            <a:spLocks/>
          </p:cNvSpPr>
          <p:nvPr/>
        </p:nvSpPr>
        <p:spPr>
          <a:xfrm>
            <a:off x="6120606" y="6530197"/>
            <a:ext cx="28562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125DE3D-E36A-4B20-A698-9F64F2376B28}" type="slidenum">
              <a:rPr lang="en-IN" sz="1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/>
              <a:t>8</a:t>
            </a:fld>
            <a:endParaRPr lang="en-IN" sz="14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2521E96-B6E0-4FBC-8205-4E90F8C0731C}"/>
              </a:ext>
            </a:extLst>
          </p:cNvPr>
          <p:cNvSpPr txBox="1">
            <a:spLocks/>
          </p:cNvSpPr>
          <p:nvPr/>
        </p:nvSpPr>
        <p:spPr>
          <a:xfrm>
            <a:off x="4182415" y="6490662"/>
            <a:ext cx="38763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Walchand Institute of Technology, Solapur</a:t>
            </a:r>
            <a:endParaRPr lang="en-IN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Picture 8" descr="WIT Solapur - Logo.png">
            <a:extLst>
              <a:ext uri="{FF2B5EF4-FFF2-40B4-BE49-F238E27FC236}">
                <a16:creationId xmlns:a16="http://schemas.microsoft.com/office/drawing/2014/main" id="{FD13A065-1543-4D0D-85F7-8D31268AC16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1054" y="6109528"/>
            <a:ext cx="385950" cy="68316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28E9E66-6712-43D0-91BD-0B2AFD9D9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Walchand Institute of Technology, Solapur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2EDB975-B133-4694-B47A-6502F5909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5DE3D-E36A-4B20-A698-9F64F2376B28}" type="slidenum">
              <a:rPr lang="en-IN" smtClean="0"/>
              <a:pPr/>
              <a:t>9</a:t>
            </a:fld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10A003-17EC-41DC-A6C2-42C71F28536D}"/>
              </a:ext>
            </a:extLst>
          </p:cNvPr>
          <p:cNvPicPr/>
          <p:nvPr/>
        </p:nvPicPr>
        <p:blipFill rotWithShape="1">
          <a:blip r:embed="rId2"/>
          <a:srcRect t="3609" r="214" b="4653"/>
          <a:stretch/>
        </p:blipFill>
        <p:spPr bwMode="auto">
          <a:xfrm>
            <a:off x="647997" y="153964"/>
            <a:ext cx="4968551" cy="255495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516CC46-394A-401E-AB6A-4D4EF6337C8E}"/>
              </a:ext>
            </a:extLst>
          </p:cNvPr>
          <p:cNvPicPr/>
          <p:nvPr/>
        </p:nvPicPr>
        <p:blipFill rotWithShape="1">
          <a:blip r:embed="rId3"/>
          <a:srcRect l="-1" t="2659" r="1068" b="4654"/>
          <a:stretch/>
        </p:blipFill>
        <p:spPr bwMode="auto">
          <a:xfrm>
            <a:off x="6192614" y="206355"/>
            <a:ext cx="5112568" cy="250256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1850027-33AC-40E0-8D69-79AC701ADCD1}"/>
              </a:ext>
            </a:extLst>
          </p:cNvPr>
          <p:cNvPicPr/>
          <p:nvPr/>
        </p:nvPicPr>
        <p:blipFill rotWithShape="1">
          <a:blip r:embed="rId4"/>
          <a:srcRect t="-379" r="1068" b="4843"/>
          <a:stretch/>
        </p:blipFill>
        <p:spPr bwMode="auto">
          <a:xfrm>
            <a:off x="647998" y="3087177"/>
            <a:ext cx="4968552" cy="296678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57047CF-295E-47C7-B6EF-E3A159A25CCF}"/>
              </a:ext>
            </a:extLst>
          </p:cNvPr>
          <p:cNvPicPr/>
          <p:nvPr/>
        </p:nvPicPr>
        <p:blipFill rotWithShape="1">
          <a:blip r:embed="rId5"/>
          <a:srcRect b="6864"/>
          <a:stretch/>
        </p:blipFill>
        <p:spPr>
          <a:xfrm>
            <a:off x="6264622" y="3087177"/>
            <a:ext cx="5040560" cy="2966781"/>
          </a:xfrm>
          <a:prstGeom prst="rect">
            <a:avLst/>
          </a:prstGeom>
        </p:spPr>
      </p:pic>
      <p:pic>
        <p:nvPicPr>
          <p:cNvPr id="9" name="Picture 8" descr="WIT Solapur - Logo.png">
            <a:extLst>
              <a:ext uri="{FF2B5EF4-FFF2-40B4-BE49-F238E27FC236}">
                <a16:creationId xmlns:a16="http://schemas.microsoft.com/office/drawing/2014/main" id="{81D9A9A6-945B-486F-848C-59141A39CB8E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1054" y="6109528"/>
            <a:ext cx="385950" cy="683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4538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3904</TotalTime>
  <Words>849</Words>
  <Application>Microsoft Office PowerPoint</Application>
  <PresentationFormat>Custom</PresentationFormat>
  <Paragraphs>139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Courier New</vt:lpstr>
      <vt:lpstr>Helvetica Neue Medium</vt:lpstr>
      <vt:lpstr>Noto Sans Symbols</vt:lpstr>
      <vt:lpstr>Times New Roman</vt:lpstr>
      <vt:lpstr>Office Theme</vt:lpstr>
      <vt:lpstr>Project Title: Smart Attendance Management System Using Face        Recognition</vt:lpstr>
      <vt:lpstr>Idea of project in detail</vt:lpstr>
      <vt:lpstr>Background of project </vt:lpstr>
      <vt:lpstr>System architecture</vt:lpstr>
      <vt:lpstr>Methodology (working)</vt:lpstr>
      <vt:lpstr>PowerPoint Presentation</vt:lpstr>
      <vt:lpstr>Technology stack</vt:lpstr>
      <vt:lpstr>Results</vt:lpstr>
      <vt:lpstr>PowerPoint Presentation</vt:lpstr>
      <vt:lpstr>Conclusion</vt:lpstr>
      <vt:lpstr>Future scope </vt:lpstr>
      <vt:lpstr>References</vt:lpstr>
      <vt:lpstr>Thank You 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Banking Example</dc:title>
  <dc:creator>DPP</dc:creator>
  <cp:lastModifiedBy>nemish jain</cp:lastModifiedBy>
  <cp:revision>889</cp:revision>
  <dcterms:created xsi:type="dcterms:W3CDTF">2017-05-11T12:20:37Z</dcterms:created>
  <dcterms:modified xsi:type="dcterms:W3CDTF">2021-05-30T05:19:30Z</dcterms:modified>
</cp:coreProperties>
</file>