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cea5b032c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cea5b032c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pt-PT"/>
              <a:t>Working application with a simple CLI, application server and database. The user is able to do post, get and delete songs. </a:t>
            </a:r>
            <a:endParaRPr/>
          </a:p>
          <a:p>
            <a:pPr indent="-298450" lvl="0" marL="457200" rtl="0" algn="l">
              <a:spcBef>
                <a:spcPts val="0"/>
              </a:spcBef>
              <a:spcAft>
                <a:spcPts val="0"/>
              </a:spcAft>
              <a:buSzPts val="1100"/>
              <a:buChar char="-"/>
            </a:pPr>
            <a:r>
              <a:rPr lang="pt-PT"/>
              <a:t>We have integrity created from the use of session keys, which are shared using the </a:t>
            </a:r>
            <a:r>
              <a:rPr lang="pt-PT"/>
              <a:t>initial</a:t>
            </a:r>
            <a:r>
              <a:rPr lang="pt-PT"/>
              <a:t> shared secret. </a:t>
            </a:r>
            <a:endParaRPr/>
          </a:p>
          <a:p>
            <a:pPr indent="-298450" lvl="0" marL="457200" rtl="0" algn="l">
              <a:spcBef>
                <a:spcPts val="0"/>
              </a:spcBef>
              <a:spcAft>
                <a:spcPts val="0"/>
              </a:spcAft>
              <a:buSzPts val="1100"/>
              <a:buChar char="-"/>
            </a:pPr>
            <a:r>
              <a:rPr lang="pt-PT"/>
              <a:t>We have authenticity from the HMAC TAG, where the shared secret and message is used to create the TAG. </a:t>
            </a:r>
            <a:endParaRPr/>
          </a:p>
          <a:p>
            <a:pPr indent="-298450" lvl="0" marL="457200" rtl="0" algn="l">
              <a:spcBef>
                <a:spcPts val="0"/>
              </a:spcBef>
              <a:spcAft>
                <a:spcPts val="0"/>
              </a:spcAft>
              <a:buSzPts val="1100"/>
              <a:buChar char="-"/>
            </a:pPr>
            <a:r>
              <a:rPr lang="pt-PT"/>
              <a:t>We have a firewall only allowing HTTP communication to the application server and between the AS and DB. </a:t>
            </a:r>
            <a:endParaRPr/>
          </a:p>
          <a:p>
            <a:pPr indent="-298450" lvl="0" marL="457200" rtl="0" algn="l">
              <a:spcBef>
                <a:spcPts val="0"/>
              </a:spcBef>
              <a:spcAft>
                <a:spcPts val="0"/>
              </a:spcAft>
              <a:buSzPts val="1100"/>
              <a:buChar char="-"/>
            </a:pPr>
            <a:r>
              <a:rPr lang="pt-PT"/>
              <a:t>Family sharing where a new family key is generated and used such that a family can share songs, while still providing authenticity. </a:t>
            </a:r>
            <a:endParaRPr/>
          </a:p>
          <a:p>
            <a:pPr indent="-298450" lvl="0" marL="457200" rtl="0" algn="l">
              <a:spcBef>
                <a:spcPts val="0"/>
              </a:spcBef>
              <a:spcAft>
                <a:spcPts val="0"/>
              </a:spcAft>
              <a:buSzPts val="1100"/>
              <a:buChar char="-"/>
            </a:pPr>
            <a:r>
              <a:rPr lang="pt-PT"/>
              <a:t>Fast decryption which allows a user to choose where it wants to start the song, and only decrypt the useful parts.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pt-PT"/>
              <a:t>User friendliness could have been better, such as a web IF and smooth song playing. But this was not prioritized as this is a security course. </a:t>
            </a:r>
            <a:endParaRPr/>
          </a:p>
          <a:p>
            <a:pPr indent="-298450" lvl="0" marL="457200" rtl="0" algn="l">
              <a:spcBef>
                <a:spcPts val="0"/>
              </a:spcBef>
              <a:spcAft>
                <a:spcPts val="0"/>
              </a:spcAft>
              <a:buSzPts val="1100"/>
              <a:buChar char="-"/>
            </a:pPr>
            <a:r>
              <a:rPr lang="pt-PT"/>
              <a:t>The lack of HTTPS means that we don’t have any machine authentication since no digital certificate is shared to the client. This leads to the possibility of impersonating the application server. </a:t>
            </a:r>
            <a:endParaRPr/>
          </a:p>
          <a:p>
            <a:pPr indent="-298450" lvl="0" marL="457200" rtl="0" algn="l">
              <a:spcBef>
                <a:spcPts val="0"/>
              </a:spcBef>
              <a:spcAft>
                <a:spcPts val="0"/>
              </a:spcAft>
              <a:buSzPts val="1100"/>
              <a:buChar char="-"/>
            </a:pPr>
            <a:r>
              <a:rPr lang="pt-PT"/>
              <a:t>Perfect forward secrecy. Not a requirement in an application with non-sensitive data such as this, but nice to have. Could have been implemented using Diffie-</a:t>
            </a:r>
            <a:r>
              <a:rPr lang="pt-PT"/>
              <a:t>Hellman</a:t>
            </a:r>
            <a:r>
              <a:rPr lang="pt-PT"/>
              <a:t> key exchange. </a:t>
            </a:r>
            <a:endParaRPr/>
          </a:p>
          <a:p>
            <a:pPr indent="-298450" lvl="0" marL="457200" rtl="0" algn="l">
              <a:spcBef>
                <a:spcPts val="0"/>
              </a:spcBef>
              <a:spcAft>
                <a:spcPts val="0"/>
              </a:spcAft>
              <a:buSzPts val="1100"/>
              <a:buChar char="-"/>
            </a:pPr>
            <a:r>
              <a:rPr lang="pt-PT"/>
              <a:t>Replay attack protection was not implemented. With the use of a timestamp, sequence number or challenge/response pattern this could have been implemented.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cea5b032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cea5b032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cea5b032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cea5b032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cea5b032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cea5b032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cea5b032c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cea5b032c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Communication between client machines and server is encrypted, while the database to server communication is sent in plaintext. As the data is non-sensitive and the networks are private this was not deemed </a:t>
            </a:r>
            <a:r>
              <a:rPr lang="pt-PT"/>
              <a:t>necessary.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cea5b032c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cea5b032c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cea5b032c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cea5b032c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cea5b032c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cea5b032c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cea5b032c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cea5b032c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036483" y="-10494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PT" sz="2800">
                <a:solidFill>
                  <a:schemeClr val="lt1"/>
                </a:solidFill>
              </a:rPr>
              <a:t>Network and Computer Security</a:t>
            </a:r>
            <a:endParaRPr sz="2800">
              <a:solidFill>
                <a:schemeClr val="lt1"/>
              </a:solidFill>
            </a:endParaRPr>
          </a:p>
        </p:txBody>
      </p:sp>
      <p:sp>
        <p:nvSpPr>
          <p:cNvPr id="55" name="Google Shape;55;p13"/>
          <p:cNvSpPr txBox="1"/>
          <p:nvPr>
            <p:ph idx="1" type="subTitle"/>
          </p:nvPr>
        </p:nvSpPr>
        <p:spPr>
          <a:xfrm>
            <a:off x="2621650" y="1083188"/>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PT">
                <a:solidFill>
                  <a:schemeClr val="lt1"/>
                </a:solidFill>
              </a:rPr>
              <a:t>Retail: GrooveGalaxy</a:t>
            </a:r>
            <a:endParaRPr>
              <a:solidFill>
                <a:schemeClr val="lt1"/>
              </a:solidFill>
            </a:endParaRPr>
          </a:p>
        </p:txBody>
      </p:sp>
      <p:sp>
        <p:nvSpPr>
          <p:cNvPr id="56" name="Google Shape;56;p13"/>
          <p:cNvSpPr txBox="1"/>
          <p:nvPr/>
        </p:nvSpPr>
        <p:spPr>
          <a:xfrm>
            <a:off x="5990500" y="1779150"/>
            <a:ext cx="32877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2800">
                <a:solidFill>
                  <a:srgbClr val="FFFFFF"/>
                </a:solidFill>
              </a:rPr>
              <a:t>Group A16</a:t>
            </a:r>
            <a:endParaRPr sz="2800">
              <a:solidFill>
                <a:srgbClr val="FFFFFF"/>
              </a:solidFill>
            </a:endParaRPr>
          </a:p>
        </p:txBody>
      </p:sp>
      <p:sp>
        <p:nvSpPr>
          <p:cNvPr id="57" name="Google Shape;57;p13"/>
          <p:cNvSpPr txBox="1"/>
          <p:nvPr/>
        </p:nvSpPr>
        <p:spPr>
          <a:xfrm>
            <a:off x="5393700" y="2641050"/>
            <a:ext cx="3480300" cy="13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900">
                <a:solidFill>
                  <a:srgbClr val="FFFFFF"/>
                </a:solidFill>
              </a:rPr>
              <a:t>João Leitão </a:t>
            </a:r>
            <a:r>
              <a:rPr lang="pt-PT" sz="1900">
                <a:solidFill>
                  <a:srgbClr val="FFFFFF"/>
                </a:solidFill>
              </a:rPr>
              <a:t>- </a:t>
            </a:r>
            <a:r>
              <a:rPr lang="pt-PT" sz="1900">
                <a:solidFill>
                  <a:srgbClr val="FFFFFF"/>
                </a:solidFill>
              </a:rPr>
              <a:t>93088</a:t>
            </a:r>
            <a:endParaRPr sz="1900">
              <a:solidFill>
                <a:srgbClr val="FFFFFF"/>
              </a:solidFill>
            </a:endParaRPr>
          </a:p>
          <a:p>
            <a:pPr indent="0" lvl="0" marL="0" rtl="0" algn="ctr">
              <a:spcBef>
                <a:spcPts val="0"/>
              </a:spcBef>
              <a:spcAft>
                <a:spcPts val="0"/>
              </a:spcAft>
              <a:buClr>
                <a:schemeClr val="dk1"/>
              </a:buClr>
              <a:buSzPts val="1100"/>
              <a:buFont typeface="Arial"/>
              <a:buNone/>
            </a:pPr>
            <a:r>
              <a:rPr lang="pt-PT" sz="1900">
                <a:solidFill>
                  <a:srgbClr val="FFFFFF"/>
                </a:solidFill>
              </a:rPr>
              <a:t>Daniel Gomes - 99195</a:t>
            </a:r>
            <a:endParaRPr sz="1900">
              <a:solidFill>
                <a:srgbClr val="FFFFFF"/>
              </a:solidFill>
            </a:endParaRPr>
          </a:p>
          <a:p>
            <a:pPr indent="0" lvl="0" marL="0" rtl="0" algn="ctr">
              <a:spcBef>
                <a:spcPts val="0"/>
              </a:spcBef>
              <a:spcAft>
                <a:spcPts val="0"/>
              </a:spcAft>
              <a:buNone/>
            </a:pPr>
            <a:r>
              <a:rPr lang="pt-PT" sz="1900">
                <a:solidFill>
                  <a:srgbClr val="FFFFFF"/>
                </a:solidFill>
              </a:rPr>
              <a:t>Simen Myrrusten</a:t>
            </a:r>
            <a:r>
              <a:rPr lang="pt-PT" sz="1900">
                <a:solidFill>
                  <a:srgbClr val="FFFFFF"/>
                </a:solidFill>
              </a:rPr>
              <a:t> - 108924</a:t>
            </a:r>
            <a:endParaRPr sz="1900">
              <a:solidFill>
                <a:srgbClr val="FFFFFF"/>
              </a:solidFill>
            </a:endParaRPr>
          </a:p>
        </p:txBody>
      </p:sp>
      <p:sp>
        <p:nvSpPr>
          <p:cNvPr id="58" name="Google Shape;58;p13"/>
          <p:cNvSpPr txBox="1"/>
          <p:nvPr/>
        </p:nvSpPr>
        <p:spPr>
          <a:xfrm>
            <a:off x="3976975" y="4034850"/>
            <a:ext cx="5066400" cy="105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pt-PT" sz="1900">
                <a:solidFill>
                  <a:srgbClr val="FFFFFF"/>
                </a:solidFill>
              </a:rPr>
              <a:t>Project Advisor: David R. Matos</a:t>
            </a:r>
            <a:endParaRPr sz="1900">
              <a:solidFill>
                <a:srgbClr val="FFFFFF"/>
              </a:solidFill>
            </a:endParaRPr>
          </a:p>
          <a:p>
            <a:pPr indent="0" lvl="0" marL="0" rtl="0" algn="r">
              <a:spcBef>
                <a:spcPts val="0"/>
              </a:spcBef>
              <a:spcAft>
                <a:spcPts val="0"/>
              </a:spcAft>
              <a:buNone/>
            </a:pPr>
            <a:r>
              <a:rPr lang="pt-PT" sz="1900">
                <a:solidFill>
                  <a:srgbClr val="FFFFFF"/>
                </a:solidFill>
              </a:rPr>
              <a:t>Project Evaluator: Miguel Filipe Leitão Pardal</a:t>
            </a:r>
            <a:endParaRPr sz="19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pt-PT" sz="2820">
                <a:solidFill>
                  <a:schemeClr val="lt1"/>
                </a:solidFill>
              </a:rPr>
              <a:t>Conclusion</a:t>
            </a:r>
            <a:endParaRPr sz="2820">
              <a:solidFill>
                <a:schemeClr val="lt1"/>
              </a:solidFill>
            </a:endParaRPr>
          </a:p>
        </p:txBody>
      </p:sp>
      <p:sp>
        <p:nvSpPr>
          <p:cNvPr id="117" name="Google Shape;117;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PT" sz="2100">
                <a:solidFill>
                  <a:schemeClr val="lt1"/>
                </a:solidFill>
              </a:rPr>
              <a:t>Achievements:</a:t>
            </a:r>
            <a:endParaRPr sz="2100">
              <a:solidFill>
                <a:schemeClr val="lt1"/>
              </a:solidFill>
            </a:endParaRPr>
          </a:p>
          <a:p>
            <a:pPr indent="-342900" lvl="0" marL="457200" rtl="0" algn="l">
              <a:spcBef>
                <a:spcPts val="1200"/>
              </a:spcBef>
              <a:spcAft>
                <a:spcPts val="0"/>
              </a:spcAft>
              <a:buClr>
                <a:schemeClr val="lt1"/>
              </a:buClr>
              <a:buSzPts val="1800"/>
              <a:buChar char="-"/>
            </a:pPr>
            <a:r>
              <a:rPr lang="pt-PT" sz="1800">
                <a:solidFill>
                  <a:schemeClr val="lt1"/>
                </a:solidFill>
              </a:rPr>
              <a:t>Working application with client(s), application server and database. </a:t>
            </a:r>
            <a:endParaRPr sz="1800">
              <a:solidFill>
                <a:schemeClr val="lt1"/>
              </a:solidFill>
            </a:endParaRPr>
          </a:p>
          <a:p>
            <a:pPr indent="-342900" lvl="0" marL="457200" rtl="0" algn="l">
              <a:spcBef>
                <a:spcPts val="0"/>
              </a:spcBef>
              <a:spcAft>
                <a:spcPts val="0"/>
              </a:spcAft>
              <a:buClr>
                <a:schemeClr val="lt1"/>
              </a:buClr>
              <a:buSzPts val="1800"/>
              <a:buChar char="-"/>
            </a:pPr>
            <a:r>
              <a:rPr lang="pt-PT" sz="1800">
                <a:solidFill>
                  <a:schemeClr val="lt1"/>
                </a:solidFill>
              </a:rPr>
              <a:t>Integrity</a:t>
            </a:r>
            <a:endParaRPr sz="1800">
              <a:solidFill>
                <a:schemeClr val="lt1"/>
              </a:solidFill>
            </a:endParaRPr>
          </a:p>
          <a:p>
            <a:pPr indent="-342900" lvl="0" marL="457200" rtl="0" algn="l">
              <a:spcBef>
                <a:spcPts val="0"/>
              </a:spcBef>
              <a:spcAft>
                <a:spcPts val="0"/>
              </a:spcAft>
              <a:buClr>
                <a:schemeClr val="lt1"/>
              </a:buClr>
              <a:buSzPts val="1800"/>
              <a:buChar char="-"/>
            </a:pPr>
            <a:r>
              <a:rPr lang="pt-PT" sz="1800">
                <a:solidFill>
                  <a:schemeClr val="lt1"/>
                </a:solidFill>
              </a:rPr>
              <a:t>Authenticity</a:t>
            </a:r>
            <a:endParaRPr sz="1800">
              <a:solidFill>
                <a:schemeClr val="lt1"/>
              </a:solidFill>
            </a:endParaRPr>
          </a:p>
          <a:p>
            <a:pPr indent="-342900" lvl="0" marL="457200" rtl="0" algn="l">
              <a:spcBef>
                <a:spcPts val="0"/>
              </a:spcBef>
              <a:spcAft>
                <a:spcPts val="0"/>
              </a:spcAft>
              <a:buClr>
                <a:schemeClr val="lt1"/>
              </a:buClr>
              <a:buSzPts val="1800"/>
              <a:buChar char="-"/>
            </a:pPr>
            <a:r>
              <a:rPr lang="pt-PT" sz="1800">
                <a:solidFill>
                  <a:schemeClr val="lt1"/>
                </a:solidFill>
              </a:rPr>
              <a:t>Restrictive access of private network</a:t>
            </a:r>
            <a:endParaRPr sz="1800">
              <a:solidFill>
                <a:schemeClr val="lt1"/>
              </a:solidFill>
            </a:endParaRPr>
          </a:p>
          <a:p>
            <a:pPr indent="-342900" lvl="0" marL="457200" rtl="0" algn="l">
              <a:spcBef>
                <a:spcPts val="0"/>
              </a:spcBef>
              <a:spcAft>
                <a:spcPts val="0"/>
              </a:spcAft>
              <a:buClr>
                <a:schemeClr val="lt1"/>
              </a:buClr>
              <a:buSzPts val="1800"/>
              <a:buChar char="-"/>
            </a:pPr>
            <a:r>
              <a:rPr lang="pt-PT" sz="1800">
                <a:solidFill>
                  <a:schemeClr val="lt1"/>
                </a:solidFill>
              </a:rPr>
              <a:t>Family sharing</a:t>
            </a:r>
            <a:endParaRPr sz="1800">
              <a:solidFill>
                <a:schemeClr val="lt1"/>
              </a:solidFill>
            </a:endParaRPr>
          </a:p>
          <a:p>
            <a:pPr indent="-342900" lvl="0" marL="457200" rtl="0" algn="l">
              <a:spcBef>
                <a:spcPts val="0"/>
              </a:spcBef>
              <a:spcAft>
                <a:spcPts val="0"/>
              </a:spcAft>
              <a:buClr>
                <a:schemeClr val="lt1"/>
              </a:buClr>
              <a:buSzPts val="1800"/>
              <a:buChar char="-"/>
            </a:pPr>
            <a:r>
              <a:rPr lang="pt-PT" sz="1800">
                <a:solidFill>
                  <a:schemeClr val="lt1"/>
                </a:solidFill>
              </a:rPr>
              <a:t>“Fast decryption”</a:t>
            </a:r>
            <a:endParaRPr sz="1800">
              <a:solidFill>
                <a:schemeClr val="lt1"/>
              </a:solidFill>
            </a:endParaRPr>
          </a:p>
        </p:txBody>
      </p:sp>
      <p:sp>
        <p:nvSpPr>
          <p:cNvPr id="118" name="Google Shape;118;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PT" sz="2100">
                <a:solidFill>
                  <a:schemeClr val="lt1"/>
                </a:solidFill>
              </a:rPr>
              <a:t>Improvements:</a:t>
            </a:r>
            <a:endParaRPr sz="2100">
              <a:solidFill>
                <a:schemeClr val="lt1"/>
              </a:solidFill>
            </a:endParaRPr>
          </a:p>
          <a:p>
            <a:pPr indent="-342900" lvl="0" marL="457200" rtl="0" algn="l">
              <a:spcBef>
                <a:spcPts val="1200"/>
              </a:spcBef>
              <a:spcAft>
                <a:spcPts val="0"/>
              </a:spcAft>
              <a:buClr>
                <a:schemeClr val="lt1"/>
              </a:buClr>
              <a:buSzPts val="1800"/>
              <a:buChar char="-"/>
            </a:pPr>
            <a:r>
              <a:rPr lang="pt-PT" sz="1800">
                <a:solidFill>
                  <a:schemeClr val="lt1"/>
                </a:solidFill>
              </a:rPr>
              <a:t>User </a:t>
            </a:r>
            <a:r>
              <a:rPr lang="pt-PT" sz="1800">
                <a:solidFill>
                  <a:schemeClr val="lt1"/>
                </a:solidFill>
              </a:rPr>
              <a:t>friendliness</a:t>
            </a:r>
            <a:endParaRPr sz="1800">
              <a:solidFill>
                <a:schemeClr val="lt1"/>
              </a:solidFill>
            </a:endParaRPr>
          </a:p>
          <a:p>
            <a:pPr indent="-342900" lvl="0" marL="457200" rtl="0" algn="l">
              <a:spcBef>
                <a:spcPts val="0"/>
              </a:spcBef>
              <a:spcAft>
                <a:spcPts val="0"/>
              </a:spcAft>
              <a:buClr>
                <a:schemeClr val="lt1"/>
              </a:buClr>
              <a:buSzPts val="1800"/>
              <a:buChar char="-"/>
            </a:pPr>
            <a:r>
              <a:rPr lang="pt-PT" sz="1800">
                <a:solidFill>
                  <a:schemeClr val="lt1"/>
                </a:solidFill>
              </a:rPr>
              <a:t>HTTPS</a:t>
            </a:r>
            <a:endParaRPr sz="1800">
              <a:solidFill>
                <a:schemeClr val="lt1"/>
              </a:solidFill>
            </a:endParaRPr>
          </a:p>
          <a:p>
            <a:pPr indent="-342900" lvl="0" marL="457200" rtl="0" algn="l">
              <a:spcBef>
                <a:spcPts val="0"/>
              </a:spcBef>
              <a:spcAft>
                <a:spcPts val="0"/>
              </a:spcAft>
              <a:buClr>
                <a:schemeClr val="lt1"/>
              </a:buClr>
              <a:buSzPts val="1800"/>
              <a:buChar char="-"/>
            </a:pPr>
            <a:r>
              <a:rPr lang="pt-PT" sz="1800">
                <a:solidFill>
                  <a:schemeClr val="lt1"/>
                </a:solidFill>
              </a:rPr>
              <a:t>Perfect forward secrecy</a:t>
            </a:r>
            <a:endParaRPr sz="1800">
              <a:solidFill>
                <a:schemeClr val="lt1"/>
              </a:solidFill>
            </a:endParaRPr>
          </a:p>
          <a:p>
            <a:pPr indent="-342900" lvl="0" marL="457200" rtl="0" algn="l">
              <a:spcBef>
                <a:spcPts val="0"/>
              </a:spcBef>
              <a:spcAft>
                <a:spcPts val="0"/>
              </a:spcAft>
              <a:buClr>
                <a:schemeClr val="lt1"/>
              </a:buClr>
              <a:buSzPts val="1800"/>
              <a:buChar char="-"/>
            </a:pPr>
            <a:r>
              <a:rPr lang="pt-PT" sz="1800">
                <a:solidFill>
                  <a:schemeClr val="lt1"/>
                </a:solidFill>
              </a:rPr>
              <a:t>Replay attacks protection</a:t>
            </a:r>
            <a:endParaRPr sz="1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2820">
                <a:solidFill>
                  <a:schemeClr val="lt1"/>
                </a:solidFill>
              </a:rPr>
              <a:t>Outline</a:t>
            </a:r>
            <a:endParaRPr sz="2820">
              <a:solidFill>
                <a:schemeClr val="lt1"/>
              </a:solidFill>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pt-PT" sz="2100">
                <a:solidFill>
                  <a:schemeClr val="lt1"/>
                </a:solidFill>
              </a:rPr>
              <a:t>Secure document</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Message format</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Architecture</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Router rules</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Security challenge</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Conclusion</a:t>
            </a:r>
            <a:endParaRPr sz="2100">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2820">
                <a:solidFill>
                  <a:schemeClr val="lt1"/>
                </a:solidFill>
              </a:rPr>
              <a:t>Secure document</a:t>
            </a:r>
            <a:endParaRPr sz="2820">
              <a:solidFill>
                <a:schemeClr val="lt1"/>
              </a:solidFill>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pt-PT" sz="2100">
                <a:solidFill>
                  <a:schemeClr val="lt1"/>
                </a:solidFill>
              </a:rPr>
              <a:t>Provided a single shared secret</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Task: Provide authenticity and confidentiality</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AES/CTR/NoPadding</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AES recognized symmetric encryption</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CTR enables </a:t>
            </a:r>
            <a:r>
              <a:rPr lang="pt-PT" sz="2100">
                <a:solidFill>
                  <a:schemeClr val="lt1"/>
                </a:solidFill>
              </a:rPr>
              <a:t>parallel</a:t>
            </a:r>
            <a:r>
              <a:rPr lang="pt-PT" sz="2100">
                <a:solidFill>
                  <a:schemeClr val="lt1"/>
                </a:solidFill>
              </a:rPr>
              <a:t> encoding</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HMAC for authenticity</a:t>
            </a:r>
            <a:endParaRPr sz="2100">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2820">
                <a:solidFill>
                  <a:schemeClr val="lt1"/>
                </a:solidFill>
              </a:rPr>
              <a:t>Message format</a:t>
            </a:r>
            <a:endParaRPr sz="2820">
              <a:solidFill>
                <a:schemeClr val="lt1"/>
              </a:solidFil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pt-PT" sz="2100">
                <a:solidFill>
                  <a:schemeClr val="lt1"/>
                </a:solidFill>
              </a:rPr>
              <a:t>{Tag, {ProtectedDoc}</a:t>
            </a:r>
            <a:r>
              <a:rPr baseline="-25000" lang="pt-PT" sz="2100">
                <a:solidFill>
                  <a:schemeClr val="lt1"/>
                </a:solidFill>
              </a:rPr>
              <a:t>Klt</a:t>
            </a:r>
            <a:r>
              <a:rPr lang="pt-PT" sz="2100">
                <a:solidFill>
                  <a:schemeClr val="lt1"/>
                </a:solidFill>
              </a:rPr>
              <a:t>, IV</a:t>
            </a:r>
            <a:r>
              <a:rPr baseline="-25000" lang="pt-PT" sz="2100">
                <a:solidFill>
                  <a:schemeClr val="lt1"/>
                </a:solidFill>
              </a:rPr>
              <a:t>lt</a:t>
            </a:r>
            <a:r>
              <a:rPr lang="pt-PT" sz="2100">
                <a:solidFill>
                  <a:schemeClr val="lt1"/>
                </a:solidFill>
              </a:rPr>
              <a:t>}</a:t>
            </a:r>
            <a:r>
              <a:rPr baseline="-25000" lang="pt-PT" sz="2100">
                <a:solidFill>
                  <a:schemeClr val="lt1"/>
                </a:solidFill>
              </a:rPr>
              <a:t>Ks</a:t>
            </a:r>
            <a:r>
              <a:rPr lang="pt-PT" sz="2100">
                <a:solidFill>
                  <a:schemeClr val="lt1"/>
                </a:solidFill>
              </a:rPr>
              <a:t>, IV</a:t>
            </a:r>
            <a:r>
              <a:rPr baseline="-25000" lang="pt-PT" sz="2100">
                <a:solidFill>
                  <a:schemeClr val="lt1"/>
                </a:solidFill>
              </a:rPr>
              <a:t>s</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HMAC( {</a:t>
            </a:r>
            <a:r>
              <a:rPr lang="pt-PT" sz="2100">
                <a:solidFill>
                  <a:schemeClr val="lt1"/>
                </a:solidFill>
              </a:rPr>
              <a:t>ProtectedDoc</a:t>
            </a:r>
            <a:r>
              <a:rPr lang="pt-PT" sz="2100">
                <a:solidFill>
                  <a:schemeClr val="lt1"/>
                </a:solidFill>
              </a:rPr>
              <a:t>}</a:t>
            </a:r>
            <a:r>
              <a:rPr baseline="-25000" lang="pt-PT" sz="2100">
                <a:solidFill>
                  <a:schemeClr val="lt1"/>
                </a:solidFill>
              </a:rPr>
              <a:t>Klt</a:t>
            </a:r>
            <a:r>
              <a:rPr lang="pt-PT" sz="2100">
                <a:solidFill>
                  <a:schemeClr val="lt1"/>
                </a:solidFill>
              </a:rPr>
              <a:t>, K</a:t>
            </a:r>
            <a:r>
              <a:rPr baseline="-25000" lang="pt-PT" sz="2100">
                <a:solidFill>
                  <a:schemeClr val="lt1"/>
                </a:solidFill>
              </a:rPr>
              <a:t>lt</a:t>
            </a:r>
            <a:r>
              <a:rPr lang="pt-PT" sz="2100">
                <a:solidFill>
                  <a:schemeClr val="lt1"/>
                </a:solidFill>
              </a:rPr>
              <a:t>)</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Variables:</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Ks = session key</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Klt = Long-term key (</a:t>
            </a:r>
            <a:r>
              <a:rPr lang="pt-PT" sz="2100">
                <a:solidFill>
                  <a:schemeClr val="lt1"/>
                </a:solidFill>
              </a:rPr>
              <a:t>initial</a:t>
            </a:r>
            <a:r>
              <a:rPr lang="pt-PT" sz="2100">
                <a:solidFill>
                  <a:schemeClr val="lt1"/>
                </a:solidFill>
              </a:rPr>
              <a:t> shared secret)</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IV</a:t>
            </a:r>
            <a:r>
              <a:rPr baseline="-25000" lang="pt-PT" sz="2100">
                <a:solidFill>
                  <a:schemeClr val="lt1"/>
                </a:solidFill>
              </a:rPr>
              <a:t>lt</a:t>
            </a:r>
            <a:r>
              <a:rPr lang="pt-PT" sz="2100">
                <a:solidFill>
                  <a:schemeClr val="lt1"/>
                </a:solidFill>
              </a:rPr>
              <a:t> = IV used for CTR mode in the inner encryption</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IV</a:t>
            </a:r>
            <a:r>
              <a:rPr baseline="-25000" lang="pt-PT" sz="2100">
                <a:solidFill>
                  <a:schemeClr val="lt1"/>
                </a:solidFill>
              </a:rPr>
              <a:t>s</a:t>
            </a:r>
            <a:r>
              <a:rPr lang="pt-PT" sz="2100">
                <a:solidFill>
                  <a:schemeClr val="lt1"/>
                </a:solidFill>
              </a:rPr>
              <a:t> = IV used for CTR Mode in the outer encryption</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HMAC() = the </a:t>
            </a:r>
            <a:r>
              <a:rPr lang="pt-PT" sz="2100">
                <a:solidFill>
                  <a:schemeClr val="lt1"/>
                </a:solidFill>
              </a:rPr>
              <a:t>function</a:t>
            </a:r>
            <a:r>
              <a:rPr lang="pt-PT" sz="2100">
                <a:solidFill>
                  <a:schemeClr val="lt1"/>
                </a:solidFill>
              </a:rPr>
              <a:t> creating the Tag. </a:t>
            </a:r>
            <a:endParaRPr sz="21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2820">
                <a:solidFill>
                  <a:schemeClr val="lt1"/>
                </a:solidFill>
              </a:rPr>
              <a:t>Architecture</a:t>
            </a:r>
            <a:endParaRPr sz="2820">
              <a:solidFill>
                <a:schemeClr val="lt1"/>
              </a:solidFill>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4">
            <a:alphaModFix/>
          </a:blip>
          <a:stretch>
            <a:fillRect/>
          </a:stretch>
        </p:blipFill>
        <p:spPr>
          <a:xfrm>
            <a:off x="0" y="1152486"/>
            <a:ext cx="9143999" cy="37329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2820">
                <a:solidFill>
                  <a:schemeClr val="lt1"/>
                </a:solidFill>
              </a:rPr>
              <a:t>Router rules</a:t>
            </a:r>
            <a:endParaRPr sz="2820">
              <a:solidFill>
                <a:schemeClr val="lt1"/>
              </a:solidFill>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4">
            <a:alphaModFix/>
          </a:blip>
          <a:stretch>
            <a:fillRect/>
          </a:stretch>
        </p:blipFill>
        <p:spPr>
          <a:xfrm>
            <a:off x="-2" y="1067025"/>
            <a:ext cx="9144000" cy="31759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4">
            <a:alphaModFix/>
          </a:blip>
          <a:stretch>
            <a:fillRect/>
          </a:stretch>
        </p:blipFill>
        <p:spPr>
          <a:xfrm>
            <a:off x="2204248" y="0"/>
            <a:ext cx="4430452"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PT" sz="2820">
                <a:solidFill>
                  <a:schemeClr val="lt1"/>
                </a:solidFill>
              </a:rPr>
              <a:t>Security challenge</a:t>
            </a:r>
            <a:endParaRPr sz="2820">
              <a:solidFill>
                <a:schemeClr val="lt1"/>
              </a:solidFill>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lt1"/>
              </a:buClr>
              <a:buSzPts val="2100"/>
              <a:buChar char="●"/>
            </a:pPr>
            <a:r>
              <a:rPr lang="pt-PT" sz="2100">
                <a:solidFill>
                  <a:schemeClr val="lt1"/>
                </a:solidFill>
              </a:rPr>
              <a:t>Fast decryption and family sharing</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Use properties of CTR to encrypt certain parts at client side:</a:t>
            </a:r>
            <a:endParaRPr sz="2100">
              <a:solidFill>
                <a:schemeClr val="lt1"/>
              </a:solidFill>
            </a:endParaRPr>
          </a:p>
          <a:p>
            <a:pPr indent="0" lvl="0" marL="0" rtl="0" algn="l">
              <a:spcBef>
                <a:spcPts val="1200"/>
              </a:spcBef>
              <a:spcAft>
                <a:spcPts val="0"/>
              </a:spcAft>
              <a:buNone/>
            </a:pPr>
            <a:r>
              <a:t/>
            </a:r>
            <a:endParaRPr sz="2100">
              <a:solidFill>
                <a:schemeClr val="lt1"/>
              </a:solidFill>
            </a:endParaRPr>
          </a:p>
          <a:p>
            <a:pPr indent="-361950" lvl="0" marL="457200" rtl="0" algn="l">
              <a:spcBef>
                <a:spcPts val="1200"/>
              </a:spcBef>
              <a:spcAft>
                <a:spcPts val="0"/>
              </a:spcAft>
              <a:buClr>
                <a:schemeClr val="lt1"/>
              </a:buClr>
              <a:buSzPts val="2100"/>
              <a:buChar char="●"/>
            </a:pPr>
            <a:r>
              <a:rPr lang="pt-PT" sz="2100">
                <a:solidFill>
                  <a:schemeClr val="lt1"/>
                </a:solidFill>
              </a:rPr>
              <a:t>Select where you want to start in the song. Sections are the blocks of encryptions in CTR. </a:t>
            </a:r>
            <a:endParaRPr sz="2100">
              <a:solidFill>
                <a:schemeClr val="lt1"/>
              </a:solidFill>
            </a:endParaRPr>
          </a:p>
          <a:p>
            <a:pPr indent="-361950" lvl="0" marL="457200" rtl="0" algn="l">
              <a:spcBef>
                <a:spcPts val="0"/>
              </a:spcBef>
              <a:spcAft>
                <a:spcPts val="0"/>
              </a:spcAft>
              <a:buClr>
                <a:schemeClr val="lt1"/>
              </a:buClr>
              <a:buSzPts val="2100"/>
              <a:buChar char="●"/>
            </a:pPr>
            <a:r>
              <a:rPr lang="pt-PT" sz="2100">
                <a:solidFill>
                  <a:schemeClr val="lt1"/>
                </a:solidFill>
              </a:rPr>
              <a:t>More user friendly adaptations could be implemented</a:t>
            </a:r>
            <a:endParaRPr sz="2100">
              <a:solidFill>
                <a:schemeClr val="lt1"/>
              </a:solidFill>
            </a:endParaRPr>
          </a:p>
        </p:txBody>
      </p:sp>
      <p:pic>
        <p:nvPicPr>
          <p:cNvPr id="104" name="Google Shape;104;p20"/>
          <p:cNvPicPr preferRelativeResize="0"/>
          <p:nvPr/>
        </p:nvPicPr>
        <p:blipFill>
          <a:blip r:embed="rId4">
            <a:alphaModFix/>
          </a:blip>
          <a:stretch>
            <a:fillRect/>
          </a:stretch>
        </p:blipFill>
        <p:spPr>
          <a:xfrm>
            <a:off x="573700" y="2016425"/>
            <a:ext cx="6332423"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1"/>
          <p:cNvSpPr txBox="1"/>
          <p:nvPr>
            <p:ph idx="1" type="body"/>
          </p:nvPr>
        </p:nvSpPr>
        <p:spPr>
          <a:xfrm>
            <a:off x="6723025" y="1348650"/>
            <a:ext cx="2772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PT">
                <a:solidFill>
                  <a:schemeClr val="lt1"/>
                </a:solidFill>
              </a:rPr>
              <a:t>When a family key is </a:t>
            </a:r>
            <a:r>
              <a:rPr lang="pt-PT">
                <a:solidFill>
                  <a:schemeClr val="lt1"/>
                </a:solidFill>
              </a:rPr>
              <a:t>introduced</a:t>
            </a:r>
            <a:r>
              <a:rPr lang="pt-PT">
                <a:solidFill>
                  <a:schemeClr val="lt1"/>
                </a:solidFill>
              </a:rPr>
              <a:t>, it is used </a:t>
            </a:r>
            <a:r>
              <a:rPr lang="pt-PT">
                <a:solidFill>
                  <a:schemeClr val="lt1"/>
                </a:solidFill>
              </a:rPr>
              <a:t>instead</a:t>
            </a:r>
            <a:r>
              <a:rPr lang="pt-PT">
                <a:solidFill>
                  <a:schemeClr val="lt1"/>
                </a:solidFill>
              </a:rPr>
              <a:t> of the </a:t>
            </a:r>
            <a:r>
              <a:rPr lang="pt-PT">
                <a:solidFill>
                  <a:schemeClr val="lt1"/>
                </a:solidFill>
              </a:rPr>
              <a:t>initial</a:t>
            </a:r>
            <a:r>
              <a:rPr lang="pt-PT">
                <a:solidFill>
                  <a:schemeClr val="lt1"/>
                </a:solidFill>
              </a:rPr>
              <a:t> shared secret in the encryption.</a:t>
            </a:r>
            <a:endParaRPr>
              <a:solidFill>
                <a:schemeClr val="lt1"/>
              </a:solidFill>
            </a:endParaRPr>
          </a:p>
        </p:txBody>
      </p:sp>
      <p:pic>
        <p:nvPicPr>
          <p:cNvPr id="111" name="Google Shape;111;p21"/>
          <p:cNvPicPr preferRelativeResize="0"/>
          <p:nvPr/>
        </p:nvPicPr>
        <p:blipFill>
          <a:blip r:embed="rId4">
            <a:alphaModFix/>
          </a:blip>
          <a:stretch>
            <a:fillRect/>
          </a:stretch>
        </p:blipFill>
        <p:spPr>
          <a:xfrm>
            <a:off x="350207" y="0"/>
            <a:ext cx="6427236"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