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2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2492840-62C7-4E06-A6F3-99ABA3FC8135}" type="datetimeFigureOut">
              <a:rPr lang="fr-FR" smtClean="0"/>
              <a:t>02/12/2021</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209333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492840-62C7-4E06-A6F3-99ABA3FC8135}" type="datetimeFigureOut">
              <a:rPr lang="fr-FR" smtClean="0"/>
              <a:t>02/12/2021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366984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492840-62C7-4E06-A6F3-99ABA3FC8135}" type="datetimeFigureOut">
              <a:rPr lang="fr-FR" smtClean="0"/>
              <a:t>02/12/2021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375346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492840-62C7-4E06-A6F3-99ABA3FC8135}" type="datetimeFigureOut">
              <a:rPr lang="fr-FR" smtClean="0"/>
              <a:t>02/12/2021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983691-7BAF-4B27-B852-CE89C020E39C}"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389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492840-62C7-4E06-A6F3-99ABA3FC8135}" type="datetimeFigureOut">
              <a:rPr lang="fr-FR" smtClean="0"/>
              <a:t>02/12/2021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427373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2492840-62C7-4E06-A6F3-99ABA3FC8135}" type="datetimeFigureOut">
              <a:rPr lang="fr-FR" smtClean="0"/>
              <a:t>02/12/2021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78568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2492840-62C7-4E06-A6F3-99ABA3FC8135}" type="datetimeFigureOut">
              <a:rPr lang="fr-FR" smtClean="0"/>
              <a:t>02/12/2021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402158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2492840-62C7-4E06-A6F3-99ABA3FC8135}" type="datetimeFigureOut">
              <a:rPr lang="fr-FR" smtClean="0"/>
              <a:t>02/12/2021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2868988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2492840-62C7-4E06-A6F3-99ABA3FC8135}" type="datetimeFigureOut">
              <a:rPr lang="fr-FR" smtClean="0"/>
              <a:t>02/12/2021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184055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2492840-62C7-4E06-A6F3-99ABA3FC8135}" type="datetimeFigureOut">
              <a:rPr lang="fr-FR" smtClean="0"/>
              <a:t>02/12/2021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190017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2492840-62C7-4E06-A6F3-99ABA3FC8135}" type="datetimeFigureOut">
              <a:rPr lang="fr-FR" smtClean="0"/>
              <a:t>02/12/2021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376795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2492840-62C7-4E06-A6F3-99ABA3FC8135}" type="datetimeFigureOut">
              <a:rPr lang="fr-FR" smtClean="0"/>
              <a:t>02/12/2021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343662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2492840-62C7-4E06-A6F3-99ABA3FC8135}" type="datetimeFigureOut">
              <a:rPr lang="fr-FR" smtClean="0"/>
              <a:t>02/12/2021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277610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2492840-62C7-4E06-A6F3-99ABA3FC8135}" type="datetimeFigureOut">
              <a:rPr lang="fr-FR" smtClean="0"/>
              <a:t>02/12/2021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107592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92840-62C7-4E06-A6F3-99ABA3FC8135}" type="datetimeFigureOut">
              <a:rPr lang="fr-FR" smtClean="0"/>
              <a:t>02/12/2021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213046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492840-62C7-4E06-A6F3-99ABA3FC8135}" type="datetimeFigureOut">
              <a:rPr lang="fr-FR" smtClean="0"/>
              <a:t>02/12/2021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181104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2492840-62C7-4E06-A6F3-99ABA3FC8135}" type="datetimeFigureOut">
              <a:rPr lang="fr-FR" smtClean="0"/>
              <a:t>02/12/2021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8983691-7BAF-4B27-B852-CE89C020E39C}" type="slidenum">
              <a:rPr lang="fr-FR" smtClean="0"/>
              <a:t>‹N°›</a:t>
            </a:fld>
            <a:endParaRPr lang="fr-FR"/>
          </a:p>
        </p:txBody>
      </p:sp>
    </p:spTree>
    <p:extLst>
      <p:ext uri="{BB962C8B-B14F-4D97-AF65-F5344CB8AC3E}">
        <p14:creationId xmlns:p14="http://schemas.microsoft.com/office/powerpoint/2010/main" val="115119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492840-62C7-4E06-A6F3-99ABA3FC8135}" type="datetimeFigureOut">
              <a:rPr lang="fr-FR" smtClean="0"/>
              <a:t>02/12/2021</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983691-7BAF-4B27-B852-CE89C020E39C}" type="slidenum">
              <a:rPr lang="fr-FR" smtClean="0"/>
              <a:t>‹N°›</a:t>
            </a:fld>
            <a:endParaRPr lang="fr-FR"/>
          </a:p>
        </p:txBody>
      </p:sp>
    </p:spTree>
    <p:extLst>
      <p:ext uri="{BB962C8B-B14F-4D97-AF65-F5344CB8AC3E}">
        <p14:creationId xmlns:p14="http://schemas.microsoft.com/office/powerpoint/2010/main" val="18451965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112907" y="1213944"/>
            <a:ext cx="9698792" cy="1344697"/>
          </a:xfrm>
        </p:spPr>
        <p:txBody>
          <a:bodyPr>
            <a:normAutofit/>
          </a:bodyPr>
          <a:lstStyle/>
          <a:p>
            <a:r>
              <a:rPr lang="fr-FR" sz="6000" dirty="0" smtClean="0"/>
              <a:t>Définition </a:t>
            </a:r>
            <a:r>
              <a:rPr lang="fr-FR" sz="6000" dirty="0"/>
              <a:t>des notions</a:t>
            </a:r>
            <a:endParaRPr lang="fr-FR" sz="6000" dirty="0"/>
          </a:p>
        </p:txBody>
      </p:sp>
      <p:sp>
        <p:nvSpPr>
          <p:cNvPr id="3" name="Sous-titre 2"/>
          <p:cNvSpPr>
            <a:spLocks noGrp="1"/>
          </p:cNvSpPr>
          <p:nvPr>
            <p:ph type="subTitle" idx="1"/>
          </p:nvPr>
        </p:nvSpPr>
        <p:spPr>
          <a:xfrm>
            <a:off x="5036950" y="2821645"/>
            <a:ext cx="5160936" cy="2924886"/>
          </a:xfrm>
          <a:solidFill>
            <a:schemeClr val="bg2">
              <a:lumMod val="75000"/>
            </a:schemeClr>
          </a:solidFill>
        </p:spPr>
        <p:txBody>
          <a:bodyPr>
            <a:noAutofit/>
          </a:bodyPr>
          <a:lstStyle/>
          <a:p>
            <a:pPr marL="457200" indent="-457200">
              <a:buFont typeface="+mj-lt"/>
              <a:buAutoNum type="arabicPeriod"/>
            </a:pPr>
            <a:r>
              <a:rPr lang="fr-FR" sz="2800" dirty="0" smtClean="0">
                <a:solidFill>
                  <a:schemeClr val="tx1"/>
                </a:solidFill>
              </a:rPr>
              <a:t>Charte graphique</a:t>
            </a:r>
          </a:p>
          <a:p>
            <a:pPr marL="457200" indent="-457200">
              <a:buFont typeface="+mj-lt"/>
              <a:buAutoNum type="arabicPeriod"/>
            </a:pPr>
            <a:r>
              <a:rPr lang="fr-FR" sz="2800" dirty="0">
                <a:solidFill>
                  <a:schemeClr val="tx1"/>
                </a:solidFill>
              </a:rPr>
              <a:t>éléments </a:t>
            </a:r>
            <a:r>
              <a:rPr lang="fr-FR" sz="2800" dirty="0" smtClean="0">
                <a:solidFill>
                  <a:schemeClr val="tx1"/>
                </a:solidFill>
              </a:rPr>
              <a:t>d'ergonomie</a:t>
            </a:r>
          </a:p>
          <a:p>
            <a:pPr marL="457200" indent="-457200">
              <a:buFont typeface="+mj-lt"/>
              <a:buAutoNum type="arabicPeriod"/>
            </a:pPr>
            <a:r>
              <a:rPr lang="fr-FR" sz="2800" dirty="0" smtClean="0">
                <a:solidFill>
                  <a:schemeClr val="tx1"/>
                </a:solidFill>
              </a:rPr>
              <a:t>UI/UX</a:t>
            </a:r>
          </a:p>
          <a:p>
            <a:pPr marL="457200" indent="-457200">
              <a:buFont typeface="+mj-lt"/>
              <a:buAutoNum type="arabicPeriod"/>
            </a:pPr>
            <a:r>
              <a:rPr lang="fr-FR" sz="2800" dirty="0">
                <a:solidFill>
                  <a:schemeClr val="tx1"/>
                </a:solidFill>
              </a:rPr>
              <a:t>responsive design</a:t>
            </a:r>
            <a:endParaRPr lang="fr-FR" sz="2800" dirty="0">
              <a:solidFill>
                <a:schemeClr val="tx1"/>
              </a:solidFill>
            </a:endParaRPr>
          </a:p>
        </p:txBody>
      </p:sp>
      <p:pic>
        <p:nvPicPr>
          <p:cNvPr id="2050" name="Picture 2" descr="Point d&amp;#39;interrogation — Wikipé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6422" y="2821646"/>
            <a:ext cx="2017534" cy="292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55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1 - charte </a:t>
            </a:r>
            <a:r>
              <a:rPr lang="fr-FR" b="1" dirty="0"/>
              <a:t>graphique</a:t>
            </a:r>
            <a:endParaRPr lang="fr-FR" dirty="0"/>
          </a:p>
        </p:txBody>
      </p:sp>
      <p:sp>
        <p:nvSpPr>
          <p:cNvPr id="5" name="Espace réservé du contenu 4"/>
          <p:cNvSpPr>
            <a:spLocks noGrp="1"/>
          </p:cNvSpPr>
          <p:nvPr>
            <p:ph sz="half" idx="1"/>
          </p:nvPr>
        </p:nvSpPr>
        <p:spPr/>
        <p:txBody>
          <a:bodyPr>
            <a:normAutofit/>
          </a:bodyPr>
          <a:lstStyle/>
          <a:p>
            <a:pPr marL="0" indent="0">
              <a:buNone/>
            </a:pPr>
            <a:r>
              <a:rPr lang="fr-FR" dirty="0" smtClean="0"/>
              <a:t>D’abord</a:t>
            </a:r>
            <a:r>
              <a:rPr lang="fr-FR" dirty="0"/>
              <a:t>, il faut savoir qu’une charte graphique est un document dans lequel on inclut les normes et les règles concernant la communication de la marque. Elle devrait présenter des composantes graphiques, mais également des éléments rédactionnels.</a:t>
            </a:r>
            <a:endParaRPr lang="fr-FR" dirty="0"/>
          </a:p>
        </p:txBody>
      </p:sp>
      <p:pic>
        <p:nvPicPr>
          <p:cNvPr id="7" name="Espace réservé du contenu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89750" y="2611358"/>
            <a:ext cx="4157663" cy="2817971"/>
          </a:xfrm>
        </p:spPr>
      </p:pic>
    </p:spTree>
    <p:extLst>
      <p:ext uri="{BB962C8B-B14F-4D97-AF65-F5344CB8AC3E}">
        <p14:creationId xmlns:p14="http://schemas.microsoft.com/office/powerpoint/2010/main" val="1512773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Les objectifs d’une charte graphique</a:t>
            </a:r>
            <a:br>
              <a:rPr lang="fr-FR" b="1" dirty="0"/>
            </a:br>
            <a:r>
              <a:rPr lang="fr-FR" dirty="0"/>
              <a:t/>
            </a:r>
            <a:br>
              <a:rPr lang="fr-FR" dirty="0"/>
            </a:br>
            <a:endParaRPr lang="fr-FR" dirty="0"/>
          </a:p>
        </p:txBody>
      </p:sp>
      <p:sp>
        <p:nvSpPr>
          <p:cNvPr id="3" name="Espace réservé du contenu 2"/>
          <p:cNvSpPr>
            <a:spLocks noGrp="1"/>
          </p:cNvSpPr>
          <p:nvPr>
            <p:ph sz="half" idx="1"/>
          </p:nvPr>
        </p:nvSpPr>
        <p:spPr>
          <a:xfrm>
            <a:off x="1141410" y="2249486"/>
            <a:ext cx="9744680" cy="3541714"/>
          </a:xfrm>
        </p:spPr>
        <p:txBody>
          <a:bodyPr>
            <a:normAutofit/>
          </a:bodyPr>
          <a:lstStyle/>
          <a:p>
            <a:pPr marL="0" indent="0">
              <a:buNone/>
            </a:pPr>
            <a:r>
              <a:rPr lang="fr-FR" dirty="0"/>
              <a:t>Une </a:t>
            </a:r>
            <a:r>
              <a:rPr lang="fr-FR" b="1" dirty="0"/>
              <a:t>charte graphique </a:t>
            </a:r>
            <a:r>
              <a:rPr lang="fr-FR" dirty="0"/>
              <a:t>a comme objectif de créer une cohérence et une uniformité dans la communication de votre entreprise, en regroupant graphiquement son âme, son univers et ses valeurs. Elle soutient la création d’une image de marque forte et elle permet à votre entreprise d’être facilement reconnue et mémorisée par les clients, les prospects et les partenaires.</a:t>
            </a:r>
            <a:endParaRPr lang="fr-FR" dirty="0"/>
          </a:p>
        </p:txBody>
      </p:sp>
    </p:spTree>
    <p:extLst>
      <p:ext uri="{BB962C8B-B14F-4D97-AF65-F5344CB8AC3E}">
        <p14:creationId xmlns:p14="http://schemas.microsoft.com/office/powerpoint/2010/main" val="686944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a:t>2</a:t>
            </a:r>
            <a:r>
              <a:rPr lang="fr-FR" b="1" dirty="0" smtClean="0"/>
              <a:t> - </a:t>
            </a:r>
            <a:r>
              <a:rPr lang="fr-FR" dirty="0"/>
              <a:t>éléments d'ergonomie</a:t>
            </a:r>
          </a:p>
        </p:txBody>
      </p:sp>
      <p:sp>
        <p:nvSpPr>
          <p:cNvPr id="5" name="Espace réservé du contenu 4"/>
          <p:cNvSpPr>
            <a:spLocks noGrp="1"/>
          </p:cNvSpPr>
          <p:nvPr>
            <p:ph sz="half" idx="1"/>
          </p:nvPr>
        </p:nvSpPr>
        <p:spPr>
          <a:xfrm>
            <a:off x="1141409" y="2249485"/>
            <a:ext cx="5495873" cy="4072487"/>
          </a:xfrm>
        </p:spPr>
        <p:txBody>
          <a:bodyPr>
            <a:normAutofit fontScale="85000" lnSpcReduction="10000"/>
          </a:bodyPr>
          <a:lstStyle/>
          <a:p>
            <a:pPr marL="0" indent="0">
              <a:buNone/>
            </a:pPr>
            <a:r>
              <a:rPr lang="fr-FR" dirty="0"/>
              <a:t>Chaque jour, vous utilisez des objets du quotidien qui ont été conçu « normalement » pour vous faciliter la vie </a:t>
            </a:r>
            <a:r>
              <a:rPr lang="fr-FR" dirty="0" smtClean="0"/>
              <a:t>. L’ergonomie </a:t>
            </a:r>
            <a:r>
              <a:rPr lang="fr-FR" dirty="0"/>
              <a:t>a pour mission d’adapter ces objets à l’homme pour vous rendre la vie plus facile.</a:t>
            </a:r>
          </a:p>
          <a:p>
            <a:pPr marL="0" indent="0">
              <a:buNone/>
            </a:pPr>
            <a:r>
              <a:rPr lang="fr-FR" dirty="0"/>
              <a:t>Avec le développement des nouvelles </a:t>
            </a:r>
            <a:r>
              <a:rPr lang="fr-FR" dirty="0" smtClean="0"/>
              <a:t>technologies . </a:t>
            </a:r>
            <a:r>
              <a:rPr lang="fr-FR" dirty="0"/>
              <a:t>Ainsi, lors de la conception d'un </a:t>
            </a:r>
            <a:r>
              <a:rPr lang="fr-FR" dirty="0" smtClean="0"/>
              <a:t>site et d’une application mobile, </a:t>
            </a:r>
            <a:r>
              <a:rPr lang="fr-FR" dirty="0"/>
              <a:t>il est primordial de faciliter l’interaction entre l’homme et l’interface autant pour le propriétaire </a:t>
            </a:r>
            <a:r>
              <a:rPr lang="fr-FR" dirty="0" smtClean="0"/>
              <a:t>qui </a:t>
            </a:r>
            <a:r>
              <a:rPr lang="fr-FR" dirty="0"/>
              <a:t>va l’administrer que pour les usagers </a:t>
            </a:r>
            <a:r>
              <a:rPr lang="fr-FR" dirty="0" smtClean="0"/>
              <a:t>qui </a:t>
            </a:r>
            <a:r>
              <a:rPr lang="fr-FR" dirty="0"/>
              <a:t>vont le consulter.</a:t>
            </a:r>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26407" y="2097088"/>
            <a:ext cx="3720632" cy="3720632"/>
          </a:xfrm>
        </p:spPr>
      </p:pic>
    </p:spTree>
    <p:extLst>
      <p:ext uri="{BB962C8B-B14F-4D97-AF65-F5344CB8AC3E}">
        <p14:creationId xmlns:p14="http://schemas.microsoft.com/office/powerpoint/2010/main" val="3307006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8613" y="1094109"/>
            <a:ext cx="9905998" cy="1478570"/>
          </a:xfrm>
        </p:spPr>
        <p:txBody>
          <a:bodyPr>
            <a:normAutofit fontScale="90000"/>
          </a:bodyPr>
          <a:lstStyle/>
          <a:p>
            <a:r>
              <a:rPr lang="fr-FR" sz="7300" dirty="0" smtClean="0"/>
              <a:t>3- UI/UX</a:t>
            </a:r>
            <a:r>
              <a:rPr lang="fr-FR" dirty="0"/>
              <a:t/>
            </a:r>
            <a:br>
              <a:rPr lang="fr-FR" dirty="0"/>
            </a:br>
            <a:endParaRPr lang="fr-FR" dirty="0"/>
          </a:p>
        </p:txBody>
      </p:sp>
      <p:sp>
        <p:nvSpPr>
          <p:cNvPr id="3" name="Espace réservé du contenu 2"/>
          <p:cNvSpPr>
            <a:spLocks noGrp="1"/>
          </p:cNvSpPr>
          <p:nvPr>
            <p:ph sz="half" idx="1"/>
          </p:nvPr>
        </p:nvSpPr>
        <p:spPr>
          <a:xfrm>
            <a:off x="1385776" y="2485969"/>
            <a:ext cx="8743569" cy="3541714"/>
          </a:xfrm>
        </p:spPr>
        <p:txBody>
          <a:bodyPr>
            <a:normAutofit fontScale="92500"/>
          </a:bodyPr>
          <a:lstStyle/>
          <a:p>
            <a:pPr marL="0" indent="0">
              <a:buNone/>
            </a:pPr>
            <a:r>
              <a:rPr lang="fr-FR" dirty="0"/>
              <a:t>L’</a:t>
            </a:r>
            <a:r>
              <a:rPr lang="fr-FR" b="1" dirty="0"/>
              <a:t>UX design</a:t>
            </a:r>
            <a:r>
              <a:rPr lang="fr-FR" dirty="0"/>
              <a:t> se réfère à l’étude des attentes et besoins de l’utilisateur pour la création d’un site web et/ou d’une application mobile. Il s’agit donc de prendre en compte le </a:t>
            </a:r>
            <a:r>
              <a:rPr lang="fr-FR" b="1" dirty="0"/>
              <a:t>ressenti d’un utilisateur</a:t>
            </a:r>
            <a:r>
              <a:rPr lang="fr-FR" dirty="0"/>
              <a:t> quand il navigue sur votre support digital. L’objectif de l’UX design est d’améliorer le parcours de l’internaute pour le rendre plus agréable et instinctif. </a:t>
            </a:r>
          </a:p>
          <a:p>
            <a:pPr marL="0" indent="0">
              <a:buNone/>
            </a:pPr>
            <a:r>
              <a:rPr lang="fr-FR" dirty="0"/>
              <a:t>Grâce à l’UX design, la navigation se veut plus fluide et optimale. Ici, pas de place pour l’incompréhension. D’où l’importance d’analyser l’aspect émotionnel des utilisateurs. </a:t>
            </a:r>
          </a:p>
          <a:p>
            <a:pPr marL="0" indent="0">
              <a:buNone/>
            </a:pPr>
            <a:endParaRPr lang="fr-FR" dirty="0"/>
          </a:p>
        </p:txBody>
      </p:sp>
    </p:spTree>
    <p:extLst>
      <p:ext uri="{BB962C8B-B14F-4D97-AF65-F5344CB8AC3E}">
        <p14:creationId xmlns:p14="http://schemas.microsoft.com/office/powerpoint/2010/main" val="4250674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1115689"/>
          </a:xfrm>
        </p:spPr>
        <p:txBody>
          <a:bodyPr/>
          <a:lstStyle/>
          <a:p>
            <a:r>
              <a:rPr lang="fr-FR" dirty="0" smtClean="0"/>
              <a:t>La différence entre Ux et UI</a:t>
            </a:r>
            <a:endParaRPr lang="fr-FR" dirty="0"/>
          </a:p>
        </p:txBody>
      </p:sp>
      <p:pic>
        <p:nvPicPr>
          <p:cNvPr id="5" name="Espace réservé du contenu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70691" y="1855348"/>
            <a:ext cx="9317420" cy="4695224"/>
          </a:xfrm>
        </p:spPr>
      </p:pic>
      <p:sp>
        <p:nvSpPr>
          <p:cNvPr id="6" name="Rectangle 5"/>
          <p:cNvSpPr/>
          <p:nvPr/>
        </p:nvSpPr>
        <p:spPr>
          <a:xfrm>
            <a:off x="8501281" y="5722882"/>
            <a:ext cx="2711669" cy="7173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7747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0524" y="1138780"/>
            <a:ext cx="10156656" cy="1478570"/>
          </a:xfrm>
        </p:spPr>
        <p:txBody>
          <a:bodyPr/>
          <a:lstStyle/>
          <a:p>
            <a:r>
              <a:rPr lang="fr-FR" dirty="0" smtClean="0"/>
              <a:t>4- Responsive design</a:t>
            </a:r>
            <a:endParaRPr lang="fr-FR" dirty="0"/>
          </a:p>
        </p:txBody>
      </p:sp>
      <p:sp>
        <p:nvSpPr>
          <p:cNvPr id="3" name="Espace réservé du contenu 2"/>
          <p:cNvSpPr>
            <a:spLocks noGrp="1"/>
          </p:cNvSpPr>
          <p:nvPr>
            <p:ph sz="half" idx="1"/>
          </p:nvPr>
        </p:nvSpPr>
        <p:spPr>
          <a:xfrm>
            <a:off x="1291183" y="2533265"/>
            <a:ext cx="5582584" cy="3725645"/>
          </a:xfrm>
        </p:spPr>
        <p:txBody>
          <a:bodyPr>
            <a:normAutofit fontScale="92500" lnSpcReduction="20000"/>
          </a:bodyPr>
          <a:lstStyle/>
          <a:p>
            <a:pPr marL="0" indent="0">
              <a:buNone/>
            </a:pPr>
            <a:r>
              <a:rPr lang="fr-FR" dirty="0"/>
              <a:t/>
            </a:r>
            <a:br>
              <a:rPr lang="fr-FR" dirty="0"/>
            </a:br>
            <a:r>
              <a:rPr lang="fr-FR" dirty="0"/>
              <a:t>Le Responsive Design ou plus précisément le Responsive Web Design (RWD) est une technique de conception d’interface digitale qui fait en sorte que l’affichage d’une quelconque page d’un site s’adapte de façon automatique à la taille de l’écran du terminal qui le lit. Il est différent de l’Adaptative Design bien que les deux concepts aient pour but d’améliorer l’ergonomie mobile du site web.</a:t>
            </a:r>
            <a:endParaRPr lang="fr-FR" dirty="0"/>
          </a:p>
        </p:txBody>
      </p:sp>
      <p:pic>
        <p:nvPicPr>
          <p:cNvPr id="1026" name="Picture 2" descr="multiscree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002" y="2533265"/>
            <a:ext cx="3876177" cy="348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9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9165" y="2226599"/>
            <a:ext cx="10406828" cy="2700123"/>
          </a:xfrm>
        </p:spPr>
        <p:txBody>
          <a:bodyPr>
            <a:normAutofit/>
          </a:bodyPr>
          <a:lstStyle/>
          <a:p>
            <a:pPr algn="ctr"/>
            <a:r>
              <a:rPr lang="fr-FR" sz="6000" dirty="0" smtClean="0"/>
              <a:t>Merci pour votre attention</a:t>
            </a:r>
            <a:endParaRPr lang="fr-FR" sz="6000" dirty="0"/>
          </a:p>
        </p:txBody>
      </p:sp>
    </p:spTree>
    <p:extLst>
      <p:ext uri="{BB962C8B-B14F-4D97-AF65-F5344CB8AC3E}">
        <p14:creationId xmlns:p14="http://schemas.microsoft.com/office/powerpoint/2010/main" val="9866570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163</TotalTime>
  <Words>166</Words>
  <Application>Microsoft Office PowerPoint</Application>
  <PresentationFormat>Grand écran</PresentationFormat>
  <Paragraphs>19</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Trebuchet MS</vt:lpstr>
      <vt:lpstr>Tw Cen MT</vt:lpstr>
      <vt:lpstr>Circuit</vt:lpstr>
      <vt:lpstr>Définition des notions</vt:lpstr>
      <vt:lpstr>1 - charte graphique</vt:lpstr>
      <vt:lpstr>Les objectifs d’une charte graphique  </vt:lpstr>
      <vt:lpstr>2 - éléments d'ergonomie</vt:lpstr>
      <vt:lpstr>3- UI/UX </vt:lpstr>
      <vt:lpstr>La différence entre Ux et UI</vt:lpstr>
      <vt:lpstr>4- Responsive design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 des notions</dc:title>
  <dc:creator>Youcode</dc:creator>
  <cp:lastModifiedBy>Youcode</cp:lastModifiedBy>
  <cp:revision>10</cp:revision>
  <dcterms:created xsi:type="dcterms:W3CDTF">2021-12-02T09:51:41Z</dcterms:created>
  <dcterms:modified xsi:type="dcterms:W3CDTF">2021-12-02T12:35:07Z</dcterms:modified>
</cp:coreProperties>
</file>