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8388"/>
  <p:notesSz cx="9144000" cy="6858000"/>
  <p:defaultTex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3"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21" d="100"/>
          <a:sy n="21" d="100"/>
        </p:scale>
        <p:origin x="1192" y="124"/>
      </p:cViewPr>
      <p:guideLst>
        <p:guide orient="horz" pos="6713"/>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500370"/>
            <a:ext cx="25733931" cy="7446328"/>
          </a:xfrm>
        </p:spPr>
        <p:txBody>
          <a:bodyPr anchor="b"/>
          <a:lstStyle>
            <a:lvl1pPr algn="ctr">
              <a:defRPr sz="18713"/>
            </a:lvl1pPr>
          </a:lstStyle>
          <a:p>
            <a:r>
              <a:rPr lang="en-US" smtClean="0"/>
              <a:t>Click to edit Master title style</a:t>
            </a:r>
            <a:endParaRPr lang="en-US" dirty="0"/>
          </a:p>
        </p:txBody>
      </p:sp>
      <p:sp>
        <p:nvSpPr>
          <p:cNvPr id="3" name="Subtitle 2"/>
          <p:cNvSpPr>
            <a:spLocks noGrp="1"/>
          </p:cNvSpPr>
          <p:nvPr>
            <p:ph type="subTitle" idx="1"/>
          </p:nvPr>
        </p:nvSpPr>
        <p:spPr>
          <a:xfrm>
            <a:off x="3784402" y="11233856"/>
            <a:ext cx="22706410" cy="5163908"/>
          </a:xfrm>
        </p:spPr>
        <p:txBody>
          <a:bodyPr/>
          <a:lstStyle>
            <a:lvl1pPr marL="0" indent="0" algn="ctr">
              <a:buNone/>
              <a:defRPr sz="7485"/>
            </a:lvl1pPr>
            <a:lvl2pPr marL="1425915" indent="0" algn="ctr">
              <a:buNone/>
              <a:defRPr sz="6238"/>
            </a:lvl2pPr>
            <a:lvl3pPr marL="2851831" indent="0" algn="ctr">
              <a:buNone/>
              <a:defRPr sz="5614"/>
            </a:lvl3pPr>
            <a:lvl4pPr marL="4277746" indent="0" algn="ctr">
              <a:buNone/>
              <a:defRPr sz="4990"/>
            </a:lvl4pPr>
            <a:lvl5pPr marL="5703661" indent="0" algn="ctr">
              <a:buNone/>
              <a:defRPr sz="4990"/>
            </a:lvl5pPr>
            <a:lvl6pPr marL="7129577" indent="0" algn="ctr">
              <a:buNone/>
              <a:defRPr sz="4990"/>
            </a:lvl6pPr>
            <a:lvl7pPr marL="8555492" indent="0" algn="ctr">
              <a:buNone/>
              <a:defRPr sz="4990"/>
            </a:lvl7pPr>
            <a:lvl8pPr marL="9981408" indent="0" algn="ctr">
              <a:buNone/>
              <a:defRPr sz="4990"/>
            </a:lvl8pPr>
            <a:lvl9pPr marL="11407323" indent="0" algn="ctr">
              <a:buNone/>
              <a:defRPr sz="499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162839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41425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734"/>
            <a:ext cx="6528093" cy="1812567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1138734"/>
            <a:ext cx="19205838" cy="1812567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196029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81153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2250"/>
            <a:ext cx="26112371" cy="8896974"/>
          </a:xfrm>
        </p:spPr>
        <p:txBody>
          <a:bodyPr anchor="b"/>
          <a:lstStyle>
            <a:lvl1pPr>
              <a:defRPr sz="18713"/>
            </a:lvl1pPr>
          </a:lstStyle>
          <a:p>
            <a:r>
              <a:rPr lang="en-US" smtClean="0"/>
              <a:t>Click to edit Master title style</a:t>
            </a:r>
            <a:endParaRPr lang="en-US" dirty="0"/>
          </a:p>
        </p:txBody>
      </p:sp>
      <p:sp>
        <p:nvSpPr>
          <p:cNvPr id="3" name="Text Placeholder 2"/>
          <p:cNvSpPr>
            <a:spLocks noGrp="1"/>
          </p:cNvSpPr>
          <p:nvPr>
            <p:ph type="body" idx="1"/>
          </p:nvPr>
        </p:nvSpPr>
        <p:spPr>
          <a:xfrm>
            <a:off x="2065654" y="14313393"/>
            <a:ext cx="26112371" cy="4678708"/>
          </a:xfrm>
        </p:spPr>
        <p:txBody>
          <a:bodyPr/>
          <a:lstStyle>
            <a:lvl1pPr marL="0" indent="0">
              <a:buNone/>
              <a:defRPr sz="7485">
                <a:solidFill>
                  <a:schemeClr val="tx1"/>
                </a:solidFill>
              </a:defRPr>
            </a:lvl1pPr>
            <a:lvl2pPr marL="1425915" indent="0">
              <a:buNone/>
              <a:defRPr sz="6238">
                <a:solidFill>
                  <a:schemeClr val="tx1">
                    <a:tint val="75000"/>
                  </a:schemeClr>
                </a:solidFill>
              </a:defRPr>
            </a:lvl2pPr>
            <a:lvl3pPr marL="2851831" indent="0">
              <a:buNone/>
              <a:defRPr sz="5614">
                <a:solidFill>
                  <a:schemeClr val="tx1">
                    <a:tint val="75000"/>
                  </a:schemeClr>
                </a:solidFill>
              </a:defRPr>
            </a:lvl3pPr>
            <a:lvl4pPr marL="4277746" indent="0">
              <a:buNone/>
              <a:defRPr sz="4990">
                <a:solidFill>
                  <a:schemeClr val="tx1">
                    <a:tint val="75000"/>
                  </a:schemeClr>
                </a:solidFill>
              </a:defRPr>
            </a:lvl4pPr>
            <a:lvl5pPr marL="5703661" indent="0">
              <a:buNone/>
              <a:defRPr sz="4990">
                <a:solidFill>
                  <a:schemeClr val="tx1">
                    <a:tint val="75000"/>
                  </a:schemeClr>
                </a:solidFill>
              </a:defRPr>
            </a:lvl5pPr>
            <a:lvl6pPr marL="7129577" indent="0">
              <a:buNone/>
              <a:defRPr sz="4990">
                <a:solidFill>
                  <a:schemeClr val="tx1">
                    <a:tint val="75000"/>
                  </a:schemeClr>
                </a:solidFill>
              </a:defRPr>
            </a:lvl6pPr>
            <a:lvl7pPr marL="8555492" indent="0">
              <a:buNone/>
              <a:defRPr sz="4990">
                <a:solidFill>
                  <a:schemeClr val="tx1">
                    <a:tint val="75000"/>
                  </a:schemeClr>
                </a:solidFill>
              </a:defRPr>
            </a:lvl7pPr>
            <a:lvl8pPr marL="9981408" indent="0">
              <a:buNone/>
              <a:defRPr sz="4990">
                <a:solidFill>
                  <a:schemeClr val="tx1">
                    <a:tint val="75000"/>
                  </a:schemeClr>
                </a:solidFill>
              </a:defRPr>
            </a:lvl8pPr>
            <a:lvl9pPr marL="11407323" indent="0">
              <a:buNone/>
              <a:defRPr sz="49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40748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5693668"/>
            <a:ext cx="12866966" cy="135707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5693668"/>
            <a:ext cx="12866966" cy="135707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E1B0C-6C8E-424C-8AF4-01A53092F65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30026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738"/>
            <a:ext cx="26112371" cy="41341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5243127"/>
            <a:ext cx="12807832"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smtClean="0"/>
              <a:t>Edit Master text styles</a:t>
            </a:r>
          </a:p>
        </p:txBody>
      </p:sp>
      <p:sp>
        <p:nvSpPr>
          <p:cNvPr id="4" name="Content Placeholder 3"/>
          <p:cNvSpPr>
            <a:spLocks noGrp="1"/>
          </p:cNvSpPr>
          <p:nvPr>
            <p:ph sz="half" idx="2"/>
          </p:nvPr>
        </p:nvSpPr>
        <p:spPr>
          <a:xfrm>
            <a:off x="2085368" y="7812703"/>
            <a:ext cx="12807832" cy="114913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5243127"/>
            <a:ext cx="12870909"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smtClean="0"/>
              <a:t>Edit Master text styles</a:t>
            </a:r>
          </a:p>
        </p:txBody>
      </p:sp>
      <p:sp>
        <p:nvSpPr>
          <p:cNvPr id="6" name="Content Placeholder 5"/>
          <p:cNvSpPr>
            <a:spLocks noGrp="1"/>
          </p:cNvSpPr>
          <p:nvPr>
            <p:ph sz="quarter" idx="4"/>
          </p:nvPr>
        </p:nvSpPr>
        <p:spPr>
          <a:xfrm>
            <a:off x="15326828" y="7812703"/>
            <a:ext cx="12870909" cy="114913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E1B0C-6C8E-424C-8AF4-01A53092F658}"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74257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E1B0C-6C8E-424C-8AF4-01A53092F658}"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45603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E1B0C-6C8E-424C-8AF4-01A53092F658}"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84017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smtClean="0"/>
              <a:t>Click to edit Master title style</a:t>
            </a:r>
            <a:endParaRPr lang="en-US" dirty="0"/>
          </a:p>
        </p:txBody>
      </p:sp>
      <p:sp>
        <p:nvSpPr>
          <p:cNvPr id="3" name="Content Placeholder 2"/>
          <p:cNvSpPr>
            <a:spLocks noGrp="1"/>
          </p:cNvSpPr>
          <p:nvPr>
            <p:ph idx="1"/>
          </p:nvPr>
        </p:nvSpPr>
        <p:spPr>
          <a:xfrm>
            <a:off x="12870909" y="3079537"/>
            <a:ext cx="15326827" cy="15199618"/>
          </a:xfrm>
        </p:spPr>
        <p:txBody>
          <a:bodyPr/>
          <a:lstStyle>
            <a:lvl1pPr>
              <a:defRPr sz="9980"/>
            </a:lvl1pPr>
            <a:lvl2pPr>
              <a:defRPr sz="8733"/>
            </a:lvl2pPr>
            <a:lvl3pPr>
              <a:defRPr sz="7485"/>
            </a:lvl3pPr>
            <a:lvl4pPr>
              <a:defRPr sz="6238"/>
            </a:lvl4pPr>
            <a:lvl5pPr>
              <a:defRPr sz="6238"/>
            </a:lvl5pPr>
            <a:lvl6pPr>
              <a:defRPr sz="6238"/>
            </a:lvl6pPr>
            <a:lvl7pPr>
              <a:defRPr sz="6238"/>
            </a:lvl7pPr>
            <a:lvl8pPr>
              <a:defRPr sz="6238"/>
            </a:lvl8pPr>
            <a:lvl9pPr>
              <a:defRPr sz="623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smtClean="0"/>
              <a:t>Edit Master text styles</a:t>
            </a:r>
          </a:p>
        </p:txBody>
      </p:sp>
      <p:sp>
        <p:nvSpPr>
          <p:cNvPr id="5" name="Date Placeholder 4"/>
          <p:cNvSpPr>
            <a:spLocks noGrp="1"/>
          </p:cNvSpPr>
          <p:nvPr>
            <p:ph type="dt" sz="half" idx="10"/>
          </p:nvPr>
        </p:nvSpPr>
        <p:spPr/>
        <p:txBody>
          <a:bodyPr/>
          <a:lstStyle/>
          <a:p>
            <a:fld id="{933E1B0C-6C8E-424C-8AF4-01A53092F65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374308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3079537"/>
            <a:ext cx="15326827" cy="15199618"/>
          </a:xfrm>
        </p:spPr>
        <p:txBody>
          <a:bodyPr anchor="t"/>
          <a:lstStyle>
            <a:lvl1pPr marL="0" indent="0">
              <a:buNone/>
              <a:defRPr sz="9980"/>
            </a:lvl1pPr>
            <a:lvl2pPr marL="1425915" indent="0">
              <a:buNone/>
              <a:defRPr sz="8733"/>
            </a:lvl2pPr>
            <a:lvl3pPr marL="2851831" indent="0">
              <a:buNone/>
              <a:defRPr sz="7485"/>
            </a:lvl3pPr>
            <a:lvl4pPr marL="4277746" indent="0">
              <a:buNone/>
              <a:defRPr sz="6238"/>
            </a:lvl4pPr>
            <a:lvl5pPr marL="5703661" indent="0">
              <a:buNone/>
              <a:defRPr sz="6238"/>
            </a:lvl5pPr>
            <a:lvl6pPr marL="7129577" indent="0">
              <a:buNone/>
              <a:defRPr sz="6238"/>
            </a:lvl6pPr>
            <a:lvl7pPr marL="8555492" indent="0">
              <a:buNone/>
              <a:defRPr sz="6238"/>
            </a:lvl7pPr>
            <a:lvl8pPr marL="9981408" indent="0">
              <a:buNone/>
              <a:defRPr sz="6238"/>
            </a:lvl8pPr>
            <a:lvl9pPr marL="11407323" indent="0">
              <a:buNone/>
              <a:defRPr sz="6238"/>
            </a:lvl9pPr>
          </a:lstStyle>
          <a:p>
            <a:r>
              <a:rPr lang="en-US" smtClean="0"/>
              <a:t>Click icon to add picture</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smtClean="0"/>
              <a:t>Edit Master text styles</a:t>
            </a:r>
          </a:p>
        </p:txBody>
      </p:sp>
      <p:sp>
        <p:nvSpPr>
          <p:cNvPr id="5" name="Date Placeholder 4"/>
          <p:cNvSpPr>
            <a:spLocks noGrp="1"/>
          </p:cNvSpPr>
          <p:nvPr>
            <p:ph type="dt" sz="half" idx="10"/>
          </p:nvPr>
        </p:nvSpPr>
        <p:spPr/>
        <p:txBody>
          <a:bodyPr/>
          <a:lstStyle/>
          <a:p>
            <a:fld id="{933E1B0C-6C8E-424C-8AF4-01A53092F65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61490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738"/>
            <a:ext cx="26112371" cy="41341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5693668"/>
            <a:ext cx="26112371" cy="135707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19823872"/>
            <a:ext cx="6811923" cy="1138734"/>
          </a:xfrm>
          <a:prstGeom prst="rect">
            <a:avLst/>
          </a:prstGeom>
        </p:spPr>
        <p:txBody>
          <a:bodyPr vert="horz" lIns="91440" tIns="45720" rIns="91440" bIns="45720" rtlCol="0" anchor="ctr"/>
          <a:lstStyle>
            <a:lvl1pPr algn="l">
              <a:defRPr sz="3743">
                <a:solidFill>
                  <a:schemeClr val="tx1">
                    <a:tint val="75000"/>
                  </a:schemeClr>
                </a:solidFill>
              </a:defRPr>
            </a:lvl1pPr>
          </a:lstStyle>
          <a:p>
            <a:fld id="{933E1B0C-6C8E-424C-8AF4-01A53092F658}" type="datetimeFigureOut">
              <a:rPr lang="en-US" smtClean="0"/>
              <a:t>1/5/2018</a:t>
            </a:fld>
            <a:endParaRPr lang="en-US"/>
          </a:p>
        </p:txBody>
      </p:sp>
      <p:sp>
        <p:nvSpPr>
          <p:cNvPr id="5" name="Footer Placeholder 4"/>
          <p:cNvSpPr>
            <a:spLocks noGrp="1"/>
          </p:cNvSpPr>
          <p:nvPr>
            <p:ph type="ftr" sz="quarter" idx="3"/>
          </p:nvPr>
        </p:nvSpPr>
        <p:spPr>
          <a:xfrm>
            <a:off x="10028665" y="19823872"/>
            <a:ext cx="10217884" cy="1138734"/>
          </a:xfrm>
          <a:prstGeom prst="rect">
            <a:avLst/>
          </a:prstGeom>
        </p:spPr>
        <p:txBody>
          <a:bodyPr vert="horz" lIns="91440" tIns="45720" rIns="91440" bIns="45720" rtlCol="0" anchor="ctr"/>
          <a:lstStyle>
            <a:lvl1pPr algn="ctr">
              <a:defRPr sz="374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23872"/>
            <a:ext cx="6811923" cy="1138734"/>
          </a:xfrm>
          <a:prstGeom prst="rect">
            <a:avLst/>
          </a:prstGeom>
        </p:spPr>
        <p:txBody>
          <a:bodyPr vert="horz" lIns="91440" tIns="45720" rIns="91440" bIns="45720" rtlCol="0" anchor="ctr"/>
          <a:lstStyle>
            <a:lvl1pPr algn="r">
              <a:defRPr sz="3743">
                <a:solidFill>
                  <a:schemeClr val="tx1">
                    <a:tint val="75000"/>
                  </a:schemeClr>
                </a:solidFill>
              </a:defRPr>
            </a:lvl1pPr>
          </a:lstStyle>
          <a:p>
            <a:fld id="{8581406D-5BDB-462A-A399-3EFC0E6A2E3B}" type="slidenum">
              <a:rPr lang="en-US" smtClean="0"/>
              <a:t>‹#›</a:t>
            </a:fld>
            <a:endParaRPr lang="en-US"/>
          </a:p>
        </p:txBody>
      </p:sp>
    </p:spTree>
    <p:extLst>
      <p:ext uri="{BB962C8B-B14F-4D97-AF65-F5344CB8AC3E}">
        <p14:creationId xmlns:p14="http://schemas.microsoft.com/office/powerpoint/2010/main" val="2503516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831" rtl="0" eaLnBrk="1" latinLnBrk="0" hangingPunct="1">
        <a:lnSpc>
          <a:spcPct val="90000"/>
        </a:lnSpc>
        <a:spcBef>
          <a:spcPct val="0"/>
        </a:spcBef>
        <a:buNone/>
        <a:defRPr sz="13723" kern="1200">
          <a:solidFill>
            <a:schemeClr val="tx1"/>
          </a:solidFill>
          <a:latin typeface="+mj-lt"/>
          <a:ea typeface="+mj-ea"/>
          <a:cs typeface="+mj-cs"/>
        </a:defRPr>
      </a:lvl1pPr>
    </p:titleStyle>
    <p:bodyStyle>
      <a:lvl1pPr marL="712958" indent="-712958" algn="l" defTabSz="2851831" rtl="0" eaLnBrk="1" latinLnBrk="0" hangingPunct="1">
        <a:lnSpc>
          <a:spcPct val="90000"/>
        </a:lnSpc>
        <a:spcBef>
          <a:spcPts val="3119"/>
        </a:spcBef>
        <a:buFont typeface="Arial" panose="020B0604020202020204" pitchFamily="34" charset="0"/>
        <a:buChar char="•"/>
        <a:defRPr sz="8733" kern="1200">
          <a:solidFill>
            <a:schemeClr val="tx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p:bodyStyle>
    <p:otherStyle>
      <a:defPPr>
        <a:defRPr lang="en-US"/>
      </a:defPPr>
      <a:lvl1pPr marL="0" algn="l" defTabSz="2851831" rtl="0" eaLnBrk="1" latinLnBrk="0" hangingPunct="1">
        <a:defRPr sz="5614" kern="1200">
          <a:solidFill>
            <a:schemeClr val="tx1"/>
          </a:solidFill>
          <a:latin typeface="+mn-lt"/>
          <a:ea typeface="+mn-ea"/>
          <a:cs typeface="+mn-cs"/>
        </a:defRPr>
      </a:lvl1pPr>
      <a:lvl2pPr marL="1425915" algn="l" defTabSz="2851831" rtl="0" eaLnBrk="1" latinLnBrk="0" hangingPunct="1">
        <a:defRPr sz="5614" kern="1200">
          <a:solidFill>
            <a:schemeClr val="tx1"/>
          </a:solidFill>
          <a:latin typeface="+mn-lt"/>
          <a:ea typeface="+mn-ea"/>
          <a:cs typeface="+mn-cs"/>
        </a:defRPr>
      </a:lvl2pPr>
      <a:lvl3pPr marL="2851831" algn="l" defTabSz="2851831" rtl="0" eaLnBrk="1" latinLnBrk="0" hangingPunct="1">
        <a:defRPr sz="5614" kern="1200">
          <a:solidFill>
            <a:schemeClr val="tx1"/>
          </a:solidFill>
          <a:latin typeface="+mn-lt"/>
          <a:ea typeface="+mn-ea"/>
          <a:cs typeface="+mn-cs"/>
        </a:defRPr>
      </a:lvl3pPr>
      <a:lvl4pPr marL="4277746" algn="l" defTabSz="2851831" rtl="0" eaLnBrk="1" latinLnBrk="0" hangingPunct="1">
        <a:defRPr sz="5614" kern="1200">
          <a:solidFill>
            <a:schemeClr val="tx1"/>
          </a:solidFill>
          <a:latin typeface="+mn-lt"/>
          <a:ea typeface="+mn-ea"/>
          <a:cs typeface="+mn-cs"/>
        </a:defRPr>
      </a:lvl4pPr>
      <a:lvl5pPr marL="5703661" algn="l" defTabSz="2851831" rtl="0" eaLnBrk="1" latinLnBrk="0" hangingPunct="1">
        <a:defRPr sz="5614" kern="1200">
          <a:solidFill>
            <a:schemeClr val="tx1"/>
          </a:solidFill>
          <a:latin typeface="+mn-lt"/>
          <a:ea typeface="+mn-ea"/>
          <a:cs typeface="+mn-cs"/>
        </a:defRPr>
      </a:lvl5pPr>
      <a:lvl6pPr marL="7129577" algn="l" defTabSz="2851831" rtl="0" eaLnBrk="1" latinLnBrk="0" hangingPunct="1">
        <a:defRPr sz="5614" kern="1200">
          <a:solidFill>
            <a:schemeClr val="tx1"/>
          </a:solidFill>
          <a:latin typeface="+mn-lt"/>
          <a:ea typeface="+mn-ea"/>
          <a:cs typeface="+mn-cs"/>
        </a:defRPr>
      </a:lvl6pPr>
      <a:lvl7pPr marL="8555492" algn="l" defTabSz="2851831" rtl="0" eaLnBrk="1" latinLnBrk="0" hangingPunct="1">
        <a:defRPr sz="5614" kern="1200">
          <a:solidFill>
            <a:schemeClr val="tx1"/>
          </a:solidFill>
          <a:latin typeface="+mn-lt"/>
          <a:ea typeface="+mn-ea"/>
          <a:cs typeface="+mn-cs"/>
        </a:defRPr>
      </a:lvl7pPr>
      <a:lvl8pPr marL="9981408" algn="l" defTabSz="2851831" rtl="0" eaLnBrk="1" latinLnBrk="0" hangingPunct="1">
        <a:defRPr sz="5614" kern="1200">
          <a:solidFill>
            <a:schemeClr val="tx1"/>
          </a:solidFill>
          <a:latin typeface="+mn-lt"/>
          <a:ea typeface="+mn-ea"/>
          <a:cs typeface="+mn-cs"/>
        </a:defRPr>
      </a:lvl8pPr>
      <a:lvl9pPr marL="11407323" algn="l" defTabSz="2851831" rtl="0" eaLnBrk="1" latinLnBrk="0" hangingPunct="1">
        <a:defRPr sz="5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3.wdp"/><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0.pn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350492" y="8313846"/>
            <a:ext cx="9660922" cy="11810993"/>
            <a:chOff x="402211" y="3538540"/>
            <a:chExt cx="9492903" cy="9618728"/>
          </a:xfrm>
        </p:grpSpPr>
        <p:sp>
          <p:nvSpPr>
            <p:cNvPr id="31" name="Rectangle 30"/>
            <p:cNvSpPr/>
            <p:nvPr/>
          </p:nvSpPr>
          <p:spPr>
            <a:xfrm>
              <a:off x="402213" y="3538540"/>
              <a:ext cx="9492901" cy="9618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p:cNvSpPr txBox="1"/>
            <p:nvPr/>
          </p:nvSpPr>
          <p:spPr>
            <a:xfrm>
              <a:off x="402211" y="3540585"/>
              <a:ext cx="9492900" cy="71668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DATA EXPLORATION</a:t>
              </a:r>
              <a:endParaRPr lang="en-US" dirty="0">
                <a:solidFill>
                  <a:schemeClr val="bg1"/>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402211" y="2603223"/>
            <a:ext cx="9660920" cy="5419363"/>
            <a:chOff x="402212" y="3533287"/>
            <a:chExt cx="9492902" cy="4816447"/>
          </a:xfrm>
        </p:grpSpPr>
        <p:sp>
          <p:nvSpPr>
            <p:cNvPr id="26" name="Rectangle 25"/>
            <p:cNvSpPr/>
            <p:nvPr/>
          </p:nvSpPr>
          <p:spPr>
            <a:xfrm>
              <a:off x="402213" y="3538541"/>
              <a:ext cx="9492901" cy="481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402212" y="3533287"/>
              <a:ext cx="9492901" cy="8436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rPr>
                <a:t>MOTIVATION AND OBJECTIVES</a:t>
              </a:r>
              <a:endParaRPr lang="en-US" dirty="0">
                <a:solidFill>
                  <a:schemeClr val="bg1"/>
                </a:solidFill>
              </a:endParaRPr>
            </a:p>
          </p:txBody>
        </p:sp>
      </p:grpSp>
      <p:sp>
        <p:nvSpPr>
          <p:cNvPr id="14" name="Rectangle 13"/>
          <p:cNvSpPr/>
          <p:nvPr/>
        </p:nvSpPr>
        <p:spPr>
          <a:xfrm>
            <a:off x="0" y="20309588"/>
            <a:ext cx="30275213" cy="1078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0" y="-489856"/>
            <a:ext cx="30275213" cy="283012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TextBox 3"/>
          <p:cNvSpPr txBox="1"/>
          <p:nvPr/>
        </p:nvSpPr>
        <p:spPr>
          <a:xfrm>
            <a:off x="1071508" y="-235576"/>
            <a:ext cx="27903948" cy="2554545"/>
          </a:xfrm>
          <a:prstGeom prst="rect">
            <a:avLst/>
          </a:prstGeom>
          <a:noFill/>
        </p:spPr>
        <p:txBody>
          <a:bodyPr wrap="square" rtlCol="0">
            <a:spAutoFit/>
          </a:bodyPr>
          <a:lstStyle/>
          <a:p>
            <a:pPr algn="ctr"/>
            <a:r>
              <a:rPr lang="en-US" sz="8800" dirty="0" smtClean="0">
                <a:solidFill>
                  <a:schemeClr val="bg1"/>
                </a:solidFill>
                <a:latin typeface="Times New Roman" panose="02020603050405020304" pitchFamily="18" charset="0"/>
                <a:cs typeface="Times New Roman" panose="02020603050405020304" pitchFamily="18" charset="0"/>
              </a:rPr>
              <a:t>MONEYTALKS </a:t>
            </a:r>
          </a:p>
          <a:p>
            <a:pPr algn="ctr"/>
            <a:r>
              <a:rPr lang="en-US" sz="4800" i="1" dirty="0" smtClean="0">
                <a:solidFill>
                  <a:schemeClr val="bg1"/>
                </a:solidFill>
                <a:latin typeface="+mj-lt"/>
                <a:cs typeface="Times New Roman" panose="02020603050405020304" pitchFamily="18" charset="0"/>
              </a:rPr>
              <a:t>Make Students Rich </a:t>
            </a:r>
            <a:r>
              <a:rPr lang="en-US" sz="4800" i="1" strike="sngStrike" dirty="0" smtClean="0">
                <a:solidFill>
                  <a:schemeClr val="bg1"/>
                </a:solidFill>
                <a:latin typeface="+mj-lt"/>
                <a:cs typeface="Times New Roman" panose="02020603050405020304" pitchFamily="18" charset="0"/>
              </a:rPr>
              <a:t>Again</a:t>
            </a:r>
          </a:p>
          <a:p>
            <a:pPr algn="ctr"/>
            <a:r>
              <a:rPr lang="en-US" sz="2400" dirty="0">
                <a:solidFill>
                  <a:schemeClr val="bg1"/>
                </a:solidFill>
              </a:rPr>
              <a:t>Adriano </a:t>
            </a:r>
            <a:r>
              <a:rPr lang="en-US" sz="2400" dirty="0" smtClean="0">
                <a:solidFill>
                  <a:schemeClr val="bg1"/>
                </a:solidFill>
              </a:rPr>
              <a:t>Augusto and Grace </a:t>
            </a:r>
            <a:r>
              <a:rPr lang="en-US" sz="2400" dirty="0" err="1">
                <a:solidFill>
                  <a:schemeClr val="bg1"/>
                </a:solidFill>
              </a:rPr>
              <a:t>Achenyo</a:t>
            </a:r>
            <a:r>
              <a:rPr lang="en-US" sz="2400" dirty="0">
                <a:solidFill>
                  <a:schemeClr val="bg1"/>
                </a:solidFill>
              </a:rPr>
              <a:t> </a:t>
            </a:r>
            <a:r>
              <a:rPr lang="en-US" sz="2400" dirty="0" smtClean="0">
                <a:solidFill>
                  <a:schemeClr val="bg1"/>
                </a:solidFill>
              </a:rPr>
              <a:t>Okolo</a:t>
            </a:r>
            <a:endParaRPr lang="en-US" sz="4000" i="1" strike="sngStrike" dirty="0">
              <a:solidFill>
                <a:schemeClr val="bg1"/>
              </a:solidFill>
              <a:latin typeface="+mj-lt"/>
              <a:cs typeface="Times New Roman" panose="02020603050405020304" pitchFamily="18" charset="0"/>
            </a:endParaRPr>
          </a:p>
        </p:txBody>
      </p:sp>
      <p:sp>
        <p:nvSpPr>
          <p:cNvPr id="7" name="TextBox 6"/>
          <p:cNvSpPr txBox="1"/>
          <p:nvPr/>
        </p:nvSpPr>
        <p:spPr>
          <a:xfrm>
            <a:off x="507669" y="3682854"/>
            <a:ext cx="941815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Identify patterns in the price movements of the stocks composing the NASDAQ-100 index.</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Draw general advices for investors according to the patterns identified.</a:t>
            </a: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Analyse</a:t>
            </a:r>
            <a:r>
              <a:rPr lang="en-US" sz="2400" dirty="0" smtClean="0">
                <a:latin typeface="Times New Roman" panose="02020603050405020304" pitchFamily="18" charset="0"/>
                <a:cs typeface="Times New Roman" panose="02020603050405020304" pitchFamily="18" charset="0"/>
              </a:rPr>
              <a:t> the relation between opening price and closing price in terms of % change.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Train and evaluate a classifier able to provide BUY or SELL advices for investors.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made use of 107 Datasets  (each of ~80KB, ~1300 entries, 7 features): </a:t>
            </a:r>
          </a:p>
          <a:p>
            <a:r>
              <a:rPr lang="en-US" sz="2400" dirty="0" smtClean="0">
                <a:latin typeface="Times New Roman" panose="02020603050405020304" pitchFamily="18" charset="0"/>
                <a:cs typeface="Times New Roman" panose="02020603050405020304" pitchFamily="18" charset="0"/>
              </a:rPr>
              <a:t>each dataset captures the historical price movement (on a 5 years basis) of one of the 107 stocks composing the NASDAQ-100 index. </a:t>
            </a:r>
            <a:endParaRPr lang="en-US" sz="2400" dirty="0">
              <a:latin typeface="Times New Roman" panose="02020603050405020304" pitchFamily="18" charset="0"/>
              <a:cs typeface="Times New Roman" panose="02020603050405020304" pitchFamily="18" charset="0"/>
            </a:endParaRPr>
          </a:p>
        </p:txBody>
      </p:sp>
      <p:pic>
        <p:nvPicPr>
          <p:cNvPr id="1028" name="Picture 4" descr="https://www.ut.ee/sites/default/files/styles/ut_content_width/public/tu_logod_17122015_horisontaal_eng_sinine_2.png?itok=hP3rbE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40" y="20505563"/>
            <a:ext cx="5617205" cy="77449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27529619" y="20414111"/>
            <a:ext cx="2343380" cy="907006"/>
          </a:xfrm>
          <a:prstGeom prst="rect">
            <a:avLst/>
          </a:prstGeom>
        </p:spPr>
      </p:pic>
      <p:grpSp>
        <p:nvGrpSpPr>
          <p:cNvPr id="38" name="Group 37"/>
          <p:cNvGrpSpPr/>
          <p:nvPr/>
        </p:nvGrpSpPr>
        <p:grpSpPr>
          <a:xfrm>
            <a:off x="10391155" y="2603223"/>
            <a:ext cx="9660920" cy="17521616"/>
            <a:chOff x="402212" y="3538541"/>
            <a:chExt cx="9492902" cy="15468306"/>
          </a:xfrm>
        </p:grpSpPr>
        <p:sp>
          <p:nvSpPr>
            <p:cNvPr id="39" name="Rectangle 38"/>
            <p:cNvSpPr/>
            <p:nvPr/>
          </p:nvSpPr>
          <p:spPr>
            <a:xfrm>
              <a:off x="402213" y="3538541"/>
              <a:ext cx="9492901" cy="15468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TextBox 39"/>
            <p:cNvSpPr txBox="1"/>
            <p:nvPr/>
          </p:nvSpPr>
          <p:spPr>
            <a:xfrm>
              <a:off x="402212" y="3553692"/>
              <a:ext cx="9492902" cy="14080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PATTERNS IN THE STOCK PRICE MOVEMENT ACROSS 5 YEARS</a:t>
              </a:r>
              <a:endParaRPr lang="en-US" dirty="0">
                <a:solidFill>
                  <a:schemeClr val="bg1"/>
                </a:solidFill>
                <a:latin typeface="Times New Roman" panose="02020603050405020304" pitchFamily="18" charset="0"/>
                <a:cs typeface="Times New Roman" panose="02020603050405020304" pitchFamily="18" charset="0"/>
              </a:endParaRPr>
            </a:p>
          </p:txBody>
        </p:sp>
      </p:grpSp>
      <p:pic>
        <p:nvPicPr>
          <p:cNvPr id="41" name="Picture"/>
          <p:cNvPicPr/>
          <p:nvPr/>
        </p:nvPicPr>
        <p:blipFill>
          <a:blip r:embed="rId4">
            <a:duotone>
              <a:schemeClr val="accent3">
                <a:shade val="45000"/>
                <a:satMod val="135000"/>
              </a:schemeClr>
              <a:prstClr val="white"/>
            </a:duotone>
          </a:blip>
          <a:stretch>
            <a:fillRect/>
          </a:stretch>
        </p:blipFill>
        <p:spPr bwMode="auto">
          <a:xfrm>
            <a:off x="10561352" y="5595671"/>
            <a:ext cx="4862970" cy="4958193"/>
          </a:xfrm>
          <a:prstGeom prst="rect">
            <a:avLst/>
          </a:prstGeom>
          <a:noFill/>
          <a:ln w="9525">
            <a:noFill/>
            <a:headEnd/>
            <a:tailEnd/>
          </a:ln>
        </p:spPr>
      </p:pic>
      <p:pic>
        <p:nvPicPr>
          <p:cNvPr id="42" name="Picture"/>
          <p:cNvPicPr/>
          <p:nvPr/>
        </p:nvPicPr>
        <p:blipFill>
          <a:blip r:embed="rId5">
            <a:duotone>
              <a:schemeClr val="accent3">
                <a:shade val="45000"/>
                <a:satMod val="135000"/>
              </a:schemeClr>
              <a:prstClr val="white"/>
            </a:duotone>
          </a:blip>
          <a:stretch>
            <a:fillRect/>
          </a:stretch>
        </p:blipFill>
        <p:spPr bwMode="auto">
          <a:xfrm>
            <a:off x="15208723" y="10934687"/>
            <a:ext cx="4747100" cy="5289930"/>
          </a:xfrm>
          <a:prstGeom prst="rect">
            <a:avLst/>
          </a:prstGeom>
          <a:noFill/>
          <a:ln w="9525">
            <a:noFill/>
            <a:headEnd/>
            <a:tailEnd/>
          </a:ln>
        </p:spPr>
      </p:pic>
      <p:grpSp>
        <p:nvGrpSpPr>
          <p:cNvPr id="43" name="Group 42"/>
          <p:cNvGrpSpPr/>
          <p:nvPr/>
        </p:nvGrpSpPr>
        <p:grpSpPr>
          <a:xfrm>
            <a:off x="20380097" y="2603223"/>
            <a:ext cx="9492902" cy="17521616"/>
            <a:chOff x="402211" y="3531359"/>
            <a:chExt cx="9492903" cy="12609921"/>
          </a:xfrm>
        </p:grpSpPr>
        <p:sp>
          <p:nvSpPr>
            <p:cNvPr id="44" name="Rectangle 43"/>
            <p:cNvSpPr/>
            <p:nvPr/>
          </p:nvSpPr>
          <p:spPr>
            <a:xfrm>
              <a:off x="402213" y="3538540"/>
              <a:ext cx="9492901" cy="126027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p:cNvSpPr txBox="1"/>
            <p:nvPr/>
          </p:nvSpPr>
          <p:spPr>
            <a:xfrm>
              <a:off x="402211" y="3531359"/>
              <a:ext cx="9492903" cy="60714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DATA ANALYSIS</a:t>
              </a:r>
              <a:endParaRPr lang="en-US" dirty="0">
                <a:solidFill>
                  <a:schemeClr val="bg1"/>
                </a:solidFill>
                <a:latin typeface="Times New Roman" panose="02020603050405020304" pitchFamily="18" charset="0"/>
                <a:cs typeface="Times New Roman" panose="02020603050405020304" pitchFamily="18" charset="0"/>
              </a:endParaRPr>
            </a:p>
          </p:txBody>
        </p:sp>
      </p:grpSp>
      <p:pic>
        <p:nvPicPr>
          <p:cNvPr id="47" name="Picture"/>
          <p:cNvPicPr/>
          <p:nvPr/>
        </p:nvPicPr>
        <p:blipFill>
          <a:blip r:embed="rId6">
            <a:duotone>
              <a:schemeClr val="accent3">
                <a:shade val="45000"/>
                <a:satMod val="135000"/>
              </a:schemeClr>
              <a:prstClr val="white"/>
            </a:duotone>
          </a:blip>
          <a:stretch>
            <a:fillRect/>
          </a:stretch>
        </p:blipFill>
        <p:spPr bwMode="auto">
          <a:xfrm>
            <a:off x="20554269" y="5457056"/>
            <a:ext cx="5508170" cy="5788588"/>
          </a:xfrm>
          <a:prstGeom prst="rect">
            <a:avLst/>
          </a:prstGeom>
          <a:noFill/>
          <a:ln w="9525">
            <a:noFill/>
            <a:headEnd/>
            <a:tailEnd/>
          </a:ln>
        </p:spPr>
      </p:pic>
      <p:pic>
        <p:nvPicPr>
          <p:cNvPr id="49" name="Picture"/>
          <p:cNvPicPr/>
          <p:nvPr/>
        </p:nvPicPr>
        <p:blipFill>
          <a:blip r:embed="rId7">
            <a:duotone>
              <a:schemeClr val="accent5">
                <a:shade val="45000"/>
                <a:satMod val="135000"/>
              </a:schemeClr>
              <a:prstClr val="white"/>
            </a:duotone>
            <a:extLst>
              <a:ext uri="{BEBA8EAE-BF5A-486C-A8C5-ECC9F3942E4B}">
                <a14:imgProps xmlns:a14="http://schemas.microsoft.com/office/drawing/2010/main">
                  <a14:imgLayer r:embed="rId8">
                    <a14:imgEffect>
                      <a14:colorTemperature colorTemp="11200"/>
                    </a14:imgEffect>
                    <a14:imgEffect>
                      <a14:saturation sat="400000"/>
                    </a14:imgEffect>
                  </a14:imgLayer>
                </a14:imgProps>
              </a:ext>
            </a:extLst>
          </a:blip>
          <a:stretch>
            <a:fillRect/>
          </a:stretch>
        </p:blipFill>
        <p:spPr bwMode="auto">
          <a:xfrm>
            <a:off x="726607" y="11081106"/>
            <a:ext cx="4348261" cy="1535484"/>
          </a:xfrm>
          <a:prstGeom prst="rect">
            <a:avLst/>
          </a:prstGeom>
          <a:noFill/>
          <a:ln w="9525">
            <a:noFill/>
            <a:headEnd/>
            <a:tailEnd/>
          </a:ln>
        </p:spPr>
      </p:pic>
      <p:sp>
        <p:nvSpPr>
          <p:cNvPr id="51" name="TextBox 50"/>
          <p:cNvSpPr txBox="1"/>
          <p:nvPr/>
        </p:nvSpPr>
        <p:spPr>
          <a:xfrm>
            <a:off x="15571301" y="5595671"/>
            <a:ext cx="4480774" cy="5056251"/>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sz="2400" dirty="0" smtClean="0"/>
              <a:t>A positive value X means that, for that month, there were X-days positive more than the negative days.</a:t>
            </a:r>
          </a:p>
          <a:p>
            <a:pPr marL="342900" indent="-342900">
              <a:buFont typeface="Arial" panose="020B0604020202020204" pitchFamily="34" charset="0"/>
              <a:buChar char="•"/>
            </a:pPr>
            <a:r>
              <a:rPr lang="en-US" sz="2400" dirty="0" smtClean="0"/>
              <a:t>Overall, there are more positive days than negative.</a:t>
            </a:r>
          </a:p>
          <a:p>
            <a:pPr marL="342900" indent="-342900">
              <a:buFont typeface="Arial" panose="020B0604020202020204" pitchFamily="34" charset="0"/>
              <a:buChar char="•"/>
            </a:pPr>
            <a:r>
              <a:rPr lang="en-US" sz="2400" dirty="0" smtClean="0"/>
              <a:t>Months having many positive days, are eventually followed by month with more negative days, and vice-versa. </a:t>
            </a:r>
          </a:p>
          <a:p>
            <a:pPr marL="342900" indent="-342900">
              <a:buFont typeface="Arial" panose="020B0604020202020204" pitchFamily="34" charset="0"/>
              <a:buChar char="•"/>
            </a:pPr>
            <a:r>
              <a:rPr lang="en-US" sz="2400" dirty="0" smtClean="0"/>
              <a:t>This entails that the stock prices movements follow a cycle that repeats itself.</a:t>
            </a:r>
            <a:endParaRPr lang="en-US" sz="2400" dirty="0"/>
          </a:p>
        </p:txBody>
      </p:sp>
      <p:sp>
        <p:nvSpPr>
          <p:cNvPr id="52" name="TextBox 51"/>
          <p:cNvSpPr txBox="1"/>
          <p:nvPr/>
        </p:nvSpPr>
        <p:spPr>
          <a:xfrm>
            <a:off x="10515579" y="11037006"/>
            <a:ext cx="4699009" cy="6001643"/>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This is similar to the analysis of the previous, but we are focusing on the opening price change now. Indeed, the number of positive days reduce overall. A clear example is the year 2016, first semester. </a:t>
            </a:r>
            <a:r>
              <a:rPr lang="en-US" sz="2400" dirty="0" smtClean="0"/>
              <a:t>Considering the opening price, there were more negative days than </a:t>
            </a:r>
            <a:r>
              <a:rPr lang="en-US" sz="2400" dirty="0"/>
              <a:t>positive. This means that most of the times for those months a stock price opening with a negative change, turned the negative change into positive over the day. This is a first step toward the analysis of the relation between the opening price change and the closing price change</a:t>
            </a:r>
            <a:r>
              <a:rPr lang="en-US" sz="2400" dirty="0" smtClean="0"/>
              <a:t>.</a:t>
            </a:r>
            <a:r>
              <a:rPr lang="en-US" sz="2400" dirty="0" smtClean="0"/>
              <a:t> </a:t>
            </a:r>
            <a:endParaRPr lang="en-US" sz="2400" dirty="0"/>
          </a:p>
        </p:txBody>
      </p:sp>
      <p:pic>
        <p:nvPicPr>
          <p:cNvPr id="54" name="Picture"/>
          <p:cNvPicPr/>
          <p:nvPr/>
        </p:nvPicPr>
        <p:blipFill>
          <a:blip r:embed="rId9">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11200"/>
                    </a14:imgEffect>
                    <a14:imgEffect>
                      <a14:saturation sat="400000"/>
                    </a14:imgEffect>
                  </a14:imgLayer>
                </a14:imgProps>
              </a:ext>
            </a:extLst>
          </a:blip>
          <a:stretch>
            <a:fillRect/>
          </a:stretch>
        </p:blipFill>
        <p:spPr bwMode="auto">
          <a:xfrm>
            <a:off x="726607" y="13360714"/>
            <a:ext cx="4298403" cy="1540817"/>
          </a:xfrm>
          <a:prstGeom prst="rect">
            <a:avLst/>
          </a:prstGeom>
          <a:noFill/>
          <a:ln w="9525">
            <a:noFill/>
            <a:headEnd/>
            <a:tailEnd/>
          </a:ln>
        </p:spPr>
      </p:pic>
      <p:pic>
        <p:nvPicPr>
          <p:cNvPr id="55" name="Picture"/>
          <p:cNvPicPr/>
          <p:nvPr/>
        </p:nvPicPr>
        <p:blipFill>
          <a:blip r:embed="rId11">
            <a:duotone>
              <a:schemeClr val="accent5">
                <a:shade val="45000"/>
                <a:satMod val="135000"/>
              </a:schemeClr>
              <a:prstClr val="white"/>
            </a:duotone>
            <a:extLst>
              <a:ext uri="{BEBA8EAE-BF5A-486C-A8C5-ECC9F3942E4B}">
                <a14:imgProps xmlns:a14="http://schemas.microsoft.com/office/drawing/2010/main">
                  <a14:imgLayer r:embed="rId12">
                    <a14:imgEffect>
                      <a14:colorTemperature colorTemp="11200"/>
                    </a14:imgEffect>
                    <a14:imgEffect>
                      <a14:saturation sat="400000"/>
                    </a14:imgEffect>
                  </a14:imgLayer>
                </a14:imgProps>
              </a:ext>
            </a:extLst>
          </a:blip>
          <a:stretch>
            <a:fillRect/>
          </a:stretch>
        </p:blipFill>
        <p:spPr bwMode="auto">
          <a:xfrm>
            <a:off x="726607" y="15459816"/>
            <a:ext cx="4298403" cy="1685913"/>
          </a:xfrm>
          <a:prstGeom prst="rect">
            <a:avLst/>
          </a:prstGeom>
          <a:noFill/>
          <a:ln w="9525">
            <a:noFill/>
            <a:headEnd/>
            <a:tailEnd/>
          </a:ln>
        </p:spPr>
      </p:pic>
      <p:pic>
        <p:nvPicPr>
          <p:cNvPr id="56" name="Picture"/>
          <p:cNvPicPr/>
          <p:nvPr/>
        </p:nvPicPr>
        <p:blipFill>
          <a:blip r:embed="rId13">
            <a:duotone>
              <a:schemeClr val="accent5">
                <a:shade val="45000"/>
                <a:satMod val="135000"/>
              </a:schemeClr>
              <a:prstClr val="white"/>
            </a:duotone>
            <a:extLst>
              <a:ext uri="{BEBA8EAE-BF5A-486C-A8C5-ECC9F3942E4B}">
                <a14:imgProps xmlns:a14="http://schemas.microsoft.com/office/drawing/2010/main">
                  <a14:imgLayer r:embed="rId14">
                    <a14:imgEffect>
                      <a14:colorTemperature colorTemp="11200"/>
                    </a14:imgEffect>
                    <a14:imgEffect>
                      <a14:saturation sat="400000"/>
                    </a14:imgEffect>
                  </a14:imgLayer>
                </a14:imgProps>
              </a:ext>
            </a:extLst>
          </a:blip>
          <a:stretch>
            <a:fillRect/>
          </a:stretch>
        </p:blipFill>
        <p:spPr bwMode="auto">
          <a:xfrm>
            <a:off x="726608" y="17815089"/>
            <a:ext cx="4461832" cy="1713207"/>
          </a:xfrm>
          <a:prstGeom prst="rect">
            <a:avLst/>
          </a:prstGeom>
          <a:noFill/>
          <a:ln w="9525">
            <a:noFill/>
            <a:headEnd/>
            <a:tailEnd/>
          </a:ln>
        </p:spPr>
      </p:pic>
      <p:sp>
        <p:nvSpPr>
          <p:cNvPr id="57" name="TextBox 56"/>
          <p:cNvSpPr txBox="1"/>
          <p:nvPr/>
        </p:nvSpPr>
        <p:spPr>
          <a:xfrm>
            <a:off x="577043" y="9863325"/>
            <a:ext cx="9486088" cy="120032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We focus on the most important features: the opening change, the daily change, the weekly change and the monthly change. For each of these features we report their ranges below:</a:t>
            </a:r>
            <a:endParaRPr lang="en-US" sz="2400" dirty="0"/>
          </a:p>
        </p:txBody>
      </p:sp>
      <p:sp>
        <p:nvSpPr>
          <p:cNvPr id="59" name="TextBox 58"/>
          <p:cNvSpPr txBox="1"/>
          <p:nvPr/>
        </p:nvSpPr>
        <p:spPr>
          <a:xfrm>
            <a:off x="26062439" y="5457056"/>
            <a:ext cx="3663581" cy="526297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sz="2400" dirty="0" smtClean="0"/>
              <a:t>The summary shows that the average return over the last 5 years has been 1.5% monthly. </a:t>
            </a:r>
          </a:p>
          <a:p>
            <a:pPr marL="342900" indent="-342900">
              <a:buFont typeface="Arial" panose="020B0604020202020204" pitchFamily="34" charset="0"/>
              <a:buChar char="•"/>
            </a:pPr>
            <a:r>
              <a:rPr lang="en-US" sz="2400" dirty="0" smtClean="0"/>
              <a:t>Despite some outliers (e.g. January 2016), we can say that across the last 5 years the NASDAQ100 had positive returns for majority of the month. </a:t>
            </a:r>
          </a:p>
          <a:p>
            <a:pPr marL="342900" indent="-342900">
              <a:buFont typeface="Arial" panose="020B0604020202020204" pitchFamily="34" charset="0"/>
              <a:buChar char="•"/>
            </a:pPr>
            <a:r>
              <a:rPr lang="en-US" sz="2400" dirty="0" smtClean="0"/>
              <a:t>Also, positive returns are often followed by negative returns.</a:t>
            </a:r>
            <a:endParaRPr lang="en-US" sz="2400" dirty="0"/>
          </a:p>
        </p:txBody>
      </p:sp>
      <p:sp>
        <p:nvSpPr>
          <p:cNvPr id="60" name="TextBox 59"/>
          <p:cNvSpPr txBox="1"/>
          <p:nvPr/>
        </p:nvSpPr>
        <p:spPr>
          <a:xfrm>
            <a:off x="20505645" y="11613245"/>
            <a:ext cx="9241805" cy="10002738"/>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3200" b="1" dirty="0" smtClean="0"/>
              <a:t>ADVICES FOR INVESTORS</a:t>
            </a:r>
          </a:p>
          <a:p>
            <a:pPr marL="342900" indent="-342900">
              <a:buFont typeface="Arial" panose="020B0604020202020204" pitchFamily="34" charset="0"/>
              <a:buChar char="•"/>
            </a:pPr>
            <a:r>
              <a:rPr lang="en-US" sz="2400" dirty="0"/>
              <a:t>Should I invest? Yes, NASDAQ100 showed to have positive returns across the 5 years, with an average of 1.5% monthly</a:t>
            </a:r>
            <a:r>
              <a:rPr lang="en-US" sz="2400" dirty="0" smtClean="0"/>
              <a:t>. </a:t>
            </a:r>
            <a:endParaRPr lang="en-US" sz="2400" dirty="0"/>
          </a:p>
          <a:p>
            <a:pPr marL="342900" indent="-342900">
              <a:buFont typeface="Arial" panose="020B0604020202020204" pitchFamily="34" charset="0"/>
              <a:buChar char="•"/>
            </a:pPr>
            <a:r>
              <a:rPr lang="en-US" sz="2400" dirty="0"/>
              <a:t>Short or long time investments? Buy and hold strategies are the most </a:t>
            </a:r>
            <a:r>
              <a:rPr lang="en-US" sz="2400" dirty="0" smtClean="0"/>
              <a:t>valuable.</a:t>
            </a:r>
            <a:endParaRPr lang="en-US" sz="2400" dirty="0"/>
          </a:p>
          <a:p>
            <a:pPr marL="342900" indent="-342900">
              <a:buFont typeface="Arial" panose="020B0604020202020204" pitchFamily="34" charset="0"/>
              <a:buChar char="•"/>
            </a:pPr>
            <a:r>
              <a:rPr lang="en-US" sz="2400" dirty="0"/>
              <a:t>When to buy? the best moment to buy is within negative periods</a:t>
            </a:r>
            <a:r>
              <a:rPr lang="en-US" sz="2400" dirty="0" smtClean="0"/>
              <a:t>.</a:t>
            </a:r>
            <a:endParaRPr lang="en-US" sz="2400" dirty="0"/>
          </a:p>
          <a:p>
            <a:pPr marL="342900" indent="-342900">
              <a:buFont typeface="Arial" panose="020B0604020202020204" pitchFamily="34" charset="0"/>
              <a:buChar char="•"/>
            </a:pPr>
            <a:r>
              <a:rPr lang="en-US" sz="2400" dirty="0"/>
              <a:t>When to sell? The later the better.</a:t>
            </a:r>
            <a:endParaRPr lang="en-US" sz="2400" dirty="0" smtClean="0"/>
          </a:p>
          <a:p>
            <a:endParaRPr lang="en-US" sz="1200" b="1" dirty="0" smtClean="0"/>
          </a:p>
          <a:p>
            <a:r>
              <a:rPr lang="en-US" sz="3200" b="1" dirty="0" smtClean="0"/>
              <a:t>THE RESULTS OBTAINED FROM CLASSIFIER </a:t>
            </a:r>
          </a:p>
          <a:p>
            <a:pPr marL="342900" indent="-342900">
              <a:buFont typeface="Arial" panose="020B0604020202020204" pitchFamily="34" charset="0"/>
              <a:buChar char="•"/>
            </a:pPr>
            <a:r>
              <a:rPr lang="en-US" sz="2400" dirty="0" smtClean="0"/>
              <a:t>Classifier gives </a:t>
            </a:r>
            <a:r>
              <a:rPr lang="en-US" sz="2400" dirty="0"/>
              <a:t>advices of the type Buy, Hold or Sell </a:t>
            </a:r>
            <a:r>
              <a:rPr lang="en-US" sz="2400" dirty="0" smtClean="0"/>
              <a:t>at the </a:t>
            </a:r>
            <a:r>
              <a:rPr lang="en-US" sz="2400" dirty="0"/>
              <a:t>beginning of the day, based on weekly return, monthly return and the change at the opening</a:t>
            </a:r>
            <a:r>
              <a:rPr lang="en-US" sz="2400" dirty="0" smtClean="0"/>
              <a:t>.</a:t>
            </a:r>
          </a:p>
          <a:p>
            <a:pPr marL="342900" indent="-342900">
              <a:buFont typeface="Arial" panose="020B0604020202020204" pitchFamily="34" charset="0"/>
              <a:buChar char="•"/>
            </a:pPr>
            <a:r>
              <a:rPr lang="en-US" sz="2400" dirty="0" smtClean="0"/>
              <a:t>We </a:t>
            </a:r>
            <a:r>
              <a:rPr lang="en-US" sz="2400" dirty="0"/>
              <a:t>train a tree and a random forest using the default </a:t>
            </a:r>
            <a:r>
              <a:rPr lang="en-US" sz="2400" dirty="0" smtClean="0"/>
              <a:t>parameters. Then perform </a:t>
            </a:r>
            <a:r>
              <a:rPr lang="en-US" sz="2400" dirty="0"/>
              <a:t>the </a:t>
            </a:r>
            <a:r>
              <a:rPr lang="en-US" sz="2400" dirty="0" smtClean="0"/>
              <a:t>predictions on </a:t>
            </a:r>
            <a:r>
              <a:rPr lang="en-US" sz="2400" dirty="0"/>
              <a:t>the test set, and we show the accuracy of both classifiers</a:t>
            </a:r>
            <a:r>
              <a:rPr lang="en-US" sz="2400" dirty="0" smtClean="0"/>
              <a:t>.</a:t>
            </a:r>
          </a:p>
          <a:p>
            <a:pPr marL="342900" indent="-342900">
              <a:buFont typeface="Arial" panose="020B0604020202020204" pitchFamily="34" charset="0"/>
              <a:buChar char="•"/>
            </a:pPr>
            <a:r>
              <a:rPr lang="en-US" sz="2400" dirty="0"/>
              <a:t>The accuracy for the tree classifier is 0.64, which is not enough for our requirements. However, the </a:t>
            </a:r>
            <a:r>
              <a:rPr lang="en-US" sz="2400" dirty="0" smtClean="0"/>
              <a:t>accuracy for </a:t>
            </a:r>
            <a:r>
              <a:rPr lang="en-US" sz="2400" dirty="0"/>
              <a:t>the random forest is instead 0.97, which is very high and outperform the minimum requirement that </a:t>
            </a:r>
            <a:r>
              <a:rPr lang="en-US" sz="2400" dirty="0" smtClean="0"/>
              <a:t>we set </a:t>
            </a:r>
            <a:r>
              <a:rPr lang="en-US" sz="2400" dirty="0"/>
              <a:t>at the beginning of the project, which was 0.75</a:t>
            </a:r>
            <a:r>
              <a:rPr lang="en-US" sz="2400" dirty="0" smtClean="0"/>
              <a:t>.</a:t>
            </a:r>
          </a:p>
          <a:p>
            <a:endParaRPr lang="en-US" sz="1100" dirty="0"/>
          </a:p>
          <a:p>
            <a:r>
              <a:rPr lang="en-US" sz="2400" dirty="0" smtClean="0"/>
              <a:t>We designed </a:t>
            </a:r>
            <a:r>
              <a:rPr lang="en-US" sz="2400" dirty="0"/>
              <a:t>for this </a:t>
            </a:r>
            <a:r>
              <a:rPr lang="en-US" sz="2400" dirty="0" smtClean="0"/>
              <a:t>project a </a:t>
            </a:r>
            <a:r>
              <a:rPr lang="en-US" sz="2400" b="1" dirty="0" smtClean="0"/>
              <a:t>Prediction </a:t>
            </a:r>
            <a:r>
              <a:rPr lang="en-US" sz="2400" b="1" dirty="0"/>
              <a:t>Tool</a:t>
            </a:r>
            <a:r>
              <a:rPr lang="en-US" sz="2400" dirty="0"/>
              <a:t>. Based on Opening, Weekly and Monthly Change of a stock in </a:t>
            </a:r>
            <a:r>
              <a:rPr lang="en-US" sz="2400" dirty="0" smtClean="0"/>
              <a:t>percentage </a:t>
            </a:r>
            <a:r>
              <a:rPr lang="en-US" sz="2400" dirty="0"/>
              <a:t>as parameters, </a:t>
            </a:r>
            <a:r>
              <a:rPr lang="en-US" sz="2400" dirty="0" smtClean="0"/>
              <a:t>it </a:t>
            </a:r>
            <a:r>
              <a:rPr lang="en-US" sz="2400" dirty="0"/>
              <a:t>gives advices of the type Buy, Hold or Sell </a:t>
            </a:r>
            <a:r>
              <a:rPr lang="en-US" sz="2400" dirty="0" smtClean="0"/>
              <a:t>.</a:t>
            </a:r>
            <a:endParaRPr lang="en-US" sz="2400" dirty="0"/>
          </a:p>
          <a:p>
            <a:pPr marL="342900" indent="-342900">
              <a:buFont typeface="Arial" panose="020B0604020202020204" pitchFamily="34" charset="0"/>
              <a:buChar char="•"/>
            </a:pPr>
            <a:endParaRPr lang="en-US" sz="2400" dirty="0" smtClean="0"/>
          </a:p>
          <a:p>
            <a:endParaRPr lang="en-US" sz="3200" b="1" dirty="0" smtClean="0"/>
          </a:p>
          <a:p>
            <a:endParaRPr lang="en-US" sz="3200" dirty="0"/>
          </a:p>
        </p:txBody>
      </p:sp>
      <p:sp>
        <p:nvSpPr>
          <p:cNvPr id="61" name="TextBox 60"/>
          <p:cNvSpPr txBox="1"/>
          <p:nvPr/>
        </p:nvSpPr>
        <p:spPr>
          <a:xfrm>
            <a:off x="20554269" y="3518064"/>
            <a:ext cx="8932400" cy="1938992"/>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Successively, we decided to </a:t>
            </a:r>
            <a:r>
              <a:rPr lang="en-US" sz="2400" dirty="0" err="1" smtClean="0"/>
              <a:t>analyse</a:t>
            </a:r>
            <a:r>
              <a:rPr lang="en-US" sz="2400" dirty="0" smtClean="0"/>
              <a:t> what is the average monthly return for the NASDAQ100. First, we considered the monthly return of each month per year per each listed company in the NASDAQ100, and we evaluated the average. Then, we plot such average and we </a:t>
            </a:r>
            <a:r>
              <a:rPr lang="en-US" sz="2400" dirty="0" err="1" smtClean="0"/>
              <a:t>analysed</a:t>
            </a:r>
            <a:r>
              <a:rPr lang="en-US" sz="2400" dirty="0" smtClean="0"/>
              <a:t> the results, as well the summary of the values.</a:t>
            </a:r>
            <a:endParaRPr lang="en-US" sz="2400" dirty="0"/>
          </a:p>
        </p:txBody>
      </p:sp>
      <p:pic>
        <p:nvPicPr>
          <p:cNvPr id="63" name="Picture"/>
          <p:cNvPicPr/>
          <p:nvPr/>
        </p:nvPicPr>
        <p:blipFill>
          <a:blip r:embed="rId15">
            <a:duotone>
              <a:schemeClr val="accent3">
                <a:shade val="45000"/>
                <a:satMod val="135000"/>
              </a:schemeClr>
              <a:prstClr val="white"/>
            </a:duotone>
          </a:blip>
          <a:stretch>
            <a:fillRect/>
          </a:stretch>
        </p:blipFill>
        <p:spPr bwMode="auto">
          <a:xfrm>
            <a:off x="5728502" y="10965766"/>
            <a:ext cx="3925982" cy="1742400"/>
          </a:xfrm>
          <a:prstGeom prst="rect">
            <a:avLst/>
          </a:prstGeom>
          <a:noFill/>
          <a:ln w="9525">
            <a:noFill/>
            <a:headEnd/>
            <a:tailEnd/>
          </a:ln>
        </p:spPr>
      </p:pic>
      <p:pic>
        <p:nvPicPr>
          <p:cNvPr id="64" name="Picture"/>
          <p:cNvPicPr/>
          <p:nvPr/>
        </p:nvPicPr>
        <p:blipFill>
          <a:blip r:embed="rId16">
            <a:duotone>
              <a:schemeClr val="accent3">
                <a:shade val="45000"/>
                <a:satMod val="135000"/>
              </a:schemeClr>
              <a:prstClr val="white"/>
            </a:duotone>
          </a:blip>
          <a:stretch>
            <a:fillRect/>
          </a:stretch>
        </p:blipFill>
        <p:spPr bwMode="auto">
          <a:xfrm>
            <a:off x="5756747" y="15446534"/>
            <a:ext cx="3918353" cy="1780848"/>
          </a:xfrm>
          <a:prstGeom prst="rect">
            <a:avLst/>
          </a:prstGeom>
          <a:noFill/>
          <a:ln w="9525">
            <a:noFill/>
            <a:headEnd/>
            <a:tailEnd/>
          </a:ln>
        </p:spPr>
      </p:pic>
      <p:pic>
        <p:nvPicPr>
          <p:cNvPr id="65" name="Picture"/>
          <p:cNvPicPr/>
          <p:nvPr/>
        </p:nvPicPr>
        <p:blipFill>
          <a:blip r:embed="rId17">
            <a:duotone>
              <a:schemeClr val="accent3">
                <a:shade val="45000"/>
                <a:satMod val="135000"/>
              </a:schemeClr>
              <a:prstClr val="white"/>
            </a:duotone>
          </a:blip>
          <a:stretch>
            <a:fillRect/>
          </a:stretch>
        </p:blipFill>
        <p:spPr bwMode="auto">
          <a:xfrm>
            <a:off x="5779318" y="17700922"/>
            <a:ext cx="3878030" cy="1809882"/>
          </a:xfrm>
          <a:prstGeom prst="rect">
            <a:avLst/>
          </a:prstGeom>
          <a:noFill/>
          <a:ln w="9525">
            <a:noFill/>
            <a:headEnd/>
            <a:tailEnd/>
          </a:ln>
        </p:spPr>
      </p:pic>
      <p:pic>
        <p:nvPicPr>
          <p:cNvPr id="66" name="Picture"/>
          <p:cNvPicPr/>
          <p:nvPr/>
        </p:nvPicPr>
        <p:blipFill>
          <a:blip r:embed="rId18">
            <a:duotone>
              <a:schemeClr val="accent3">
                <a:shade val="45000"/>
                <a:satMod val="135000"/>
              </a:schemeClr>
              <a:prstClr val="white"/>
            </a:duotone>
          </a:blip>
          <a:stretch>
            <a:fillRect/>
          </a:stretch>
        </p:blipFill>
        <p:spPr bwMode="auto">
          <a:xfrm>
            <a:off x="5753642" y="13258328"/>
            <a:ext cx="3878030" cy="1673086"/>
          </a:xfrm>
          <a:prstGeom prst="rect">
            <a:avLst/>
          </a:prstGeom>
          <a:noFill/>
          <a:ln w="9525">
            <a:noFill/>
            <a:headEnd/>
            <a:tailEnd/>
          </a:ln>
        </p:spPr>
      </p:pic>
      <p:sp>
        <p:nvSpPr>
          <p:cNvPr id="69" name="TextBox 68"/>
          <p:cNvSpPr txBox="1"/>
          <p:nvPr/>
        </p:nvSpPr>
        <p:spPr>
          <a:xfrm>
            <a:off x="4439994" y="17434267"/>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Weekly Change</a:t>
            </a:r>
            <a:endParaRPr lang="en-US" sz="1600" dirty="0"/>
          </a:p>
        </p:txBody>
      </p:sp>
      <p:sp>
        <p:nvSpPr>
          <p:cNvPr id="70" name="TextBox 69"/>
          <p:cNvSpPr txBox="1"/>
          <p:nvPr/>
        </p:nvSpPr>
        <p:spPr>
          <a:xfrm>
            <a:off x="4439994" y="19630466"/>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Monthly Change</a:t>
            </a:r>
            <a:endParaRPr lang="en-US" sz="1600" dirty="0"/>
          </a:p>
        </p:txBody>
      </p:sp>
      <p:sp>
        <p:nvSpPr>
          <p:cNvPr id="71" name="TextBox 70"/>
          <p:cNvSpPr txBox="1"/>
          <p:nvPr/>
        </p:nvSpPr>
        <p:spPr>
          <a:xfrm>
            <a:off x="4494863" y="12925302"/>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Opening Change</a:t>
            </a:r>
          </a:p>
        </p:txBody>
      </p:sp>
      <p:sp>
        <p:nvSpPr>
          <p:cNvPr id="72" name="TextBox 71"/>
          <p:cNvSpPr txBox="1"/>
          <p:nvPr/>
        </p:nvSpPr>
        <p:spPr>
          <a:xfrm>
            <a:off x="4439994" y="15117952"/>
            <a:ext cx="161172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Daily Change</a:t>
            </a:r>
            <a:endParaRPr lang="en-US" sz="1600" dirty="0"/>
          </a:p>
        </p:txBody>
      </p:sp>
      <p:sp>
        <p:nvSpPr>
          <p:cNvPr id="89" name="TextBox 88"/>
          <p:cNvSpPr txBox="1"/>
          <p:nvPr/>
        </p:nvSpPr>
        <p:spPr>
          <a:xfrm>
            <a:off x="10515579" y="4395342"/>
            <a:ext cx="8932400" cy="120032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This first series of plots show how many days the stock price closed in positive (&gt;0.5) for a specific month, w.r.t. the number of days the stock price closed in negative (&lt;-0.5). </a:t>
            </a:r>
            <a:endParaRPr lang="en-US" sz="2400" dirty="0"/>
          </a:p>
        </p:txBody>
      </p:sp>
      <p:sp>
        <p:nvSpPr>
          <p:cNvPr id="91" name="TextBox 90"/>
          <p:cNvSpPr txBox="1"/>
          <p:nvPr/>
        </p:nvSpPr>
        <p:spPr>
          <a:xfrm>
            <a:off x="10561352" y="10600833"/>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Stock Price Closed In Positive For Each Month</a:t>
            </a:r>
            <a:endParaRPr lang="en-US" sz="1600" dirty="0"/>
          </a:p>
        </p:txBody>
      </p:sp>
      <p:sp>
        <p:nvSpPr>
          <p:cNvPr id="92" name="TextBox 91"/>
          <p:cNvSpPr txBox="1"/>
          <p:nvPr/>
        </p:nvSpPr>
        <p:spPr>
          <a:xfrm>
            <a:off x="15208723" y="16276060"/>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Stock Price </a:t>
            </a:r>
            <a:r>
              <a:rPr lang="en-US" sz="1600" dirty="0" smtClean="0"/>
              <a:t>Opened </a:t>
            </a:r>
            <a:r>
              <a:rPr lang="en-US" sz="1600" dirty="0" smtClean="0"/>
              <a:t>In Positive For Each Month</a:t>
            </a:r>
            <a:endParaRPr lang="en-US" sz="1600" dirty="0"/>
          </a:p>
        </p:txBody>
      </p:sp>
      <p:sp>
        <p:nvSpPr>
          <p:cNvPr id="93" name="TextBox 92"/>
          <p:cNvSpPr txBox="1"/>
          <p:nvPr/>
        </p:nvSpPr>
        <p:spPr>
          <a:xfrm>
            <a:off x="10561352" y="17097756"/>
            <a:ext cx="9490723" cy="2923877"/>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3200" b="1" dirty="0" smtClean="0"/>
              <a:t>RELATION BETWEEN OPENING AND CLOSING PRICE CHANGE (%)</a:t>
            </a:r>
          </a:p>
          <a:p>
            <a:pPr marL="342900" indent="-342900">
              <a:buFont typeface="Arial" panose="020B0604020202020204" pitchFamily="34" charset="0"/>
              <a:buChar char="•"/>
            </a:pPr>
            <a:r>
              <a:rPr lang="en-US" sz="2400" dirty="0"/>
              <a:t>We first select the </a:t>
            </a:r>
            <a:r>
              <a:rPr lang="en-US" sz="2400" dirty="0" smtClean="0"/>
              <a:t>features opening </a:t>
            </a:r>
            <a:r>
              <a:rPr lang="en-US" sz="2400" dirty="0"/>
              <a:t>change and closing change in terms of percentage, and we </a:t>
            </a:r>
            <a:r>
              <a:rPr lang="en-US" sz="2400" dirty="0" smtClean="0"/>
              <a:t>evaluate the correlation:</a:t>
            </a:r>
            <a:endParaRPr lang="en-US" sz="2400" dirty="0"/>
          </a:p>
          <a:p>
            <a:pPr marL="342900" indent="-342900">
              <a:buFont typeface="Arial" panose="020B0604020202020204" pitchFamily="34" charset="0"/>
              <a:buChar char="•"/>
            </a:pPr>
            <a:r>
              <a:rPr lang="en-US" sz="2400" dirty="0" smtClean="0"/>
              <a:t>The </a:t>
            </a:r>
            <a:r>
              <a:rPr lang="en-US" sz="2400" dirty="0"/>
              <a:t>correlation between the two features is 0.66.</a:t>
            </a:r>
          </a:p>
          <a:p>
            <a:pPr marL="342900" indent="-342900">
              <a:buFont typeface="Arial" panose="020B0604020202020204" pitchFamily="34" charset="0"/>
              <a:buChar char="•"/>
            </a:pPr>
            <a:r>
              <a:rPr lang="en-US" sz="2400" dirty="0" smtClean="0"/>
              <a:t>The </a:t>
            </a:r>
            <a:r>
              <a:rPr lang="en-US" sz="2400" dirty="0"/>
              <a:t>average distance between the two value is 1.06</a:t>
            </a:r>
            <a:r>
              <a:rPr lang="en-US" sz="2400" dirty="0" smtClean="0"/>
              <a:t>.</a:t>
            </a:r>
          </a:p>
          <a:p>
            <a:pPr marL="342900" indent="-342900">
              <a:buFont typeface="Arial" panose="020B0604020202020204" pitchFamily="34" charset="0"/>
              <a:buChar char="•"/>
            </a:pPr>
            <a:endParaRPr lang="en-US" sz="2400" dirty="0"/>
          </a:p>
        </p:txBody>
      </p:sp>
      <p:sp>
        <p:nvSpPr>
          <p:cNvPr id="46" name="TextBox 45"/>
          <p:cNvSpPr txBox="1"/>
          <p:nvPr/>
        </p:nvSpPr>
        <p:spPr>
          <a:xfrm>
            <a:off x="20727424" y="11285325"/>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Average </a:t>
            </a:r>
            <a:r>
              <a:rPr lang="en-US" sz="1600" dirty="0"/>
              <a:t>monthly return for the NASDAQ100</a:t>
            </a:r>
            <a:endParaRPr lang="en-US" sz="1600" dirty="0"/>
          </a:p>
        </p:txBody>
      </p:sp>
    </p:spTree>
    <p:extLst>
      <p:ext uri="{BB962C8B-B14F-4D97-AF65-F5344CB8AC3E}">
        <p14:creationId xmlns:p14="http://schemas.microsoft.com/office/powerpoint/2010/main" val="776640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2032</TotalTime>
  <Words>790</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Okolo</dc:creator>
  <cp:lastModifiedBy>Grace Okolo</cp:lastModifiedBy>
  <cp:revision>57</cp:revision>
  <dcterms:created xsi:type="dcterms:W3CDTF">2018-01-03T13:48:53Z</dcterms:created>
  <dcterms:modified xsi:type="dcterms:W3CDTF">2018-01-04T23:54:38Z</dcterms:modified>
</cp:coreProperties>
</file>