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39"/>
  </p:notesMasterIdLst>
  <p:sldIdLst>
    <p:sldId id="256" r:id="rId2"/>
    <p:sldId id="257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7" r:id="rId28"/>
    <p:sldId id="328" r:id="rId29"/>
    <p:sldId id="329" r:id="rId30"/>
    <p:sldId id="330" r:id="rId31"/>
    <p:sldId id="331" r:id="rId32"/>
    <p:sldId id="332" r:id="rId33"/>
    <p:sldId id="334" r:id="rId34"/>
    <p:sldId id="333" r:id="rId35"/>
    <p:sldId id="335" r:id="rId36"/>
    <p:sldId id="274" r:id="rId37"/>
    <p:sldId id="275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78437" autoAdjust="0"/>
  </p:normalViewPr>
  <p:slideViewPr>
    <p:cSldViewPr>
      <p:cViewPr varScale="1">
        <p:scale>
          <a:sx n="61" d="100"/>
          <a:sy n="61" d="100"/>
        </p:scale>
        <p:origin x="970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CCE45A3-93A1-48B4-9ECE-4C9D8FFBE4A7}" type="datetimeFigureOut">
              <a:rPr lang="en-US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35F9FF1-B2ED-431C-9D46-5614C7F9DF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53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0F2FAD-FD06-434C-AF8B-10D7E3B196B0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Management Systems,            Roya Choupani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37C1486-D83B-4158-A13D-4331FF7D02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30A2A-3F35-41F9-B4B9-9BAC202DEEE1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Management Systems,            Roya Choupani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B8965-7B6B-4995-AA8F-258A90CB70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4DA7EC-4A6F-46CA-9E54-5E55E6224845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Management Systems,            Roya Choupani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A226F-00B8-4FDF-A4AA-D584A83D53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2CC6A-24E0-463D-B8D7-00DE75275262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Management Systems,            Roya Choupani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8371D8-D543-4EFA-8D34-9D5093E50F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CEB4A6-6594-4F1F-AC40-A3ACD8C045A4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Database Management Systems,            Roya Choupani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C6D16610-BCDD-4616-8D4A-B8ABE1C0D9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2D01F4-AB05-48DF-845C-7658A0E0AB8C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Management Systems,            Roya Choupani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E1A7D-AFDE-45A1-AB69-21BF5F2DCC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A06EA2-64FD-4B1B-AADA-AAEF99302AEA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Management Systems,            Roya Choupani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5108-6A07-4439-AEC0-745827A8D7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E94F62-AA26-4ADA-9CB2-40F3EDDF6194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Management Systems,            Roya Choupani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9B76E8-2B13-450D-8C19-ACC92C08FE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84E494-F22C-4716-A504-89EDD1A0E114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Management Systems,            Roya Choupani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200D3-A9E6-49FB-BD6D-24E102485C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7F66C9-C5F2-4AB9-8D01-BE4836994C4B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Management Systems,            Roya Choupani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BF8DD2-FB1E-4E93-9064-AED09BE353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8AABE-7D38-4944-AB12-3B007271B708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Database Management Systems,            Roya Choupani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5F584D05-7F8D-478A-B03E-1AFA3F9D57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32A9D65-86A5-4DB3-A54A-23C494DAFA81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Database Management Systems,            Roya Choupani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A04031D9-8E9C-4EF6-9BEA-A87FD58D6E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Queries and Relational Algebra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319BB1-9C14-49EF-8A9C-D902FB997A02}" type="datetime1">
              <a:rPr lang="en-US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BFE5D-72D6-4B44-9142-937AF4C13F3D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00"/>
                </a:solidFill>
              </a:rPr>
              <a:t>Database Management Systems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 meaningful but Impossible Union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5A949-4302-40B0-AA1E-99FE3C446BA9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Database Management Systems,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3A29AE-EEE8-499D-B7C6-D7DAA05BCE4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02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US" smtClean="0"/>
              <a:t>			Paternity      Maternity = ??</a:t>
            </a:r>
          </a:p>
          <a:p>
            <a:r>
              <a:rPr lang="en-US" smtClean="0"/>
              <a:t>the problem: Father and Mother are different attribute names, but both represent a "Parent"</a:t>
            </a:r>
          </a:p>
          <a:p>
            <a:r>
              <a:rPr lang="en-US" smtClean="0"/>
              <a:t>the solution: rename the attributes</a:t>
            </a:r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82296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962400" y="3962400"/>
          <a:ext cx="3810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164880" imgH="126720" progId="Equation.3">
                  <p:embed/>
                </p:oleObj>
              </mc:Choice>
              <mc:Fallback>
                <p:oleObj name="Equation" r:id="rId4" imgW="164880" imgH="126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962400"/>
                        <a:ext cx="381000" cy="29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Renaming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5A949-4302-40B0-AA1E-99FE3C446BA9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Database Management Systems,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A2FC20-8CA0-42CB-A3A3-B35FC1D0F81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74825"/>
            <a:ext cx="8229600" cy="4702175"/>
          </a:xfrm>
        </p:spPr>
        <p:txBody>
          <a:bodyPr/>
          <a:lstStyle/>
          <a:p>
            <a:r>
              <a:rPr lang="en-US" smtClean="0"/>
              <a:t>unary operator</a:t>
            </a:r>
          </a:p>
          <a:p>
            <a:r>
              <a:rPr lang="en-US" smtClean="0"/>
              <a:t>changes attribute names without changing values</a:t>
            </a:r>
          </a:p>
          <a:p>
            <a:r>
              <a:rPr lang="en-US" smtClean="0"/>
              <a:t>notation:   </a:t>
            </a:r>
            <a:r>
              <a:rPr lang="el-GR" i="1" smtClean="0"/>
              <a:t>ρ</a:t>
            </a:r>
            <a:r>
              <a:rPr lang="en-US" i="1" smtClean="0"/>
              <a:t> </a:t>
            </a:r>
            <a:r>
              <a:rPr lang="en-US" i="1" baseline="-25000" smtClean="0"/>
              <a:t>y</a:t>
            </a:r>
            <a:r>
              <a:rPr lang="en-US" i="1" baseline="-25000" smtClean="0">
                <a:sym typeface="Wingdings" pitchFamily="2" charset="2"/>
              </a:rPr>
              <a:t> x</a:t>
            </a:r>
            <a:r>
              <a:rPr lang="en-US" i="1" smtClean="0">
                <a:sym typeface="Wingdings" pitchFamily="2" charset="2"/>
              </a:rPr>
              <a:t> (r) </a:t>
            </a:r>
          </a:p>
          <a:p>
            <a:endParaRPr lang="en-US" i="1" smtClean="0">
              <a:sym typeface="Wingdings" pitchFamily="2" charset="2"/>
            </a:endParaRPr>
          </a:p>
          <a:p>
            <a:pPr lvl="1"/>
            <a:r>
              <a:rPr lang="en-US" i="1" smtClean="0">
                <a:sym typeface="Wingdings" pitchFamily="2" charset="2"/>
              </a:rPr>
              <a:t>Example: </a:t>
            </a:r>
            <a:r>
              <a:rPr lang="en-US" smtClean="0"/>
              <a:t>:   </a:t>
            </a:r>
            <a:r>
              <a:rPr lang="el-GR" i="1" smtClean="0"/>
              <a:t>ρ</a:t>
            </a:r>
            <a:r>
              <a:rPr lang="en-US" i="1" smtClean="0"/>
              <a:t> </a:t>
            </a:r>
            <a:r>
              <a:rPr lang="en-US" i="1" baseline="-25000" smtClean="0"/>
              <a:t>parent</a:t>
            </a:r>
            <a:r>
              <a:rPr lang="en-US" i="1" baseline="-25000" smtClean="0">
                <a:sym typeface="Wingdings" pitchFamily="2" charset="2"/>
              </a:rPr>
              <a:t> father</a:t>
            </a:r>
            <a:r>
              <a:rPr lang="en-US" i="1" smtClean="0">
                <a:sym typeface="Wingdings" pitchFamily="2" charset="2"/>
              </a:rPr>
              <a:t> (Paternity) </a:t>
            </a:r>
          </a:p>
          <a:p>
            <a:r>
              <a:rPr lang="en-US" smtClean="0">
                <a:sym typeface="Wingdings" pitchFamily="2" charset="2"/>
              </a:rPr>
              <a:t>Two or more attributes can be renamed with one expression</a:t>
            </a:r>
          </a:p>
          <a:p>
            <a:pPr lvl="1"/>
            <a:r>
              <a:rPr lang="en-US" i="1" smtClean="0">
                <a:sym typeface="Wingdings" pitchFamily="2" charset="2"/>
              </a:rPr>
              <a:t>Example</a:t>
            </a:r>
            <a:r>
              <a:rPr lang="en-US" smtClean="0"/>
              <a:t>:   </a:t>
            </a:r>
            <a:r>
              <a:rPr lang="el-GR" i="1" smtClean="0"/>
              <a:t>ρ</a:t>
            </a:r>
            <a:r>
              <a:rPr lang="en-US" i="1" smtClean="0"/>
              <a:t> </a:t>
            </a:r>
            <a:r>
              <a:rPr lang="en-US" i="1" baseline="-25000" smtClean="0"/>
              <a:t>Location, Pay</a:t>
            </a:r>
            <a:r>
              <a:rPr lang="en-US" i="1" baseline="-25000" smtClean="0">
                <a:sym typeface="Wingdings" pitchFamily="2" charset="2"/>
              </a:rPr>
              <a:t> Branch, Salary</a:t>
            </a:r>
            <a:r>
              <a:rPr lang="en-US" i="1" smtClean="0">
                <a:sym typeface="Wingdings" pitchFamily="2" charset="2"/>
              </a:rPr>
              <a:t> (Employee) </a:t>
            </a:r>
            <a:endParaRPr 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Renaming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5A949-4302-40B0-AA1E-99FE3C446BA9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Database Management Systems,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015E62-D15B-47E8-86B5-E05B51AF0FB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9462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2362200"/>
            <a:ext cx="8358188" cy="2743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Renaming and Union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5A949-4302-40B0-AA1E-99FE3C446BA9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Database Management Systems,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3C101-5F7D-4505-9F90-C7DD78E2120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04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525225"/>
            <a:ext cx="7772400" cy="44171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Renaming and Union with More Attributes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5A949-4302-40B0-AA1E-99FE3C446BA9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Database Management Systems,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8B143-C4DC-499B-9AB5-E6B85546AE9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1510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767401"/>
            <a:ext cx="7772400" cy="393279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5A949-4302-40B0-AA1E-99FE3C446BA9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Database Management Systems,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C77C62-AF59-4CF0-B511-C95DBB7E59E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Selection operation produces a relation with the same schema as its operand.</a:t>
            </a:r>
          </a:p>
          <a:p>
            <a:r>
              <a:rPr lang="en-US" dirty="0" smtClean="0"/>
              <a:t>The resulted (output) relation is a subset of the operand (input) relation.</a:t>
            </a:r>
          </a:p>
          <a:p>
            <a:r>
              <a:rPr lang="en-US" dirty="0" smtClean="0"/>
              <a:t>Notation:  </a:t>
            </a:r>
            <a:r>
              <a:rPr lang="el-GR" dirty="0" smtClean="0"/>
              <a:t>σ</a:t>
            </a:r>
            <a:r>
              <a:rPr lang="en-US" baseline="-25000" dirty="0" smtClean="0"/>
              <a:t>F</a:t>
            </a:r>
            <a:r>
              <a:rPr lang="en-US" dirty="0" smtClean="0"/>
              <a:t> (r)</a:t>
            </a:r>
          </a:p>
          <a:p>
            <a:pPr lvl="1"/>
            <a:r>
              <a:rPr lang="en-US" dirty="0" smtClean="0"/>
              <a:t>r is the relation</a:t>
            </a:r>
          </a:p>
          <a:p>
            <a:pPr lvl="1"/>
            <a:r>
              <a:rPr lang="en-US" dirty="0" smtClean="0"/>
              <a:t>F is the condition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Selection Example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5A949-4302-40B0-AA1E-99FE3C446BA9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Database Management Systems,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659E2-8CAC-4AD3-9F8D-B3175DB776C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35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57400" y="1752600"/>
            <a:ext cx="4876800" cy="45529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Selection Example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5A949-4302-40B0-AA1E-99FE3C446BA9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Database Management Systems,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E2D79A-A6B7-40AE-B36E-9B37FBE24F1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458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0" y="1600200"/>
            <a:ext cx="6172200" cy="46148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5A949-4302-40B0-AA1E-99FE3C446BA9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Database Management Systems,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46C6F-C513-4BD2-88AD-950FBEF27B6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Projection operation produces a relation with a sub-set of the attributes of its operand</a:t>
            </a:r>
          </a:p>
          <a:p>
            <a:r>
              <a:rPr lang="en-US" smtClean="0"/>
              <a:t>All tuples from the operand will be in the resulted relation</a:t>
            </a:r>
          </a:p>
          <a:p>
            <a:endParaRPr lang="en-US" smtClean="0"/>
          </a:p>
          <a:p>
            <a:r>
              <a:rPr lang="en-US" smtClean="0"/>
              <a:t>Notation: </a:t>
            </a:r>
            <a:r>
              <a:rPr lang="el-GR" smtClean="0"/>
              <a:t>π</a:t>
            </a:r>
            <a:r>
              <a:rPr lang="en-US" baseline="-25000" smtClean="0"/>
              <a:t>Y</a:t>
            </a:r>
            <a:r>
              <a:rPr lang="en-US" smtClean="0"/>
              <a:t>(r)</a:t>
            </a:r>
          </a:p>
          <a:p>
            <a:pPr lvl="1"/>
            <a:r>
              <a:rPr lang="en-US" smtClean="0"/>
              <a:t>r is a relation</a:t>
            </a:r>
          </a:p>
          <a:p>
            <a:pPr lvl="1"/>
            <a:r>
              <a:rPr lang="en-US" smtClean="0"/>
              <a:t>Y is the list of selected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Projection Example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5A949-4302-40B0-AA1E-99FE3C446BA9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Database Management Systems,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C0AB20-4488-41D4-9CB0-0FF4828E587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2663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828800" y="1905000"/>
            <a:ext cx="5486400" cy="41227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Topics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63BFDF-1A2E-4899-8F9F-D2E8994F306E}" type="datetime1">
              <a:rPr lang="en-US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Database Management Systems,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C8BC8-56CE-4398-B78E-8F1CCD3A204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229600" cy="4625975"/>
          </a:xfrm>
        </p:spPr>
        <p:txBody>
          <a:bodyPr/>
          <a:lstStyle/>
          <a:p>
            <a:pPr eaLnBrk="1" hangingPunct="1"/>
            <a:r>
              <a:rPr lang="en-US" sz="2800" smtClean="0"/>
              <a:t>Definitions</a:t>
            </a:r>
          </a:p>
          <a:p>
            <a:pPr lvl="1" eaLnBrk="1" hangingPunct="1"/>
            <a:r>
              <a:rPr lang="en-US" sz="2400" smtClean="0"/>
              <a:t>Queries and Query Types</a:t>
            </a:r>
          </a:p>
          <a:p>
            <a:pPr lvl="1" eaLnBrk="1" hangingPunct="1"/>
            <a:r>
              <a:rPr lang="en-US" sz="2400" smtClean="0"/>
              <a:t>Query Languages</a:t>
            </a:r>
          </a:p>
          <a:p>
            <a:pPr lvl="1" eaLnBrk="1" hangingPunct="1"/>
            <a:r>
              <a:rPr lang="en-US" sz="2400" smtClean="0"/>
              <a:t>Relational Algebra</a:t>
            </a:r>
          </a:p>
          <a:p>
            <a:pPr eaLnBrk="1" hangingPunct="1"/>
            <a:r>
              <a:rPr lang="en-US" sz="2800" smtClean="0"/>
              <a:t>Relational Algebra Procedures</a:t>
            </a:r>
          </a:p>
          <a:p>
            <a:pPr lvl="1" eaLnBrk="1" hangingPunct="1"/>
            <a:r>
              <a:rPr lang="en-US" sz="2400" smtClean="0"/>
              <a:t>Union, Intersection, Difference</a:t>
            </a:r>
          </a:p>
          <a:p>
            <a:pPr lvl="1"/>
            <a:r>
              <a:rPr lang="en-US" sz="2400" smtClean="0"/>
              <a:t>Renaming</a:t>
            </a:r>
          </a:p>
          <a:p>
            <a:pPr lvl="1"/>
            <a:r>
              <a:rPr lang="en-US" sz="2400" smtClean="0"/>
              <a:t>Selection</a:t>
            </a:r>
          </a:p>
          <a:p>
            <a:pPr lvl="1"/>
            <a:r>
              <a:rPr lang="en-US" sz="2400" smtClean="0"/>
              <a:t>Projection</a:t>
            </a:r>
          </a:p>
          <a:p>
            <a:pPr lvl="1"/>
            <a:r>
              <a:rPr lang="en-US" sz="2400" smtClean="0"/>
              <a:t>Join (natural join, outer join, equi join)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Projection Example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5A949-4302-40B0-AA1E-99FE3C446BA9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Database Management Systems,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49DF83-3564-4AE0-87E5-288AE46C005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765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0" y="1676400"/>
            <a:ext cx="6408738" cy="4191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Cardinality of Projection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5A949-4302-40B0-AA1E-99FE3C446BA9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Database Management Systems,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446B3A-D1A0-4771-96D5-BE9F5087B42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001000" cy="4572000"/>
          </a:xfrm>
        </p:spPr>
        <p:txBody>
          <a:bodyPr/>
          <a:lstStyle/>
          <a:p>
            <a:r>
              <a:rPr lang="en-US" dirty="0" smtClean="0"/>
              <a:t>The result of a projection contains at most as many </a:t>
            </a:r>
            <a:r>
              <a:rPr lang="en-US" dirty="0" err="1" smtClean="0"/>
              <a:t>tuples</a:t>
            </a:r>
            <a:r>
              <a:rPr lang="en-US" dirty="0" smtClean="0"/>
              <a:t> as the operand</a:t>
            </a:r>
          </a:p>
          <a:p>
            <a:r>
              <a:rPr lang="en-US" dirty="0" smtClean="0"/>
              <a:t>It can contain fewer </a:t>
            </a:r>
            <a:r>
              <a:rPr lang="en-US" dirty="0" err="1" smtClean="0"/>
              <a:t>tuples</a:t>
            </a:r>
            <a:r>
              <a:rPr lang="en-US" dirty="0" smtClean="0"/>
              <a:t>, if some </a:t>
            </a:r>
            <a:r>
              <a:rPr lang="en-US" dirty="0" err="1" smtClean="0"/>
              <a:t>tuples</a:t>
            </a:r>
            <a:r>
              <a:rPr lang="en-US" dirty="0" smtClean="0"/>
              <a:t> are the same.</a:t>
            </a:r>
          </a:p>
          <a:p>
            <a:r>
              <a:rPr lang="el-GR" dirty="0" smtClean="0"/>
              <a:t>π</a:t>
            </a:r>
            <a:r>
              <a:rPr lang="en-US" baseline="-25000" dirty="0" smtClean="0"/>
              <a:t>Y</a:t>
            </a:r>
            <a:r>
              <a:rPr lang="en-US" dirty="0" smtClean="0"/>
              <a:t>(r) contains as many </a:t>
            </a:r>
            <a:r>
              <a:rPr lang="en-US" dirty="0" err="1" smtClean="0"/>
              <a:t>tuples</a:t>
            </a:r>
            <a:r>
              <a:rPr lang="en-US" dirty="0" smtClean="0"/>
              <a:t> as </a:t>
            </a:r>
            <a:r>
              <a:rPr lang="en-US" b="1" i="1" dirty="0" smtClean="0"/>
              <a:t>r</a:t>
            </a:r>
            <a:r>
              <a:rPr lang="en-US" dirty="0" smtClean="0"/>
              <a:t> if and only if  Y  is a key for </a:t>
            </a:r>
            <a:r>
              <a:rPr lang="en-US" b="1" i="1" dirty="0" smtClean="0"/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Cardinality of Projection: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5A949-4302-40B0-AA1E-99FE3C446BA9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Database Management Systems,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A25680-0D7E-4BD0-B8D6-F6E840A5BCA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2970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2007615"/>
            <a:ext cx="7772400" cy="345237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5A949-4302-40B0-AA1E-99FE3C446BA9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Database Management Systems,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ED003-FD39-4C9C-86B4-526D6FD6894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Join operation uses the connection between the relations to combine (join) them.</a:t>
            </a:r>
          </a:p>
          <a:p>
            <a:endParaRPr lang="en-US" dirty="0" smtClean="0"/>
          </a:p>
          <a:p>
            <a:r>
              <a:rPr lang="en-US" dirty="0" smtClean="0"/>
              <a:t>Notation </a:t>
            </a:r>
          </a:p>
        </p:txBody>
      </p:sp>
      <p:pic>
        <p:nvPicPr>
          <p:cNvPr id="3072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895600"/>
            <a:ext cx="6096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Natural Join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5A949-4302-40B0-AA1E-99FE3C446BA9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Database Management Systems,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1BD082-962C-471F-BB46-C0EE6F33722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r>
              <a:rPr lang="en-US" smtClean="0"/>
              <a:t>Joins two tuples of relations r1 and r2 if the values of attributes with the same name are equal.</a:t>
            </a:r>
          </a:p>
        </p:txBody>
      </p:sp>
      <p:pic>
        <p:nvPicPr>
          <p:cNvPr id="3175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048000"/>
            <a:ext cx="72961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Natural Join Example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5A949-4302-40B0-AA1E-99FE3C446BA9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Database Management Systems,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DD562C-D4DB-4F2E-8881-0C189CF1CF3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327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524000"/>
            <a:ext cx="7843838" cy="4625975"/>
          </a:xfr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Natural Join Example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5A949-4302-40B0-AA1E-99FE3C446BA9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Database Management Systems,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32430C-6548-4999-B77B-8C7140A0559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337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2046836"/>
            <a:ext cx="7772400" cy="337392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Incomplete Natural Join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5A949-4302-40B0-AA1E-99FE3C446BA9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Database Management Systems,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22FD7D-69AF-4979-985F-4557D545ADA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Some tuples from the first relation may have no match in the second relation. Natural join will be incomplete in this case.</a:t>
            </a:r>
          </a:p>
        </p:txBody>
      </p:sp>
      <p:pic>
        <p:nvPicPr>
          <p:cNvPr id="348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429000"/>
            <a:ext cx="72771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Empty Natural Join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5A949-4302-40B0-AA1E-99FE3C446BA9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Database Management Systems,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60BAB-8FC9-43E4-BBD4-ECD8AC394E6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If no tuple of the first relation matches a tuple from the second relation, the natural join will be empty.</a:t>
            </a:r>
          </a:p>
        </p:txBody>
      </p:sp>
      <p:pic>
        <p:nvPicPr>
          <p:cNvPr id="3584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581400"/>
            <a:ext cx="75914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Outer Join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5A949-4302-40B0-AA1E-99FE3C446BA9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Database Management Systems,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B3487-8067-4FFE-9878-C60BC9236A8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If no match is found for a tuple, we can join it with a </a:t>
            </a:r>
            <a:r>
              <a:rPr lang="en-US" b="1" i="1" smtClean="0"/>
              <a:t>null tuple. </a:t>
            </a:r>
            <a:r>
              <a:rPr lang="en-US" smtClean="0"/>
              <a:t>This is called outer join.</a:t>
            </a:r>
          </a:p>
          <a:p>
            <a:r>
              <a:rPr lang="en-US" smtClean="0"/>
              <a:t>Left outer join: the </a:t>
            </a:r>
            <a:r>
              <a:rPr lang="en-US" b="1" i="1" smtClean="0"/>
              <a:t>null tuple </a:t>
            </a:r>
            <a:r>
              <a:rPr lang="en-US" smtClean="0"/>
              <a:t>is from the second relation</a:t>
            </a:r>
          </a:p>
          <a:p>
            <a:r>
              <a:rPr lang="en-US" smtClean="0"/>
              <a:t>Right outer join: the </a:t>
            </a:r>
            <a:r>
              <a:rPr lang="en-US" b="1" i="1" smtClean="0"/>
              <a:t>null tuple </a:t>
            </a:r>
            <a:r>
              <a:rPr lang="en-US" smtClean="0"/>
              <a:t>is from the first relation</a:t>
            </a:r>
          </a:p>
          <a:p>
            <a:r>
              <a:rPr lang="en-US" smtClean="0"/>
              <a:t>Full outer join: the </a:t>
            </a:r>
            <a:r>
              <a:rPr lang="en-US" b="1" i="1" smtClean="0"/>
              <a:t>null tuple </a:t>
            </a:r>
            <a:r>
              <a:rPr lang="en-US" smtClean="0"/>
              <a:t>can be from either the first or the second 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Operations on Databases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5A949-4302-40B0-AA1E-99FE3C446BA9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Database Management Systems,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5298E2-5FF1-4801-9073-69BB3F05517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Operations on databases:</a:t>
            </a:r>
          </a:p>
          <a:p>
            <a:pPr lvl="1"/>
            <a:r>
              <a:rPr lang="en-US" smtClean="0"/>
              <a:t>Read queries:  read data from the database</a:t>
            </a:r>
          </a:p>
          <a:p>
            <a:pPr lvl="1"/>
            <a:r>
              <a:rPr lang="en-US" smtClean="0"/>
              <a:t>Update queries: change the content of the database</a:t>
            </a:r>
          </a:p>
          <a:p>
            <a:r>
              <a:rPr lang="en-US" smtClean="0"/>
              <a:t>Mathematical foundations of these operations can be studied with </a:t>
            </a:r>
            <a:r>
              <a:rPr lang="en-US" b="1" i="1" smtClean="0"/>
              <a:t>“Relational Algebra”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Outer Join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5A949-4302-40B0-AA1E-99FE3C446BA9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Database Management Systems,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8B8E49-CD70-4C05-84F2-017AF94D109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378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524000"/>
            <a:ext cx="7543800" cy="49625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Equi</a:t>
            </a:r>
            <a:r>
              <a:rPr lang="en-US" dirty="0" smtClean="0"/>
              <a:t> Join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5A949-4302-40B0-AA1E-99FE3C446BA9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Database Management Systems,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8E98F1-7AC5-4F98-A92D-3AF4B90F855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Equi</a:t>
            </a:r>
            <a:r>
              <a:rPr lang="en-US" dirty="0" smtClean="0"/>
              <a:t> join, combines </a:t>
            </a:r>
            <a:r>
              <a:rPr lang="en-US" dirty="0" err="1" smtClean="0"/>
              <a:t>tuples</a:t>
            </a:r>
            <a:r>
              <a:rPr lang="en-US" dirty="0" smtClean="0"/>
              <a:t> using attributes with different names if they have equal values</a:t>
            </a:r>
          </a:p>
          <a:p>
            <a:endParaRPr lang="en-US" dirty="0" smtClean="0"/>
          </a:p>
          <a:p>
            <a:r>
              <a:rPr lang="en-US" dirty="0" smtClean="0"/>
              <a:t>Notation:   r1          </a:t>
            </a:r>
            <a:r>
              <a:rPr lang="en-US" baseline="-25000" dirty="0" smtClean="0"/>
              <a:t>x=y</a:t>
            </a:r>
            <a:r>
              <a:rPr lang="en-US" dirty="0" smtClean="0"/>
              <a:t>  r2   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</a:t>
            </a:r>
            <a:r>
              <a:rPr lang="en-US" sz="2800" dirty="0" smtClean="0"/>
              <a:t>(x is an attribute from r1 and y an attribute from r2)</a:t>
            </a:r>
          </a:p>
        </p:txBody>
      </p:sp>
      <p:pic>
        <p:nvPicPr>
          <p:cNvPr id="3891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887663"/>
            <a:ext cx="6096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Equi</a:t>
            </a:r>
            <a:r>
              <a:rPr lang="en-US" dirty="0" smtClean="0"/>
              <a:t> Join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5A949-4302-40B0-AA1E-99FE3C446BA9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Database Management Systems,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C52322-87B5-4A40-9101-F0E5867441C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399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905000"/>
            <a:ext cx="7635875" cy="4038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Queries using Relational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5A949-4302-40B0-AA1E-99FE3C446BA9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Database Management Systems,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3F06A-94F4-46DB-A74E-A47CD5F54E5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Queries can be written using relational algebra operations</a:t>
            </a:r>
          </a:p>
          <a:p>
            <a:endParaRPr lang="en-US" smtClean="0"/>
          </a:p>
          <a:p>
            <a:r>
              <a:rPr lang="en-US" smtClean="0"/>
              <a:t>Example: Find the numbers, names and ages of employees earning more than 40 thousand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Query Example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5A949-4302-40B0-AA1E-99FE3C446BA9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Database Management Systems,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6A360C-2FA4-457A-93DE-769D4C0D858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19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Data Table:</a:t>
            </a:r>
          </a:p>
        </p:txBody>
      </p:sp>
      <p:pic>
        <p:nvPicPr>
          <p:cNvPr id="419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019300"/>
            <a:ext cx="52863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Query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5A949-4302-40B0-AA1E-99FE3C446BA9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Database Management Systems,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1572E8-ECAF-4F2A-B10B-379472FFE9C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430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00200" y="1981200"/>
            <a:ext cx="5491163" cy="3733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Summary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F6301A-5BCC-4526-A062-4F8C214F280B}" type="datetime1">
              <a:rPr lang="en-US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Database Management Systems,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D061B-72CD-4F6D-B488-23F160BE7BC5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440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Queries are used to read or update data in a database</a:t>
            </a:r>
          </a:p>
          <a:p>
            <a:pPr eaLnBrk="1" hangingPunct="1"/>
            <a:r>
              <a:rPr lang="en-US" sz="2800" smtClean="0"/>
              <a:t>Queries can be expressed using Relational Algebra Procedures</a:t>
            </a:r>
          </a:p>
          <a:p>
            <a:pPr eaLnBrk="1" hangingPunct="1"/>
            <a:r>
              <a:rPr lang="en-US" sz="2800" smtClean="0"/>
              <a:t>The most important operations in relational algebra are</a:t>
            </a:r>
          </a:p>
          <a:p>
            <a:pPr lvl="1" eaLnBrk="1" hangingPunct="1"/>
            <a:r>
              <a:rPr lang="en-US" sz="2400" smtClean="0"/>
              <a:t>Union, Intersection, Difference, Renaming</a:t>
            </a:r>
          </a:p>
          <a:p>
            <a:pPr lvl="1"/>
            <a:r>
              <a:rPr lang="en-US" sz="2400" smtClean="0"/>
              <a:t>Selection, Projection, Join (natural join, outer join, equi join)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Questions?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F6301A-5BCC-4526-A062-4F8C214F280B}" type="datetime1">
              <a:rPr lang="en-US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Database Management Systems,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1FD62-93EA-432A-83F7-7288A0353ACE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Queries and Query Languages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5A949-4302-40B0-AA1E-99FE3C446BA9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Database Management Systems,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2BA16-A565-42DD-8E9E-6D2B43942D3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Query is a set of operations that take one or some relations (database) as input and return one or some relations (database) as output.</a:t>
            </a:r>
          </a:p>
          <a:p>
            <a:endParaRPr lang="en-US" smtClean="0"/>
          </a:p>
          <a:p>
            <a:r>
              <a:rPr lang="en-US" smtClean="0"/>
              <a:t>Query languages are used for writing queries for databases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Relational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5A949-4302-40B0-AA1E-99FE3C446BA9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Database Management Systems,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9A07BA-DEC9-4283-B763-73F84989BE3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305800" cy="5334000"/>
          </a:xfrm>
        </p:spPr>
        <p:txBody>
          <a:bodyPr/>
          <a:lstStyle/>
          <a:p>
            <a:r>
              <a:rPr lang="en-US" sz="2800" smtClean="0"/>
              <a:t>A collection of operators that</a:t>
            </a:r>
          </a:p>
          <a:p>
            <a:pPr lvl="1"/>
            <a:r>
              <a:rPr lang="en-US" sz="2400" smtClean="0"/>
              <a:t>are defined on relations</a:t>
            </a:r>
          </a:p>
          <a:p>
            <a:pPr lvl="1"/>
            <a:r>
              <a:rPr lang="en-US" sz="2400" smtClean="0"/>
              <a:t>produce relations as results</a:t>
            </a:r>
          </a:p>
          <a:p>
            <a:pPr lvl="1"/>
            <a:r>
              <a:rPr lang="en-US" sz="2400" smtClean="0"/>
              <a:t>and therefore can be combined to form complex expressions</a:t>
            </a:r>
          </a:p>
          <a:p>
            <a:r>
              <a:rPr lang="en-US" sz="2800" smtClean="0"/>
              <a:t>Operators</a:t>
            </a:r>
          </a:p>
          <a:p>
            <a:pPr lvl="1"/>
            <a:r>
              <a:rPr lang="en-US" sz="2400" smtClean="0"/>
              <a:t>union, intersection, difference</a:t>
            </a:r>
          </a:p>
          <a:p>
            <a:pPr lvl="1"/>
            <a:r>
              <a:rPr lang="en-US" sz="2400" smtClean="0"/>
              <a:t>renaming</a:t>
            </a:r>
          </a:p>
          <a:p>
            <a:pPr lvl="1"/>
            <a:r>
              <a:rPr lang="en-US" sz="2400" smtClean="0"/>
              <a:t>selection</a:t>
            </a:r>
          </a:p>
          <a:p>
            <a:pPr lvl="1"/>
            <a:r>
              <a:rPr lang="en-US" sz="2400" smtClean="0"/>
              <a:t>projection</a:t>
            </a:r>
          </a:p>
          <a:p>
            <a:pPr lvl="1"/>
            <a:r>
              <a:rPr lang="en-US" sz="2400" smtClean="0"/>
              <a:t>join (natural join, outer join, equi join)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Union, Intersection, and Difference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5A949-4302-40B0-AA1E-99FE3C446BA9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Database Management Systems,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EAFB7D-EA08-47D7-9E49-DFF3332CAEF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Relations are sets, so we can apply set operators</a:t>
            </a:r>
          </a:p>
          <a:p>
            <a:r>
              <a:rPr lang="en-US" smtClean="0"/>
              <a:t>However, we want the results to be relations</a:t>
            </a:r>
          </a:p>
          <a:p>
            <a:r>
              <a:rPr lang="en-US" smtClean="0"/>
              <a:t>Therefore: it is meaningful to apply union, intersection, difference only to relations defined over the same attributes (relations that have the same schema)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5A949-4302-40B0-AA1E-99FE3C446BA9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Database Management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A11EF-D2B4-4BA5-8399-EC174690A7D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53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2019161"/>
            <a:ext cx="7772400" cy="342927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Intersection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5A949-4302-40B0-AA1E-99FE3C446BA9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Database Management Systems,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11AC26-9016-46B5-8ABA-93BD7D2DA65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63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85837" y="2100262"/>
            <a:ext cx="7629525" cy="32670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Difference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5A949-4302-40B0-AA1E-99FE3C446BA9}" type="datetime1">
              <a:rPr lang="en-US" smtClean="0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Database Management Systems,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FDF963-15DC-45BD-8344-539437E0AE9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74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81075" y="2043112"/>
            <a:ext cx="7639050" cy="33813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10818</TotalTime>
  <Words>984</Words>
  <Application>Microsoft Office PowerPoint</Application>
  <PresentationFormat>On-screen Show (4:3)</PresentationFormat>
  <Paragraphs>229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Cambria</vt:lpstr>
      <vt:lpstr>Franklin Gothic Book</vt:lpstr>
      <vt:lpstr>Perpetua</vt:lpstr>
      <vt:lpstr>Wingdings</vt:lpstr>
      <vt:lpstr>Wingdings 2</vt:lpstr>
      <vt:lpstr>Equity</vt:lpstr>
      <vt:lpstr>Equation</vt:lpstr>
      <vt:lpstr>Database Management Systems</vt:lpstr>
      <vt:lpstr>Topics</vt:lpstr>
      <vt:lpstr>Operations on Databases</vt:lpstr>
      <vt:lpstr>Queries and Query Languages</vt:lpstr>
      <vt:lpstr>Relational Algebra</vt:lpstr>
      <vt:lpstr>Union, Intersection, and Difference</vt:lpstr>
      <vt:lpstr>Union</vt:lpstr>
      <vt:lpstr>Intersection</vt:lpstr>
      <vt:lpstr>Difference</vt:lpstr>
      <vt:lpstr>A meaningful but Impossible Union</vt:lpstr>
      <vt:lpstr>Renaming</vt:lpstr>
      <vt:lpstr>Renaming Example</vt:lpstr>
      <vt:lpstr>Renaming and Union</vt:lpstr>
      <vt:lpstr>Renaming and Union with More Attributes</vt:lpstr>
      <vt:lpstr>Selection</vt:lpstr>
      <vt:lpstr>Selection Example 1</vt:lpstr>
      <vt:lpstr>Selection Example 2</vt:lpstr>
      <vt:lpstr>Projection</vt:lpstr>
      <vt:lpstr>Projection Example 1</vt:lpstr>
      <vt:lpstr>Projection Example 2</vt:lpstr>
      <vt:lpstr>Cardinality of Projection</vt:lpstr>
      <vt:lpstr>Cardinality of Projection: Example</vt:lpstr>
      <vt:lpstr>Join</vt:lpstr>
      <vt:lpstr>Natural Join</vt:lpstr>
      <vt:lpstr>Natural Join Example 1</vt:lpstr>
      <vt:lpstr>Natural Join Example 2</vt:lpstr>
      <vt:lpstr>Incomplete Natural Join</vt:lpstr>
      <vt:lpstr>Empty Natural Join</vt:lpstr>
      <vt:lpstr>Outer Join</vt:lpstr>
      <vt:lpstr>Outer Join Example</vt:lpstr>
      <vt:lpstr>Equi Join</vt:lpstr>
      <vt:lpstr>Equi Join Example</vt:lpstr>
      <vt:lpstr>Queries using Relational Algebra</vt:lpstr>
      <vt:lpstr>Query Example 1</vt:lpstr>
      <vt:lpstr>Query Example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</dc:title>
  <dc:creator>Roya Choupani</dc:creator>
  <cp:lastModifiedBy>Zare Hassanpour, R.</cp:lastModifiedBy>
  <cp:revision>358</cp:revision>
  <dcterms:created xsi:type="dcterms:W3CDTF">2010-02-21T16:07:56Z</dcterms:created>
  <dcterms:modified xsi:type="dcterms:W3CDTF">2021-09-29T15:31:56Z</dcterms:modified>
</cp:coreProperties>
</file>