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38"/>
  </p:notesMasterIdLst>
  <p:sldIdLst>
    <p:sldId id="256" r:id="rId2"/>
    <p:sldId id="257" r:id="rId3"/>
    <p:sldId id="302" r:id="rId4"/>
    <p:sldId id="303" r:id="rId5"/>
    <p:sldId id="304" r:id="rId6"/>
    <p:sldId id="305" r:id="rId7"/>
    <p:sldId id="306" r:id="rId8"/>
    <p:sldId id="307" r:id="rId9"/>
    <p:sldId id="328" r:id="rId10"/>
    <p:sldId id="310" r:id="rId11"/>
    <p:sldId id="308" r:id="rId12"/>
    <p:sldId id="329" r:id="rId13"/>
    <p:sldId id="309" r:id="rId14"/>
    <p:sldId id="312" r:id="rId15"/>
    <p:sldId id="330" r:id="rId16"/>
    <p:sldId id="331" r:id="rId17"/>
    <p:sldId id="313" r:id="rId18"/>
    <p:sldId id="332" r:id="rId19"/>
    <p:sldId id="314" r:id="rId20"/>
    <p:sldId id="333" r:id="rId21"/>
    <p:sldId id="315" r:id="rId22"/>
    <p:sldId id="320" r:id="rId23"/>
    <p:sldId id="321" r:id="rId24"/>
    <p:sldId id="334" r:id="rId25"/>
    <p:sldId id="322" r:id="rId26"/>
    <p:sldId id="323" r:id="rId27"/>
    <p:sldId id="335" r:id="rId28"/>
    <p:sldId id="336" r:id="rId29"/>
    <p:sldId id="337" r:id="rId30"/>
    <p:sldId id="324" r:id="rId31"/>
    <p:sldId id="325" r:id="rId32"/>
    <p:sldId id="326" r:id="rId33"/>
    <p:sldId id="338" r:id="rId34"/>
    <p:sldId id="343" r:id="rId35"/>
    <p:sldId id="327" r:id="rId36"/>
    <p:sldId id="275"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78437" autoAdjust="0"/>
  </p:normalViewPr>
  <p:slideViewPr>
    <p:cSldViewPr>
      <p:cViewPr varScale="1">
        <p:scale>
          <a:sx n="61" d="100"/>
          <a:sy n="61" d="100"/>
        </p:scale>
        <p:origin x="970" y="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502D38E-4ED5-4FD5-AB3A-A1B11609F540}" type="datetimeFigureOut">
              <a:rPr lang="en-US"/>
              <a:pPr>
                <a:defRPr/>
              </a:pPr>
              <a:t>10/9/2021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636B7BD-3499-433C-84A9-D6D2C17B0F2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fld id="{5D385640-B944-4208-A42D-077F27F7A715}" type="datetime1">
              <a:rPr lang="en-US" smtClean="0"/>
              <a:pPr>
                <a:defRPr/>
              </a:pPr>
              <a:t>10/9/2021</a:t>
            </a:fld>
            <a:endParaRPr lang="en-US"/>
          </a:p>
        </p:txBody>
      </p:sp>
      <p:sp>
        <p:nvSpPr>
          <p:cNvPr id="17" name="Footer Placeholder 16"/>
          <p:cNvSpPr>
            <a:spLocks noGrp="1"/>
          </p:cNvSpPr>
          <p:nvPr>
            <p:ph type="ftr" sz="quarter" idx="11"/>
          </p:nvPr>
        </p:nvSpPr>
        <p:spPr/>
        <p:txBody>
          <a:bodyPr/>
          <a:lstStyle/>
          <a:p>
            <a:pPr>
              <a:defRPr/>
            </a:pPr>
            <a:r>
              <a:rPr lang="en-US" smtClean="0"/>
              <a:t>Database Management Systems,            Roya Choupani</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98F8D9F7-3820-4B66-AB30-B95DFC004543}"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E3373D7-5ECC-499C-9D14-AD1C063CEBD1}" type="datetime1">
              <a:rPr lang="en-US" smtClean="0"/>
              <a:pPr>
                <a:defRPr/>
              </a:pPr>
              <a:t>10/9/2021</a:t>
            </a:fld>
            <a:endParaRPr lang="en-US"/>
          </a:p>
        </p:txBody>
      </p:sp>
      <p:sp>
        <p:nvSpPr>
          <p:cNvPr id="5" name="Footer Placeholder 4"/>
          <p:cNvSpPr>
            <a:spLocks noGrp="1"/>
          </p:cNvSpPr>
          <p:nvPr>
            <p:ph type="ftr" sz="quarter" idx="11"/>
          </p:nvPr>
        </p:nvSpPr>
        <p:spPr/>
        <p:txBody>
          <a:bodyPr/>
          <a:lstStyle/>
          <a:p>
            <a:pPr>
              <a:defRPr/>
            </a:pPr>
            <a:r>
              <a:rPr lang="en-US" smtClean="0"/>
              <a:t>Database Management Systems,            Roya Choupani</a:t>
            </a:r>
            <a:endParaRPr lang="en-US"/>
          </a:p>
        </p:txBody>
      </p:sp>
      <p:sp>
        <p:nvSpPr>
          <p:cNvPr id="6" name="Slide Number Placeholder 5"/>
          <p:cNvSpPr>
            <a:spLocks noGrp="1"/>
          </p:cNvSpPr>
          <p:nvPr>
            <p:ph type="sldNum" sz="quarter" idx="12"/>
          </p:nvPr>
        </p:nvSpPr>
        <p:spPr/>
        <p:txBody>
          <a:bodyPr/>
          <a:lstStyle/>
          <a:p>
            <a:pPr>
              <a:defRPr/>
            </a:pPr>
            <a:fld id="{0723F5F0-D509-485B-B90A-10C78DB1365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63686BA-1ACF-4825-A170-841B8B9CA9FD}" type="datetime1">
              <a:rPr lang="en-US" smtClean="0"/>
              <a:pPr>
                <a:defRPr/>
              </a:pPr>
              <a:t>10/9/2021</a:t>
            </a:fld>
            <a:endParaRPr lang="en-US"/>
          </a:p>
        </p:txBody>
      </p:sp>
      <p:sp>
        <p:nvSpPr>
          <p:cNvPr id="5" name="Footer Placeholder 4"/>
          <p:cNvSpPr>
            <a:spLocks noGrp="1"/>
          </p:cNvSpPr>
          <p:nvPr>
            <p:ph type="ftr" sz="quarter" idx="11"/>
          </p:nvPr>
        </p:nvSpPr>
        <p:spPr/>
        <p:txBody>
          <a:bodyPr/>
          <a:lstStyle/>
          <a:p>
            <a:pPr>
              <a:defRPr/>
            </a:pPr>
            <a:r>
              <a:rPr lang="en-US" smtClean="0"/>
              <a:t>Database Management Systems,            Roya Choupani</a:t>
            </a:r>
            <a:endParaRPr lang="en-US"/>
          </a:p>
        </p:txBody>
      </p:sp>
      <p:sp>
        <p:nvSpPr>
          <p:cNvPr id="6" name="Slide Number Placeholder 5"/>
          <p:cNvSpPr>
            <a:spLocks noGrp="1"/>
          </p:cNvSpPr>
          <p:nvPr>
            <p:ph type="sldNum" sz="quarter" idx="12"/>
          </p:nvPr>
        </p:nvSpPr>
        <p:spPr/>
        <p:txBody>
          <a:bodyPr/>
          <a:lstStyle/>
          <a:p>
            <a:pPr>
              <a:defRPr/>
            </a:pPr>
            <a:fld id="{252F5F05-BE4F-4131-82C2-05B0349EA0C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2D22019F-40B9-4432-A671-F60AC84F8BF0}" type="datetime1">
              <a:rPr lang="en-US" smtClean="0"/>
              <a:pPr>
                <a:defRPr/>
              </a:pPr>
              <a:t>10/9/2021</a:t>
            </a:fld>
            <a:endParaRPr lang="en-US"/>
          </a:p>
        </p:txBody>
      </p:sp>
      <p:sp>
        <p:nvSpPr>
          <p:cNvPr id="5" name="Footer Placeholder 4"/>
          <p:cNvSpPr>
            <a:spLocks noGrp="1"/>
          </p:cNvSpPr>
          <p:nvPr>
            <p:ph type="ftr" sz="quarter" idx="11"/>
          </p:nvPr>
        </p:nvSpPr>
        <p:spPr/>
        <p:txBody>
          <a:bodyPr/>
          <a:lstStyle/>
          <a:p>
            <a:pPr>
              <a:defRPr/>
            </a:pPr>
            <a:r>
              <a:rPr lang="en-US" smtClean="0"/>
              <a:t>Database Management Systems,            Roya Choupani</a:t>
            </a:r>
            <a:endParaRPr lang="en-US"/>
          </a:p>
        </p:txBody>
      </p:sp>
      <p:sp>
        <p:nvSpPr>
          <p:cNvPr id="6" name="Slide Number Placeholder 5"/>
          <p:cNvSpPr>
            <a:spLocks noGrp="1"/>
          </p:cNvSpPr>
          <p:nvPr>
            <p:ph type="sldNum" sz="quarter" idx="12"/>
          </p:nvPr>
        </p:nvSpPr>
        <p:spPr/>
        <p:txBody>
          <a:bodyPr/>
          <a:lstStyle/>
          <a:p>
            <a:pPr>
              <a:defRPr/>
            </a:pPr>
            <a:fld id="{14D07F17-16BB-4535-B5DF-57D74C2579C6}"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17446937-9A8C-454E-B210-38AC38ABFD7F}" type="datetime1">
              <a:rPr lang="en-US" smtClean="0"/>
              <a:pPr>
                <a:defRPr/>
              </a:pPr>
              <a:t>10/9/2021</a:t>
            </a:fld>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r>
              <a:rPr lang="en-US" smtClean="0"/>
              <a:t>Database Management Systems,            Roya Choupani</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5146DAE9-7BDF-43DE-9AD2-B2BFA8EBEF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A1D82063-49EC-49F1-8730-791DBE1E90B1}" type="datetime1">
              <a:rPr lang="en-US" smtClean="0"/>
              <a:pPr>
                <a:defRPr/>
              </a:pPr>
              <a:t>10/9/2021</a:t>
            </a:fld>
            <a:endParaRPr lang="en-US"/>
          </a:p>
        </p:txBody>
      </p:sp>
      <p:sp>
        <p:nvSpPr>
          <p:cNvPr id="6" name="Footer Placeholder 5"/>
          <p:cNvSpPr>
            <a:spLocks noGrp="1"/>
          </p:cNvSpPr>
          <p:nvPr>
            <p:ph type="ftr" sz="quarter" idx="11"/>
          </p:nvPr>
        </p:nvSpPr>
        <p:spPr/>
        <p:txBody>
          <a:bodyPr/>
          <a:lstStyle/>
          <a:p>
            <a:pPr>
              <a:defRPr/>
            </a:pPr>
            <a:r>
              <a:rPr lang="en-US" smtClean="0"/>
              <a:t>Database Management Systems,            Roya Choupani</a:t>
            </a:r>
            <a:endParaRPr lang="en-US"/>
          </a:p>
        </p:txBody>
      </p:sp>
      <p:sp>
        <p:nvSpPr>
          <p:cNvPr id="7" name="Slide Number Placeholder 6"/>
          <p:cNvSpPr>
            <a:spLocks noGrp="1"/>
          </p:cNvSpPr>
          <p:nvPr>
            <p:ph type="sldNum" sz="quarter" idx="12"/>
          </p:nvPr>
        </p:nvSpPr>
        <p:spPr/>
        <p:txBody>
          <a:bodyPr/>
          <a:lstStyle/>
          <a:p>
            <a:pPr>
              <a:defRPr/>
            </a:pPr>
            <a:fld id="{B23FEEA4-B928-4AD2-A6D4-E4A391151506}"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E4772007-2B7B-4089-99DB-884F2EB02D07}" type="datetime1">
              <a:rPr lang="en-US" smtClean="0"/>
              <a:pPr>
                <a:defRPr/>
              </a:pPr>
              <a:t>10/9/2021</a:t>
            </a:fld>
            <a:endParaRPr lang="en-US"/>
          </a:p>
        </p:txBody>
      </p:sp>
      <p:sp>
        <p:nvSpPr>
          <p:cNvPr id="8" name="Footer Placeholder 7"/>
          <p:cNvSpPr>
            <a:spLocks noGrp="1"/>
          </p:cNvSpPr>
          <p:nvPr>
            <p:ph type="ftr" sz="quarter" idx="11"/>
          </p:nvPr>
        </p:nvSpPr>
        <p:spPr/>
        <p:txBody>
          <a:bodyPr/>
          <a:lstStyle/>
          <a:p>
            <a:pPr>
              <a:defRPr/>
            </a:pPr>
            <a:r>
              <a:rPr lang="en-US" smtClean="0"/>
              <a:t>Database Management Systems,            Roya Choupani</a:t>
            </a:r>
            <a:endParaRPr lang="en-US"/>
          </a:p>
        </p:txBody>
      </p:sp>
      <p:sp>
        <p:nvSpPr>
          <p:cNvPr id="9" name="Slide Number Placeholder 8"/>
          <p:cNvSpPr>
            <a:spLocks noGrp="1"/>
          </p:cNvSpPr>
          <p:nvPr>
            <p:ph type="sldNum" sz="quarter" idx="12"/>
          </p:nvPr>
        </p:nvSpPr>
        <p:spPr/>
        <p:txBody>
          <a:bodyPr/>
          <a:lstStyle/>
          <a:p>
            <a:pPr>
              <a:defRPr/>
            </a:pPr>
            <a:fld id="{2BAC5A4B-80E9-4AA4-A74B-FA9B348E097A}"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D0EB8C92-E8AE-48C3-B15D-58E635B49E29}" type="datetime1">
              <a:rPr lang="en-US" smtClean="0"/>
              <a:pPr>
                <a:defRPr/>
              </a:pPr>
              <a:t>10/9/2021</a:t>
            </a:fld>
            <a:endParaRPr lang="en-US"/>
          </a:p>
        </p:txBody>
      </p:sp>
      <p:sp>
        <p:nvSpPr>
          <p:cNvPr id="4" name="Footer Placeholder 3"/>
          <p:cNvSpPr>
            <a:spLocks noGrp="1"/>
          </p:cNvSpPr>
          <p:nvPr>
            <p:ph type="ftr" sz="quarter" idx="11"/>
          </p:nvPr>
        </p:nvSpPr>
        <p:spPr/>
        <p:txBody>
          <a:bodyPr/>
          <a:lstStyle/>
          <a:p>
            <a:pPr>
              <a:defRPr/>
            </a:pPr>
            <a:r>
              <a:rPr lang="en-US" smtClean="0"/>
              <a:t>Database Management Systems,            Roya Choupani</a:t>
            </a:r>
            <a:endParaRPr lang="en-US"/>
          </a:p>
        </p:txBody>
      </p:sp>
      <p:sp>
        <p:nvSpPr>
          <p:cNvPr id="5" name="Slide Number Placeholder 4"/>
          <p:cNvSpPr>
            <a:spLocks noGrp="1"/>
          </p:cNvSpPr>
          <p:nvPr>
            <p:ph type="sldNum" sz="quarter" idx="12"/>
          </p:nvPr>
        </p:nvSpPr>
        <p:spPr/>
        <p:txBody>
          <a:bodyPr/>
          <a:lstStyle/>
          <a:p>
            <a:pPr>
              <a:defRPr/>
            </a:pPr>
            <a:fld id="{30C11CE6-9F4B-4763-9206-FE094F7EA63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0F2E0BB-1E65-400F-89DD-B896D378E018}" type="datetime1">
              <a:rPr lang="en-US" smtClean="0"/>
              <a:pPr>
                <a:defRPr/>
              </a:pPr>
              <a:t>10/9/2021</a:t>
            </a:fld>
            <a:endParaRPr lang="en-US"/>
          </a:p>
        </p:txBody>
      </p:sp>
      <p:sp>
        <p:nvSpPr>
          <p:cNvPr id="3" name="Footer Placeholder 2"/>
          <p:cNvSpPr>
            <a:spLocks noGrp="1"/>
          </p:cNvSpPr>
          <p:nvPr>
            <p:ph type="ftr" sz="quarter" idx="11"/>
          </p:nvPr>
        </p:nvSpPr>
        <p:spPr/>
        <p:txBody>
          <a:bodyPr/>
          <a:lstStyle/>
          <a:p>
            <a:pPr>
              <a:defRPr/>
            </a:pPr>
            <a:r>
              <a:rPr lang="en-US" smtClean="0"/>
              <a:t>Database Management Systems,            Roya Choupani</a:t>
            </a:r>
            <a:endParaRPr lang="en-US"/>
          </a:p>
        </p:txBody>
      </p:sp>
      <p:sp>
        <p:nvSpPr>
          <p:cNvPr id="4" name="Slide Number Placeholder 3"/>
          <p:cNvSpPr>
            <a:spLocks noGrp="1"/>
          </p:cNvSpPr>
          <p:nvPr>
            <p:ph type="sldNum" sz="quarter" idx="12"/>
          </p:nvPr>
        </p:nvSpPr>
        <p:spPr/>
        <p:txBody>
          <a:bodyPr/>
          <a:lstStyle/>
          <a:p>
            <a:pPr>
              <a:defRPr/>
            </a:pPr>
            <a:fld id="{7CBCFDDD-C155-4ACF-ADCA-0E1ED30273E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184F5337-B7A0-4D87-AD08-B67619D6ACC0}" type="datetime1">
              <a:rPr lang="en-US" smtClean="0"/>
              <a:pPr>
                <a:defRPr/>
              </a:pPr>
              <a:t>10/9/2021</a:t>
            </a:fld>
            <a:endParaRPr lang="en-US"/>
          </a:p>
        </p:txBody>
      </p:sp>
      <p:sp>
        <p:nvSpPr>
          <p:cNvPr id="6" name="Footer Placeholder 5"/>
          <p:cNvSpPr>
            <a:spLocks noGrp="1"/>
          </p:cNvSpPr>
          <p:nvPr>
            <p:ph type="ftr" sz="quarter" idx="11"/>
          </p:nvPr>
        </p:nvSpPr>
        <p:spPr/>
        <p:txBody>
          <a:bodyPr/>
          <a:lstStyle/>
          <a:p>
            <a:pPr>
              <a:defRPr/>
            </a:pPr>
            <a:r>
              <a:rPr lang="en-US" smtClean="0"/>
              <a:t>Database Management Systems,            Roya Choupani</a:t>
            </a:r>
            <a:endParaRPr lang="en-US"/>
          </a:p>
        </p:txBody>
      </p:sp>
      <p:sp>
        <p:nvSpPr>
          <p:cNvPr id="7" name="Slide Number Placeholder 6"/>
          <p:cNvSpPr>
            <a:spLocks noGrp="1"/>
          </p:cNvSpPr>
          <p:nvPr>
            <p:ph type="sldNum" sz="quarter" idx="12"/>
          </p:nvPr>
        </p:nvSpPr>
        <p:spPr/>
        <p:txBody>
          <a:bodyPr/>
          <a:lstStyle/>
          <a:p>
            <a:pPr>
              <a:defRPr/>
            </a:pPr>
            <a:fld id="{787D2E20-5655-4AD1-A793-2CBAF6CAC083}"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1F7CBF6C-093C-4A43-9D3A-06954BE8324F}" type="datetime1">
              <a:rPr lang="en-US" smtClean="0"/>
              <a:pPr>
                <a:defRPr/>
              </a:pPr>
              <a:t>10/9/2021</a:t>
            </a:fld>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r>
              <a:rPr lang="en-US" smtClean="0"/>
              <a:t>Database Management Systems,            Roya Choupani</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DA1D226E-FCFB-408F-99D8-E09312C817A2}"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B46DB243-CCE8-4CB2-9DA1-EA1105E134FF}" type="datetime1">
              <a:rPr lang="en-US" smtClean="0"/>
              <a:pPr>
                <a:defRPr/>
              </a:pPr>
              <a:t>10/9/2021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smtClean="0"/>
              <a:t>Database Management Systems,            Roya Choupani</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B851873F-FC05-4902-8254-7BBE6A62555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ubtitle 2"/>
          <p:cNvSpPr>
            <a:spLocks noGrp="1"/>
          </p:cNvSpPr>
          <p:nvPr>
            <p:ph type="subTitle" idx="1"/>
          </p:nvPr>
        </p:nvSpPr>
        <p:spPr/>
        <p:txBody>
          <a:bodyPr/>
          <a:lstStyle/>
          <a:p>
            <a:pPr eaLnBrk="1" hangingPunct="1"/>
            <a:r>
              <a:rPr lang="en-US" smtClean="0"/>
              <a:t>SQL Query Language (1)</a:t>
            </a:r>
          </a:p>
        </p:txBody>
      </p:sp>
      <p:sp>
        <p:nvSpPr>
          <p:cNvPr id="4" name="Date Placeholder 3"/>
          <p:cNvSpPr>
            <a:spLocks noGrp="1"/>
          </p:cNvSpPr>
          <p:nvPr>
            <p:ph type="dt" sz="half" idx="10"/>
          </p:nvPr>
        </p:nvSpPr>
        <p:spPr/>
        <p:txBody>
          <a:bodyPr/>
          <a:lstStyle/>
          <a:p>
            <a:pPr>
              <a:defRPr/>
            </a:pPr>
            <a:fld id="{BA319BB1-9C14-49EF-8A9C-D902FB997A02}" type="datetime1">
              <a:rPr lang="en-US"/>
              <a:pPr>
                <a:defRPr/>
              </a:pPr>
              <a:t>10/9/2021</a:t>
            </a:fld>
            <a:endParaRPr lang="en-US"/>
          </a:p>
        </p:txBody>
      </p:sp>
      <p:sp>
        <p:nvSpPr>
          <p:cNvPr id="6" name="Footer Placeholder 5"/>
          <p:cNvSpPr>
            <a:spLocks noGrp="1"/>
          </p:cNvSpPr>
          <p:nvPr>
            <p:ph type="ftr" sz="quarter" idx="11"/>
          </p:nvPr>
        </p:nvSpPr>
        <p:spPr>
          <a:xfrm>
            <a:off x="914400" y="6172200"/>
            <a:ext cx="4724400" cy="457200"/>
          </a:xfrm>
        </p:spPr>
        <p:txBody>
          <a:bodyPr/>
          <a:lstStyle/>
          <a:p>
            <a:pPr>
              <a:defRPr/>
            </a:pPr>
            <a:r>
              <a:rPr lang="en-US" dirty="0"/>
              <a:t>Database Management Systems,            Roya Choupani</a:t>
            </a:r>
          </a:p>
        </p:txBody>
      </p:sp>
      <p:sp>
        <p:nvSpPr>
          <p:cNvPr id="5" name="Slide Number Placeholder 4"/>
          <p:cNvSpPr>
            <a:spLocks noGrp="1"/>
          </p:cNvSpPr>
          <p:nvPr>
            <p:ph type="sldNum" sz="quarter" idx="12"/>
          </p:nvPr>
        </p:nvSpPr>
        <p:spPr/>
        <p:txBody>
          <a:bodyPr/>
          <a:lstStyle/>
          <a:p>
            <a:pPr>
              <a:defRPr/>
            </a:pPr>
            <a:fld id="{C2B37028-7E66-4134-AC49-CB7182225F32}" type="slidenum">
              <a:rPr lang="en-US"/>
              <a:pPr>
                <a:defRPr/>
              </a:pPr>
              <a:t>1</a:t>
            </a:fld>
            <a:endParaRPr lang="en-US"/>
          </a:p>
        </p:txBody>
      </p:sp>
      <p:sp>
        <p:nvSpPr>
          <p:cNvPr id="2" name="Title 1"/>
          <p:cNvSpPr>
            <a:spLocks noGrp="1"/>
          </p:cNvSpPr>
          <p:nvPr>
            <p:ph type="ctrTitle"/>
          </p:nvPr>
        </p:nvSpPr>
        <p:spPr/>
        <p:txBody>
          <a:bodyPr/>
          <a:lstStyle/>
          <a:p>
            <a:pPr eaLnBrk="1" fontAlgn="auto" hangingPunct="1">
              <a:spcAft>
                <a:spcPts val="0"/>
              </a:spcAft>
              <a:defRPr/>
            </a:pPr>
            <a:r>
              <a:rPr lang="en-US" dirty="0" smtClean="0">
                <a:solidFill>
                  <a:srgbClr val="FFFF00"/>
                </a:solidFill>
              </a:rPr>
              <a:t>Database Management Systems</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User-defined Domains</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9530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FB455685-3910-4229-9132-E87B7A48C842}" type="slidenum">
              <a:rPr lang="en-US" smtClean="0"/>
              <a:pPr>
                <a:defRPr/>
              </a:pPr>
              <a:t>10</a:t>
            </a:fld>
            <a:endParaRPr lang="en-US"/>
          </a:p>
        </p:txBody>
      </p:sp>
      <p:sp>
        <p:nvSpPr>
          <p:cNvPr id="17411" name="Content Placeholder 2"/>
          <p:cNvSpPr>
            <a:spLocks noGrp="1"/>
          </p:cNvSpPr>
          <p:nvPr>
            <p:ph sz="quarter" idx="1"/>
          </p:nvPr>
        </p:nvSpPr>
        <p:spPr>
          <a:xfrm>
            <a:off x="457200" y="1774825"/>
            <a:ext cx="8534400" cy="4625975"/>
          </a:xfrm>
        </p:spPr>
        <p:txBody>
          <a:bodyPr/>
          <a:lstStyle/>
          <a:p>
            <a:r>
              <a:rPr lang="en-US" dirty="0" smtClean="0"/>
              <a:t>A user-defined domain is given by</a:t>
            </a:r>
          </a:p>
          <a:p>
            <a:pPr lvl="1"/>
            <a:r>
              <a:rPr lang="en-US" dirty="0" smtClean="0"/>
              <a:t>name</a:t>
            </a:r>
          </a:p>
          <a:p>
            <a:pPr lvl="1"/>
            <a:r>
              <a:rPr lang="en-US" dirty="0" smtClean="0"/>
              <a:t>elementary domain</a:t>
            </a:r>
          </a:p>
          <a:p>
            <a:pPr lvl="1"/>
            <a:r>
              <a:rPr lang="en-US" dirty="0" smtClean="0"/>
              <a:t>default value</a:t>
            </a:r>
          </a:p>
          <a:p>
            <a:r>
              <a:rPr lang="en-US" dirty="0" smtClean="0"/>
              <a:t>Syntax:</a:t>
            </a:r>
          </a:p>
          <a:p>
            <a:pPr lvl="1"/>
            <a:r>
              <a:rPr lang="en-US" b="1" i="1" dirty="0" smtClean="0"/>
              <a:t>create domain</a:t>
            </a:r>
            <a:r>
              <a:rPr lang="en-US" dirty="0" smtClean="0"/>
              <a:t> </a:t>
            </a:r>
            <a:r>
              <a:rPr lang="en-US" i="1" dirty="0" err="1" smtClean="0"/>
              <a:t>DomainName</a:t>
            </a:r>
            <a:r>
              <a:rPr lang="en-US" i="1" dirty="0" smtClean="0"/>
              <a:t> </a:t>
            </a:r>
            <a:r>
              <a:rPr lang="en-US" b="1" dirty="0" smtClean="0"/>
              <a:t>as</a:t>
            </a:r>
            <a:r>
              <a:rPr lang="en-US" i="1" dirty="0" smtClean="0"/>
              <a:t> </a:t>
            </a:r>
            <a:r>
              <a:rPr lang="en-US" i="1" dirty="0" err="1" smtClean="0"/>
              <a:t>elementaryDomain</a:t>
            </a:r>
            <a:endParaRPr lang="en-US" i="1" dirty="0" smtClean="0"/>
          </a:p>
          <a:p>
            <a:pPr>
              <a:buFont typeface="Wingdings 2" pitchFamily="18" charset="2"/>
              <a:buNone/>
            </a:pPr>
            <a:r>
              <a:rPr lang="en-US" dirty="0" smtClean="0"/>
              <a:t>		</a:t>
            </a:r>
            <a:r>
              <a:rPr lang="en-US" sz="2800" dirty="0" smtClean="0"/>
              <a:t>[ </a:t>
            </a:r>
            <a:r>
              <a:rPr lang="en-US" sz="2800" b="1" i="1" dirty="0" smtClean="0"/>
              <a:t>default</a:t>
            </a:r>
            <a:r>
              <a:rPr lang="en-US" sz="2800" dirty="0" smtClean="0"/>
              <a:t> </a:t>
            </a:r>
            <a:r>
              <a:rPr lang="en-US" sz="2800" i="1" dirty="0" err="1" smtClean="0"/>
              <a:t>DefaultValue</a:t>
            </a:r>
            <a:r>
              <a:rPr lang="en-US" sz="2800" i="1" dirty="0" smtClean="0"/>
              <a:t> ]</a:t>
            </a:r>
            <a:r>
              <a:rPr lang="en-US" sz="2800" dirty="0" smtClean="0"/>
              <a:t> </a:t>
            </a:r>
          </a:p>
          <a:p>
            <a:pPr lvl="1">
              <a:buFont typeface="Wingdings" pitchFamily="2" charset="2"/>
              <a:buNone/>
            </a:pPr>
            <a:r>
              <a:rPr lang="en-US" dirty="0" smtClean="0"/>
              <a:t>e.g. create domain </a:t>
            </a:r>
            <a:r>
              <a:rPr lang="en-US" dirty="0" err="1" smtClean="0"/>
              <a:t>StudentName</a:t>
            </a:r>
            <a:r>
              <a:rPr lang="en-US" dirty="0" smtClean="0"/>
              <a:t>  as  char(30)</a:t>
            </a:r>
          </a:p>
          <a:p>
            <a:pPr lvl="1">
              <a:buFont typeface="Wingdings" pitchFamily="2" charset="2"/>
              <a:buNone/>
            </a:pPr>
            <a:r>
              <a:rPr lang="en-US" dirty="0" smtClean="0"/>
              <a:t>e.g. create domain money as numeric(19,2) default 0</a:t>
            </a:r>
          </a:p>
          <a:p>
            <a:pPr lvl="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Table Definition</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1054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D0349A7F-92E0-49F4-8FC7-57807A45454A}" type="slidenum">
              <a:rPr lang="en-US" smtClean="0"/>
              <a:pPr>
                <a:defRPr/>
              </a:pPr>
              <a:t>11</a:t>
            </a:fld>
            <a:endParaRPr lang="en-US"/>
          </a:p>
        </p:txBody>
      </p:sp>
      <p:sp>
        <p:nvSpPr>
          <p:cNvPr id="18435" name="Content Placeholder 2"/>
          <p:cNvSpPr>
            <a:spLocks noGrp="1"/>
          </p:cNvSpPr>
          <p:nvPr>
            <p:ph sz="quarter" idx="1"/>
          </p:nvPr>
        </p:nvSpPr>
        <p:spPr/>
        <p:txBody>
          <a:bodyPr/>
          <a:lstStyle/>
          <a:p>
            <a:r>
              <a:rPr lang="en-US" smtClean="0"/>
              <a:t>An SQL table consists of</a:t>
            </a:r>
          </a:p>
          <a:p>
            <a:pPr lvl="1"/>
            <a:r>
              <a:rPr lang="en-US" smtClean="0"/>
              <a:t>an ordered set of attributes</a:t>
            </a:r>
          </a:p>
          <a:p>
            <a:pPr lvl="1"/>
            <a:r>
              <a:rPr lang="en-US" smtClean="0"/>
              <a:t>an optional set of constraints</a:t>
            </a:r>
          </a:p>
          <a:p>
            <a:r>
              <a:rPr lang="en-US" b="1" i="1" smtClean="0"/>
              <a:t>create table</a:t>
            </a:r>
            <a:r>
              <a:rPr lang="en-US" smtClean="0"/>
              <a:t> statement</a:t>
            </a:r>
          </a:p>
          <a:p>
            <a:pPr lvl="1"/>
            <a:r>
              <a:rPr lang="en-US" smtClean="0"/>
              <a:t>defines a relation schema</a:t>
            </a:r>
          </a:p>
          <a:p>
            <a:pPr lvl="1"/>
            <a:r>
              <a:rPr lang="en-US" smtClean="0"/>
              <a:t>creates an empty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Create Table </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9530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2BB571E8-9A0F-4B37-A386-2437559923AE}" type="slidenum">
              <a:rPr lang="en-US" smtClean="0"/>
              <a:pPr>
                <a:defRPr/>
              </a:pPr>
              <a:t>12</a:t>
            </a:fld>
            <a:endParaRPr lang="en-US"/>
          </a:p>
        </p:txBody>
      </p:sp>
      <p:sp>
        <p:nvSpPr>
          <p:cNvPr id="19459" name="Content Placeholder 2"/>
          <p:cNvSpPr>
            <a:spLocks noGrp="1"/>
          </p:cNvSpPr>
          <p:nvPr>
            <p:ph sz="quarter" idx="1"/>
          </p:nvPr>
        </p:nvSpPr>
        <p:spPr/>
        <p:txBody>
          <a:bodyPr/>
          <a:lstStyle/>
          <a:p>
            <a:r>
              <a:rPr lang="en-US" smtClean="0"/>
              <a:t>Syntax:</a:t>
            </a:r>
          </a:p>
          <a:p>
            <a:pPr>
              <a:buFont typeface="Wingdings 2" pitchFamily="18" charset="2"/>
              <a:buNone/>
            </a:pPr>
            <a:r>
              <a:rPr lang="en-US" smtClean="0"/>
              <a:t>	   </a:t>
            </a:r>
            <a:r>
              <a:rPr lang="en-US" sz="2400" smtClean="0"/>
              <a:t>create table </a:t>
            </a:r>
            <a:r>
              <a:rPr lang="en-US" sz="2400" i="1" smtClean="0"/>
              <a:t>TableName</a:t>
            </a:r>
          </a:p>
          <a:p>
            <a:pPr>
              <a:buFont typeface="Wingdings 2" pitchFamily="18" charset="2"/>
              <a:buNone/>
            </a:pPr>
            <a:r>
              <a:rPr lang="en-US" sz="2400" smtClean="0"/>
              <a:t>         (</a:t>
            </a:r>
          </a:p>
          <a:p>
            <a:pPr>
              <a:buFont typeface="Wingdings 2" pitchFamily="18" charset="2"/>
              <a:buNone/>
            </a:pPr>
            <a:r>
              <a:rPr lang="en-US" sz="2400" i="1" smtClean="0"/>
              <a:t>		AttributeName</a:t>
            </a:r>
            <a:r>
              <a:rPr lang="en-US" sz="2400" i="1" baseline="-25000" smtClean="0"/>
              <a:t>1</a:t>
            </a:r>
            <a:r>
              <a:rPr lang="en-US" sz="2400" i="1" smtClean="0"/>
              <a:t> Domain [ DefaultValue ] [ Constraints ],</a:t>
            </a:r>
          </a:p>
          <a:p>
            <a:pPr>
              <a:buFont typeface="Wingdings 2" pitchFamily="18" charset="2"/>
              <a:buNone/>
            </a:pPr>
            <a:r>
              <a:rPr lang="en-US" sz="2400" smtClean="0"/>
              <a:t>             </a:t>
            </a:r>
            <a:r>
              <a:rPr lang="en-US" sz="2400" i="1" smtClean="0"/>
              <a:t>AttributeName</a:t>
            </a:r>
            <a:r>
              <a:rPr lang="en-US" sz="2400" i="1" baseline="-25000" smtClean="0"/>
              <a:t>2</a:t>
            </a:r>
            <a:r>
              <a:rPr lang="en-US" sz="2400" i="1" smtClean="0"/>
              <a:t> Domain [ DefaultValue ] [ Constraints ] ,</a:t>
            </a:r>
          </a:p>
          <a:p>
            <a:pPr>
              <a:buFont typeface="Wingdings 2" pitchFamily="18" charset="2"/>
              <a:buNone/>
            </a:pPr>
            <a:r>
              <a:rPr lang="en-US" sz="2400" i="1" smtClean="0"/>
              <a:t>              …</a:t>
            </a:r>
          </a:p>
          <a:p>
            <a:pPr>
              <a:buFont typeface="Wingdings 2" pitchFamily="18" charset="2"/>
              <a:buNone/>
            </a:pPr>
            <a:r>
              <a:rPr lang="en-US" sz="2400" smtClean="0"/>
              <a:t>            </a:t>
            </a:r>
            <a:r>
              <a:rPr lang="en-US" sz="2400" i="1" smtClean="0"/>
              <a:t>AttributeName</a:t>
            </a:r>
            <a:r>
              <a:rPr lang="en-US" sz="2400" i="1" baseline="-25000" smtClean="0"/>
              <a:t>n</a:t>
            </a:r>
            <a:r>
              <a:rPr lang="en-US" sz="2400" i="1" smtClean="0"/>
              <a:t> Domain [ DefaultValue ] [ Constraints ] </a:t>
            </a:r>
          </a:p>
          <a:p>
            <a:pPr>
              <a:buFont typeface="Wingdings 2" pitchFamily="18" charset="2"/>
              <a:buNone/>
            </a:pPr>
            <a:r>
              <a:rPr lang="en-US" sz="2400" smtClean="0"/>
              <a:t>	    [ </a:t>
            </a:r>
            <a:r>
              <a:rPr lang="en-US" sz="2400" i="1" smtClean="0"/>
              <a:t>Other Constraints ]</a:t>
            </a:r>
          </a:p>
          <a:p>
            <a:pPr>
              <a:buFont typeface="Wingdings 2" pitchFamily="18" charset="2"/>
              <a:buNone/>
            </a:pPr>
            <a:r>
              <a:rPr lang="en-US" sz="2400" smtClean="0"/>
              <a:t>        )</a:t>
            </a:r>
          </a:p>
          <a:p>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9530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CD39B7BF-5F98-4083-9F8A-DFFE61E56F5B}" type="slidenum">
              <a:rPr lang="en-US" smtClean="0"/>
              <a:pPr>
                <a:defRPr/>
              </a:pPr>
              <a:t>13</a:t>
            </a:fld>
            <a:endParaRPr lang="en-US"/>
          </a:p>
        </p:txBody>
      </p:sp>
      <p:sp>
        <p:nvSpPr>
          <p:cNvPr id="20483" name="Content Placeholder 2"/>
          <p:cNvSpPr>
            <a:spLocks noGrp="1"/>
          </p:cNvSpPr>
          <p:nvPr>
            <p:ph sz="quarter" idx="1"/>
          </p:nvPr>
        </p:nvSpPr>
        <p:spPr/>
        <p:txBody>
          <a:bodyPr/>
          <a:lstStyle/>
          <a:p>
            <a:pPr>
              <a:buFont typeface="Wingdings 2" pitchFamily="18" charset="2"/>
              <a:buNone/>
            </a:pPr>
            <a:r>
              <a:rPr lang="en-US" smtClean="0"/>
              <a:t>create table Employee</a:t>
            </a:r>
          </a:p>
          <a:p>
            <a:pPr>
              <a:buFont typeface="Wingdings 2" pitchFamily="18" charset="2"/>
              <a:buNone/>
            </a:pPr>
            <a:r>
              <a:rPr lang="en-US" smtClean="0"/>
              <a:t>(</a:t>
            </a:r>
          </a:p>
          <a:p>
            <a:pPr>
              <a:buFont typeface="Wingdings 2" pitchFamily="18" charset="2"/>
              <a:buNone/>
            </a:pPr>
            <a:r>
              <a:rPr lang="en-US" smtClean="0"/>
              <a:t>       RegNo character(6) primary key,</a:t>
            </a:r>
          </a:p>
          <a:p>
            <a:pPr>
              <a:buFont typeface="Wingdings 2" pitchFamily="18" charset="2"/>
              <a:buNone/>
            </a:pPr>
            <a:r>
              <a:rPr lang="en-US" smtClean="0"/>
              <a:t>       FirstName character(20) not null,</a:t>
            </a:r>
          </a:p>
          <a:p>
            <a:pPr>
              <a:buFont typeface="Wingdings 2" pitchFamily="18" charset="2"/>
              <a:buNone/>
            </a:pPr>
            <a:r>
              <a:rPr lang="en-US" smtClean="0"/>
              <a:t>       Surname character(20) not null,</a:t>
            </a:r>
          </a:p>
          <a:p>
            <a:pPr>
              <a:buFont typeface="Wingdings 2" pitchFamily="18" charset="2"/>
              <a:buNone/>
            </a:pPr>
            <a:r>
              <a:rPr lang="en-US" smtClean="0"/>
              <a:t>       Dept character (15)</a:t>
            </a:r>
          </a:p>
          <a:p>
            <a:pPr>
              <a:buFont typeface="Wingdings 2" pitchFamily="18" charset="2"/>
              <a:buNone/>
            </a:pPr>
            <a:r>
              <a:rPr lang="en-US"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Primary Key Constraint</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0292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C7271556-92FE-4452-BFFD-EDA4494608C1}" type="slidenum">
              <a:rPr lang="en-US" smtClean="0"/>
              <a:pPr>
                <a:defRPr/>
              </a:pPr>
              <a:t>14</a:t>
            </a:fld>
            <a:endParaRPr lang="en-US"/>
          </a:p>
        </p:txBody>
      </p:sp>
      <p:sp>
        <p:nvSpPr>
          <p:cNvPr id="21507" name="Content Placeholder 2"/>
          <p:cNvSpPr>
            <a:spLocks noGrp="1"/>
          </p:cNvSpPr>
          <p:nvPr>
            <p:ph sz="quarter" idx="1"/>
          </p:nvPr>
        </p:nvSpPr>
        <p:spPr>
          <a:xfrm>
            <a:off x="457200" y="1774825"/>
            <a:ext cx="8686800" cy="4625975"/>
          </a:xfrm>
        </p:spPr>
        <p:txBody>
          <a:bodyPr/>
          <a:lstStyle/>
          <a:p>
            <a:r>
              <a:rPr lang="en-US" smtClean="0"/>
              <a:t>Primary key constraint is defined by </a:t>
            </a:r>
            <a:r>
              <a:rPr lang="en-US" b="1" i="1" smtClean="0"/>
              <a:t>primary key</a:t>
            </a:r>
            <a:r>
              <a:rPr lang="en-US" smtClean="0"/>
              <a:t> keyword as</a:t>
            </a:r>
          </a:p>
          <a:p>
            <a:pPr lvl="1"/>
            <a:r>
              <a:rPr lang="en-US" smtClean="0"/>
              <a:t>After defining the attribute in the table (as a constraint)</a:t>
            </a:r>
          </a:p>
          <a:p>
            <a:pPr lvl="1"/>
            <a:r>
              <a:rPr lang="en-US" smtClean="0"/>
              <a:t>At the end of create table statement. This method is used when primary key has more than one attribute in it.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1</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8768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5F135465-5BAC-432E-8EE4-89601233BFB7}" type="slidenum">
              <a:rPr lang="en-US" smtClean="0"/>
              <a:pPr>
                <a:defRPr/>
              </a:pPr>
              <a:t>15</a:t>
            </a:fld>
            <a:endParaRPr lang="en-US"/>
          </a:p>
        </p:txBody>
      </p:sp>
      <p:sp>
        <p:nvSpPr>
          <p:cNvPr id="22531" name="Content Placeholder 2"/>
          <p:cNvSpPr>
            <a:spLocks noGrp="1"/>
          </p:cNvSpPr>
          <p:nvPr>
            <p:ph sz="quarter" idx="1"/>
          </p:nvPr>
        </p:nvSpPr>
        <p:spPr/>
        <p:txBody>
          <a:bodyPr/>
          <a:lstStyle/>
          <a:p>
            <a:pPr>
              <a:buFont typeface="Wingdings 2" pitchFamily="18" charset="2"/>
              <a:buNone/>
            </a:pPr>
            <a:r>
              <a:rPr lang="en-US" smtClean="0"/>
              <a:t>    CREATE    TABLE   Persons</a:t>
            </a:r>
            <a:br>
              <a:rPr lang="en-US" smtClean="0"/>
            </a:br>
            <a:r>
              <a:rPr lang="en-US" smtClean="0"/>
              <a:t>(</a:t>
            </a:r>
            <a:br>
              <a:rPr lang="en-US" smtClean="0"/>
            </a:br>
            <a:r>
              <a:rPr lang="en-US" smtClean="0"/>
              <a:t>      P_Id integer PRIMARY KEY,</a:t>
            </a:r>
            <a:br>
              <a:rPr lang="en-US" smtClean="0"/>
            </a:br>
            <a:r>
              <a:rPr lang="en-US" smtClean="0"/>
              <a:t>      LastName varchar NOT NULL,</a:t>
            </a:r>
            <a:br>
              <a:rPr lang="en-US" smtClean="0"/>
            </a:br>
            <a:r>
              <a:rPr lang="en-US" smtClean="0"/>
              <a:t>      FirstName varchar,</a:t>
            </a:r>
            <a:br>
              <a:rPr lang="en-US" smtClean="0"/>
            </a:br>
            <a:r>
              <a:rPr lang="en-US" smtClean="0"/>
              <a:t>      Address varchar,</a:t>
            </a:r>
            <a:br>
              <a:rPr lang="en-US" smtClean="0"/>
            </a:br>
            <a:r>
              <a:rPr lang="en-US" smtClean="0"/>
              <a:t>      City varchar</a:t>
            </a:r>
            <a:br>
              <a:rPr lang="en-US" smtClean="0"/>
            </a:br>
            <a:r>
              <a:rPr lang="en-US"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2</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4102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D3DC2344-03C0-475B-83EF-73222F47B1F3}" type="slidenum">
              <a:rPr lang="en-US" smtClean="0"/>
              <a:pPr>
                <a:defRPr/>
              </a:pPr>
              <a:t>16</a:t>
            </a:fld>
            <a:endParaRPr lang="en-US"/>
          </a:p>
        </p:txBody>
      </p:sp>
      <p:sp>
        <p:nvSpPr>
          <p:cNvPr id="23555" name="Content Placeholder 2"/>
          <p:cNvSpPr>
            <a:spLocks noGrp="1"/>
          </p:cNvSpPr>
          <p:nvPr>
            <p:ph sz="quarter" idx="1"/>
          </p:nvPr>
        </p:nvSpPr>
        <p:spPr/>
        <p:txBody>
          <a:bodyPr/>
          <a:lstStyle/>
          <a:p>
            <a:pPr>
              <a:buFont typeface="Wingdings 2" pitchFamily="18" charset="2"/>
              <a:buNone/>
            </a:pPr>
            <a:r>
              <a:rPr lang="en-US" smtClean="0"/>
              <a:t>    CREATE    TABLE Persons</a:t>
            </a:r>
            <a:br>
              <a:rPr lang="en-US" smtClean="0"/>
            </a:br>
            <a:r>
              <a:rPr lang="en-US" smtClean="0"/>
              <a:t>(</a:t>
            </a:r>
            <a:br>
              <a:rPr lang="en-US" smtClean="0"/>
            </a:br>
            <a:r>
              <a:rPr lang="en-US" smtClean="0"/>
              <a:t>        P_Id integer NOT NULL,</a:t>
            </a:r>
            <a:br>
              <a:rPr lang="en-US" smtClean="0"/>
            </a:br>
            <a:r>
              <a:rPr lang="en-US" smtClean="0"/>
              <a:t>        LastName varchar(255) NOT NULL,</a:t>
            </a:r>
            <a:br>
              <a:rPr lang="en-US" smtClean="0"/>
            </a:br>
            <a:r>
              <a:rPr lang="en-US" smtClean="0"/>
              <a:t>        FirstName varchar(255),</a:t>
            </a:r>
            <a:br>
              <a:rPr lang="en-US" smtClean="0"/>
            </a:br>
            <a:r>
              <a:rPr lang="en-US" smtClean="0"/>
              <a:t>        Address varchar(255),</a:t>
            </a:r>
            <a:br>
              <a:rPr lang="en-US" smtClean="0"/>
            </a:br>
            <a:r>
              <a:rPr lang="en-US" smtClean="0"/>
              <a:t>       City varchar(255),</a:t>
            </a:r>
            <a:br>
              <a:rPr lang="en-US" smtClean="0"/>
            </a:br>
            <a:r>
              <a:rPr lang="en-US" smtClean="0"/>
              <a:t>       PRIMARY KEY (P_Id,LastName)</a:t>
            </a:r>
            <a:br>
              <a:rPr lang="en-US" smtClean="0"/>
            </a:br>
            <a:r>
              <a:rPr lang="en-US"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Uniqueness Constraint</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0292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243AE7AF-C7A1-4736-9A68-B8B7FE525EDD}" type="slidenum">
              <a:rPr lang="en-US" smtClean="0"/>
              <a:pPr>
                <a:defRPr/>
              </a:pPr>
              <a:t>17</a:t>
            </a:fld>
            <a:endParaRPr lang="en-US"/>
          </a:p>
        </p:txBody>
      </p:sp>
      <p:sp>
        <p:nvSpPr>
          <p:cNvPr id="24579" name="Content Placeholder 2"/>
          <p:cNvSpPr>
            <a:spLocks noGrp="1"/>
          </p:cNvSpPr>
          <p:nvPr>
            <p:ph sz="quarter" idx="1"/>
          </p:nvPr>
        </p:nvSpPr>
        <p:spPr/>
        <p:txBody>
          <a:bodyPr/>
          <a:lstStyle/>
          <a:p>
            <a:r>
              <a:rPr lang="en-US" smtClean="0"/>
              <a:t>We may define an attribute or a group of attributes as unique. This constraint will not allow repeated values for that attribute(s)</a:t>
            </a:r>
          </a:p>
          <a:p>
            <a:endParaRPr lang="en-US" smtClean="0"/>
          </a:p>
          <a:p>
            <a:r>
              <a:rPr lang="en-US" smtClean="0"/>
              <a:t>Syntax   </a:t>
            </a:r>
          </a:p>
          <a:p>
            <a:pPr lvl="1"/>
            <a:r>
              <a:rPr lang="en-US" smtClean="0"/>
              <a:t>Use </a:t>
            </a:r>
            <a:r>
              <a:rPr lang="en-US" b="1" i="1" smtClean="0"/>
              <a:t>unique  </a:t>
            </a:r>
            <a:r>
              <a:rPr lang="en-US" smtClean="0"/>
              <a:t>after defining the attribute</a:t>
            </a:r>
            <a:endParaRPr lang="en-US" b="1" i="1" smtClean="0"/>
          </a:p>
          <a:p>
            <a:pPr lvl="1"/>
            <a:r>
              <a:rPr lang="en-US" smtClean="0"/>
              <a:t>Use </a:t>
            </a:r>
            <a:r>
              <a:rPr lang="en-US" b="1" i="1" smtClean="0"/>
              <a:t>unique( </a:t>
            </a:r>
            <a:r>
              <a:rPr lang="en-US" i="1" smtClean="0"/>
              <a:t>attribute_name</a:t>
            </a:r>
            <a:r>
              <a:rPr lang="en-US" b="1" i="1" smtClean="0"/>
              <a:t> ) </a:t>
            </a:r>
            <a:r>
              <a:rPr lang="en-US" smtClean="0"/>
              <a:t>at the end of table definition.</a:t>
            </a:r>
            <a:endParaRPr lang="en-US" b="1" i="1" smtClean="0"/>
          </a:p>
          <a:p>
            <a:endParaRPr lang="en-US" smtClean="0"/>
          </a:p>
          <a:p>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9530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277D3D53-1784-4DAD-914A-81BB1B3CDC99}" type="slidenum">
              <a:rPr lang="en-US" smtClean="0"/>
              <a:pPr>
                <a:defRPr/>
              </a:pPr>
              <a:t>18</a:t>
            </a:fld>
            <a:endParaRPr lang="en-US"/>
          </a:p>
        </p:txBody>
      </p:sp>
      <p:sp>
        <p:nvSpPr>
          <p:cNvPr id="25603" name="Content Placeholder 2"/>
          <p:cNvSpPr>
            <a:spLocks noGrp="1"/>
          </p:cNvSpPr>
          <p:nvPr>
            <p:ph sz="quarter" idx="1"/>
          </p:nvPr>
        </p:nvSpPr>
        <p:spPr>
          <a:xfrm>
            <a:off x="304800" y="1447800"/>
            <a:ext cx="8229600" cy="4625975"/>
          </a:xfrm>
        </p:spPr>
        <p:txBody>
          <a:bodyPr>
            <a:normAutofit lnSpcReduction="10000"/>
          </a:bodyPr>
          <a:lstStyle/>
          <a:p>
            <a:pPr>
              <a:buFont typeface="Wingdings 2" pitchFamily="18" charset="2"/>
              <a:buNone/>
            </a:pPr>
            <a:r>
              <a:rPr lang="en-US" smtClean="0"/>
              <a:t>create table Employee</a:t>
            </a:r>
          </a:p>
          <a:p>
            <a:pPr>
              <a:buFont typeface="Wingdings 2" pitchFamily="18" charset="2"/>
              <a:buNone/>
            </a:pPr>
            <a:r>
              <a:rPr lang="en-US" smtClean="0"/>
              <a:t>(</a:t>
            </a:r>
          </a:p>
          <a:p>
            <a:pPr>
              <a:buFont typeface="Wingdings 2" pitchFamily="18" charset="2"/>
              <a:buNone/>
            </a:pPr>
            <a:r>
              <a:rPr lang="en-US" smtClean="0"/>
              <a:t>     RegNo character(6) primary key,</a:t>
            </a:r>
          </a:p>
          <a:p>
            <a:pPr>
              <a:buFont typeface="Wingdings 2" pitchFamily="18" charset="2"/>
              <a:buNone/>
            </a:pPr>
            <a:r>
              <a:rPr lang="en-US" smtClean="0"/>
              <a:t>     FirstName character(20) not null,</a:t>
            </a:r>
          </a:p>
          <a:p>
            <a:pPr>
              <a:buFont typeface="Wingdings 2" pitchFamily="18" charset="2"/>
              <a:buNone/>
            </a:pPr>
            <a:r>
              <a:rPr lang="en-US" smtClean="0"/>
              <a:t>     Surname character(20) not null,</a:t>
            </a:r>
          </a:p>
          <a:p>
            <a:pPr>
              <a:buFont typeface="Wingdings 2" pitchFamily="18" charset="2"/>
              <a:buNone/>
            </a:pPr>
            <a:r>
              <a:rPr lang="en-US" smtClean="0"/>
              <a:t>     Dept character (15)</a:t>
            </a:r>
          </a:p>
          <a:p>
            <a:pPr>
              <a:buFont typeface="Wingdings 2" pitchFamily="18" charset="2"/>
              <a:buNone/>
            </a:pPr>
            <a:r>
              <a:rPr lang="en-US" smtClean="0"/>
              <a:t>     Salary numeric(9) default  0,</a:t>
            </a:r>
          </a:p>
          <a:p>
            <a:pPr>
              <a:buFont typeface="Wingdings 2" pitchFamily="18" charset="2"/>
              <a:buNone/>
            </a:pPr>
            <a:r>
              <a:rPr lang="en-US" smtClean="0"/>
              <a:t>     City character(15),</a:t>
            </a:r>
          </a:p>
          <a:p>
            <a:pPr>
              <a:buFont typeface="Wingdings 2" pitchFamily="18" charset="2"/>
              <a:buNone/>
            </a:pPr>
            <a:r>
              <a:rPr lang="en-US" smtClean="0"/>
              <a:t>     unique(Surname, FirstName)</a:t>
            </a:r>
          </a:p>
          <a:p>
            <a:pPr>
              <a:buFont typeface="Wingdings 2" pitchFamily="18" charset="2"/>
              <a:buNone/>
            </a:pPr>
            <a:r>
              <a:rPr lang="en-US"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Foreign Key Constraint</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9530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078A7535-3DAC-4239-B12E-181E9207B02C}" type="slidenum">
              <a:rPr lang="en-US" smtClean="0"/>
              <a:pPr>
                <a:defRPr/>
              </a:pPr>
              <a:t>19</a:t>
            </a:fld>
            <a:endParaRPr lang="en-US"/>
          </a:p>
        </p:txBody>
      </p:sp>
      <p:sp>
        <p:nvSpPr>
          <p:cNvPr id="26627" name="Content Placeholder 2"/>
          <p:cNvSpPr>
            <a:spLocks noGrp="1"/>
          </p:cNvSpPr>
          <p:nvPr>
            <p:ph sz="quarter" idx="1"/>
          </p:nvPr>
        </p:nvSpPr>
        <p:spPr/>
        <p:txBody>
          <a:bodyPr/>
          <a:lstStyle/>
          <a:p>
            <a:r>
              <a:rPr lang="en-US" smtClean="0"/>
              <a:t>Foreign keys are defined using </a:t>
            </a:r>
            <a:r>
              <a:rPr lang="en-US" b="1" i="1" smtClean="0"/>
              <a:t>references </a:t>
            </a:r>
            <a:r>
              <a:rPr lang="en-US" smtClean="0"/>
              <a:t>keyword</a:t>
            </a:r>
          </a:p>
          <a:p>
            <a:endParaRPr lang="en-US" smtClean="0"/>
          </a:p>
          <a:p>
            <a:r>
              <a:rPr lang="en-US" smtClean="0"/>
              <a:t>Syntax  </a:t>
            </a:r>
            <a:r>
              <a:rPr lang="en-US" b="1" i="1" smtClean="0"/>
              <a:t>references</a:t>
            </a:r>
            <a:r>
              <a:rPr lang="en-US" smtClean="0"/>
              <a:t> External_Table( Attribute)</a:t>
            </a:r>
          </a:p>
          <a:p>
            <a:endParaRPr lang="en-US" smtClean="0"/>
          </a:p>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Topics</a:t>
            </a:r>
            <a:endParaRPr lang="en-US" dirty="0">
              <a:solidFill>
                <a:schemeClr val="accent1">
                  <a:satMod val="150000"/>
                </a:schemeClr>
              </a:solidFill>
            </a:endParaRPr>
          </a:p>
        </p:txBody>
      </p:sp>
      <p:sp>
        <p:nvSpPr>
          <p:cNvPr id="4" name="Date Placeholder 3"/>
          <p:cNvSpPr>
            <a:spLocks noGrp="1"/>
          </p:cNvSpPr>
          <p:nvPr>
            <p:ph type="dt" sz="half" idx="10"/>
          </p:nvPr>
        </p:nvSpPr>
        <p:spPr/>
        <p:txBody>
          <a:bodyPr/>
          <a:lstStyle/>
          <a:p>
            <a:pPr>
              <a:defRPr/>
            </a:pPr>
            <a:fld id="{9C63BFDF-1A2E-4899-8F9F-D2E8994F306E}" type="datetime1">
              <a:rPr lang="en-US"/>
              <a:pPr>
                <a:defRPr/>
              </a:pPr>
              <a:t>10/9/2021</a:t>
            </a:fld>
            <a:endParaRPr lang="en-US"/>
          </a:p>
        </p:txBody>
      </p:sp>
      <p:sp>
        <p:nvSpPr>
          <p:cNvPr id="6" name="Footer Placeholder 5"/>
          <p:cNvSpPr>
            <a:spLocks noGrp="1"/>
          </p:cNvSpPr>
          <p:nvPr>
            <p:ph type="ftr" sz="quarter" idx="11"/>
          </p:nvPr>
        </p:nvSpPr>
        <p:spPr>
          <a:xfrm>
            <a:off x="914400" y="6172200"/>
            <a:ext cx="4876800" cy="457200"/>
          </a:xfrm>
        </p:spPr>
        <p:txBody>
          <a:bodyPr/>
          <a:lstStyle/>
          <a:p>
            <a:pPr>
              <a:defRPr/>
            </a:pPr>
            <a:r>
              <a:rPr lang="en-US" dirty="0"/>
              <a:t>Database Management Systems,            Roya </a:t>
            </a:r>
            <a:r>
              <a:rPr lang="en-US" dirty="0" err="1"/>
              <a:t>Choupani</a:t>
            </a:r>
            <a:endParaRPr lang="en-US" dirty="0"/>
          </a:p>
        </p:txBody>
      </p:sp>
      <p:sp>
        <p:nvSpPr>
          <p:cNvPr id="5" name="Slide Number Placeholder 4"/>
          <p:cNvSpPr>
            <a:spLocks noGrp="1"/>
          </p:cNvSpPr>
          <p:nvPr>
            <p:ph type="sldNum" sz="quarter" idx="12"/>
          </p:nvPr>
        </p:nvSpPr>
        <p:spPr/>
        <p:txBody>
          <a:bodyPr/>
          <a:lstStyle/>
          <a:p>
            <a:pPr>
              <a:defRPr/>
            </a:pPr>
            <a:fld id="{5ABB6D73-9ABB-44EC-8C92-F2BD93672C9C}" type="slidenum">
              <a:rPr lang="en-US"/>
              <a:pPr>
                <a:defRPr/>
              </a:pPr>
              <a:t>2</a:t>
            </a:fld>
            <a:endParaRPr lang="en-US"/>
          </a:p>
        </p:txBody>
      </p:sp>
      <p:sp>
        <p:nvSpPr>
          <p:cNvPr id="9219" name="Content Placeholder 2"/>
          <p:cNvSpPr>
            <a:spLocks noGrp="1"/>
          </p:cNvSpPr>
          <p:nvPr>
            <p:ph sz="quarter" idx="1"/>
          </p:nvPr>
        </p:nvSpPr>
        <p:spPr>
          <a:xfrm>
            <a:off x="228600" y="1447800"/>
            <a:ext cx="8229600" cy="4625975"/>
          </a:xfrm>
        </p:spPr>
        <p:txBody>
          <a:bodyPr/>
          <a:lstStyle/>
          <a:p>
            <a:pPr eaLnBrk="1" hangingPunct="1"/>
            <a:r>
              <a:rPr lang="en-US" sz="2400" smtClean="0"/>
              <a:t>Introduction</a:t>
            </a:r>
          </a:p>
          <a:p>
            <a:pPr lvl="1" eaLnBrk="1" hangingPunct="1"/>
            <a:r>
              <a:rPr lang="en-US" sz="2000" smtClean="0"/>
              <a:t>SQL History</a:t>
            </a:r>
          </a:p>
          <a:p>
            <a:pPr eaLnBrk="1" hangingPunct="1"/>
            <a:r>
              <a:rPr lang="en-US" sz="2400" smtClean="0"/>
              <a:t>Domain Definition</a:t>
            </a:r>
          </a:p>
          <a:p>
            <a:pPr lvl="1" eaLnBrk="1" hangingPunct="1"/>
            <a:r>
              <a:rPr lang="en-US" sz="2000" smtClean="0"/>
              <a:t>Elementary Domains</a:t>
            </a:r>
          </a:p>
          <a:p>
            <a:pPr lvl="1" eaLnBrk="1" hangingPunct="1"/>
            <a:r>
              <a:rPr lang="en-US" sz="2000" smtClean="0"/>
              <a:t>User-defined Domains</a:t>
            </a:r>
          </a:p>
          <a:p>
            <a:pPr eaLnBrk="1" hangingPunct="1"/>
            <a:r>
              <a:rPr lang="en-US" sz="2400" smtClean="0"/>
              <a:t>Creating Tables</a:t>
            </a:r>
          </a:p>
          <a:p>
            <a:pPr eaLnBrk="1" hangingPunct="1"/>
            <a:r>
              <a:rPr lang="en-US" sz="2400" smtClean="0"/>
              <a:t>Constraint Definition</a:t>
            </a:r>
          </a:p>
          <a:p>
            <a:pPr eaLnBrk="1" hangingPunct="1"/>
            <a:r>
              <a:rPr lang="en-US" sz="2400" smtClean="0"/>
              <a:t>INSERT Query</a:t>
            </a:r>
          </a:p>
          <a:p>
            <a:pPr eaLnBrk="1" hangingPunct="1"/>
            <a:r>
              <a:rPr lang="en-US" sz="2400" smtClean="0"/>
              <a:t>SELECT Query</a:t>
            </a:r>
          </a:p>
          <a:p>
            <a:pPr eaLnBrk="1" hangingPunct="1"/>
            <a:r>
              <a:rPr lang="en-US" sz="2400" smtClean="0"/>
              <a:t>Attribute Expressions</a:t>
            </a:r>
          </a:p>
          <a:p>
            <a:pPr eaLnBrk="1" hangingPunct="1"/>
            <a:r>
              <a:rPr lang="en-US" sz="2400" smtClean="0"/>
              <a:t>Logical Expressions in Queries</a:t>
            </a:r>
          </a:p>
          <a:p>
            <a:pPr lvl="1"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0292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A2AFBBE3-4876-49CF-9E08-6C30AB843921}" type="slidenum">
              <a:rPr lang="en-US" smtClean="0"/>
              <a:pPr>
                <a:defRPr/>
              </a:pPr>
              <a:t>20</a:t>
            </a:fld>
            <a:endParaRPr lang="en-US"/>
          </a:p>
        </p:txBody>
      </p:sp>
      <p:sp>
        <p:nvSpPr>
          <p:cNvPr id="27651" name="Content Placeholder 2"/>
          <p:cNvSpPr>
            <a:spLocks noGrp="1"/>
          </p:cNvSpPr>
          <p:nvPr>
            <p:ph sz="quarter" idx="1"/>
          </p:nvPr>
        </p:nvSpPr>
        <p:spPr>
          <a:xfrm>
            <a:off x="457200" y="1524000"/>
            <a:ext cx="8229600" cy="4625975"/>
          </a:xfrm>
        </p:spPr>
        <p:txBody>
          <a:bodyPr>
            <a:normAutofit fontScale="92500" lnSpcReduction="20000"/>
          </a:bodyPr>
          <a:lstStyle/>
          <a:p>
            <a:pPr>
              <a:buFont typeface="Wingdings 2" pitchFamily="18" charset="2"/>
              <a:buNone/>
            </a:pPr>
            <a:r>
              <a:rPr lang="en-US" sz="2800" smtClean="0"/>
              <a:t>create table Employee</a:t>
            </a:r>
          </a:p>
          <a:p>
            <a:pPr>
              <a:buFont typeface="Wingdings 2" pitchFamily="18" charset="2"/>
              <a:buNone/>
            </a:pPr>
            <a:r>
              <a:rPr lang="en-US" sz="2800" smtClean="0"/>
              <a:t>(</a:t>
            </a:r>
          </a:p>
          <a:p>
            <a:pPr>
              <a:buFont typeface="Wingdings 2" pitchFamily="18" charset="2"/>
              <a:buNone/>
            </a:pPr>
            <a:r>
              <a:rPr lang="en-US" sz="2800" smtClean="0"/>
              <a:t>	RegNo character(6) primary key,</a:t>
            </a:r>
          </a:p>
          <a:p>
            <a:pPr>
              <a:buFont typeface="Wingdings 2" pitchFamily="18" charset="2"/>
              <a:buNone/>
            </a:pPr>
            <a:r>
              <a:rPr lang="en-US" sz="2800" smtClean="0"/>
              <a:t>	FirstName character(20) not null,</a:t>
            </a:r>
          </a:p>
          <a:p>
            <a:pPr>
              <a:buFont typeface="Wingdings 2" pitchFamily="18" charset="2"/>
              <a:buNone/>
            </a:pPr>
            <a:r>
              <a:rPr lang="en-US" sz="2800" smtClean="0"/>
              <a:t>	Surname character(20) not null,</a:t>
            </a:r>
          </a:p>
          <a:p>
            <a:pPr>
              <a:buFont typeface="Wingdings 2" pitchFamily="18" charset="2"/>
              <a:buNone/>
            </a:pPr>
            <a:r>
              <a:rPr lang="en-US" sz="2800" smtClean="0"/>
              <a:t>	Dept character (15)</a:t>
            </a:r>
          </a:p>
          <a:p>
            <a:pPr>
              <a:buFont typeface="Wingdings 2" pitchFamily="18" charset="2"/>
              <a:buNone/>
            </a:pPr>
            <a:r>
              <a:rPr lang="en-US" sz="2800" smtClean="0"/>
              <a:t>		references Department(DeptName),</a:t>
            </a:r>
          </a:p>
          <a:p>
            <a:pPr>
              <a:buFont typeface="Wingdings 2" pitchFamily="18" charset="2"/>
              <a:buNone/>
            </a:pPr>
            <a:r>
              <a:rPr lang="en-US" sz="2800" smtClean="0"/>
              <a:t>	Salary numeric(9) default 0,</a:t>
            </a:r>
          </a:p>
          <a:p>
            <a:pPr>
              <a:buFont typeface="Wingdings 2" pitchFamily="18" charset="2"/>
              <a:buNone/>
            </a:pPr>
            <a:r>
              <a:rPr lang="en-US" sz="2800" smtClean="0"/>
              <a:t>	City character(15),</a:t>
            </a:r>
          </a:p>
          <a:p>
            <a:pPr>
              <a:buFont typeface="Wingdings 2" pitchFamily="18" charset="2"/>
              <a:buNone/>
            </a:pPr>
            <a:r>
              <a:rPr lang="en-US" sz="2800" smtClean="0"/>
              <a:t>	unique(Surname,FirstName)</a:t>
            </a:r>
          </a:p>
          <a:p>
            <a:pPr>
              <a:buFont typeface="Wingdings 2" pitchFamily="18" charset="2"/>
              <a:buNone/>
            </a:pPr>
            <a:r>
              <a:rPr lang="en-US" sz="280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NULL Constraint</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8768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7EAEAB65-4D27-4467-AF0D-7B28F163E513}" type="slidenum">
              <a:rPr lang="en-US" smtClean="0"/>
              <a:pPr>
                <a:defRPr/>
              </a:pPr>
              <a:t>21</a:t>
            </a:fld>
            <a:endParaRPr lang="en-US"/>
          </a:p>
        </p:txBody>
      </p:sp>
      <p:sp>
        <p:nvSpPr>
          <p:cNvPr id="28675" name="Content Placeholder 2"/>
          <p:cNvSpPr>
            <a:spLocks noGrp="1"/>
          </p:cNvSpPr>
          <p:nvPr>
            <p:ph sz="quarter" idx="1"/>
          </p:nvPr>
        </p:nvSpPr>
        <p:spPr/>
        <p:txBody>
          <a:bodyPr/>
          <a:lstStyle/>
          <a:p>
            <a:r>
              <a:rPr lang="en-US" smtClean="0"/>
              <a:t>An attribute can be defined to always have a value using </a:t>
            </a:r>
            <a:r>
              <a:rPr lang="en-US" b="1" i="1" smtClean="0"/>
              <a:t>not null</a:t>
            </a:r>
            <a:r>
              <a:rPr lang="en-US" smtClean="0"/>
              <a:t> constraint</a:t>
            </a:r>
          </a:p>
          <a:p>
            <a:endParaRPr lang="en-US" smtClean="0"/>
          </a:p>
          <a:p>
            <a:r>
              <a:rPr lang="en-US" smtClean="0"/>
              <a:t>e.g.</a:t>
            </a:r>
          </a:p>
          <a:p>
            <a:pPr>
              <a:buFont typeface="Wingdings 2" pitchFamily="18" charset="2"/>
              <a:buNone/>
            </a:pPr>
            <a:r>
              <a:rPr lang="en-US" smtClean="0"/>
              <a:t>		FirstName character(20) not null,</a:t>
            </a:r>
          </a:p>
          <a:p>
            <a:pPr>
              <a:buFont typeface="Wingdings 2" pitchFamily="18" charset="2"/>
              <a:buNone/>
            </a:pPr>
            <a:r>
              <a:rPr lang="en-US" smtClean="0"/>
              <a:t>		Surname character(20) not null unique,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INSERT Query</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1816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B9853D51-A5FF-4BB4-A2F5-5B12707FC843}" type="slidenum">
              <a:rPr lang="en-US" smtClean="0"/>
              <a:pPr>
                <a:defRPr/>
              </a:pPr>
              <a:t>22</a:t>
            </a:fld>
            <a:endParaRPr lang="en-US"/>
          </a:p>
        </p:txBody>
      </p:sp>
      <p:sp>
        <p:nvSpPr>
          <p:cNvPr id="29699" name="Content Placeholder 2"/>
          <p:cNvSpPr>
            <a:spLocks noGrp="1"/>
          </p:cNvSpPr>
          <p:nvPr>
            <p:ph sz="quarter" idx="1"/>
          </p:nvPr>
        </p:nvSpPr>
        <p:spPr/>
        <p:txBody>
          <a:bodyPr/>
          <a:lstStyle/>
          <a:p>
            <a:r>
              <a:rPr lang="en-US" dirty="0" smtClean="0"/>
              <a:t>INSERT is used to add a record ( tuple ) to the table.</a:t>
            </a:r>
          </a:p>
          <a:p>
            <a:r>
              <a:rPr lang="en-US" dirty="0" smtClean="0"/>
              <a:t>Syntax</a:t>
            </a:r>
          </a:p>
          <a:p>
            <a:pPr lvl="1"/>
            <a:r>
              <a:rPr lang="en-US" b="1" i="1" dirty="0" smtClean="0"/>
              <a:t>Insert Into </a:t>
            </a:r>
            <a:r>
              <a:rPr lang="en-US" dirty="0" err="1" smtClean="0"/>
              <a:t>table_name</a:t>
            </a:r>
            <a:r>
              <a:rPr lang="en-US" dirty="0" smtClean="0"/>
              <a:t> [( Attributes) ]</a:t>
            </a:r>
          </a:p>
          <a:p>
            <a:pPr lvl="1">
              <a:buFont typeface="Wingdings" pitchFamily="2" charset="2"/>
              <a:buNone/>
            </a:pPr>
            <a:r>
              <a:rPr lang="en-US" dirty="0" smtClean="0"/>
              <a:t>	</a:t>
            </a:r>
            <a:r>
              <a:rPr lang="en-US" b="1" i="1" dirty="0" smtClean="0"/>
              <a:t>values</a:t>
            </a:r>
            <a:r>
              <a:rPr lang="en-US" dirty="0" smtClean="0"/>
              <a:t>  (list of values )</a:t>
            </a:r>
          </a:p>
          <a:p>
            <a:pPr lvl="1">
              <a:buFont typeface="Wingdings" pitchFamily="2" charset="2"/>
              <a:buNone/>
            </a:pPr>
            <a:r>
              <a:rPr lang="en-US" dirty="0" smtClean="0"/>
              <a:t>e.g. </a:t>
            </a:r>
          </a:p>
          <a:p>
            <a:pPr>
              <a:buFont typeface="Wingdings 2" pitchFamily="18" charset="2"/>
              <a:buNone/>
            </a:pPr>
            <a:r>
              <a:rPr lang="en-US" dirty="0" smtClean="0"/>
              <a:t>		insert into Department(</a:t>
            </a:r>
            <a:r>
              <a:rPr lang="en-US" dirty="0" err="1" smtClean="0"/>
              <a:t>DeptName</a:t>
            </a:r>
            <a:r>
              <a:rPr lang="en-US" dirty="0" smtClean="0"/>
              <a:t>, City)</a:t>
            </a:r>
          </a:p>
          <a:p>
            <a:pPr>
              <a:buFont typeface="Wingdings 2" pitchFamily="18" charset="2"/>
              <a:buNone/>
            </a:pPr>
            <a:r>
              <a:rPr lang="en-US" dirty="0" smtClean="0"/>
              <a:t>		              values(‘</a:t>
            </a:r>
            <a:r>
              <a:rPr lang="en-US" dirty="0" err="1" smtClean="0"/>
              <a:t>Production’,</a:t>
            </a:r>
            <a:r>
              <a:rPr lang="en-US" dirty="0" err="1" smtClean="0"/>
              <a:t>’Atlanta</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dirty="0"/>
          </a:p>
        </p:txBody>
      </p:sp>
      <p:sp>
        <p:nvSpPr>
          <p:cNvPr id="5" name="Footer Placeholder 4"/>
          <p:cNvSpPr>
            <a:spLocks noGrp="1"/>
          </p:cNvSpPr>
          <p:nvPr>
            <p:ph type="ftr" sz="quarter" idx="11"/>
          </p:nvPr>
        </p:nvSpPr>
        <p:spPr>
          <a:xfrm>
            <a:off x="914400" y="6172200"/>
            <a:ext cx="47244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DEFF4279-7C21-4256-95B9-D73A7C1EC52E}" type="slidenum">
              <a:rPr lang="en-US" smtClean="0"/>
              <a:pPr>
                <a:defRPr/>
              </a:pPr>
              <a:t>23</a:t>
            </a:fld>
            <a:endParaRPr lang="en-US"/>
          </a:p>
        </p:txBody>
      </p:sp>
      <p:sp>
        <p:nvSpPr>
          <p:cNvPr id="30723" name="Content Placeholder 2"/>
          <p:cNvSpPr>
            <a:spLocks noGrp="1"/>
          </p:cNvSpPr>
          <p:nvPr>
            <p:ph sz="quarter" idx="1"/>
          </p:nvPr>
        </p:nvSpPr>
        <p:spPr/>
        <p:txBody>
          <a:bodyPr/>
          <a:lstStyle/>
          <a:p>
            <a:pPr>
              <a:buFont typeface="Wingdings 2" pitchFamily="18" charset="2"/>
              <a:buNone/>
            </a:pPr>
            <a:r>
              <a:rPr lang="en-US" dirty="0" smtClean="0"/>
              <a:t>Car:</a:t>
            </a:r>
          </a:p>
          <a:p>
            <a:pPr>
              <a:buFont typeface="Wingdings 2" pitchFamily="18" charset="2"/>
              <a:buNone/>
            </a:pPr>
            <a:endParaRPr lang="en-US" dirty="0" smtClean="0"/>
          </a:p>
          <a:p>
            <a:pPr>
              <a:buFont typeface="Wingdings 2" pitchFamily="18" charset="2"/>
              <a:buNone/>
            </a:pPr>
            <a:endParaRPr lang="en-US" dirty="0" smtClean="0"/>
          </a:p>
          <a:p>
            <a:pPr>
              <a:buFont typeface="Wingdings 2" pitchFamily="18" charset="2"/>
              <a:buNone/>
            </a:pPr>
            <a:r>
              <a:rPr lang="en-US" sz="2800" dirty="0" smtClean="0"/>
              <a:t>Insert into Car (</a:t>
            </a:r>
            <a:r>
              <a:rPr lang="en-US" sz="2800" dirty="0" err="1" smtClean="0"/>
              <a:t>CarRegNo</a:t>
            </a:r>
            <a:r>
              <a:rPr lang="en-US" sz="2800" dirty="0" smtClean="0"/>
              <a:t>, Make, Model, </a:t>
            </a:r>
            <a:r>
              <a:rPr lang="en-US" sz="2800" dirty="0" err="1" smtClean="0"/>
              <a:t>DriverID</a:t>
            </a:r>
            <a:r>
              <a:rPr lang="en-US" sz="2800" dirty="0" smtClean="0"/>
              <a:t>) </a:t>
            </a:r>
          </a:p>
          <a:p>
            <a:pPr>
              <a:buFont typeface="Wingdings 2" pitchFamily="18" charset="2"/>
              <a:buNone/>
            </a:pPr>
            <a:r>
              <a:rPr lang="en-US" sz="2800" dirty="0" smtClean="0"/>
              <a:t>             Values ( ‘DEF 456’, ‘BMW’, ‘Z3’, ‘VR 2030020Y’ )</a:t>
            </a:r>
          </a:p>
          <a:p>
            <a:pPr>
              <a:buFont typeface="Wingdings 2" pitchFamily="18" charset="2"/>
              <a:buNone/>
            </a:pPr>
            <a:endParaRPr lang="en-US" sz="2800" dirty="0" smtClean="0"/>
          </a:p>
          <a:p>
            <a:pPr>
              <a:buFont typeface="Wingdings 2" pitchFamily="18" charset="2"/>
              <a:buNone/>
            </a:pPr>
            <a:r>
              <a:rPr lang="en-US" sz="2800" dirty="0" smtClean="0"/>
              <a:t>Car:</a:t>
            </a:r>
          </a:p>
        </p:txBody>
      </p:sp>
      <p:pic>
        <p:nvPicPr>
          <p:cNvPr id="30727" name="Picture 2"/>
          <p:cNvPicPr>
            <a:picLocks noChangeAspect="1" noChangeArrowheads="1"/>
          </p:cNvPicPr>
          <p:nvPr/>
        </p:nvPicPr>
        <p:blipFill>
          <a:blip r:embed="rId2" cstate="print"/>
          <a:srcRect/>
          <a:stretch>
            <a:fillRect/>
          </a:stretch>
        </p:blipFill>
        <p:spPr bwMode="auto">
          <a:xfrm>
            <a:off x="1828800" y="1447800"/>
            <a:ext cx="5181600" cy="1371600"/>
          </a:xfrm>
          <a:prstGeom prst="rect">
            <a:avLst/>
          </a:prstGeom>
          <a:noFill/>
          <a:ln w="9525">
            <a:noFill/>
            <a:miter lim="800000"/>
            <a:headEnd/>
            <a:tailEnd/>
          </a:ln>
        </p:spPr>
      </p:pic>
      <p:pic>
        <p:nvPicPr>
          <p:cNvPr id="30728" name="Picture 4"/>
          <p:cNvPicPr>
            <a:picLocks noChangeAspect="1" noChangeArrowheads="1"/>
          </p:cNvPicPr>
          <p:nvPr/>
        </p:nvPicPr>
        <p:blipFill>
          <a:blip r:embed="rId3" cstate="print"/>
          <a:srcRect/>
          <a:stretch>
            <a:fillRect/>
          </a:stretch>
        </p:blipFill>
        <p:spPr bwMode="auto">
          <a:xfrm>
            <a:off x="1905000" y="4572000"/>
            <a:ext cx="5075238"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INSERT Query Properties</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3340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8088A8FF-44EF-4F8C-B3A2-C80D79F9DDE5}" type="slidenum">
              <a:rPr lang="en-US" smtClean="0"/>
              <a:pPr>
                <a:defRPr/>
              </a:pPr>
              <a:t>24</a:t>
            </a:fld>
            <a:endParaRPr lang="en-US"/>
          </a:p>
        </p:txBody>
      </p:sp>
      <p:sp>
        <p:nvSpPr>
          <p:cNvPr id="31747" name="Content Placeholder 2"/>
          <p:cNvSpPr>
            <a:spLocks noGrp="1"/>
          </p:cNvSpPr>
          <p:nvPr>
            <p:ph sz="quarter" idx="1"/>
          </p:nvPr>
        </p:nvSpPr>
        <p:spPr/>
        <p:txBody>
          <a:bodyPr/>
          <a:lstStyle/>
          <a:p>
            <a:r>
              <a:rPr lang="en-US" sz="2800" smtClean="0"/>
              <a:t>The ordering of the attributes (if present) and of values is important (first value with the first attribute, and so on)</a:t>
            </a:r>
          </a:p>
          <a:p>
            <a:r>
              <a:rPr lang="en-US" sz="2800" smtClean="0"/>
              <a:t>If </a:t>
            </a:r>
            <a:r>
              <a:rPr lang="en-US" sz="2800" i="1" smtClean="0"/>
              <a:t>AttributeList is omitted, all the relation attributes are </a:t>
            </a:r>
            <a:r>
              <a:rPr lang="en-US" sz="2800" smtClean="0"/>
              <a:t>considered, in the order in which they appear in the table definition</a:t>
            </a:r>
          </a:p>
          <a:p>
            <a:r>
              <a:rPr lang="en-US" sz="2800" smtClean="0"/>
              <a:t>If </a:t>
            </a:r>
            <a:r>
              <a:rPr lang="en-US" sz="2800" i="1" smtClean="0"/>
              <a:t>AttributeList does not contain all the relation attributes, to the </a:t>
            </a:r>
            <a:r>
              <a:rPr lang="en-US" sz="2800" smtClean="0"/>
              <a:t>remaining attributes it is assigned the default value (if defined) or the null value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SELECT Query</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9530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B897044F-EF68-4EB8-9307-B4A7509E2D3E}" type="slidenum">
              <a:rPr lang="en-US" smtClean="0"/>
              <a:pPr>
                <a:defRPr/>
              </a:pPr>
              <a:t>25</a:t>
            </a:fld>
            <a:endParaRPr lang="en-US"/>
          </a:p>
        </p:txBody>
      </p:sp>
      <p:sp>
        <p:nvSpPr>
          <p:cNvPr id="32771" name="Content Placeholder 2"/>
          <p:cNvSpPr>
            <a:spLocks noGrp="1"/>
          </p:cNvSpPr>
          <p:nvPr>
            <p:ph sz="quarter" idx="1"/>
          </p:nvPr>
        </p:nvSpPr>
        <p:spPr/>
        <p:txBody>
          <a:bodyPr/>
          <a:lstStyle/>
          <a:p>
            <a:r>
              <a:rPr lang="en-US" smtClean="0"/>
              <a:t>Select is used for retrieving records from tables</a:t>
            </a:r>
          </a:p>
          <a:p>
            <a:r>
              <a:rPr lang="en-US" smtClean="0"/>
              <a:t>The simplest form of Select query is:</a:t>
            </a:r>
          </a:p>
          <a:p>
            <a:pPr>
              <a:buFont typeface="Wingdings 2" pitchFamily="18" charset="2"/>
              <a:buNone/>
            </a:pPr>
            <a:r>
              <a:rPr lang="en-US" smtClean="0"/>
              <a:t>	SELECT attribute_list</a:t>
            </a:r>
          </a:p>
          <a:p>
            <a:pPr>
              <a:buFont typeface="Wingdings 2" pitchFamily="18" charset="2"/>
              <a:buNone/>
            </a:pPr>
            <a:r>
              <a:rPr lang="en-US" smtClean="0"/>
              <a:t>     FROM  Table_name</a:t>
            </a:r>
          </a:p>
          <a:p>
            <a:pPr>
              <a:buFont typeface="Wingdings 2" pitchFamily="18" charset="2"/>
              <a:buNone/>
            </a:pPr>
            <a:r>
              <a:rPr lang="en-US" smtClean="0"/>
              <a:t>     WHERE  Condition</a:t>
            </a:r>
          </a:p>
          <a:p>
            <a:pPr>
              <a:buFont typeface="Wingdings 2" pitchFamily="18" charset="2"/>
              <a:buNone/>
            </a:pPr>
            <a:endParaRPr lang="en-US" smtClean="0"/>
          </a:p>
          <a:p>
            <a:pPr>
              <a:buFont typeface="Wingdings 2" pitchFamily="18" charset="2"/>
              <a:buNone/>
            </a:pPr>
            <a:r>
              <a:rPr lang="en-US" smtClean="0"/>
              <a:t>    Condition eliminates some of the records from the list.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868362"/>
          </a:xfrm>
        </p:spPr>
        <p:txBody>
          <a:bodyPr/>
          <a:lstStyle/>
          <a:p>
            <a:pPr>
              <a:defRPr/>
            </a:pPr>
            <a:r>
              <a:rPr lang="en-US" dirty="0" smtClean="0"/>
              <a:t>Example</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4864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64E85CE4-A27D-4866-A9EF-485E8A3A3886}" type="slidenum">
              <a:rPr lang="en-US" smtClean="0"/>
              <a:pPr>
                <a:defRPr/>
              </a:pPr>
              <a:t>26</a:t>
            </a:fld>
            <a:endParaRPr lang="en-US"/>
          </a:p>
        </p:txBody>
      </p:sp>
      <p:sp>
        <p:nvSpPr>
          <p:cNvPr id="33795" name="Content Placeholder 2"/>
          <p:cNvSpPr>
            <a:spLocks noGrp="1"/>
          </p:cNvSpPr>
          <p:nvPr>
            <p:ph sz="quarter" idx="1"/>
          </p:nvPr>
        </p:nvSpPr>
        <p:spPr/>
        <p:txBody>
          <a:bodyPr/>
          <a:lstStyle/>
          <a:p>
            <a:pPr>
              <a:buFont typeface="Wingdings 2" pitchFamily="18" charset="2"/>
              <a:buNone/>
            </a:pPr>
            <a:r>
              <a:rPr lang="en-US" smtClean="0"/>
              <a:t>    </a:t>
            </a:r>
          </a:p>
          <a:p>
            <a:pPr>
              <a:buFont typeface="Wingdings 2" pitchFamily="18" charset="2"/>
              <a:buNone/>
            </a:pPr>
            <a:r>
              <a:rPr lang="en-US" smtClean="0"/>
              <a:t>    </a:t>
            </a:r>
          </a:p>
          <a:p>
            <a:pPr>
              <a:buFont typeface="Wingdings 2" pitchFamily="18" charset="2"/>
              <a:buNone/>
            </a:pPr>
            <a:endParaRPr lang="en-US" smtClean="0"/>
          </a:p>
          <a:p>
            <a:pPr>
              <a:buFont typeface="Wingdings 2" pitchFamily="18" charset="2"/>
              <a:buNone/>
            </a:pPr>
            <a:r>
              <a:rPr lang="en-US" smtClean="0"/>
              <a:t>    SELECT CarRegNo, DriverID</a:t>
            </a:r>
          </a:p>
          <a:p>
            <a:pPr>
              <a:buFont typeface="Wingdings 2" pitchFamily="18" charset="2"/>
              <a:buNone/>
            </a:pPr>
            <a:r>
              <a:rPr lang="en-US" smtClean="0"/>
              <a:t>     FROM Car</a:t>
            </a:r>
          </a:p>
          <a:p>
            <a:pPr>
              <a:buFont typeface="Wingdings 2" pitchFamily="18" charset="2"/>
              <a:buNone/>
            </a:pPr>
            <a:r>
              <a:rPr lang="en-US" smtClean="0"/>
              <a:t>     WHERE  Make = ‘BMW’</a:t>
            </a:r>
          </a:p>
        </p:txBody>
      </p:sp>
      <p:pic>
        <p:nvPicPr>
          <p:cNvPr id="33799" name="Picture 2"/>
          <p:cNvPicPr>
            <a:picLocks noChangeAspect="1" noChangeArrowheads="1"/>
          </p:cNvPicPr>
          <p:nvPr/>
        </p:nvPicPr>
        <p:blipFill>
          <a:blip r:embed="rId2" cstate="print"/>
          <a:srcRect/>
          <a:stretch>
            <a:fillRect/>
          </a:stretch>
        </p:blipFill>
        <p:spPr bwMode="auto">
          <a:xfrm>
            <a:off x="1447800" y="1219200"/>
            <a:ext cx="5329238" cy="1600200"/>
          </a:xfrm>
          <a:prstGeom prst="rect">
            <a:avLst/>
          </a:prstGeom>
          <a:noFill/>
          <a:ln w="9525">
            <a:noFill/>
            <a:miter lim="800000"/>
            <a:headEnd/>
            <a:tailEnd/>
          </a:ln>
        </p:spPr>
      </p:pic>
      <p:pic>
        <p:nvPicPr>
          <p:cNvPr id="33800" name="Picture 3"/>
          <p:cNvPicPr>
            <a:picLocks noChangeAspect="1" noChangeArrowheads="1"/>
          </p:cNvPicPr>
          <p:nvPr/>
        </p:nvPicPr>
        <p:blipFill>
          <a:blip r:embed="rId3" cstate="print"/>
          <a:srcRect/>
          <a:stretch>
            <a:fillRect/>
          </a:stretch>
        </p:blipFill>
        <p:spPr bwMode="auto">
          <a:xfrm>
            <a:off x="2819400" y="4724400"/>
            <a:ext cx="3292475"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Selecting All Attributes</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7244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44BFC642-21B0-436F-A639-04F36411531E}" type="slidenum">
              <a:rPr lang="en-US" smtClean="0"/>
              <a:pPr>
                <a:defRPr/>
              </a:pPr>
              <a:t>27</a:t>
            </a:fld>
            <a:endParaRPr lang="en-US"/>
          </a:p>
        </p:txBody>
      </p:sp>
      <p:sp>
        <p:nvSpPr>
          <p:cNvPr id="34819" name="Content Placeholder 2"/>
          <p:cNvSpPr>
            <a:spLocks noGrp="1"/>
          </p:cNvSpPr>
          <p:nvPr>
            <p:ph sz="quarter" idx="1"/>
          </p:nvPr>
        </p:nvSpPr>
        <p:spPr/>
        <p:txBody>
          <a:bodyPr/>
          <a:lstStyle/>
          <a:p>
            <a:r>
              <a:rPr lang="en-US" smtClean="0"/>
              <a:t>To select all attributes we can use * in place of the attribute list</a:t>
            </a:r>
          </a:p>
          <a:p>
            <a:pPr>
              <a:buFont typeface="Wingdings 2" pitchFamily="18" charset="2"/>
              <a:buNone/>
            </a:pPr>
            <a:r>
              <a:rPr lang="en-US" smtClean="0"/>
              <a:t>    SELECT  *</a:t>
            </a:r>
          </a:p>
          <a:p>
            <a:pPr>
              <a:buFont typeface="Wingdings 2" pitchFamily="18" charset="2"/>
              <a:buNone/>
            </a:pPr>
            <a:r>
              <a:rPr lang="en-US" smtClean="0"/>
              <a:t>    FROM  table_name</a:t>
            </a:r>
          </a:p>
          <a:p>
            <a:pPr>
              <a:buFont typeface="Wingdings 2" pitchFamily="18" charset="2"/>
              <a:buNone/>
            </a:pPr>
            <a:r>
              <a:rPr lang="en-US" smtClean="0"/>
              <a:t>    WHERE  condition</a:t>
            </a:r>
          </a:p>
          <a:p>
            <a:pPr>
              <a:buFont typeface="Wingdings 2" pitchFamily="18" charset="2"/>
              <a:buNone/>
            </a:pPr>
            <a:endParaRPr lang="en-US" smtClean="0"/>
          </a:p>
          <a:p>
            <a:pPr>
              <a:buFont typeface="Wingdings 2" pitchFamily="18" charset="2"/>
              <a:buNone/>
            </a:pPr>
            <a:r>
              <a:rPr lang="en-US" smtClean="0"/>
              <a:t>    SELECT * is the same as select operation defined in relational algebra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8768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08EEC9AA-EB1C-4F8C-BA5E-B89E24262A2C}" type="slidenum">
              <a:rPr lang="en-US" smtClean="0"/>
              <a:pPr>
                <a:defRPr/>
              </a:pPr>
              <a:t>28</a:t>
            </a:fld>
            <a:endParaRPr lang="en-US"/>
          </a:p>
        </p:txBody>
      </p:sp>
      <p:pic>
        <p:nvPicPr>
          <p:cNvPr id="35846" name="Picture 2"/>
          <p:cNvPicPr>
            <a:picLocks noGrp="1" noChangeAspect="1" noChangeArrowheads="1"/>
          </p:cNvPicPr>
          <p:nvPr>
            <p:ph sz="quarter" idx="1"/>
          </p:nvPr>
        </p:nvPicPr>
        <p:blipFill>
          <a:blip r:embed="rId2" cstate="print"/>
          <a:srcRect/>
          <a:stretch>
            <a:fillRect/>
          </a:stretch>
        </p:blipFill>
        <p:spPr>
          <a:xfrm>
            <a:off x="228600" y="1828800"/>
            <a:ext cx="8239125" cy="2819400"/>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(Cont.)</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8768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C444AD6A-07D1-4B3D-B107-CD0E2AF41594}" type="slidenum">
              <a:rPr lang="en-US" smtClean="0"/>
              <a:pPr>
                <a:defRPr/>
              </a:pPr>
              <a:t>29</a:t>
            </a:fld>
            <a:endParaRPr lang="en-US"/>
          </a:p>
        </p:txBody>
      </p:sp>
      <p:pic>
        <p:nvPicPr>
          <p:cNvPr id="36870" name="Picture 4"/>
          <p:cNvPicPr>
            <a:picLocks noGrp="1" noChangeAspect="1" noChangeArrowheads="1"/>
          </p:cNvPicPr>
          <p:nvPr>
            <p:ph sz="quarter" idx="1"/>
          </p:nvPr>
        </p:nvPicPr>
        <p:blipFill>
          <a:blip r:embed="rId2" cstate="print"/>
          <a:srcRect/>
          <a:stretch>
            <a:fillRect/>
          </a:stretch>
        </p:blipFill>
        <p:spPr>
          <a:xfrm>
            <a:off x="1828800" y="2133600"/>
            <a:ext cx="4959350" cy="3352800"/>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SQL</a:t>
            </a:r>
            <a:endParaRPr lang="en-US" dirty="0"/>
          </a:p>
        </p:txBody>
      </p:sp>
      <p:sp>
        <p:nvSpPr>
          <p:cNvPr id="4" name="Date Placeholder 3"/>
          <p:cNvSpPr>
            <a:spLocks noGrp="1"/>
          </p:cNvSpPr>
          <p:nvPr>
            <p:ph type="dt" sz="half" idx="10"/>
          </p:nvPr>
        </p:nvSpPr>
        <p:spPr/>
        <p:txBody>
          <a:bodyPr/>
          <a:lstStyle/>
          <a:p>
            <a:pPr>
              <a:defRPr/>
            </a:pPr>
            <a:fld id="{5325A949-4302-40B0-AA1E-99FE3C446BA9}"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9530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5AE12C91-0245-47E7-86A6-3A0828801813}" type="slidenum">
              <a:rPr lang="en-US" smtClean="0"/>
              <a:pPr>
                <a:defRPr/>
              </a:pPr>
              <a:t>3</a:t>
            </a:fld>
            <a:endParaRPr lang="en-US"/>
          </a:p>
        </p:txBody>
      </p:sp>
      <p:sp>
        <p:nvSpPr>
          <p:cNvPr id="10243" name="Content Placeholder 2"/>
          <p:cNvSpPr>
            <a:spLocks noGrp="1"/>
          </p:cNvSpPr>
          <p:nvPr>
            <p:ph sz="quarter" idx="1"/>
          </p:nvPr>
        </p:nvSpPr>
        <p:spPr/>
        <p:txBody>
          <a:bodyPr/>
          <a:lstStyle/>
          <a:p>
            <a:r>
              <a:rPr lang="en-US" smtClean="0"/>
              <a:t>SQL stands for Structured Query Language</a:t>
            </a:r>
          </a:p>
          <a:p>
            <a:pPr>
              <a:buFont typeface="Wingdings 2" pitchFamily="18" charset="2"/>
              <a:buNone/>
            </a:pPr>
            <a:endParaRPr lang="en-US" smtClean="0"/>
          </a:p>
          <a:p>
            <a:r>
              <a:rPr lang="en-US" smtClean="0"/>
              <a:t>First proposed by IBM Research 1974</a:t>
            </a:r>
          </a:p>
          <a:p>
            <a:endParaRPr lang="en-US" smtClean="0"/>
          </a:p>
          <a:p>
            <a:r>
              <a:rPr lang="en-US" smtClean="0"/>
              <a:t>First implementation SQL/DS, IBM 1981</a:t>
            </a:r>
          </a:p>
          <a:p>
            <a:endParaRPr lang="en-US" smtClean="0"/>
          </a:p>
          <a:p>
            <a:r>
              <a:rPr lang="en-US" smtClean="0"/>
              <a:t>Most DBMS systems support base functionality but add some new properties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Attribute Expressions</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7244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ED0B2AEE-1733-421C-B4CD-C241D91CC002}" type="slidenum">
              <a:rPr lang="en-US" smtClean="0"/>
              <a:pPr>
                <a:defRPr/>
              </a:pPr>
              <a:t>30</a:t>
            </a:fld>
            <a:endParaRPr lang="en-US"/>
          </a:p>
        </p:txBody>
      </p:sp>
      <p:sp>
        <p:nvSpPr>
          <p:cNvPr id="37891" name="Content Placeholder 2"/>
          <p:cNvSpPr>
            <a:spLocks noGrp="1"/>
          </p:cNvSpPr>
          <p:nvPr>
            <p:ph sz="quarter" idx="1"/>
          </p:nvPr>
        </p:nvSpPr>
        <p:spPr/>
        <p:txBody>
          <a:bodyPr/>
          <a:lstStyle/>
          <a:p>
            <a:r>
              <a:rPr lang="en-US" smtClean="0"/>
              <a:t>Attributes can be written as expressions. In this case a name can be assigned to the resulted table attribute using </a:t>
            </a:r>
            <a:r>
              <a:rPr lang="en-US" b="1" i="1" smtClean="0"/>
              <a:t>as</a:t>
            </a:r>
            <a:r>
              <a:rPr lang="en-US" smtClean="0"/>
              <a:t> </a:t>
            </a:r>
            <a:r>
              <a:rPr lang="en-US" i="1" smtClean="0"/>
              <a:t>new_name</a:t>
            </a:r>
            <a:r>
              <a:rPr lang="en-US" smtClean="0"/>
              <a:t>.</a:t>
            </a:r>
          </a:p>
        </p:txBody>
      </p:sp>
      <p:pic>
        <p:nvPicPr>
          <p:cNvPr id="37895" name="Picture 2"/>
          <p:cNvPicPr>
            <a:picLocks noChangeAspect="1" noChangeArrowheads="1"/>
          </p:cNvPicPr>
          <p:nvPr/>
        </p:nvPicPr>
        <p:blipFill>
          <a:blip r:embed="rId2" cstate="print"/>
          <a:srcRect/>
          <a:stretch>
            <a:fillRect/>
          </a:stretch>
        </p:blipFill>
        <p:spPr bwMode="auto">
          <a:xfrm>
            <a:off x="1981200" y="3429000"/>
            <a:ext cx="5386388"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Logical Expressions in SELECT Query</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8006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4A995562-99BA-46BD-BE33-3D49FE971507}" type="slidenum">
              <a:rPr lang="en-US" smtClean="0"/>
              <a:pPr>
                <a:defRPr/>
              </a:pPr>
              <a:t>31</a:t>
            </a:fld>
            <a:endParaRPr lang="en-US"/>
          </a:p>
        </p:txBody>
      </p:sp>
      <p:sp>
        <p:nvSpPr>
          <p:cNvPr id="38915" name="Content Placeholder 2"/>
          <p:cNvSpPr>
            <a:spLocks noGrp="1"/>
          </p:cNvSpPr>
          <p:nvPr>
            <p:ph sz="quarter" idx="1"/>
          </p:nvPr>
        </p:nvSpPr>
        <p:spPr/>
        <p:txBody>
          <a:bodyPr/>
          <a:lstStyle/>
          <a:p>
            <a:r>
              <a:rPr lang="en-US" smtClean="0"/>
              <a:t>The condition part of a select query can be written using logical expressions with AND, OR and NOT</a:t>
            </a:r>
          </a:p>
        </p:txBody>
      </p:sp>
      <p:pic>
        <p:nvPicPr>
          <p:cNvPr id="38919" name="Picture 2"/>
          <p:cNvPicPr>
            <a:picLocks noChangeAspect="1" noChangeArrowheads="1"/>
          </p:cNvPicPr>
          <p:nvPr/>
        </p:nvPicPr>
        <p:blipFill>
          <a:blip r:embed="rId2" cstate="print"/>
          <a:srcRect/>
          <a:stretch>
            <a:fillRect/>
          </a:stretch>
        </p:blipFill>
        <p:spPr bwMode="auto">
          <a:xfrm>
            <a:off x="1828800" y="3352800"/>
            <a:ext cx="5819775" cy="288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7244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FD99710D-9017-4BBF-A35B-920AC8043354}" type="slidenum">
              <a:rPr lang="en-US" smtClean="0"/>
              <a:pPr>
                <a:defRPr/>
              </a:pPr>
              <a:t>32</a:t>
            </a:fld>
            <a:endParaRPr lang="en-US"/>
          </a:p>
        </p:txBody>
      </p:sp>
      <p:pic>
        <p:nvPicPr>
          <p:cNvPr id="39942" name="Picture 2"/>
          <p:cNvPicPr>
            <a:picLocks noGrp="1" noChangeAspect="1" noChangeArrowheads="1"/>
          </p:cNvPicPr>
          <p:nvPr>
            <p:ph sz="quarter" idx="1"/>
          </p:nvPr>
        </p:nvPicPr>
        <p:blipFill>
          <a:blip r:embed="rId2" cstate="print"/>
          <a:srcRect/>
          <a:stretch>
            <a:fillRect/>
          </a:stretch>
        </p:blipFill>
        <p:spPr>
          <a:xfrm>
            <a:off x="1371600" y="1828800"/>
            <a:ext cx="6477000" cy="3916363"/>
          </a:xfr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a:t>
            </a:r>
            <a:endParaRPr lang="en-US" dirty="0"/>
          </a:p>
        </p:txBody>
      </p:sp>
      <p:sp>
        <p:nvSpPr>
          <p:cNvPr id="4" name="Date Placeholder 3"/>
          <p:cNvSpPr>
            <a:spLocks noGrp="1"/>
          </p:cNvSpPr>
          <p:nvPr>
            <p:ph type="dt" sz="half" idx="10"/>
          </p:nvPr>
        </p:nvSpPr>
        <p:spPr/>
        <p:txBody>
          <a:bodyPr/>
          <a:lstStyle/>
          <a:p>
            <a:pPr>
              <a:defRPr/>
            </a:pPr>
            <a:fld id="{1DD771E4-9559-4071-AE5F-14DD85B14522}"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7244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9E4164E1-F594-4984-A146-24F5AEF69BCD}" type="slidenum">
              <a:rPr lang="en-US" smtClean="0"/>
              <a:pPr>
                <a:defRPr/>
              </a:pPr>
              <a:t>33</a:t>
            </a:fld>
            <a:endParaRPr lang="en-US"/>
          </a:p>
        </p:txBody>
      </p:sp>
      <p:sp>
        <p:nvSpPr>
          <p:cNvPr id="40963" name="Content Placeholder 2"/>
          <p:cNvSpPr>
            <a:spLocks noGrp="1"/>
          </p:cNvSpPr>
          <p:nvPr>
            <p:ph sz="quarter" idx="1"/>
          </p:nvPr>
        </p:nvSpPr>
        <p:spPr/>
        <p:txBody>
          <a:bodyPr/>
          <a:lstStyle/>
          <a:p>
            <a:r>
              <a:rPr lang="en-US" smtClean="0"/>
              <a:t>Find the names and surnames of all employees working in Administration department in London and earning more than 45, or working in Production department in Oxford and earning less than 30.</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Solution</a:t>
            </a:r>
            <a:endParaRPr lang="en-US" dirty="0"/>
          </a:p>
        </p:txBody>
      </p:sp>
      <p:sp>
        <p:nvSpPr>
          <p:cNvPr id="4" name="Date Placeholder 3"/>
          <p:cNvSpPr>
            <a:spLocks noGrp="1"/>
          </p:cNvSpPr>
          <p:nvPr>
            <p:ph type="dt" sz="half" idx="10"/>
          </p:nvPr>
        </p:nvSpPr>
        <p:spPr/>
        <p:txBody>
          <a:bodyPr/>
          <a:lstStyle/>
          <a:p>
            <a:pPr>
              <a:defRPr/>
            </a:pPr>
            <a:fld id="{1DD771E4-9559-4071-AE5F-14DD85B14522}"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46482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B7371EE7-8259-47DA-9CF3-1C9E7BB620F2}" type="slidenum">
              <a:rPr lang="en-US" smtClean="0"/>
              <a:pPr>
                <a:defRPr/>
              </a:pPr>
              <a:t>34</a:t>
            </a:fld>
            <a:endParaRPr lang="en-US"/>
          </a:p>
        </p:txBody>
      </p:sp>
      <p:sp>
        <p:nvSpPr>
          <p:cNvPr id="41987" name="Content Placeholder 2"/>
          <p:cNvSpPr>
            <a:spLocks noGrp="1"/>
          </p:cNvSpPr>
          <p:nvPr>
            <p:ph sz="quarter" idx="1"/>
          </p:nvPr>
        </p:nvSpPr>
        <p:spPr>
          <a:xfrm>
            <a:off x="457200" y="1752600"/>
            <a:ext cx="8305800" cy="4625975"/>
          </a:xfrm>
        </p:spPr>
        <p:txBody>
          <a:bodyPr/>
          <a:lstStyle/>
          <a:p>
            <a:pPr>
              <a:buFont typeface="Wingdings 2" pitchFamily="18" charset="2"/>
              <a:buNone/>
            </a:pPr>
            <a:r>
              <a:rPr lang="en-US" dirty="0" smtClean="0"/>
              <a:t>    SELECT Name, Surname</a:t>
            </a:r>
          </a:p>
          <a:p>
            <a:pPr>
              <a:buFont typeface="Wingdings 2" pitchFamily="18" charset="2"/>
              <a:buNone/>
            </a:pPr>
            <a:r>
              <a:rPr lang="en-US" dirty="0" smtClean="0"/>
              <a:t>    FROM Employee</a:t>
            </a:r>
          </a:p>
          <a:p>
            <a:pPr>
              <a:buFont typeface="Wingdings 2" pitchFamily="18" charset="2"/>
              <a:buNone/>
            </a:pPr>
            <a:r>
              <a:rPr lang="en-US" dirty="0" smtClean="0"/>
              <a:t>    WHERE  (Dept=‘Administration’ AND City =‘London’    </a:t>
            </a:r>
          </a:p>
          <a:p>
            <a:pPr>
              <a:buFont typeface="Wingdings 2" pitchFamily="18" charset="2"/>
              <a:buNone/>
            </a:pPr>
            <a:r>
              <a:rPr lang="en-US" dirty="0" smtClean="0"/>
              <a:t>                        AND Salary &gt; 45 ) </a:t>
            </a:r>
          </a:p>
          <a:p>
            <a:pPr>
              <a:buFont typeface="Wingdings 2" pitchFamily="18" charset="2"/>
              <a:buNone/>
            </a:pPr>
            <a:r>
              <a:rPr lang="en-US" dirty="0" smtClean="0"/>
              <a:t>                                  OR </a:t>
            </a:r>
          </a:p>
          <a:p>
            <a:pPr>
              <a:buFont typeface="Wingdings 2" pitchFamily="18" charset="2"/>
              <a:buNone/>
            </a:pPr>
            <a:r>
              <a:rPr lang="en-US" dirty="0" smtClean="0"/>
              <a:t>                      (Dept=‘Production’ AND City =‘Oxford’    </a:t>
            </a:r>
          </a:p>
          <a:p>
            <a:pPr>
              <a:buFont typeface="Wingdings 2" pitchFamily="18" charset="2"/>
              <a:buNone/>
            </a:pPr>
            <a:r>
              <a:rPr lang="en-US" dirty="0" smtClean="0"/>
              <a:t>                        AND Salary &lt; 30 )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0292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C835F27F-EE3D-4DCD-835D-5AC4039EDBEC}" type="slidenum">
              <a:rPr lang="en-US" smtClean="0"/>
              <a:pPr>
                <a:defRPr/>
              </a:pPr>
              <a:t>35</a:t>
            </a:fld>
            <a:endParaRPr lang="en-US"/>
          </a:p>
        </p:txBody>
      </p:sp>
      <p:sp>
        <p:nvSpPr>
          <p:cNvPr id="43011" name="Content Placeholder 2"/>
          <p:cNvSpPr>
            <a:spLocks noGrp="1"/>
          </p:cNvSpPr>
          <p:nvPr>
            <p:ph sz="quarter" idx="1"/>
          </p:nvPr>
        </p:nvSpPr>
        <p:spPr/>
        <p:txBody>
          <a:bodyPr/>
          <a:lstStyle/>
          <a:p>
            <a:r>
              <a:rPr lang="en-US" smtClean="0"/>
              <a:t>SQL query language is designed to write queries in relational databases</a:t>
            </a:r>
          </a:p>
          <a:p>
            <a:r>
              <a:rPr lang="en-US" smtClean="0"/>
              <a:t>Each attribute is defined by using a domain</a:t>
            </a:r>
          </a:p>
          <a:p>
            <a:r>
              <a:rPr lang="en-US" smtClean="0"/>
              <a:t>CREATE TABLE is used  to create a new table</a:t>
            </a:r>
          </a:p>
          <a:p>
            <a:r>
              <a:rPr lang="en-US" smtClean="0"/>
              <a:t>INSERT is used to add records to a table</a:t>
            </a:r>
          </a:p>
          <a:p>
            <a:r>
              <a:rPr lang="en-US" smtClean="0"/>
              <a:t>SELECT is used to retrieve data from a table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286000"/>
            <a:ext cx="8229600" cy="1143000"/>
          </a:xfrm>
        </p:spPr>
        <p:txBody>
          <a:bodyPr/>
          <a:lstStyle/>
          <a:p>
            <a:pPr eaLnBrk="1" fontAlgn="auto" hangingPunct="1">
              <a:spcAft>
                <a:spcPts val="0"/>
              </a:spcAft>
              <a:defRPr/>
            </a:pPr>
            <a:r>
              <a:rPr lang="en-US" dirty="0" smtClean="0">
                <a:solidFill>
                  <a:schemeClr val="accent1">
                    <a:satMod val="150000"/>
                  </a:schemeClr>
                </a:solidFill>
              </a:rPr>
              <a:t>Questions?</a:t>
            </a:r>
            <a:endParaRPr lang="en-US" dirty="0">
              <a:solidFill>
                <a:schemeClr val="accent1">
                  <a:satMod val="150000"/>
                </a:schemeClr>
              </a:solidFill>
            </a:endParaRPr>
          </a:p>
        </p:txBody>
      </p:sp>
      <p:sp>
        <p:nvSpPr>
          <p:cNvPr id="4" name="Date Placeholder 3"/>
          <p:cNvSpPr>
            <a:spLocks noGrp="1"/>
          </p:cNvSpPr>
          <p:nvPr>
            <p:ph type="dt" sz="half" idx="10"/>
          </p:nvPr>
        </p:nvSpPr>
        <p:spPr/>
        <p:txBody>
          <a:bodyPr/>
          <a:lstStyle/>
          <a:p>
            <a:pPr>
              <a:defRPr/>
            </a:pPr>
            <a:fld id="{CDF6301A-5BCC-4526-A062-4F8C214F280B}" type="datetime1">
              <a:rPr lang="en-US"/>
              <a:pPr>
                <a:defRPr/>
              </a:pPr>
              <a:t>10/9/2021</a:t>
            </a:fld>
            <a:endParaRPr lang="en-US"/>
          </a:p>
        </p:txBody>
      </p:sp>
      <p:sp>
        <p:nvSpPr>
          <p:cNvPr id="5" name="Footer Placeholder 4"/>
          <p:cNvSpPr>
            <a:spLocks noGrp="1"/>
          </p:cNvSpPr>
          <p:nvPr>
            <p:ph type="ftr" sz="quarter" idx="11"/>
          </p:nvPr>
        </p:nvSpPr>
        <p:spPr>
          <a:xfrm>
            <a:off x="914400" y="6172200"/>
            <a:ext cx="5029200" cy="457200"/>
          </a:xfrm>
        </p:spPr>
        <p:txBody>
          <a:bodyPr/>
          <a:lstStyle/>
          <a:p>
            <a:pPr>
              <a:defRPr/>
            </a:pPr>
            <a:r>
              <a:rPr lang="en-US" dirty="0"/>
              <a:t>Database Management Systems,            Roya Choupani</a:t>
            </a:r>
          </a:p>
        </p:txBody>
      </p:sp>
      <p:sp>
        <p:nvSpPr>
          <p:cNvPr id="6" name="Slide Number Placeholder 5"/>
          <p:cNvSpPr>
            <a:spLocks noGrp="1"/>
          </p:cNvSpPr>
          <p:nvPr>
            <p:ph type="sldNum" sz="quarter" idx="12"/>
          </p:nvPr>
        </p:nvSpPr>
        <p:spPr/>
        <p:txBody>
          <a:bodyPr/>
          <a:lstStyle/>
          <a:p>
            <a:pPr>
              <a:defRPr/>
            </a:pPr>
            <a:fld id="{FD725E24-BEC6-4B4E-ADDD-D4A6AD0D76EA}" type="slidenum">
              <a:rPr lang="en-US"/>
              <a:pPr>
                <a:defRPr/>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Domains</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0292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253DAC71-8174-45F6-81FA-1C291823E5CD}" type="slidenum">
              <a:rPr lang="en-US" smtClean="0"/>
              <a:pPr>
                <a:defRPr/>
              </a:pPr>
              <a:t>4</a:t>
            </a:fld>
            <a:endParaRPr lang="en-US"/>
          </a:p>
        </p:txBody>
      </p:sp>
      <p:sp>
        <p:nvSpPr>
          <p:cNvPr id="11267" name="Content Placeholder 2"/>
          <p:cNvSpPr>
            <a:spLocks noGrp="1"/>
          </p:cNvSpPr>
          <p:nvPr>
            <p:ph sz="quarter" idx="1"/>
          </p:nvPr>
        </p:nvSpPr>
        <p:spPr/>
        <p:txBody>
          <a:bodyPr/>
          <a:lstStyle/>
          <a:p>
            <a:r>
              <a:rPr lang="en-US" smtClean="0"/>
              <a:t>Domains specify the content type of attributes</a:t>
            </a:r>
          </a:p>
          <a:p>
            <a:pPr lvl="1"/>
            <a:r>
              <a:rPr lang="en-US" smtClean="0"/>
              <a:t>e.g. Attribute  “</a:t>
            </a:r>
            <a:r>
              <a:rPr lang="en-US" i="1" smtClean="0"/>
              <a:t>Employee name” </a:t>
            </a:r>
            <a:r>
              <a:rPr lang="en-US" smtClean="0"/>
              <a:t>gets its value from the domain of </a:t>
            </a:r>
            <a:r>
              <a:rPr lang="en-US" b="1" i="1" smtClean="0"/>
              <a:t>strings </a:t>
            </a:r>
            <a:r>
              <a:rPr lang="en-US" i="1" smtClean="0"/>
              <a:t>(Each name is a string)</a:t>
            </a:r>
          </a:p>
          <a:p>
            <a:pPr lvl="1">
              <a:buFont typeface="Wingdings" pitchFamily="2" charset="2"/>
              <a:buNone/>
            </a:pPr>
            <a:endParaRPr lang="en-US" smtClean="0"/>
          </a:p>
          <a:p>
            <a:r>
              <a:rPr lang="en-US" smtClean="0"/>
              <a:t>Two categories of domains are:</a:t>
            </a:r>
          </a:p>
          <a:p>
            <a:pPr lvl="1"/>
            <a:r>
              <a:rPr lang="en-US" smtClean="0"/>
              <a:t> Elementary (predefined by the standard)</a:t>
            </a:r>
          </a:p>
          <a:p>
            <a:pPr lvl="1"/>
            <a:r>
              <a:rPr lang="en-US" smtClean="0"/>
              <a:t>User-defined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Elementary Domains - Character</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2578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D73044AA-834B-4ED1-A447-8D49AEDB99B4}" type="slidenum">
              <a:rPr lang="en-US" smtClean="0"/>
              <a:pPr>
                <a:defRPr/>
              </a:pPr>
              <a:t>5</a:t>
            </a:fld>
            <a:endParaRPr lang="en-US"/>
          </a:p>
        </p:txBody>
      </p:sp>
      <p:sp>
        <p:nvSpPr>
          <p:cNvPr id="12291" name="Content Placeholder 2"/>
          <p:cNvSpPr>
            <a:spLocks noGrp="1"/>
          </p:cNvSpPr>
          <p:nvPr>
            <p:ph sz="quarter" idx="1"/>
          </p:nvPr>
        </p:nvSpPr>
        <p:spPr>
          <a:xfrm>
            <a:off x="457200" y="1447800"/>
            <a:ext cx="8229600" cy="4800600"/>
          </a:xfrm>
        </p:spPr>
        <p:txBody>
          <a:bodyPr/>
          <a:lstStyle/>
          <a:p>
            <a:r>
              <a:rPr lang="en-US" smtClean="0"/>
              <a:t>Character domain is used with single character or string attributes</a:t>
            </a:r>
          </a:p>
          <a:p>
            <a:r>
              <a:rPr lang="en-US" smtClean="0"/>
              <a:t>Strings may have variable length</a:t>
            </a:r>
          </a:p>
          <a:p>
            <a:r>
              <a:rPr lang="en-US" smtClean="0"/>
              <a:t>Syntax: </a:t>
            </a:r>
          </a:p>
          <a:p>
            <a:pPr lvl="1"/>
            <a:r>
              <a:rPr lang="en-US" b="1" i="1" smtClean="0"/>
              <a:t>character</a:t>
            </a:r>
            <a:r>
              <a:rPr lang="en-US" smtClean="0"/>
              <a:t> or </a:t>
            </a:r>
            <a:r>
              <a:rPr lang="en-US" b="1" i="1" smtClean="0"/>
              <a:t>char</a:t>
            </a:r>
            <a:r>
              <a:rPr lang="en-US" smtClean="0"/>
              <a:t> to define single character attributes</a:t>
            </a:r>
          </a:p>
          <a:p>
            <a:pPr lvl="1"/>
            <a:r>
              <a:rPr lang="en-US" b="1" i="1" smtClean="0"/>
              <a:t>character (n)</a:t>
            </a:r>
            <a:r>
              <a:rPr lang="en-US" smtClean="0"/>
              <a:t> or </a:t>
            </a:r>
            <a:r>
              <a:rPr lang="en-US" b="1" i="1" smtClean="0"/>
              <a:t>char (n)</a:t>
            </a:r>
            <a:r>
              <a:rPr lang="en-US" smtClean="0"/>
              <a:t> defines a fixed length string</a:t>
            </a:r>
          </a:p>
          <a:p>
            <a:pPr lvl="1"/>
            <a:r>
              <a:rPr lang="en-US" b="1" i="1" smtClean="0"/>
              <a:t>character varying </a:t>
            </a:r>
            <a:r>
              <a:rPr lang="en-US" smtClean="0"/>
              <a:t>or </a:t>
            </a:r>
            <a:r>
              <a:rPr lang="en-US" b="1" i="1" smtClean="0"/>
              <a:t>varchar</a:t>
            </a:r>
            <a:r>
              <a:rPr lang="en-US" smtClean="0"/>
              <a:t> defines a variable length string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Elementary Domains – Exact Values</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0292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8EC6DEB3-5B86-4AC7-A98F-0EED234943C0}" type="slidenum">
              <a:rPr lang="en-US" smtClean="0"/>
              <a:pPr>
                <a:defRPr/>
              </a:pPr>
              <a:t>6</a:t>
            </a:fld>
            <a:endParaRPr lang="en-US"/>
          </a:p>
        </p:txBody>
      </p:sp>
      <p:sp>
        <p:nvSpPr>
          <p:cNvPr id="13315" name="Content Placeholder 2"/>
          <p:cNvSpPr>
            <a:spLocks noGrp="1"/>
          </p:cNvSpPr>
          <p:nvPr>
            <p:ph sz="quarter" idx="1"/>
          </p:nvPr>
        </p:nvSpPr>
        <p:spPr>
          <a:xfrm>
            <a:off x="457200" y="1524000"/>
            <a:ext cx="8229600" cy="4876800"/>
          </a:xfrm>
        </p:spPr>
        <p:txBody>
          <a:bodyPr/>
          <a:lstStyle/>
          <a:p>
            <a:r>
              <a:rPr lang="en-US" sz="2800" dirty="0" smtClean="0"/>
              <a:t>Exact numeric domains are used with exact values, integer, or numbers with a fractional part</a:t>
            </a:r>
          </a:p>
          <a:p>
            <a:r>
              <a:rPr lang="en-US" sz="2800" dirty="0" smtClean="0"/>
              <a:t>Four types are:</a:t>
            </a:r>
          </a:p>
          <a:p>
            <a:pPr lvl="1"/>
            <a:r>
              <a:rPr lang="en-US" sz="2400" dirty="0" smtClean="0"/>
              <a:t>numeric [ ( </a:t>
            </a:r>
            <a:r>
              <a:rPr lang="en-US" sz="2400" i="1" dirty="0" smtClean="0"/>
              <a:t>Precision [, Scale ] ) ]  where precision is the total number of digits and scale is the number of digits after decimal point</a:t>
            </a:r>
          </a:p>
          <a:p>
            <a:pPr lvl="2"/>
            <a:r>
              <a:rPr lang="en-US" sz="2000" i="1" dirty="0" smtClean="0"/>
              <a:t>e.g. numeric (5,2) shows numbers like 455.12</a:t>
            </a:r>
          </a:p>
          <a:p>
            <a:pPr lvl="1"/>
            <a:r>
              <a:rPr lang="en-US" sz="2400" dirty="0" smtClean="0"/>
              <a:t>decimal [ ( </a:t>
            </a:r>
            <a:r>
              <a:rPr lang="en-US" sz="2400" i="1" dirty="0" smtClean="0"/>
              <a:t>Precision [, Scale ] ) ] (same as numeric)</a:t>
            </a:r>
          </a:p>
          <a:p>
            <a:pPr lvl="1"/>
            <a:r>
              <a:rPr lang="en-US" sz="2400" dirty="0" smtClean="0"/>
              <a:t>integer</a:t>
            </a:r>
          </a:p>
          <a:p>
            <a:pPr lvl="1"/>
            <a:r>
              <a:rPr lang="en-US" sz="2400" dirty="0" err="1" smtClean="0"/>
              <a:t>smallint</a:t>
            </a:r>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448"/>
            <a:ext cx="8534400" cy="1252728"/>
          </a:xfrm>
        </p:spPr>
        <p:txBody>
          <a:bodyPr>
            <a:normAutofit/>
          </a:bodyPr>
          <a:lstStyle/>
          <a:p>
            <a:pPr>
              <a:defRPr/>
            </a:pPr>
            <a:r>
              <a:rPr lang="en-US" dirty="0" smtClean="0"/>
              <a:t>Elementary Domains – Real Values</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b="1" dirty="0"/>
          </a:p>
        </p:txBody>
      </p:sp>
      <p:sp>
        <p:nvSpPr>
          <p:cNvPr id="5" name="Footer Placeholder 4"/>
          <p:cNvSpPr>
            <a:spLocks noGrp="1"/>
          </p:cNvSpPr>
          <p:nvPr>
            <p:ph type="ftr" sz="quarter" idx="11"/>
          </p:nvPr>
        </p:nvSpPr>
        <p:spPr>
          <a:xfrm>
            <a:off x="914400" y="6172200"/>
            <a:ext cx="52578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88ADCDB3-A833-4DBE-83D4-12C34F7BF1C2}" type="slidenum">
              <a:rPr lang="en-US" smtClean="0"/>
              <a:pPr>
                <a:defRPr/>
              </a:pPr>
              <a:t>7</a:t>
            </a:fld>
            <a:endParaRPr lang="en-US"/>
          </a:p>
        </p:txBody>
      </p:sp>
      <p:sp>
        <p:nvSpPr>
          <p:cNvPr id="14339" name="Content Placeholder 2"/>
          <p:cNvSpPr>
            <a:spLocks noGrp="1"/>
          </p:cNvSpPr>
          <p:nvPr>
            <p:ph sz="quarter" idx="1"/>
          </p:nvPr>
        </p:nvSpPr>
        <p:spPr>
          <a:xfrm>
            <a:off x="304800" y="1371600"/>
            <a:ext cx="8229600" cy="4702175"/>
          </a:xfrm>
        </p:spPr>
        <p:txBody>
          <a:bodyPr/>
          <a:lstStyle/>
          <a:p>
            <a:r>
              <a:rPr lang="en-US" smtClean="0"/>
              <a:t>Real Value Domains are used for non-exact numeric values</a:t>
            </a:r>
          </a:p>
          <a:p>
            <a:r>
              <a:rPr lang="en-US" smtClean="0"/>
              <a:t>Real value domains are based on a floating point representation</a:t>
            </a:r>
          </a:p>
          <a:p>
            <a:r>
              <a:rPr lang="en-US" smtClean="0"/>
              <a:t>Three types available</a:t>
            </a:r>
          </a:p>
          <a:p>
            <a:pPr lvl="1"/>
            <a:r>
              <a:rPr lang="en-US" b="1" i="1" smtClean="0"/>
              <a:t>float [ ( Precision ) ]   </a:t>
            </a:r>
            <a:r>
              <a:rPr lang="en-US" i="1" smtClean="0"/>
              <a:t>e.g. float(6)  (total number of digits is 6)</a:t>
            </a:r>
          </a:p>
          <a:p>
            <a:pPr lvl="1"/>
            <a:r>
              <a:rPr lang="en-US" b="1" i="1" smtClean="0"/>
              <a:t>double precision   </a:t>
            </a:r>
            <a:r>
              <a:rPr lang="en-US" smtClean="0"/>
              <a:t>(two times the precision of float)</a:t>
            </a:r>
          </a:p>
          <a:p>
            <a:pPr lvl="1"/>
            <a:r>
              <a:rPr lang="en-US" b="1" i="1" smtClean="0"/>
              <a:t>real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Elementary Domains – Date, Time, and Intervals</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3340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F67065DB-6520-4459-A31C-0A183E233E82}" type="slidenum">
              <a:rPr lang="en-US" smtClean="0"/>
              <a:pPr>
                <a:defRPr/>
              </a:pPr>
              <a:t>8</a:t>
            </a:fld>
            <a:endParaRPr lang="en-US"/>
          </a:p>
        </p:txBody>
      </p:sp>
      <p:sp>
        <p:nvSpPr>
          <p:cNvPr id="15363" name="Content Placeholder 2"/>
          <p:cNvSpPr>
            <a:spLocks noGrp="1"/>
          </p:cNvSpPr>
          <p:nvPr>
            <p:ph sz="quarter" idx="1"/>
          </p:nvPr>
        </p:nvSpPr>
        <p:spPr>
          <a:xfrm>
            <a:off x="381000" y="1524000"/>
            <a:ext cx="8229600" cy="4876800"/>
          </a:xfrm>
        </p:spPr>
        <p:txBody>
          <a:bodyPr/>
          <a:lstStyle/>
          <a:p>
            <a:r>
              <a:rPr lang="en-US" dirty="0" smtClean="0"/>
              <a:t>Date and Time are used for temporal instant attributes</a:t>
            </a:r>
          </a:p>
          <a:p>
            <a:pPr lvl="1"/>
            <a:r>
              <a:rPr lang="en-US" dirty="0" smtClean="0"/>
              <a:t>e.g.    Date   </a:t>
            </a:r>
            <a:r>
              <a:rPr lang="en-US" i="1" dirty="0" smtClean="0"/>
              <a:t>(stores  day, month and year values)</a:t>
            </a:r>
          </a:p>
          <a:p>
            <a:pPr lvl="1"/>
            <a:r>
              <a:rPr lang="en-US" i="1" dirty="0" smtClean="0"/>
              <a:t>A date value is given as</a:t>
            </a:r>
          </a:p>
          <a:p>
            <a:pPr lvl="2"/>
            <a:r>
              <a:rPr lang="en-US" dirty="0" smtClean="0"/>
              <a:t>MM/DD/YY or MM/DD/YYYY in USA</a:t>
            </a:r>
          </a:p>
          <a:p>
            <a:pPr lvl="2"/>
            <a:r>
              <a:rPr lang="en-US" i="1" dirty="0" smtClean="0"/>
              <a:t>YY.MM.DD or YYYY.MM.DD in ANSI   (and more..)</a:t>
            </a:r>
          </a:p>
          <a:p>
            <a:pPr lvl="1"/>
            <a:r>
              <a:rPr lang="en-US" dirty="0" smtClean="0"/>
              <a:t>Time  </a:t>
            </a:r>
            <a:r>
              <a:rPr lang="en-US" i="1" dirty="0" smtClean="0"/>
              <a:t>( stores  hour, minute, and second values)</a:t>
            </a:r>
          </a:p>
          <a:p>
            <a:pPr lvl="1"/>
            <a:r>
              <a:rPr lang="en-US" i="1" dirty="0" smtClean="0"/>
              <a:t>Time value is given as </a:t>
            </a:r>
            <a:r>
              <a:rPr lang="en-US" i="1" dirty="0" err="1" smtClean="0"/>
              <a:t>hh:mm:ss</a:t>
            </a:r>
            <a:r>
              <a:rPr lang="en-US" i="1"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Intervals</a:t>
            </a:r>
            <a:endParaRPr lang="en-US" dirty="0"/>
          </a:p>
        </p:txBody>
      </p:sp>
      <p:sp>
        <p:nvSpPr>
          <p:cNvPr id="4" name="Date Placeholder 3"/>
          <p:cNvSpPr>
            <a:spLocks noGrp="1"/>
          </p:cNvSpPr>
          <p:nvPr>
            <p:ph type="dt" sz="half" idx="10"/>
          </p:nvPr>
        </p:nvSpPr>
        <p:spPr/>
        <p:txBody>
          <a:bodyPr/>
          <a:lstStyle/>
          <a:p>
            <a:pPr>
              <a:defRPr/>
            </a:pPr>
            <a:fld id="{8FF3CAC9-C361-49CC-B463-1DBFD5189A37}" type="datetime1">
              <a:rPr lang="en-US" smtClean="0"/>
              <a:pPr>
                <a:defRPr/>
              </a:pPr>
              <a:t>10/9/2021</a:t>
            </a:fld>
            <a:endParaRPr lang="en-US"/>
          </a:p>
        </p:txBody>
      </p:sp>
      <p:sp>
        <p:nvSpPr>
          <p:cNvPr id="5" name="Footer Placeholder 4"/>
          <p:cNvSpPr>
            <a:spLocks noGrp="1"/>
          </p:cNvSpPr>
          <p:nvPr>
            <p:ph type="ftr" sz="quarter" idx="11"/>
          </p:nvPr>
        </p:nvSpPr>
        <p:spPr>
          <a:xfrm>
            <a:off x="914400" y="6172200"/>
            <a:ext cx="5105400" cy="457200"/>
          </a:xfrm>
        </p:spPr>
        <p:txBody>
          <a:bodyPr/>
          <a:lstStyle/>
          <a:p>
            <a:pPr>
              <a:defRPr/>
            </a:pPr>
            <a:r>
              <a:rPr lang="en-US" dirty="0" smtClean="0"/>
              <a:t>Database Management Systems,            Roya Choupani</a:t>
            </a:r>
            <a:endParaRPr lang="en-US" dirty="0"/>
          </a:p>
        </p:txBody>
      </p:sp>
      <p:sp>
        <p:nvSpPr>
          <p:cNvPr id="6" name="Slide Number Placeholder 5"/>
          <p:cNvSpPr>
            <a:spLocks noGrp="1"/>
          </p:cNvSpPr>
          <p:nvPr>
            <p:ph type="sldNum" sz="quarter" idx="12"/>
          </p:nvPr>
        </p:nvSpPr>
        <p:spPr/>
        <p:txBody>
          <a:bodyPr/>
          <a:lstStyle/>
          <a:p>
            <a:pPr>
              <a:defRPr/>
            </a:pPr>
            <a:fld id="{4E30F5AC-0AF4-48D9-B1CA-19F33CDF4235}" type="slidenum">
              <a:rPr lang="en-US" smtClean="0"/>
              <a:pPr>
                <a:defRPr/>
              </a:pPr>
              <a:t>9</a:t>
            </a:fld>
            <a:endParaRPr lang="en-US"/>
          </a:p>
        </p:txBody>
      </p:sp>
      <p:sp>
        <p:nvSpPr>
          <p:cNvPr id="16387" name="Content Placeholder 2"/>
          <p:cNvSpPr>
            <a:spLocks noGrp="1"/>
          </p:cNvSpPr>
          <p:nvPr>
            <p:ph sz="quarter" idx="1"/>
          </p:nvPr>
        </p:nvSpPr>
        <p:spPr>
          <a:xfrm>
            <a:off x="152400" y="1774825"/>
            <a:ext cx="8839200" cy="4625975"/>
          </a:xfrm>
        </p:spPr>
        <p:txBody>
          <a:bodyPr/>
          <a:lstStyle/>
          <a:p>
            <a:r>
              <a:rPr lang="en-US" smtClean="0"/>
              <a:t>Temporal Interval domains are defined by</a:t>
            </a:r>
          </a:p>
          <a:p>
            <a:pPr>
              <a:buFont typeface="Wingdings 2" pitchFamily="18" charset="2"/>
              <a:buNone/>
            </a:pPr>
            <a:r>
              <a:rPr lang="en-US" i="1" smtClean="0"/>
              <a:t>	</a:t>
            </a:r>
          </a:p>
          <a:p>
            <a:pPr>
              <a:buFont typeface="Wingdings 2" pitchFamily="18" charset="2"/>
              <a:buNone/>
            </a:pPr>
            <a:r>
              <a:rPr lang="en-US" b="1" i="1" smtClean="0"/>
              <a:t>	Interval</a:t>
            </a:r>
            <a:r>
              <a:rPr lang="en-US" i="1" smtClean="0"/>
              <a:t>  First  </a:t>
            </a:r>
            <a:r>
              <a:rPr lang="en-US" b="1" i="1" smtClean="0"/>
              <a:t>To</a:t>
            </a:r>
            <a:r>
              <a:rPr lang="en-US" i="1" smtClean="0"/>
              <a:t> Last</a:t>
            </a:r>
          </a:p>
          <a:p>
            <a:pPr>
              <a:buFont typeface="Wingdings 2" pitchFamily="18" charset="2"/>
              <a:buNone/>
            </a:pPr>
            <a:r>
              <a:rPr lang="en-US" i="1" smtClean="0"/>
              <a:t>	e.g. Interval 1990  To   1999  (year)</a:t>
            </a:r>
          </a:p>
          <a:p>
            <a:pPr>
              <a:buFont typeface="Wingdings 2" pitchFamily="18" charset="2"/>
              <a:buNone/>
            </a:pPr>
            <a:r>
              <a:rPr lang="en-US" i="1" smtClean="0"/>
              <a:t>            Interval 1985.1  To 2009.10  (year and month)</a:t>
            </a:r>
          </a:p>
          <a:p>
            <a:pPr>
              <a:buFont typeface="Wingdings 2" pitchFamily="18" charset="2"/>
              <a:buNone/>
            </a:pPr>
            <a:r>
              <a:rPr lang="en-US" i="1" smtClean="0"/>
              <a:t>            Interval 11:20:10  To 12:25:40  (hour, minute and second)</a:t>
            </a:r>
          </a:p>
          <a:p>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13510</TotalTime>
  <Words>1626</Words>
  <Application>Microsoft Office PowerPoint</Application>
  <PresentationFormat>On-screen Show (4:3)</PresentationFormat>
  <Paragraphs>322</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Franklin Gothic Book</vt:lpstr>
      <vt:lpstr>Perpetua</vt:lpstr>
      <vt:lpstr>Wingdings</vt:lpstr>
      <vt:lpstr>Wingdings 2</vt:lpstr>
      <vt:lpstr>Equity</vt:lpstr>
      <vt:lpstr>Database Management Systems</vt:lpstr>
      <vt:lpstr>Topics</vt:lpstr>
      <vt:lpstr>SQL</vt:lpstr>
      <vt:lpstr>Domains</vt:lpstr>
      <vt:lpstr>Elementary Domains - Character</vt:lpstr>
      <vt:lpstr>Elementary Domains – Exact Values</vt:lpstr>
      <vt:lpstr>Elementary Domains – Real Values</vt:lpstr>
      <vt:lpstr>Elementary Domains – Date, Time, and Intervals</vt:lpstr>
      <vt:lpstr>Intervals</vt:lpstr>
      <vt:lpstr>User-defined Domains</vt:lpstr>
      <vt:lpstr>Table Definition</vt:lpstr>
      <vt:lpstr>Create Table </vt:lpstr>
      <vt:lpstr>Example</vt:lpstr>
      <vt:lpstr>Primary Key Constraint</vt:lpstr>
      <vt:lpstr>Example 1</vt:lpstr>
      <vt:lpstr>Example 2</vt:lpstr>
      <vt:lpstr>Uniqueness Constraint</vt:lpstr>
      <vt:lpstr>Example</vt:lpstr>
      <vt:lpstr>Foreign Key Constraint</vt:lpstr>
      <vt:lpstr>Example</vt:lpstr>
      <vt:lpstr>NULL Constraint</vt:lpstr>
      <vt:lpstr>INSERT Query</vt:lpstr>
      <vt:lpstr>Example</vt:lpstr>
      <vt:lpstr>INSERT Query Properties</vt:lpstr>
      <vt:lpstr>SELECT Query</vt:lpstr>
      <vt:lpstr>Example</vt:lpstr>
      <vt:lpstr>Selecting All Attributes</vt:lpstr>
      <vt:lpstr>Example</vt:lpstr>
      <vt:lpstr>Example (Cont.)</vt:lpstr>
      <vt:lpstr>Attribute Expressions</vt:lpstr>
      <vt:lpstr>Logical Expressions in SELECT Query</vt:lpstr>
      <vt:lpstr>Example</vt:lpstr>
      <vt:lpstr>Example</vt:lpstr>
      <vt:lpstr>Solution</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Roya Choupani</dc:creator>
  <cp:lastModifiedBy>Zare Hassanpour, R.</cp:lastModifiedBy>
  <cp:revision>407</cp:revision>
  <dcterms:created xsi:type="dcterms:W3CDTF">2010-02-21T16:07:56Z</dcterms:created>
  <dcterms:modified xsi:type="dcterms:W3CDTF">2021-10-09T15:55:01Z</dcterms:modified>
</cp:coreProperties>
</file>