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715000" cx="91440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
      <p:font typeface="Pacifico"/>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6.xml"/><Relationship Id="rId33" Type="http://schemas.openxmlformats.org/officeDocument/2006/relationships/font" Target="fonts/Pacifico-regular.fntdata"/><Relationship Id="rId10" Type="http://schemas.openxmlformats.org/officeDocument/2006/relationships/slide" Target="slides/slide5.xml"/><Relationship Id="rId32" Type="http://schemas.openxmlformats.org/officeDocument/2006/relationships/font" Target="fonts/Roboto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fe735_0_0:notes"/>
          <p:cNvSpPr/>
          <p:nvPr>
            <p:ph idx="2" type="sldImg"/>
          </p:nvPr>
        </p:nvSpPr>
        <p:spPr>
          <a:xfrm>
            <a:off x="68602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fe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79db2577_2_144: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79db2577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279db2577_2_154: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279db2577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88f421c94_1_40: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88f421c9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279db2577_0_6: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279db25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279db2577_0_39: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279db257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279db2577_0_45: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279db257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88f421c94_1_45: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88f421c9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88f421c94_1_49: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88f421c9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88f421c94_1_74: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88f421c94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36033f5ea1183_3: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36033f5ea118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88f421c94_1_11: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88f421c9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88f421c94_1_28: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88f421c9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88f421c94_1_98: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88f421c94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88f421c94_1_111: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88f421c94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88f421c94_1_128: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88f421c94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Après avoir expliqué quel est le problème maintenant je vais vous présenter notre objectif qui est la création du tableau de bord pour la visualisation des données et trois espaces dédiés aux étudiants pour ajouter des recours, aux enseignants pour valider ou refuser les recours et aux administrateurs pour gérer les étudiants et les enseignants et plus de fonctionnalités que nous verrons plus tard.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279db2577_2_169: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279db2577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Parmi les avantages de notre solution, nous avons la visualisation des données et pour cela nous avons transformé les informations des formats papier en nombres et graphiques, deuxièmement, il est facile d'accès et toujours accessible à toute personne disposant d'un appareil avec accès à Internet, troisièmement, nous avons augmenté la sécurité par exemple nous pouvons limiter les privilèges des utilisateurs, seuls certains utilisateurs peuvent accéder à certains documents, pour le dernier point nous conserverons les informations de manière plus sécurisée, par exemple toutes les informations stockées dans des formats papier sont des informations dégradables, aussi si une catastrophe se produit, les informations sont sur le cloud ils sont sécurisés et préservé</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88f421c94_1_36: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88f421c9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79db2577_2_135:notes"/>
          <p:cNvSpPr/>
          <p:nvPr>
            <p:ph idx="2" type="sldImg"/>
          </p:nvPr>
        </p:nvSpPr>
        <p:spPr>
          <a:xfrm>
            <a:off x="686102"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79db2577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25616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972469"/>
            <a:ext cx="8222100" cy="932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3017681"/>
            <a:ext cx="8222100" cy="48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256167"/>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395611"/>
            <a:ext cx="8520600" cy="225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743583"/>
            <a:ext cx="8520600" cy="14244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25616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391497"/>
            <a:ext cx="8222100" cy="932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4337367"/>
            <a:ext cx="9144000" cy="1377681"/>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55556"/>
            <a:ext cx="8520600" cy="675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366528"/>
            <a:ext cx="8520600" cy="3710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55556"/>
            <a:ext cx="8520600" cy="675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366639"/>
            <a:ext cx="3999900" cy="371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366639"/>
            <a:ext cx="3999900" cy="3710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55556"/>
            <a:ext cx="8520600" cy="675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617333"/>
            <a:ext cx="2808000" cy="8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628671"/>
            <a:ext cx="2808000" cy="3447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25616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84833"/>
            <a:ext cx="5618700" cy="4545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94"/>
            <a:ext cx="4572000" cy="571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279000"/>
            <a:ext cx="4045200" cy="173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3076668"/>
            <a:ext cx="4045200" cy="141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804667"/>
            <a:ext cx="3837000" cy="41058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700639"/>
            <a:ext cx="5998800" cy="6654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5167989"/>
            <a:ext cx="548700" cy="4374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5556"/>
            <a:ext cx="8520600" cy="675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366528"/>
            <a:ext cx="8520600" cy="37101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5167989"/>
            <a:ext cx="548700" cy="4374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grpSp>
        <p:nvGrpSpPr>
          <p:cNvPr id="85" name="Google Shape;85;p13"/>
          <p:cNvGrpSpPr/>
          <p:nvPr/>
        </p:nvGrpSpPr>
        <p:grpSpPr>
          <a:xfrm>
            <a:off x="-17" y="-13033"/>
            <a:ext cx="9132499" cy="5720005"/>
            <a:chOff x="675000" y="691875"/>
            <a:chExt cx="8708400" cy="6414000"/>
          </a:xfrm>
        </p:grpSpPr>
        <p:grpSp>
          <p:nvGrpSpPr>
            <p:cNvPr id="86" name="Google Shape;86;p13"/>
            <p:cNvGrpSpPr/>
            <p:nvPr/>
          </p:nvGrpSpPr>
          <p:grpSpPr>
            <a:xfrm>
              <a:off x="675000" y="691875"/>
              <a:ext cx="8708400" cy="6414000"/>
              <a:chOff x="675000" y="691875"/>
              <a:chExt cx="8708400" cy="6414000"/>
            </a:xfrm>
          </p:grpSpPr>
          <p:sp>
            <p:nvSpPr>
              <p:cNvPr id="87" name="Google Shape;87;p13"/>
              <p:cNvSpPr/>
              <p:nvPr/>
            </p:nvSpPr>
            <p:spPr>
              <a:xfrm>
                <a:off x="675000" y="691875"/>
                <a:ext cx="8708400" cy="3584700"/>
              </a:xfrm>
              <a:prstGeom prst="rect">
                <a:avLst/>
              </a:prstGeom>
              <a:solidFill>
                <a:schemeClr val="dk1"/>
              </a:solidFill>
              <a:ln cap="flat" cmpd="sng" w="19050">
                <a:solidFill>
                  <a:schemeClr val="lt2"/>
                </a:solidFill>
                <a:prstDash val="solid"/>
                <a:round/>
                <a:headEnd len="sm" w="sm" type="none"/>
                <a:tailEnd len="sm" w="sm" type="none"/>
              </a:ln>
            </p:spPr>
            <p:txBody>
              <a:bodyPr anchorCtr="0" anchor="ctr" bIns="77825" lIns="77825" spcFirstLastPara="1" rIns="77825" wrap="square" tIns="77825">
                <a:noAutofit/>
              </a:bodyPr>
              <a:lstStyle/>
              <a:p>
                <a:pPr indent="0" lvl="0" marL="0" rtl="0" algn="l">
                  <a:spcBef>
                    <a:spcPts val="0"/>
                  </a:spcBef>
                  <a:spcAft>
                    <a:spcPts val="0"/>
                  </a:spcAft>
                  <a:buNone/>
                </a:pPr>
                <a:r>
                  <a:t/>
                </a:r>
                <a:endParaRPr/>
              </a:p>
            </p:txBody>
          </p:sp>
          <p:sp>
            <p:nvSpPr>
              <p:cNvPr id="88" name="Google Shape;88;p13"/>
              <p:cNvSpPr/>
              <p:nvPr/>
            </p:nvSpPr>
            <p:spPr>
              <a:xfrm>
                <a:off x="675000" y="4035075"/>
                <a:ext cx="8708400" cy="3070800"/>
              </a:xfrm>
              <a:prstGeom prst="rect">
                <a:avLst/>
              </a:prstGeom>
              <a:solidFill>
                <a:schemeClr val="lt1"/>
              </a:solidFill>
              <a:ln cap="flat" cmpd="sng" w="19050">
                <a:solidFill>
                  <a:schemeClr val="lt2"/>
                </a:solidFill>
                <a:prstDash val="solid"/>
                <a:round/>
                <a:headEnd len="sm" w="sm" type="none"/>
                <a:tailEnd len="sm" w="sm" type="none"/>
              </a:ln>
            </p:spPr>
            <p:txBody>
              <a:bodyPr anchorCtr="0" anchor="ctr" bIns="77825" lIns="77825" spcFirstLastPara="1" rIns="77825" wrap="square" tIns="77825">
                <a:noAutofit/>
              </a:bodyPr>
              <a:lstStyle/>
              <a:p>
                <a:pPr indent="0" lvl="0" marL="0" rtl="0" algn="l">
                  <a:spcBef>
                    <a:spcPts val="0"/>
                  </a:spcBef>
                  <a:spcAft>
                    <a:spcPts val="0"/>
                  </a:spcAft>
                  <a:buNone/>
                </a:pPr>
                <a:r>
                  <a:t/>
                </a:r>
                <a:endParaRPr/>
              </a:p>
            </p:txBody>
          </p:sp>
          <p:cxnSp>
            <p:nvCxnSpPr>
              <p:cNvPr id="89" name="Google Shape;89;p13"/>
              <p:cNvCxnSpPr/>
              <p:nvPr/>
            </p:nvCxnSpPr>
            <p:spPr>
              <a:xfrm>
                <a:off x="684525" y="4035066"/>
                <a:ext cx="8689200" cy="0"/>
              </a:xfrm>
              <a:prstGeom prst="straightConnector1">
                <a:avLst/>
              </a:prstGeom>
              <a:noFill/>
              <a:ln cap="flat" cmpd="sng" w="76200">
                <a:solidFill>
                  <a:schemeClr val="accent5"/>
                </a:solidFill>
                <a:prstDash val="solid"/>
                <a:round/>
                <a:headEnd len="sm" w="sm" type="none"/>
                <a:tailEnd len="sm" w="sm" type="none"/>
              </a:ln>
            </p:spPr>
          </p:cxnSp>
        </p:grpSp>
        <p:cxnSp>
          <p:nvCxnSpPr>
            <p:cNvPr id="90" name="Google Shape;90;p13"/>
            <p:cNvCxnSpPr/>
            <p:nvPr/>
          </p:nvCxnSpPr>
          <p:spPr>
            <a:xfrm>
              <a:off x="4786278" y="6606672"/>
              <a:ext cx="485700" cy="0"/>
            </a:xfrm>
            <a:prstGeom prst="straightConnector1">
              <a:avLst/>
            </a:prstGeom>
            <a:noFill/>
            <a:ln cap="flat" cmpd="sng" w="19050">
              <a:solidFill>
                <a:schemeClr val="lt2"/>
              </a:solidFill>
              <a:prstDash val="solid"/>
              <a:round/>
              <a:headEnd len="sm" w="sm" type="none"/>
              <a:tailEnd len="sm" w="sm" type="none"/>
            </a:ln>
          </p:spPr>
        </p:cxnSp>
      </p:grpSp>
      <p:sp>
        <p:nvSpPr>
          <p:cNvPr id="91" name="Google Shape;91;p13"/>
          <p:cNvSpPr txBox="1"/>
          <p:nvPr>
            <p:ph idx="4294967295" type="body"/>
          </p:nvPr>
        </p:nvSpPr>
        <p:spPr>
          <a:xfrm>
            <a:off x="859175" y="1390001"/>
            <a:ext cx="73050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Mémoire Fin de cycle licence</a:t>
            </a:r>
            <a:endParaRPr sz="1800">
              <a:solidFill>
                <a:schemeClr val="lt1"/>
              </a:solidFill>
            </a:endParaRPr>
          </a:p>
        </p:txBody>
      </p:sp>
      <p:sp>
        <p:nvSpPr>
          <p:cNvPr id="92" name="Google Shape;92;p13"/>
          <p:cNvSpPr txBox="1"/>
          <p:nvPr>
            <p:ph idx="4294967295" type="title"/>
          </p:nvPr>
        </p:nvSpPr>
        <p:spPr>
          <a:xfrm>
            <a:off x="913725" y="2155703"/>
            <a:ext cx="7305000" cy="5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rPr>
              <a:t>Neggazi Mohamed Lamine, Taleb Zineb</a:t>
            </a:r>
            <a:endParaRPr sz="2600">
              <a:solidFill>
                <a:schemeClr val="lt1"/>
              </a:solidFill>
            </a:endParaRPr>
          </a:p>
        </p:txBody>
      </p:sp>
      <p:sp>
        <p:nvSpPr>
          <p:cNvPr id="93" name="Google Shape;93;p13"/>
          <p:cNvSpPr txBox="1"/>
          <p:nvPr>
            <p:ph idx="4294967295" type="body"/>
          </p:nvPr>
        </p:nvSpPr>
        <p:spPr>
          <a:xfrm>
            <a:off x="919500" y="5261772"/>
            <a:ext cx="73050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Faculté des Sciences</a:t>
            </a:r>
            <a:r>
              <a:rPr lang="en" sz="1500"/>
              <a:t> • </a:t>
            </a:r>
            <a:r>
              <a:rPr lang="en" sz="1500"/>
              <a:t>Département d’informatique</a:t>
            </a:r>
            <a:r>
              <a:rPr lang="en" sz="1500"/>
              <a:t> • Novembre 12, 2020</a:t>
            </a:r>
            <a:endParaRPr sz="1500"/>
          </a:p>
        </p:txBody>
      </p:sp>
      <p:pic>
        <p:nvPicPr>
          <p:cNvPr id="94" name="Google Shape;94;p13"/>
          <p:cNvPicPr preferRelativeResize="0"/>
          <p:nvPr/>
        </p:nvPicPr>
        <p:blipFill>
          <a:blip r:embed="rId3">
            <a:alphaModFix/>
          </a:blip>
          <a:stretch>
            <a:fillRect/>
          </a:stretch>
        </p:blipFill>
        <p:spPr>
          <a:xfrm>
            <a:off x="-37" y="-13037"/>
            <a:ext cx="1120575" cy="936825"/>
          </a:xfrm>
          <a:prstGeom prst="rect">
            <a:avLst/>
          </a:prstGeom>
          <a:noFill/>
          <a:ln>
            <a:noFill/>
          </a:ln>
        </p:spPr>
      </p:pic>
      <p:sp>
        <p:nvSpPr>
          <p:cNvPr id="95" name="Google Shape;95;p13"/>
          <p:cNvSpPr txBox="1"/>
          <p:nvPr/>
        </p:nvSpPr>
        <p:spPr>
          <a:xfrm>
            <a:off x="1757075" y="78863"/>
            <a:ext cx="6407100" cy="75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République Algérienne Démocratique et Populaire</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Ministère de l’Enseignement Supérieur et de la Recherche Scientifique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Université M’Hamed Bougara de Boumerdès</a:t>
            </a:r>
            <a:endParaRPr>
              <a:solidFill>
                <a:srgbClr val="FFFFFF"/>
              </a:solidFill>
              <a:latin typeface="Roboto"/>
              <a:ea typeface="Roboto"/>
              <a:cs typeface="Roboto"/>
              <a:sym typeface="Roboto"/>
            </a:endParaRPr>
          </a:p>
        </p:txBody>
      </p:sp>
      <p:sp>
        <p:nvSpPr>
          <p:cNvPr id="96" name="Google Shape;96;p13"/>
          <p:cNvSpPr txBox="1"/>
          <p:nvPr/>
        </p:nvSpPr>
        <p:spPr>
          <a:xfrm>
            <a:off x="403925" y="4479200"/>
            <a:ext cx="2825100" cy="72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Soutenus devant le jury :</a:t>
            </a:r>
            <a:endParaRPr b="1">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Boustil Amel</a:t>
            </a:r>
            <a:endParaRPr>
              <a:latin typeface="Roboto"/>
              <a:ea typeface="Roboto"/>
              <a:cs typeface="Roboto"/>
              <a:sym typeface="Roboto"/>
            </a:endParaRPr>
          </a:p>
        </p:txBody>
      </p:sp>
      <p:sp>
        <p:nvSpPr>
          <p:cNvPr id="97" name="Google Shape;97;p13"/>
          <p:cNvSpPr txBox="1"/>
          <p:nvPr/>
        </p:nvSpPr>
        <p:spPr>
          <a:xfrm>
            <a:off x="5764375" y="4479200"/>
            <a:ext cx="2825100" cy="72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Encadreur</a:t>
            </a: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Yahiatene Youcef</a:t>
            </a:r>
            <a:endParaRPr>
              <a:latin typeface="Roboto"/>
              <a:ea typeface="Roboto"/>
              <a:cs typeface="Roboto"/>
              <a:sym typeface="Roboto"/>
            </a:endParaRPr>
          </a:p>
        </p:txBody>
      </p:sp>
      <p:sp>
        <p:nvSpPr>
          <p:cNvPr id="98" name="Google Shape;98;p13"/>
          <p:cNvSpPr/>
          <p:nvPr/>
        </p:nvSpPr>
        <p:spPr>
          <a:xfrm>
            <a:off x="949650" y="3211250"/>
            <a:ext cx="7244700" cy="1018200"/>
          </a:xfrm>
          <a:prstGeom prst="roundRect">
            <a:avLst>
              <a:gd fmla="val 16667" name="adj"/>
            </a:avLst>
          </a:prstGeom>
          <a:solidFill>
            <a:srgbClr val="3D85C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200">
                <a:solidFill>
                  <a:srgbClr val="EFEFEF"/>
                </a:solidFill>
                <a:latin typeface="Roboto Medium"/>
                <a:ea typeface="Roboto Medium"/>
                <a:cs typeface="Roboto Medium"/>
                <a:sym typeface="Roboto Medium"/>
              </a:rPr>
              <a:t>La réalisation d’un tableau de bord pour le suivi</a:t>
            </a:r>
            <a:endParaRPr sz="2200">
              <a:solidFill>
                <a:srgbClr val="EFEFEF"/>
              </a:solidFill>
              <a:latin typeface="Roboto Medium"/>
              <a:ea typeface="Roboto Medium"/>
              <a:cs typeface="Roboto Medium"/>
              <a:sym typeface="Roboto Medium"/>
            </a:endParaRPr>
          </a:p>
          <a:p>
            <a:pPr indent="0" lvl="0" marL="0" rtl="0" algn="ctr">
              <a:lnSpc>
                <a:spcPct val="115000"/>
              </a:lnSpc>
              <a:spcBef>
                <a:spcPts val="0"/>
              </a:spcBef>
              <a:spcAft>
                <a:spcPts val="0"/>
              </a:spcAft>
              <a:buNone/>
            </a:pPr>
            <a:r>
              <a:rPr lang="en" sz="2200">
                <a:solidFill>
                  <a:srgbClr val="EFEFEF"/>
                </a:solidFill>
                <a:latin typeface="Roboto Medium"/>
                <a:ea typeface="Roboto Medium"/>
                <a:cs typeface="Roboto Medium"/>
                <a:sym typeface="Roboto Medium"/>
              </a:rPr>
              <a:t>des recours des étudiants du département</a:t>
            </a:r>
            <a:endParaRPr sz="2200">
              <a:solidFill>
                <a:srgbClr val="EFEFEF"/>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22"/>
          <p:cNvSpPr txBox="1"/>
          <p:nvPr>
            <p:ph idx="1" type="body"/>
          </p:nvPr>
        </p:nvSpPr>
        <p:spPr>
          <a:xfrm>
            <a:off x="1572600" y="5049589"/>
            <a:ext cx="59988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Diagramme de séquence &lt;&lt;S’authentifier&gt;&gt;</a:t>
            </a:r>
            <a:endParaRPr>
              <a:solidFill>
                <a:srgbClr val="000000"/>
              </a:solidFill>
            </a:endParaRPr>
          </a:p>
        </p:txBody>
      </p:sp>
      <p:pic>
        <p:nvPicPr>
          <p:cNvPr id="171" name="Google Shape;171;p22"/>
          <p:cNvPicPr preferRelativeResize="0"/>
          <p:nvPr/>
        </p:nvPicPr>
        <p:blipFill>
          <a:blip r:embed="rId3">
            <a:alphaModFix/>
          </a:blip>
          <a:stretch>
            <a:fillRect/>
          </a:stretch>
        </p:blipFill>
        <p:spPr>
          <a:xfrm>
            <a:off x="1572600" y="64700"/>
            <a:ext cx="5998800" cy="4984901"/>
          </a:xfrm>
          <a:prstGeom prst="rect">
            <a:avLst/>
          </a:prstGeom>
          <a:noFill/>
          <a:ln cap="flat" cmpd="sng" w="38100">
            <a:solidFill>
              <a:schemeClr val="dk2"/>
            </a:solidFill>
            <a:prstDash val="solid"/>
            <a:round/>
            <a:headEnd len="sm" w="sm" type="none"/>
            <a:tailEnd len="sm" w="sm" type="none"/>
          </a:ln>
        </p:spPr>
      </p:pic>
      <p:sp>
        <p:nvSpPr>
          <p:cNvPr id="172" name="Google Shape;172;p22"/>
          <p:cNvSpPr txBox="1"/>
          <p:nvPr/>
        </p:nvSpPr>
        <p:spPr>
          <a:xfrm>
            <a:off x="8446400" y="5071000"/>
            <a:ext cx="697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10</a:t>
            </a:r>
            <a:endParaRPr b="1" sz="3800">
              <a:latin typeface="Pacifico"/>
              <a:ea typeface="Pacifico"/>
              <a:cs typeface="Pacifico"/>
              <a:sym typeface="Pacific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23"/>
          <p:cNvSpPr txBox="1"/>
          <p:nvPr>
            <p:ph idx="1" type="body"/>
          </p:nvPr>
        </p:nvSpPr>
        <p:spPr>
          <a:xfrm>
            <a:off x="1572600" y="5049589"/>
            <a:ext cx="59988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Diagramme de classe &lt;&lt;Utilisateur&gt;</a:t>
            </a:r>
            <a:r>
              <a:rPr lang="en">
                <a:solidFill>
                  <a:srgbClr val="F3F3F3"/>
                </a:solidFill>
              </a:rPr>
              <a:t>&gt;</a:t>
            </a:r>
            <a:endParaRPr>
              <a:solidFill>
                <a:srgbClr val="F3F3F3"/>
              </a:solidFill>
            </a:endParaRPr>
          </a:p>
        </p:txBody>
      </p:sp>
      <p:pic>
        <p:nvPicPr>
          <p:cNvPr id="178" name="Google Shape;178;p23"/>
          <p:cNvPicPr preferRelativeResize="0"/>
          <p:nvPr/>
        </p:nvPicPr>
        <p:blipFill>
          <a:blip r:embed="rId3">
            <a:alphaModFix/>
          </a:blip>
          <a:stretch>
            <a:fillRect/>
          </a:stretch>
        </p:blipFill>
        <p:spPr>
          <a:xfrm>
            <a:off x="1105263" y="58500"/>
            <a:ext cx="6933475" cy="5034249"/>
          </a:xfrm>
          <a:prstGeom prst="rect">
            <a:avLst/>
          </a:prstGeom>
          <a:noFill/>
          <a:ln cap="flat" cmpd="sng" w="38100">
            <a:solidFill>
              <a:schemeClr val="dk2"/>
            </a:solidFill>
            <a:prstDash val="solid"/>
            <a:round/>
            <a:headEnd len="sm" w="sm" type="none"/>
            <a:tailEnd len="sm" w="sm" type="none"/>
          </a:ln>
        </p:spPr>
      </p:pic>
      <p:sp>
        <p:nvSpPr>
          <p:cNvPr id="179" name="Google Shape;179;p23"/>
          <p:cNvSpPr txBox="1"/>
          <p:nvPr/>
        </p:nvSpPr>
        <p:spPr>
          <a:xfrm>
            <a:off x="8405875" y="5071000"/>
            <a:ext cx="7380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11</a:t>
            </a:r>
            <a:endParaRPr b="1" sz="3800">
              <a:latin typeface="Pacifico"/>
              <a:ea typeface="Pacifico"/>
              <a:cs typeface="Pacifico"/>
              <a:sym typeface="Pacific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311700" y="1729361"/>
            <a:ext cx="8520600" cy="22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solidFill>
                  <a:srgbClr val="FF9900"/>
                </a:solidFill>
              </a:rPr>
              <a:t>3</a:t>
            </a:r>
            <a:endParaRPr b="1" sz="9600">
              <a:solidFill>
                <a:srgbClr val="FF9900"/>
              </a:solidFill>
            </a:endParaRPr>
          </a:p>
          <a:p>
            <a:pPr indent="0" lvl="0" marL="0" rtl="0" algn="ctr">
              <a:spcBef>
                <a:spcPts val="0"/>
              </a:spcBef>
              <a:spcAft>
                <a:spcPts val="0"/>
              </a:spcAft>
              <a:buNone/>
            </a:pPr>
            <a:r>
              <a:rPr b="1" lang="en" sz="6000">
                <a:solidFill>
                  <a:srgbClr val="EFEFEF"/>
                </a:solidFill>
              </a:rPr>
              <a:t>Réalisation</a:t>
            </a:r>
            <a:endParaRPr b="1" sz="6000">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3156"/>
            <a:ext cx="8520600" cy="6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t>Développement web</a:t>
            </a:r>
            <a:endParaRPr b="1" sz="3200"/>
          </a:p>
        </p:txBody>
      </p:sp>
      <p:sp>
        <p:nvSpPr>
          <p:cNvPr id="190" name="Google Shape;190;p25"/>
          <p:cNvSpPr/>
          <p:nvPr/>
        </p:nvSpPr>
        <p:spPr>
          <a:xfrm>
            <a:off x="146250" y="2519850"/>
            <a:ext cx="2778900" cy="675300"/>
          </a:xfrm>
          <a:prstGeom prst="roundRect">
            <a:avLst>
              <a:gd fmla="val 16667" name="adj"/>
            </a:avLst>
          </a:prstGeom>
          <a:gradFill>
            <a:gsLst>
              <a:gs pos="0">
                <a:srgbClr val="DB0000"/>
              </a:gs>
              <a:gs pos="100000">
                <a:srgbClr val="540303"/>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Code évolutif</a:t>
            </a:r>
            <a:endParaRPr b="1" sz="3000">
              <a:solidFill>
                <a:srgbClr val="FFFFFF"/>
              </a:solidFill>
            </a:endParaRPr>
          </a:p>
        </p:txBody>
      </p:sp>
      <p:sp>
        <p:nvSpPr>
          <p:cNvPr id="191" name="Google Shape;191;p25"/>
          <p:cNvSpPr/>
          <p:nvPr/>
        </p:nvSpPr>
        <p:spPr>
          <a:xfrm>
            <a:off x="6218850" y="2519850"/>
            <a:ext cx="2778900" cy="675300"/>
          </a:xfrm>
          <a:prstGeom prst="roundRect">
            <a:avLst>
              <a:gd fmla="val 16667" name="adj"/>
            </a:avLst>
          </a:prstGeom>
          <a:gradFill>
            <a:gsLst>
              <a:gs pos="0">
                <a:srgbClr val="51AB2A"/>
              </a:gs>
              <a:gs pos="100000">
                <a:srgbClr val="203E13"/>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Sécurité</a:t>
            </a:r>
            <a:endParaRPr b="1" sz="3000">
              <a:solidFill>
                <a:srgbClr val="FFFFFF"/>
              </a:solidFill>
            </a:endParaRPr>
          </a:p>
        </p:txBody>
      </p:sp>
      <p:sp>
        <p:nvSpPr>
          <p:cNvPr id="192" name="Google Shape;192;p25"/>
          <p:cNvSpPr/>
          <p:nvPr/>
        </p:nvSpPr>
        <p:spPr>
          <a:xfrm>
            <a:off x="3182550" y="2519838"/>
            <a:ext cx="2778900" cy="675300"/>
          </a:xfrm>
          <a:prstGeom prst="roundRect">
            <a:avLst>
              <a:gd fmla="val 16667" name="adj"/>
            </a:avLst>
          </a:prstGeom>
          <a:gradFill>
            <a:gsLst>
              <a:gs pos="0">
                <a:srgbClr val="FFC002"/>
              </a:gs>
              <a:gs pos="100000">
                <a:srgbClr val="795B04"/>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Design</a:t>
            </a:r>
            <a:endParaRPr b="1" sz="3000">
              <a:solidFill>
                <a:srgbClr val="FFFFFF"/>
              </a:solidFill>
            </a:endParaRPr>
          </a:p>
        </p:txBody>
      </p:sp>
      <p:sp>
        <p:nvSpPr>
          <p:cNvPr id="193" name="Google Shape;193;p25"/>
          <p:cNvSpPr/>
          <p:nvPr/>
        </p:nvSpPr>
        <p:spPr>
          <a:xfrm>
            <a:off x="2925150" y="855000"/>
            <a:ext cx="3293700" cy="774600"/>
          </a:xfrm>
          <a:prstGeom prst="roundRect">
            <a:avLst>
              <a:gd fmla="val 16667" name="adj"/>
            </a:avLst>
          </a:prstGeom>
          <a:gradFill>
            <a:gsLst>
              <a:gs pos="0">
                <a:srgbClr val="F48208"/>
              </a:gs>
              <a:gs pos="100000">
                <a:srgbClr val="703E08"/>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rPr>
              <a:t>Site Web</a:t>
            </a:r>
            <a:endParaRPr b="1" sz="3600">
              <a:solidFill>
                <a:srgbClr val="FFFFFF"/>
              </a:solidFill>
            </a:endParaRPr>
          </a:p>
        </p:txBody>
      </p:sp>
      <p:cxnSp>
        <p:nvCxnSpPr>
          <p:cNvPr id="194" name="Google Shape;194;p25"/>
          <p:cNvCxnSpPr>
            <a:stCxn id="193" idx="3"/>
            <a:endCxn id="191" idx="0"/>
          </p:cNvCxnSpPr>
          <p:nvPr/>
        </p:nvCxnSpPr>
        <p:spPr>
          <a:xfrm>
            <a:off x="6218850" y="1242300"/>
            <a:ext cx="1389600" cy="1277700"/>
          </a:xfrm>
          <a:prstGeom prst="bentConnector2">
            <a:avLst/>
          </a:prstGeom>
          <a:noFill/>
          <a:ln cap="flat" cmpd="sng" w="76200">
            <a:solidFill>
              <a:schemeClr val="dk2"/>
            </a:solidFill>
            <a:prstDash val="solid"/>
            <a:round/>
            <a:headEnd len="med" w="med" type="none"/>
            <a:tailEnd len="med" w="med" type="triangle"/>
          </a:ln>
        </p:spPr>
      </p:cxnSp>
      <p:cxnSp>
        <p:nvCxnSpPr>
          <p:cNvPr id="195" name="Google Shape;195;p25"/>
          <p:cNvCxnSpPr>
            <a:stCxn id="193" idx="2"/>
            <a:endCxn id="192" idx="0"/>
          </p:cNvCxnSpPr>
          <p:nvPr/>
        </p:nvCxnSpPr>
        <p:spPr>
          <a:xfrm flipH="1" rot="-5400000">
            <a:off x="4127250" y="2074350"/>
            <a:ext cx="890100" cy="600"/>
          </a:xfrm>
          <a:prstGeom prst="bentConnector3">
            <a:avLst>
              <a:gd fmla="val 50008" name="adj1"/>
            </a:avLst>
          </a:prstGeom>
          <a:noFill/>
          <a:ln cap="flat" cmpd="sng" w="76200">
            <a:solidFill>
              <a:schemeClr val="dk2"/>
            </a:solidFill>
            <a:prstDash val="solid"/>
            <a:round/>
            <a:headEnd len="med" w="med" type="none"/>
            <a:tailEnd len="med" w="med" type="triangle"/>
          </a:ln>
        </p:spPr>
      </p:cxnSp>
      <p:sp>
        <p:nvSpPr>
          <p:cNvPr id="196" name="Google Shape;196;p25"/>
          <p:cNvSpPr/>
          <p:nvPr/>
        </p:nvSpPr>
        <p:spPr>
          <a:xfrm>
            <a:off x="146250" y="4085400"/>
            <a:ext cx="2778900" cy="675300"/>
          </a:xfrm>
          <a:prstGeom prst="roundRect">
            <a:avLst>
              <a:gd fmla="val 16667" name="adj"/>
            </a:avLst>
          </a:prstGeom>
          <a:gradFill>
            <a:gsLst>
              <a:gs pos="0">
                <a:srgbClr val="CF3468"/>
              </a:gs>
              <a:gs pos="100000">
                <a:srgbClr val="631D35"/>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MVC</a:t>
            </a:r>
            <a:endParaRPr b="1" sz="3000">
              <a:solidFill>
                <a:srgbClr val="FFFFFF"/>
              </a:solidFill>
            </a:endParaRPr>
          </a:p>
        </p:txBody>
      </p:sp>
      <p:sp>
        <p:nvSpPr>
          <p:cNvPr id="197" name="Google Shape;197;p25"/>
          <p:cNvSpPr/>
          <p:nvPr/>
        </p:nvSpPr>
        <p:spPr>
          <a:xfrm>
            <a:off x="3182550" y="4085400"/>
            <a:ext cx="2778900" cy="675300"/>
          </a:xfrm>
          <a:prstGeom prst="roundRect">
            <a:avLst>
              <a:gd fmla="val 16667" name="adj"/>
            </a:avLst>
          </a:prstGeom>
          <a:gradFill>
            <a:gsLst>
              <a:gs pos="0">
                <a:srgbClr val="DE6990"/>
              </a:gs>
              <a:gs pos="100000">
                <a:srgbClr val="9A2B50"/>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Responsive</a:t>
            </a:r>
            <a:endParaRPr b="1" sz="3000">
              <a:solidFill>
                <a:srgbClr val="FFFFFF"/>
              </a:solidFill>
            </a:endParaRPr>
          </a:p>
        </p:txBody>
      </p:sp>
      <p:cxnSp>
        <p:nvCxnSpPr>
          <p:cNvPr id="198" name="Google Shape;198;p25"/>
          <p:cNvCxnSpPr>
            <a:stCxn id="193" idx="1"/>
            <a:endCxn id="190" idx="0"/>
          </p:cNvCxnSpPr>
          <p:nvPr/>
        </p:nvCxnSpPr>
        <p:spPr>
          <a:xfrm flipH="1">
            <a:off x="1535850" y="1242300"/>
            <a:ext cx="1389300" cy="1277700"/>
          </a:xfrm>
          <a:prstGeom prst="bentConnector2">
            <a:avLst/>
          </a:prstGeom>
          <a:noFill/>
          <a:ln cap="flat" cmpd="sng" w="76200">
            <a:solidFill>
              <a:schemeClr val="dk2"/>
            </a:solidFill>
            <a:prstDash val="solid"/>
            <a:round/>
            <a:headEnd len="med" w="med" type="none"/>
            <a:tailEnd len="med" w="med" type="triangle"/>
          </a:ln>
        </p:spPr>
      </p:cxnSp>
      <p:cxnSp>
        <p:nvCxnSpPr>
          <p:cNvPr id="199" name="Google Shape;199;p25"/>
          <p:cNvCxnSpPr>
            <a:stCxn id="190" idx="2"/>
            <a:endCxn id="196" idx="0"/>
          </p:cNvCxnSpPr>
          <p:nvPr/>
        </p:nvCxnSpPr>
        <p:spPr>
          <a:xfrm flipH="1" rot="-5400000">
            <a:off x="1090800" y="3640050"/>
            <a:ext cx="890400" cy="600"/>
          </a:xfrm>
          <a:prstGeom prst="bentConnector3">
            <a:avLst>
              <a:gd fmla="val 49992" name="adj1"/>
            </a:avLst>
          </a:prstGeom>
          <a:noFill/>
          <a:ln cap="flat" cmpd="sng" w="76200">
            <a:solidFill>
              <a:schemeClr val="dk2"/>
            </a:solidFill>
            <a:prstDash val="solid"/>
            <a:round/>
            <a:headEnd len="med" w="med" type="none"/>
            <a:tailEnd len="med" w="med" type="triangle"/>
          </a:ln>
        </p:spPr>
      </p:cxnSp>
      <p:cxnSp>
        <p:nvCxnSpPr>
          <p:cNvPr id="200" name="Google Shape;200;p25"/>
          <p:cNvCxnSpPr>
            <a:stCxn id="192" idx="2"/>
            <a:endCxn id="197" idx="0"/>
          </p:cNvCxnSpPr>
          <p:nvPr/>
        </p:nvCxnSpPr>
        <p:spPr>
          <a:xfrm flipH="1" rot="-5400000">
            <a:off x="4127100" y="3640038"/>
            <a:ext cx="890400" cy="600"/>
          </a:xfrm>
          <a:prstGeom prst="bentConnector3">
            <a:avLst>
              <a:gd fmla="val 49992" name="adj1"/>
            </a:avLst>
          </a:prstGeom>
          <a:noFill/>
          <a:ln cap="flat" cmpd="sng" w="76200">
            <a:solidFill>
              <a:schemeClr val="dk2"/>
            </a:solidFill>
            <a:prstDash val="solid"/>
            <a:round/>
            <a:headEnd len="med" w="med" type="none"/>
            <a:tailEnd len="med" w="med" type="triangle"/>
          </a:ln>
        </p:spPr>
      </p:cxnSp>
      <p:sp>
        <p:nvSpPr>
          <p:cNvPr id="201" name="Google Shape;201;p25"/>
          <p:cNvSpPr/>
          <p:nvPr/>
        </p:nvSpPr>
        <p:spPr>
          <a:xfrm>
            <a:off x="6218850" y="4085400"/>
            <a:ext cx="2778900" cy="675300"/>
          </a:xfrm>
          <a:prstGeom prst="roundRect">
            <a:avLst>
              <a:gd fmla="val 16667" name="adj"/>
            </a:avLst>
          </a:prstGeom>
          <a:gradFill>
            <a:gsLst>
              <a:gs pos="0">
                <a:srgbClr val="696969"/>
              </a:gs>
              <a:gs pos="100000">
                <a:srgbClr val="1D1D1D"/>
              </a:gs>
            </a:gsLst>
            <a:lin ang="5400012" scaled="0"/>
          </a:gra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rPr>
              <a:t>Attaques</a:t>
            </a:r>
            <a:endParaRPr b="1" sz="3000">
              <a:solidFill>
                <a:srgbClr val="FFFFFF"/>
              </a:solidFill>
            </a:endParaRPr>
          </a:p>
        </p:txBody>
      </p:sp>
      <p:cxnSp>
        <p:nvCxnSpPr>
          <p:cNvPr id="202" name="Google Shape;202;p25"/>
          <p:cNvCxnSpPr>
            <a:stCxn id="191" idx="2"/>
            <a:endCxn id="201" idx="0"/>
          </p:cNvCxnSpPr>
          <p:nvPr/>
        </p:nvCxnSpPr>
        <p:spPr>
          <a:xfrm flipH="1" rot="-5400000">
            <a:off x="7163400" y="3640050"/>
            <a:ext cx="890400" cy="600"/>
          </a:xfrm>
          <a:prstGeom prst="bentConnector3">
            <a:avLst>
              <a:gd fmla="val 49992" name="adj1"/>
            </a:avLst>
          </a:prstGeom>
          <a:noFill/>
          <a:ln cap="flat" cmpd="sng" w="76200">
            <a:solidFill>
              <a:schemeClr val="dk2"/>
            </a:solidFill>
            <a:prstDash val="solid"/>
            <a:round/>
            <a:headEnd len="med" w="med" type="none"/>
            <a:tailEnd len="med" w="med" type="triangle"/>
          </a:ln>
        </p:spPr>
      </p:cxnSp>
      <p:sp>
        <p:nvSpPr>
          <p:cNvPr id="203" name="Google Shape;203;p25"/>
          <p:cNvSpPr txBox="1"/>
          <p:nvPr/>
        </p:nvSpPr>
        <p:spPr>
          <a:xfrm>
            <a:off x="8405875" y="5071000"/>
            <a:ext cx="7380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13</a:t>
            </a:r>
            <a:endParaRPr b="1" sz="3800">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40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400"/>
                                        <p:tgtEl>
                                          <p:spTgt spid="2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400"/>
                                        <p:tgtEl>
                                          <p:spTgt spid="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1" type="body"/>
          </p:nvPr>
        </p:nvSpPr>
        <p:spPr>
          <a:xfrm>
            <a:off x="1572600" y="5049589"/>
            <a:ext cx="59988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Page d’inscription</a:t>
            </a:r>
            <a:endParaRPr/>
          </a:p>
        </p:txBody>
      </p:sp>
      <p:pic>
        <p:nvPicPr>
          <p:cNvPr id="209" name="Google Shape;209;p26"/>
          <p:cNvPicPr preferRelativeResize="0"/>
          <p:nvPr/>
        </p:nvPicPr>
        <p:blipFill>
          <a:blip r:embed="rId3">
            <a:alphaModFix/>
          </a:blip>
          <a:stretch>
            <a:fillRect/>
          </a:stretch>
        </p:blipFill>
        <p:spPr>
          <a:xfrm>
            <a:off x="507225" y="152400"/>
            <a:ext cx="8129549" cy="4897199"/>
          </a:xfrm>
          <a:prstGeom prst="rect">
            <a:avLst/>
          </a:prstGeom>
          <a:noFill/>
          <a:ln cap="flat" cmpd="sng" w="38100">
            <a:solidFill>
              <a:schemeClr val="dk2"/>
            </a:solidFill>
            <a:prstDash val="solid"/>
            <a:round/>
            <a:headEnd len="sm" w="sm" type="none"/>
            <a:tailEnd len="sm" w="sm" type="none"/>
          </a:ln>
        </p:spPr>
      </p:pic>
      <p:sp>
        <p:nvSpPr>
          <p:cNvPr id="210" name="Google Shape;210;p26"/>
          <p:cNvSpPr txBox="1"/>
          <p:nvPr/>
        </p:nvSpPr>
        <p:spPr>
          <a:xfrm>
            <a:off x="8405875" y="5071000"/>
            <a:ext cx="7380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14</a:t>
            </a:r>
            <a:endParaRPr b="1" sz="3800">
              <a:latin typeface="Pacifico"/>
              <a:ea typeface="Pacifico"/>
              <a:cs typeface="Pacifico"/>
              <a:sym typeface="Pacific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1572600" y="5049589"/>
            <a:ext cx="5998800" cy="66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Pages </a:t>
            </a:r>
            <a:r>
              <a:rPr lang="en"/>
              <a:t>réactives</a:t>
            </a:r>
            <a:endParaRPr/>
          </a:p>
        </p:txBody>
      </p:sp>
      <p:pic>
        <p:nvPicPr>
          <p:cNvPr id="216" name="Google Shape;216;p27"/>
          <p:cNvPicPr preferRelativeResize="0"/>
          <p:nvPr/>
        </p:nvPicPr>
        <p:blipFill>
          <a:blip r:embed="rId3">
            <a:alphaModFix/>
          </a:blip>
          <a:stretch>
            <a:fillRect/>
          </a:stretch>
        </p:blipFill>
        <p:spPr>
          <a:xfrm>
            <a:off x="245225" y="152400"/>
            <a:ext cx="2667609" cy="4744788"/>
          </a:xfrm>
          <a:prstGeom prst="rect">
            <a:avLst/>
          </a:prstGeom>
          <a:noFill/>
          <a:ln cap="flat" cmpd="sng" w="38100">
            <a:solidFill>
              <a:schemeClr val="dk2"/>
            </a:solidFill>
            <a:prstDash val="solid"/>
            <a:round/>
            <a:headEnd len="sm" w="sm" type="none"/>
            <a:tailEnd len="sm" w="sm" type="none"/>
          </a:ln>
        </p:spPr>
      </p:pic>
      <p:pic>
        <p:nvPicPr>
          <p:cNvPr id="217" name="Google Shape;217;p27"/>
          <p:cNvPicPr preferRelativeResize="0"/>
          <p:nvPr/>
        </p:nvPicPr>
        <p:blipFill>
          <a:blip r:embed="rId4">
            <a:alphaModFix/>
          </a:blip>
          <a:stretch>
            <a:fillRect/>
          </a:stretch>
        </p:blipFill>
        <p:spPr>
          <a:xfrm>
            <a:off x="3238197" y="152400"/>
            <a:ext cx="2667609" cy="4744788"/>
          </a:xfrm>
          <a:prstGeom prst="rect">
            <a:avLst/>
          </a:prstGeom>
          <a:noFill/>
          <a:ln cap="flat" cmpd="sng" w="38100">
            <a:solidFill>
              <a:schemeClr val="dk2"/>
            </a:solidFill>
            <a:prstDash val="solid"/>
            <a:round/>
            <a:headEnd len="sm" w="sm" type="none"/>
            <a:tailEnd len="sm" w="sm" type="none"/>
          </a:ln>
        </p:spPr>
      </p:pic>
      <p:pic>
        <p:nvPicPr>
          <p:cNvPr id="218" name="Google Shape;218;p27"/>
          <p:cNvPicPr preferRelativeResize="0"/>
          <p:nvPr/>
        </p:nvPicPr>
        <p:blipFill>
          <a:blip r:embed="rId5">
            <a:alphaModFix/>
          </a:blip>
          <a:stretch>
            <a:fillRect/>
          </a:stretch>
        </p:blipFill>
        <p:spPr>
          <a:xfrm>
            <a:off x="6231169" y="152400"/>
            <a:ext cx="2667609" cy="4744788"/>
          </a:xfrm>
          <a:prstGeom prst="rect">
            <a:avLst/>
          </a:prstGeom>
          <a:noFill/>
          <a:ln cap="flat" cmpd="sng" w="38100">
            <a:solidFill>
              <a:schemeClr val="dk2"/>
            </a:solidFill>
            <a:prstDash val="solid"/>
            <a:round/>
            <a:headEnd len="sm" w="sm" type="none"/>
            <a:tailEnd len="sm" w="sm" type="none"/>
          </a:ln>
        </p:spPr>
      </p:pic>
      <p:sp>
        <p:nvSpPr>
          <p:cNvPr id="219" name="Google Shape;219;p27"/>
          <p:cNvSpPr txBox="1"/>
          <p:nvPr/>
        </p:nvSpPr>
        <p:spPr>
          <a:xfrm>
            <a:off x="8405875" y="5071000"/>
            <a:ext cx="7380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15</a:t>
            </a:r>
            <a:endParaRPr b="1" sz="3800">
              <a:latin typeface="Pacifico"/>
              <a:ea typeface="Pacifico"/>
              <a:cs typeface="Pacifico"/>
              <a:sym typeface="Pacific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1729361"/>
            <a:ext cx="8520600" cy="22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solidFill>
                  <a:srgbClr val="FF9900"/>
                </a:solidFill>
              </a:rPr>
              <a:t>4</a:t>
            </a:r>
            <a:endParaRPr b="1" sz="9600">
              <a:solidFill>
                <a:srgbClr val="FF9900"/>
              </a:solidFill>
            </a:endParaRPr>
          </a:p>
          <a:p>
            <a:pPr indent="0" lvl="0" marL="0" rtl="0" algn="ctr">
              <a:spcBef>
                <a:spcPts val="0"/>
              </a:spcBef>
              <a:spcAft>
                <a:spcPts val="0"/>
              </a:spcAft>
              <a:buNone/>
            </a:pPr>
            <a:r>
              <a:rPr b="1" lang="en" sz="6000">
                <a:solidFill>
                  <a:srgbClr val="EFEFEF"/>
                </a:solidFill>
              </a:rPr>
              <a:t>D</a:t>
            </a:r>
            <a:r>
              <a:rPr b="1" lang="en" sz="6000">
                <a:solidFill>
                  <a:srgbClr val="EFEFEF"/>
                </a:solidFill>
              </a:rPr>
              <a:t>émonstration</a:t>
            </a:r>
            <a:endParaRPr b="1" sz="6000">
              <a:solidFill>
                <a:srgbClr val="EFEFE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1729361"/>
            <a:ext cx="8520600" cy="22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solidFill>
                  <a:srgbClr val="FF9900"/>
                </a:solidFill>
              </a:rPr>
              <a:t>5</a:t>
            </a:r>
            <a:endParaRPr b="1" sz="9600">
              <a:solidFill>
                <a:srgbClr val="FF9900"/>
              </a:solidFill>
            </a:endParaRPr>
          </a:p>
          <a:p>
            <a:pPr indent="0" lvl="0" marL="0" rtl="0" algn="ctr">
              <a:spcBef>
                <a:spcPts val="0"/>
              </a:spcBef>
              <a:spcAft>
                <a:spcPts val="0"/>
              </a:spcAft>
              <a:buNone/>
            </a:pPr>
            <a:r>
              <a:rPr b="1" lang="en" sz="6000">
                <a:solidFill>
                  <a:srgbClr val="EFEFEF"/>
                </a:solidFill>
              </a:rPr>
              <a:t>Conclusion</a:t>
            </a:r>
            <a:endParaRPr b="1" sz="6000">
              <a:solidFill>
                <a:srgbClr val="EFEFE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1" type="body"/>
          </p:nvPr>
        </p:nvSpPr>
        <p:spPr>
          <a:xfrm>
            <a:off x="313050" y="1618450"/>
            <a:ext cx="8517900" cy="1689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Nous avons réalisé un site Web qui gère les recours et visualise les données dans un tableau de bord.</a:t>
            </a:r>
            <a:endParaRPr sz="2000">
              <a:solidFill>
                <a:srgbClr val="000000"/>
              </a:solidFill>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Nous espérons que notre site Web pourra aider dans le système actuel de gestion des recours et peut être mis en œuvre dans notre université.</a:t>
            </a:r>
            <a:endParaRPr sz="2000">
              <a:solidFill>
                <a:srgbClr val="000000"/>
              </a:solidFill>
              <a:latin typeface="Arial"/>
              <a:ea typeface="Arial"/>
              <a:cs typeface="Arial"/>
              <a:sym typeface="Arial"/>
            </a:endParaRPr>
          </a:p>
        </p:txBody>
      </p:sp>
      <p:sp>
        <p:nvSpPr>
          <p:cNvPr id="235" name="Google Shape;235;p30"/>
          <p:cNvSpPr/>
          <p:nvPr/>
        </p:nvSpPr>
        <p:spPr>
          <a:xfrm>
            <a:off x="868650" y="0"/>
            <a:ext cx="7406700" cy="1192800"/>
          </a:xfrm>
          <a:prstGeom prst="ellipseRibbon2">
            <a:avLst>
              <a:gd fmla="val 25000" name="adj1"/>
              <a:gd fmla="val 50000" name="adj2"/>
              <a:gd fmla="val 12500" name="adj3"/>
            </a:avLst>
          </a:prstGeom>
          <a:gradFill>
            <a:gsLst>
              <a:gs pos="0">
                <a:srgbClr val="5D6CC9"/>
              </a:gs>
              <a:gs pos="100000">
                <a:srgbClr val="2F387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EFEFEF"/>
                </a:solidFill>
              </a:rPr>
              <a:t>Conclusion</a:t>
            </a:r>
            <a:endParaRPr b="1" sz="2600">
              <a:solidFill>
                <a:srgbClr val="EFEFEF"/>
              </a:solidFill>
            </a:endParaRPr>
          </a:p>
        </p:txBody>
      </p:sp>
      <p:sp>
        <p:nvSpPr>
          <p:cNvPr id="236" name="Google Shape;236;p30"/>
          <p:cNvSpPr txBox="1"/>
          <p:nvPr>
            <p:ph type="title"/>
          </p:nvPr>
        </p:nvSpPr>
        <p:spPr>
          <a:xfrm>
            <a:off x="311700" y="3307456"/>
            <a:ext cx="85206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Perspectives</a:t>
            </a:r>
            <a:endParaRPr/>
          </a:p>
        </p:txBody>
      </p:sp>
      <p:sp>
        <p:nvSpPr>
          <p:cNvPr id="237" name="Google Shape;237;p30"/>
          <p:cNvSpPr txBox="1"/>
          <p:nvPr>
            <p:ph idx="1" type="body"/>
          </p:nvPr>
        </p:nvSpPr>
        <p:spPr>
          <a:xfrm>
            <a:off x="313050" y="3904000"/>
            <a:ext cx="6662100" cy="1372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000">
                <a:solidFill>
                  <a:srgbClr val="000000"/>
                </a:solidFill>
                <a:latin typeface="Arial"/>
                <a:ea typeface="Arial"/>
                <a:cs typeface="Arial"/>
                <a:sym typeface="Arial"/>
              </a:rPr>
              <a:t>Nous aimerons bien développer notre projet dans le futur et faire une application mobile qui traite </a:t>
            </a:r>
            <a:r>
              <a:rPr lang="en" sz="2000">
                <a:solidFill>
                  <a:srgbClr val="000000"/>
                </a:solidFill>
                <a:latin typeface="Arial"/>
                <a:ea typeface="Arial"/>
                <a:cs typeface="Arial"/>
                <a:sym typeface="Arial"/>
              </a:rPr>
              <a:t>tous</a:t>
            </a:r>
            <a:r>
              <a:rPr lang="en" sz="2000">
                <a:solidFill>
                  <a:srgbClr val="000000"/>
                </a:solidFill>
                <a:latin typeface="Arial"/>
                <a:ea typeface="Arial"/>
                <a:cs typeface="Arial"/>
                <a:sym typeface="Arial"/>
              </a:rPr>
              <a:t> types de recours dans toutes les facultés.</a:t>
            </a:r>
            <a:endParaRPr sz="2000">
              <a:solidFill>
                <a:srgbClr val="000000"/>
              </a:solidFill>
              <a:latin typeface="Arial"/>
              <a:ea typeface="Arial"/>
              <a:cs typeface="Arial"/>
              <a:sym typeface="Arial"/>
            </a:endParaRPr>
          </a:p>
        </p:txBody>
      </p:sp>
      <p:sp>
        <p:nvSpPr>
          <p:cNvPr id="238" name="Google Shape;238;p30"/>
          <p:cNvSpPr txBox="1"/>
          <p:nvPr/>
        </p:nvSpPr>
        <p:spPr>
          <a:xfrm>
            <a:off x="8405875" y="5071000"/>
            <a:ext cx="7380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18</a:t>
            </a:r>
            <a:endParaRPr b="1" sz="3800">
              <a:latin typeface="Pacifico"/>
              <a:ea typeface="Pacifico"/>
              <a:cs typeface="Pacifico"/>
              <a:sym typeface="Pacific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1729361"/>
            <a:ext cx="8520600" cy="22563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n" sz="7300">
                <a:solidFill>
                  <a:srgbClr val="FF9900"/>
                </a:solidFill>
              </a:rPr>
              <a:t>Merci pour </a:t>
            </a:r>
            <a:r>
              <a:rPr b="1" lang="en" sz="7300">
                <a:solidFill>
                  <a:srgbClr val="FF9900"/>
                </a:solidFill>
              </a:rPr>
              <a:t>votre</a:t>
            </a:r>
            <a:r>
              <a:rPr b="1" lang="en" sz="7300">
                <a:solidFill>
                  <a:srgbClr val="FF9900"/>
                </a:solidFill>
              </a:rPr>
              <a:t> attention</a:t>
            </a:r>
            <a:endParaRPr b="1" sz="7300">
              <a:solidFill>
                <a:srgbClr val="EFEFE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p:nvPr/>
        </p:nvSpPr>
        <p:spPr>
          <a:xfrm>
            <a:off x="0" y="0"/>
            <a:ext cx="4020000" cy="5648700"/>
          </a:xfrm>
          <a:prstGeom prst="verticalScroll">
            <a:avLst>
              <a:gd fmla="val 12500" name="adj"/>
            </a:avLst>
          </a:prstGeom>
          <a:gradFill>
            <a:gsLst>
              <a:gs pos="0">
                <a:srgbClr val="5D6CC9"/>
              </a:gs>
              <a:gs pos="100000">
                <a:srgbClr val="2F3875"/>
              </a:gs>
            </a:gsLst>
            <a:path path="circle">
              <a:fillToRect b="50%" l="50%" r="50%" t="50%"/>
            </a:path>
            <a:tileRect/>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EFEFEF"/>
                </a:solidFill>
              </a:rPr>
              <a:t>Plan</a:t>
            </a:r>
            <a:endParaRPr sz="6000">
              <a:solidFill>
                <a:srgbClr val="EFEFEF"/>
              </a:solidFill>
            </a:endParaRPr>
          </a:p>
        </p:txBody>
      </p:sp>
      <p:sp>
        <p:nvSpPr>
          <p:cNvPr id="104" name="Google Shape;104;p14"/>
          <p:cNvSpPr txBox="1"/>
          <p:nvPr/>
        </p:nvSpPr>
        <p:spPr>
          <a:xfrm>
            <a:off x="8581500" y="5071000"/>
            <a:ext cx="562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2</a:t>
            </a:r>
            <a:endParaRPr b="1" sz="3800">
              <a:latin typeface="Pacifico"/>
              <a:ea typeface="Pacifico"/>
              <a:cs typeface="Pacifico"/>
              <a:sym typeface="Pacifico"/>
            </a:endParaRPr>
          </a:p>
        </p:txBody>
      </p:sp>
      <p:sp>
        <p:nvSpPr>
          <p:cNvPr id="105" name="Google Shape;105;p14"/>
          <p:cNvSpPr txBox="1"/>
          <p:nvPr/>
        </p:nvSpPr>
        <p:spPr>
          <a:xfrm>
            <a:off x="3674875" y="1932200"/>
            <a:ext cx="5262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9900"/>
                </a:solidFill>
                <a:latin typeface="Roboto"/>
                <a:ea typeface="Roboto"/>
                <a:cs typeface="Roboto"/>
                <a:sym typeface="Roboto"/>
              </a:rPr>
              <a:t>2.</a:t>
            </a:r>
            <a:r>
              <a:rPr b="1" lang="en" sz="3600">
                <a:latin typeface="Roboto"/>
                <a:ea typeface="Roboto"/>
                <a:cs typeface="Roboto"/>
                <a:sym typeface="Roboto"/>
              </a:rPr>
              <a:t> </a:t>
            </a:r>
            <a:r>
              <a:rPr b="1" lang="en" sz="3600">
                <a:solidFill>
                  <a:schemeClr val="accent2"/>
                </a:solidFill>
                <a:latin typeface="Roboto"/>
                <a:ea typeface="Roboto"/>
                <a:cs typeface="Roboto"/>
                <a:sym typeface="Roboto"/>
              </a:rPr>
              <a:t>Analyse &amp; Conception</a:t>
            </a:r>
            <a:endParaRPr/>
          </a:p>
        </p:txBody>
      </p:sp>
      <p:sp>
        <p:nvSpPr>
          <p:cNvPr id="106" name="Google Shape;106;p14"/>
          <p:cNvSpPr txBox="1"/>
          <p:nvPr/>
        </p:nvSpPr>
        <p:spPr>
          <a:xfrm>
            <a:off x="3674875" y="2576300"/>
            <a:ext cx="5262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9900"/>
                </a:solidFill>
                <a:latin typeface="Roboto"/>
                <a:ea typeface="Roboto"/>
                <a:cs typeface="Roboto"/>
                <a:sym typeface="Roboto"/>
              </a:rPr>
              <a:t>3.</a:t>
            </a:r>
            <a:r>
              <a:rPr b="1" lang="en" sz="3600">
                <a:latin typeface="Roboto"/>
                <a:ea typeface="Roboto"/>
                <a:cs typeface="Roboto"/>
                <a:sym typeface="Roboto"/>
              </a:rPr>
              <a:t> </a:t>
            </a:r>
            <a:r>
              <a:rPr b="1" lang="en" sz="3600">
                <a:solidFill>
                  <a:schemeClr val="accent2"/>
                </a:solidFill>
                <a:latin typeface="Roboto"/>
                <a:ea typeface="Roboto"/>
                <a:cs typeface="Roboto"/>
                <a:sym typeface="Roboto"/>
              </a:rPr>
              <a:t>Réalisation</a:t>
            </a:r>
            <a:endParaRPr/>
          </a:p>
        </p:txBody>
      </p:sp>
      <p:sp>
        <p:nvSpPr>
          <p:cNvPr id="107" name="Google Shape;107;p14"/>
          <p:cNvSpPr txBox="1"/>
          <p:nvPr/>
        </p:nvSpPr>
        <p:spPr>
          <a:xfrm>
            <a:off x="3674875" y="3179550"/>
            <a:ext cx="5262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9900"/>
                </a:solidFill>
                <a:latin typeface="Roboto"/>
                <a:ea typeface="Roboto"/>
                <a:cs typeface="Roboto"/>
                <a:sym typeface="Roboto"/>
              </a:rPr>
              <a:t>4.</a:t>
            </a:r>
            <a:r>
              <a:rPr b="1" lang="en" sz="3600">
                <a:latin typeface="Roboto"/>
                <a:ea typeface="Roboto"/>
                <a:cs typeface="Roboto"/>
                <a:sym typeface="Roboto"/>
              </a:rPr>
              <a:t> </a:t>
            </a:r>
            <a:r>
              <a:rPr b="1" lang="en" sz="3600">
                <a:solidFill>
                  <a:schemeClr val="accent2"/>
                </a:solidFill>
                <a:latin typeface="Roboto"/>
                <a:ea typeface="Roboto"/>
                <a:cs typeface="Roboto"/>
                <a:sym typeface="Roboto"/>
              </a:rPr>
              <a:t>Démonstration</a:t>
            </a:r>
            <a:endParaRPr/>
          </a:p>
        </p:txBody>
      </p:sp>
      <p:sp>
        <p:nvSpPr>
          <p:cNvPr id="108" name="Google Shape;108;p14"/>
          <p:cNvSpPr txBox="1"/>
          <p:nvPr/>
        </p:nvSpPr>
        <p:spPr>
          <a:xfrm>
            <a:off x="3674875" y="3823650"/>
            <a:ext cx="5262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9900"/>
                </a:solidFill>
                <a:latin typeface="Roboto"/>
                <a:ea typeface="Roboto"/>
                <a:cs typeface="Roboto"/>
                <a:sym typeface="Roboto"/>
              </a:rPr>
              <a:t>5.</a:t>
            </a:r>
            <a:r>
              <a:rPr b="1" lang="en" sz="3600">
                <a:latin typeface="Roboto"/>
                <a:ea typeface="Roboto"/>
                <a:cs typeface="Roboto"/>
                <a:sym typeface="Roboto"/>
              </a:rPr>
              <a:t> </a:t>
            </a:r>
            <a:r>
              <a:rPr b="1" lang="en" sz="3600">
                <a:solidFill>
                  <a:schemeClr val="accent2"/>
                </a:solidFill>
                <a:latin typeface="Roboto"/>
                <a:ea typeface="Roboto"/>
                <a:cs typeface="Roboto"/>
                <a:sym typeface="Roboto"/>
              </a:rPr>
              <a:t>Conclusion</a:t>
            </a:r>
            <a:endParaRPr/>
          </a:p>
        </p:txBody>
      </p:sp>
      <p:sp>
        <p:nvSpPr>
          <p:cNvPr id="109" name="Google Shape;109;p14"/>
          <p:cNvSpPr txBox="1"/>
          <p:nvPr/>
        </p:nvSpPr>
        <p:spPr>
          <a:xfrm>
            <a:off x="3674875" y="1288100"/>
            <a:ext cx="52629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9900"/>
                </a:solidFill>
                <a:latin typeface="Roboto"/>
                <a:ea typeface="Roboto"/>
                <a:cs typeface="Roboto"/>
                <a:sym typeface="Roboto"/>
              </a:rPr>
              <a:t>1</a:t>
            </a:r>
            <a:r>
              <a:rPr b="1" lang="en" sz="3600">
                <a:solidFill>
                  <a:srgbClr val="FF9900"/>
                </a:solidFill>
                <a:latin typeface="Roboto"/>
                <a:ea typeface="Roboto"/>
                <a:cs typeface="Roboto"/>
                <a:sym typeface="Roboto"/>
              </a:rPr>
              <a:t>.</a:t>
            </a:r>
            <a:r>
              <a:rPr b="1" lang="en" sz="3600">
                <a:latin typeface="Roboto"/>
                <a:ea typeface="Roboto"/>
                <a:cs typeface="Roboto"/>
                <a:sym typeface="Roboto"/>
              </a:rPr>
              <a:t> </a:t>
            </a:r>
            <a:r>
              <a:rPr b="1" lang="en" sz="3600">
                <a:solidFill>
                  <a:schemeClr val="accent2"/>
                </a:solidFill>
                <a:latin typeface="Roboto"/>
                <a:ea typeface="Roboto"/>
                <a:cs typeface="Roboto"/>
                <a:sym typeface="Roboto"/>
              </a:rPr>
              <a:t>Introduction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3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300"/>
                                        <p:tgtEl>
                                          <p:spTgt spid="1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3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300"/>
                                        <p:tgtEl>
                                          <p:spTgt spid="1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311700" y="1729361"/>
            <a:ext cx="8520600" cy="22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solidFill>
                  <a:srgbClr val="FF9900"/>
                </a:solidFill>
              </a:rPr>
              <a:t>1</a:t>
            </a:r>
            <a:endParaRPr b="1" sz="9600">
              <a:solidFill>
                <a:srgbClr val="FF9900"/>
              </a:solidFill>
            </a:endParaRPr>
          </a:p>
          <a:p>
            <a:pPr indent="0" lvl="0" marL="0" rtl="0" algn="ctr">
              <a:spcBef>
                <a:spcPts val="0"/>
              </a:spcBef>
              <a:spcAft>
                <a:spcPts val="0"/>
              </a:spcAft>
              <a:buNone/>
            </a:pPr>
            <a:r>
              <a:rPr b="1" lang="en" sz="6000">
                <a:solidFill>
                  <a:srgbClr val="EFEFEF"/>
                </a:solidFill>
              </a:rPr>
              <a:t>Introduction</a:t>
            </a:r>
            <a:endParaRPr b="1" sz="6000">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idx="2" type="body"/>
          </p:nvPr>
        </p:nvSpPr>
        <p:spPr>
          <a:xfrm>
            <a:off x="5067477" y="1043971"/>
            <a:ext cx="3837000" cy="4105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Les universités de nos jours reçoivent beaucoup de données et d'information pour les traiter, prenant par exemple les dossiers de recours dans notre faculté qui sont représentés soit sur papier, soit en utilisant des formulaires Google.</a:t>
            </a:r>
            <a:endParaRPr/>
          </a:p>
        </p:txBody>
      </p:sp>
      <p:sp>
        <p:nvSpPr>
          <p:cNvPr id="120" name="Google Shape;120;p16"/>
          <p:cNvSpPr txBox="1"/>
          <p:nvPr>
            <p:ph type="title"/>
          </p:nvPr>
        </p:nvSpPr>
        <p:spPr>
          <a:xfrm>
            <a:off x="265500" y="1043975"/>
            <a:ext cx="40452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pic>
        <p:nvPicPr>
          <p:cNvPr id="121" name="Google Shape;121;p16"/>
          <p:cNvPicPr preferRelativeResize="0"/>
          <p:nvPr/>
        </p:nvPicPr>
        <p:blipFill>
          <a:blip r:embed="rId3">
            <a:alphaModFix/>
          </a:blip>
          <a:stretch>
            <a:fillRect/>
          </a:stretch>
        </p:blipFill>
        <p:spPr>
          <a:xfrm>
            <a:off x="459150" y="2174500"/>
            <a:ext cx="3657901" cy="3124175"/>
          </a:xfrm>
          <a:prstGeom prst="rect">
            <a:avLst/>
          </a:prstGeom>
          <a:noFill/>
          <a:ln cap="flat" cmpd="sng" w="38100">
            <a:solidFill>
              <a:schemeClr val="dk2"/>
            </a:solidFill>
            <a:prstDash val="solid"/>
            <a:round/>
            <a:headEnd len="sm" w="sm" type="none"/>
            <a:tailEnd len="sm" w="sm" type="none"/>
          </a:ln>
        </p:spPr>
      </p:pic>
      <p:sp>
        <p:nvSpPr>
          <p:cNvPr id="122" name="Google Shape;122;p16"/>
          <p:cNvSpPr txBox="1"/>
          <p:nvPr/>
        </p:nvSpPr>
        <p:spPr>
          <a:xfrm>
            <a:off x="8581500" y="5071000"/>
            <a:ext cx="562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4</a:t>
            </a:r>
            <a:endParaRPr b="1" sz="3800">
              <a:latin typeface="Pacifico"/>
              <a:ea typeface="Pacifico"/>
              <a:cs typeface="Pacifico"/>
              <a:sym typeface="Pacifico"/>
            </a:endParaRPr>
          </a:p>
        </p:txBody>
      </p:sp>
    </p:spTree>
  </p:cSld>
  <p:clrMapOvr>
    <a:masterClrMapping/>
  </p:clrMapOvr>
  <mc:AlternateContent>
    <mc:Choice Requires="p14">
      <p:transition spd="med" p14:dur="600">
        <p:push/>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265500" y="1043975"/>
            <a:ext cx="40452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sp>
        <p:nvSpPr>
          <p:cNvPr id="128" name="Google Shape;128;p17"/>
          <p:cNvSpPr txBox="1"/>
          <p:nvPr>
            <p:ph idx="2" type="body"/>
          </p:nvPr>
        </p:nvSpPr>
        <p:spPr>
          <a:xfrm>
            <a:off x="4673950" y="804600"/>
            <a:ext cx="4394100" cy="4105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Le grand espace occupé par les archives.</a:t>
            </a:r>
            <a:endParaRPr/>
          </a:p>
          <a:p>
            <a:pPr indent="-342900" lvl="0" marL="457200" rtl="0" algn="l">
              <a:spcBef>
                <a:spcPts val="0"/>
              </a:spcBef>
              <a:spcAft>
                <a:spcPts val="0"/>
              </a:spcAft>
              <a:buSzPts val="1800"/>
              <a:buChar char="●"/>
            </a:pPr>
            <a:r>
              <a:rPr lang="en"/>
              <a:t>Ça prend beaucoup de temps.</a:t>
            </a:r>
            <a:endParaRPr/>
          </a:p>
          <a:p>
            <a:pPr indent="-342900" lvl="0" marL="457200" rtl="0" algn="l">
              <a:spcBef>
                <a:spcPts val="0"/>
              </a:spcBef>
              <a:spcAft>
                <a:spcPts val="0"/>
              </a:spcAft>
              <a:buSzPts val="1800"/>
              <a:buChar char="●"/>
            </a:pPr>
            <a:r>
              <a:rPr lang="en"/>
              <a:t>Perte des données.</a:t>
            </a:r>
            <a:endParaRPr/>
          </a:p>
          <a:p>
            <a:pPr indent="-342900" lvl="0" marL="457200" rtl="0" algn="l">
              <a:spcBef>
                <a:spcPts val="0"/>
              </a:spcBef>
              <a:spcAft>
                <a:spcPts val="0"/>
              </a:spcAft>
              <a:buSzPts val="1800"/>
              <a:buChar char="●"/>
            </a:pPr>
            <a:r>
              <a:rPr lang="en"/>
              <a:t>La présence obligatoire d’étudiant pour soumettre son recours.</a:t>
            </a:r>
            <a:endParaRPr/>
          </a:p>
        </p:txBody>
      </p:sp>
      <p:sp>
        <p:nvSpPr>
          <p:cNvPr id="129" name="Google Shape;129;p17"/>
          <p:cNvSpPr txBox="1"/>
          <p:nvPr>
            <p:ph idx="1" type="subTitle"/>
          </p:nvPr>
        </p:nvSpPr>
        <p:spPr>
          <a:xfrm>
            <a:off x="265500" y="1827271"/>
            <a:ext cx="40452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t>
            </a:r>
            <a:r>
              <a:rPr lang="en"/>
              <a:t>roblématique</a:t>
            </a:r>
            <a:endParaRPr/>
          </a:p>
        </p:txBody>
      </p:sp>
      <p:pic>
        <p:nvPicPr>
          <p:cNvPr id="130" name="Google Shape;130;p17"/>
          <p:cNvPicPr preferRelativeResize="0"/>
          <p:nvPr/>
        </p:nvPicPr>
        <p:blipFill>
          <a:blip r:embed="rId3">
            <a:alphaModFix/>
          </a:blip>
          <a:stretch>
            <a:fillRect/>
          </a:stretch>
        </p:blipFill>
        <p:spPr>
          <a:xfrm>
            <a:off x="725850" y="2558300"/>
            <a:ext cx="3124500" cy="2352099"/>
          </a:xfrm>
          <a:prstGeom prst="rect">
            <a:avLst/>
          </a:prstGeom>
          <a:noFill/>
          <a:ln cap="flat" cmpd="sng" w="38100">
            <a:solidFill>
              <a:schemeClr val="dk2"/>
            </a:solidFill>
            <a:prstDash val="solid"/>
            <a:round/>
            <a:headEnd len="sm" w="sm" type="none"/>
            <a:tailEnd len="sm" w="sm" type="none"/>
          </a:ln>
        </p:spPr>
      </p:pic>
      <p:sp>
        <p:nvSpPr>
          <p:cNvPr id="131" name="Google Shape;131;p17"/>
          <p:cNvSpPr txBox="1"/>
          <p:nvPr/>
        </p:nvSpPr>
        <p:spPr>
          <a:xfrm>
            <a:off x="8581500" y="5071000"/>
            <a:ext cx="562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5</a:t>
            </a:r>
            <a:endParaRPr b="1" sz="3800">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6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265500" y="130125"/>
            <a:ext cx="4045200" cy="7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sp>
        <p:nvSpPr>
          <p:cNvPr id="137" name="Google Shape;137;p18"/>
          <p:cNvSpPr txBox="1"/>
          <p:nvPr>
            <p:ph idx="2" type="body"/>
          </p:nvPr>
        </p:nvSpPr>
        <p:spPr>
          <a:xfrm>
            <a:off x="4939500" y="804667"/>
            <a:ext cx="3837000" cy="4105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Notre objectif est de créer un tableau de bord </a:t>
            </a:r>
            <a:r>
              <a:rPr lang="en"/>
              <a:t>des</a:t>
            </a:r>
            <a:r>
              <a:rPr lang="en"/>
              <a:t> recours pour la visualisation des données au niveau de notre département d'informatique, cela est dans le but de créer trois espaces </a:t>
            </a:r>
            <a:r>
              <a:rPr lang="en"/>
              <a:t>dédiés</a:t>
            </a:r>
            <a:r>
              <a:rPr lang="en"/>
              <a:t> aux : étudiants, enseignants et administration.</a:t>
            </a:r>
            <a:endParaRPr/>
          </a:p>
        </p:txBody>
      </p:sp>
      <p:sp>
        <p:nvSpPr>
          <p:cNvPr id="138" name="Google Shape;138;p18"/>
          <p:cNvSpPr txBox="1"/>
          <p:nvPr>
            <p:ph idx="1" type="subTitle"/>
          </p:nvPr>
        </p:nvSpPr>
        <p:spPr>
          <a:xfrm>
            <a:off x="265500" y="629146"/>
            <a:ext cx="4045200" cy="5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Objectif</a:t>
            </a:r>
            <a:endParaRPr/>
          </a:p>
        </p:txBody>
      </p:sp>
      <p:pic>
        <p:nvPicPr>
          <p:cNvPr id="139" name="Google Shape;139;p18"/>
          <p:cNvPicPr preferRelativeResize="0"/>
          <p:nvPr/>
        </p:nvPicPr>
        <p:blipFill>
          <a:blip r:embed="rId3">
            <a:alphaModFix/>
          </a:blip>
          <a:stretch>
            <a:fillRect/>
          </a:stretch>
        </p:blipFill>
        <p:spPr>
          <a:xfrm>
            <a:off x="141750" y="1198100"/>
            <a:ext cx="2361897" cy="1778026"/>
          </a:xfrm>
          <a:prstGeom prst="rect">
            <a:avLst/>
          </a:prstGeom>
          <a:noFill/>
          <a:ln cap="flat" cmpd="sng" w="38100">
            <a:solidFill>
              <a:schemeClr val="dk2"/>
            </a:solidFill>
            <a:prstDash val="solid"/>
            <a:round/>
            <a:headEnd len="sm" w="sm" type="none"/>
            <a:tailEnd len="sm" w="sm" type="none"/>
          </a:ln>
        </p:spPr>
      </p:pic>
      <p:pic>
        <p:nvPicPr>
          <p:cNvPr id="140" name="Google Shape;140;p18"/>
          <p:cNvPicPr preferRelativeResize="0"/>
          <p:nvPr/>
        </p:nvPicPr>
        <p:blipFill>
          <a:blip r:embed="rId4">
            <a:alphaModFix/>
          </a:blip>
          <a:stretch>
            <a:fillRect/>
          </a:stretch>
        </p:blipFill>
        <p:spPr>
          <a:xfrm>
            <a:off x="841700" y="3532125"/>
            <a:ext cx="3567803" cy="1877974"/>
          </a:xfrm>
          <a:prstGeom prst="rect">
            <a:avLst/>
          </a:prstGeom>
          <a:noFill/>
          <a:ln cap="flat" cmpd="sng" w="38100">
            <a:solidFill>
              <a:schemeClr val="dk2"/>
            </a:solidFill>
            <a:prstDash val="solid"/>
            <a:round/>
            <a:headEnd len="sm" w="sm" type="none"/>
            <a:tailEnd len="sm" w="sm" type="none"/>
          </a:ln>
        </p:spPr>
      </p:pic>
      <p:cxnSp>
        <p:nvCxnSpPr>
          <p:cNvPr id="141" name="Google Shape;141;p18"/>
          <p:cNvCxnSpPr>
            <a:stCxn id="139" idx="3"/>
          </p:cNvCxnSpPr>
          <p:nvPr/>
        </p:nvCxnSpPr>
        <p:spPr>
          <a:xfrm>
            <a:off x="2503647" y="2087113"/>
            <a:ext cx="815100" cy="1456500"/>
          </a:xfrm>
          <a:prstGeom prst="bentConnector2">
            <a:avLst/>
          </a:prstGeom>
          <a:noFill/>
          <a:ln cap="flat" cmpd="sng" w="76200">
            <a:solidFill>
              <a:schemeClr val="accent1"/>
            </a:solidFill>
            <a:prstDash val="solid"/>
            <a:round/>
            <a:headEnd len="med" w="med" type="none"/>
            <a:tailEnd len="med" w="med" type="triangle"/>
          </a:ln>
        </p:spPr>
      </p:cxnSp>
      <p:sp>
        <p:nvSpPr>
          <p:cNvPr id="142" name="Google Shape;142;p18"/>
          <p:cNvSpPr txBox="1"/>
          <p:nvPr/>
        </p:nvSpPr>
        <p:spPr>
          <a:xfrm>
            <a:off x="8581500" y="5071000"/>
            <a:ext cx="562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6</a:t>
            </a:r>
            <a:endParaRPr b="1" sz="3800">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400"/>
                                        <p:tgtEl>
                                          <p:spTgt spid="136"/>
                                        </p:tgtEl>
                                        <p:attrNameLst>
                                          <p:attrName>ppt_y</p:attrName>
                                        </p:attrNameLst>
                                      </p:cBhvr>
                                      <p:tavLst>
                                        <p:tav fmla="" tm="0">
                                          <p:val>
                                            <p:strVal val="#ppt_y+1"/>
                                          </p:val>
                                        </p:tav>
                                        <p:tav fmla="" tm="100000">
                                          <p:val>
                                            <p:strVal val="#ppt_y"/>
                                          </p:val>
                                        </p:tav>
                                      </p:tavLst>
                                    </p:anim>
                                  </p:childTnLst>
                                </p:cTn>
                              </p:par>
                            </p:childTnLst>
                          </p:cTn>
                        </p:par>
                        <p:par>
                          <p:cTn fill="hold">
                            <p:stCondLst>
                              <p:cond delay="400"/>
                            </p:stCondLst>
                            <p:childTnLst>
                              <p:par>
                                <p:cTn fill="hold" nodeType="afterEffect" presetClass="entr" presetID="2" presetSubtype="4">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400"/>
                                        <p:tgtEl>
                                          <p:spTgt spid="138"/>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400"/>
                                        <p:tgtEl>
                                          <p:spTgt spid="141"/>
                                        </p:tgtEl>
                                        <p:attrNameLst>
                                          <p:attrName>ppt_x</p:attrName>
                                        </p:attrNameLst>
                                      </p:cBhvr>
                                      <p:tavLst>
                                        <p:tav fmla="" tm="0">
                                          <p:val>
                                            <p:strVal val="#ppt_x+1"/>
                                          </p:val>
                                        </p:tav>
                                        <p:tav fmla="" tm="100000">
                                          <p:val>
                                            <p:strVal val="#ppt_x"/>
                                          </p:val>
                                        </p:tav>
                                      </p:tavLst>
                                    </p:anim>
                                  </p:childTnLst>
                                </p:cTn>
                              </p:par>
                            </p:childTnLst>
                          </p:cTn>
                        </p:par>
                        <p:par>
                          <p:cTn fill="hold">
                            <p:stCondLst>
                              <p:cond delay="1700"/>
                            </p:stCondLst>
                            <p:childTnLst>
                              <p:par>
                                <p:cTn fill="hold" nodeType="after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265500" y="1043975"/>
            <a:ext cx="40452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Introduction</a:t>
            </a:r>
            <a:endParaRPr b="1"/>
          </a:p>
        </p:txBody>
      </p:sp>
      <p:sp>
        <p:nvSpPr>
          <p:cNvPr id="148" name="Google Shape;148;p19"/>
          <p:cNvSpPr txBox="1"/>
          <p:nvPr>
            <p:ph idx="2" type="body"/>
          </p:nvPr>
        </p:nvSpPr>
        <p:spPr>
          <a:xfrm>
            <a:off x="4673950" y="804600"/>
            <a:ext cx="4394100" cy="4105800"/>
          </a:xfrm>
          <a:prstGeom prst="rect">
            <a:avLst/>
          </a:prstGeom>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La visualisation de données.</a:t>
            </a:r>
            <a:endParaRPr/>
          </a:p>
          <a:p>
            <a:pPr indent="-342900" lvl="0" marL="457200" rtl="0" algn="l">
              <a:spcBef>
                <a:spcPts val="0"/>
              </a:spcBef>
              <a:spcAft>
                <a:spcPts val="0"/>
              </a:spcAft>
              <a:buSzPts val="1800"/>
              <a:buChar char="●"/>
            </a:pPr>
            <a:r>
              <a:rPr lang="en"/>
              <a:t>Facile d'accès et toujours accessibles.</a:t>
            </a:r>
            <a:endParaRPr/>
          </a:p>
          <a:p>
            <a:pPr indent="-342900" lvl="0" marL="457200" rtl="0" algn="l">
              <a:spcBef>
                <a:spcPts val="0"/>
              </a:spcBef>
              <a:spcAft>
                <a:spcPts val="0"/>
              </a:spcAft>
              <a:buSzPts val="1800"/>
              <a:buChar char="●"/>
            </a:pPr>
            <a:r>
              <a:rPr lang="en"/>
              <a:t>Augmentation de la sécurité.</a:t>
            </a:r>
            <a:endParaRPr/>
          </a:p>
          <a:p>
            <a:pPr indent="-342900" lvl="0" marL="457200" rtl="0" algn="l">
              <a:spcBef>
                <a:spcPts val="0"/>
              </a:spcBef>
              <a:spcAft>
                <a:spcPts val="0"/>
              </a:spcAft>
              <a:buSzPts val="1800"/>
              <a:buChar char="●"/>
            </a:pPr>
            <a:r>
              <a:rPr lang="en"/>
              <a:t>Préservation améliorée de l'information.</a:t>
            </a:r>
            <a:endParaRPr/>
          </a:p>
        </p:txBody>
      </p:sp>
      <p:sp>
        <p:nvSpPr>
          <p:cNvPr id="149" name="Google Shape;149;p19"/>
          <p:cNvSpPr txBox="1"/>
          <p:nvPr>
            <p:ph idx="1" type="subTitle"/>
          </p:nvPr>
        </p:nvSpPr>
        <p:spPr>
          <a:xfrm>
            <a:off x="265500" y="1827271"/>
            <a:ext cx="40452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a</a:t>
            </a:r>
            <a:r>
              <a:rPr lang="en"/>
              <a:t>vantages de notre solution</a:t>
            </a:r>
            <a:endParaRPr/>
          </a:p>
        </p:txBody>
      </p:sp>
      <p:pic>
        <p:nvPicPr>
          <p:cNvPr id="150" name="Google Shape;150;p19"/>
          <p:cNvPicPr preferRelativeResize="0"/>
          <p:nvPr/>
        </p:nvPicPr>
        <p:blipFill>
          <a:blip r:embed="rId3">
            <a:alphaModFix/>
          </a:blip>
          <a:stretch>
            <a:fillRect/>
          </a:stretch>
        </p:blipFill>
        <p:spPr>
          <a:xfrm>
            <a:off x="235750" y="2553750"/>
            <a:ext cx="4104699" cy="2356649"/>
          </a:xfrm>
          <a:prstGeom prst="rect">
            <a:avLst/>
          </a:prstGeom>
          <a:noFill/>
          <a:ln cap="flat" cmpd="sng" w="38100">
            <a:solidFill>
              <a:schemeClr val="dk2"/>
            </a:solidFill>
            <a:prstDash val="solid"/>
            <a:round/>
            <a:headEnd len="sm" w="sm" type="none"/>
            <a:tailEnd len="sm" w="sm" type="none"/>
          </a:ln>
        </p:spPr>
      </p:pic>
      <p:sp>
        <p:nvSpPr>
          <p:cNvPr id="151" name="Google Shape;151;p19"/>
          <p:cNvSpPr txBox="1"/>
          <p:nvPr/>
        </p:nvSpPr>
        <p:spPr>
          <a:xfrm>
            <a:off x="8581500" y="5071000"/>
            <a:ext cx="562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7</a:t>
            </a:r>
            <a:endParaRPr b="1" sz="3800">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1729361"/>
            <a:ext cx="8520600" cy="22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solidFill>
                  <a:srgbClr val="FF9900"/>
                </a:solidFill>
              </a:rPr>
              <a:t>2</a:t>
            </a:r>
            <a:endParaRPr b="1" sz="9600">
              <a:solidFill>
                <a:srgbClr val="FF9900"/>
              </a:solidFill>
            </a:endParaRPr>
          </a:p>
          <a:p>
            <a:pPr indent="0" lvl="0" marL="0" rtl="0" algn="ctr">
              <a:spcBef>
                <a:spcPts val="0"/>
              </a:spcBef>
              <a:spcAft>
                <a:spcPts val="0"/>
              </a:spcAft>
              <a:buNone/>
            </a:pPr>
            <a:r>
              <a:rPr b="1" lang="en" sz="6000">
                <a:solidFill>
                  <a:srgbClr val="EFEFEF"/>
                </a:solidFill>
              </a:rPr>
              <a:t>Analyse &amp; Conception</a:t>
            </a:r>
            <a:endParaRPr b="1" sz="6000">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4294967295" type="title"/>
          </p:nvPr>
        </p:nvSpPr>
        <p:spPr>
          <a:xfrm>
            <a:off x="311700" y="196781"/>
            <a:ext cx="85206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Analyse &amp; Conception</a:t>
            </a:r>
            <a:endParaRPr b="1"/>
          </a:p>
        </p:txBody>
      </p:sp>
      <p:sp>
        <p:nvSpPr>
          <p:cNvPr id="162" name="Google Shape;162;p21"/>
          <p:cNvSpPr txBox="1"/>
          <p:nvPr>
            <p:ph idx="1" type="body"/>
          </p:nvPr>
        </p:nvSpPr>
        <p:spPr>
          <a:xfrm>
            <a:off x="325275" y="785825"/>
            <a:ext cx="8360700" cy="66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Pour expliquer notre travail, nous allons vous montrer quelques diagrammes qui nous ont aidés à créer </a:t>
            </a:r>
            <a:r>
              <a:rPr lang="en"/>
              <a:t>notre</a:t>
            </a:r>
            <a:r>
              <a:rPr lang="en"/>
              <a:t> site Web à partir de zéro :</a:t>
            </a:r>
            <a:endParaRPr/>
          </a:p>
        </p:txBody>
      </p:sp>
      <p:sp>
        <p:nvSpPr>
          <p:cNvPr id="163" name="Google Shape;163;p21"/>
          <p:cNvSpPr txBox="1"/>
          <p:nvPr>
            <p:ph idx="1" type="body"/>
          </p:nvPr>
        </p:nvSpPr>
        <p:spPr>
          <a:xfrm>
            <a:off x="391650" y="5091100"/>
            <a:ext cx="8360700" cy="60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Diagramme de cas d’utilisation pour un utilisateur</a:t>
            </a:r>
            <a:endParaRPr/>
          </a:p>
        </p:txBody>
      </p:sp>
      <p:sp>
        <p:nvSpPr>
          <p:cNvPr id="164" name="Google Shape;164;p21"/>
          <p:cNvSpPr txBox="1"/>
          <p:nvPr/>
        </p:nvSpPr>
        <p:spPr>
          <a:xfrm>
            <a:off x="8581500" y="5071000"/>
            <a:ext cx="562500" cy="64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latin typeface="Pacifico"/>
                <a:ea typeface="Pacifico"/>
                <a:cs typeface="Pacifico"/>
                <a:sym typeface="Pacifico"/>
              </a:rPr>
              <a:t>9</a:t>
            </a:r>
            <a:endParaRPr b="1" sz="3800">
              <a:latin typeface="Pacifico"/>
              <a:ea typeface="Pacifico"/>
              <a:cs typeface="Pacifico"/>
              <a:sym typeface="Pacifico"/>
            </a:endParaRPr>
          </a:p>
        </p:txBody>
      </p:sp>
      <p:pic>
        <p:nvPicPr>
          <p:cNvPr id="165" name="Google Shape;165;p21"/>
          <p:cNvPicPr preferRelativeResize="0"/>
          <p:nvPr/>
        </p:nvPicPr>
        <p:blipFill>
          <a:blip r:embed="rId3">
            <a:alphaModFix/>
          </a:blip>
          <a:stretch>
            <a:fillRect/>
          </a:stretch>
        </p:blipFill>
        <p:spPr>
          <a:xfrm>
            <a:off x="245325" y="1603625"/>
            <a:ext cx="8520600" cy="3424399"/>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