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64" r:id="rId4"/>
    <p:sldId id="262" r:id="rId5"/>
    <p:sldId id="265" r:id="rId6"/>
    <p:sldId id="263" r:id="rId7"/>
    <p:sldId id="271" r:id="rId8"/>
    <p:sldId id="258" r:id="rId9"/>
    <p:sldId id="272" r:id="rId10"/>
    <p:sldId id="261" r:id="rId11"/>
    <p:sldId id="273" r:id="rId12"/>
    <p:sldId id="259" r:id="rId13"/>
    <p:sldId id="274" r:id="rId14"/>
    <p:sldId id="275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674495-6D65-41EC-B000-215BDAD66661}" type="doc">
      <dgm:prSet loTypeId="urn:diagrams.loki3.com/BracketList" loCatId="officeonlin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L"/>
        </a:p>
      </dgm:t>
    </dgm:pt>
    <dgm:pt modelId="{99E97379-30E5-41EE-9D2A-D977C41D5EE5}">
      <dgm:prSet phldrT="[Text]" custT="1"/>
      <dgm:spPr/>
      <dgm:t>
        <a:bodyPr/>
        <a:lstStyle/>
        <a:p>
          <a:r>
            <a:rPr lang="en-US" sz="1600" b="0" i="0" dirty="0"/>
            <a:t>Logical Link Control (‏LLC) </a:t>
          </a:r>
          <a:endParaRPr lang="en-IL" sz="1600" dirty="0"/>
        </a:p>
      </dgm:t>
    </dgm:pt>
    <dgm:pt modelId="{B4EAD763-7FC6-42FD-AB5D-E1959DEADDBB}" type="parTrans" cxnId="{B2D91CA3-4333-466C-B41E-DCC29FB1C1D8}">
      <dgm:prSet/>
      <dgm:spPr/>
      <dgm:t>
        <a:bodyPr/>
        <a:lstStyle/>
        <a:p>
          <a:endParaRPr lang="en-IL"/>
        </a:p>
      </dgm:t>
    </dgm:pt>
    <dgm:pt modelId="{6BA83BFB-163D-42A7-ADDE-20E1C7480930}" type="sibTrans" cxnId="{B2D91CA3-4333-466C-B41E-DCC29FB1C1D8}">
      <dgm:prSet/>
      <dgm:spPr/>
      <dgm:t>
        <a:bodyPr/>
        <a:lstStyle/>
        <a:p>
          <a:endParaRPr lang="en-IL"/>
        </a:p>
      </dgm:t>
    </dgm:pt>
    <dgm:pt modelId="{E1B9B11A-C369-430E-B43C-B587A1514C79}">
      <dgm:prSet phldrT="[Text]" custT="1"/>
      <dgm:spPr/>
      <dgm:t>
        <a:bodyPr/>
        <a:lstStyle/>
        <a:p>
          <a:pPr algn="r" rtl="1">
            <a:buNone/>
          </a:pPr>
          <a:r>
            <a:rPr lang="he-IL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   אחראית על חלוקת הנתונים המגיעים מהשכבות העליונות למסגרות וטיפול בכל מסגרת בנפרד.</a:t>
          </a:r>
          <a:endParaRPr lang="en-IL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C27669-1CCC-4A72-B343-7C3FD914910F}" type="parTrans" cxnId="{86620737-E322-4218-849E-3FABF1EBD123}">
      <dgm:prSet/>
      <dgm:spPr/>
      <dgm:t>
        <a:bodyPr/>
        <a:lstStyle/>
        <a:p>
          <a:endParaRPr lang="en-IL"/>
        </a:p>
      </dgm:t>
    </dgm:pt>
    <dgm:pt modelId="{BFD51735-77EC-4319-8000-26D50B10D9B5}" type="sibTrans" cxnId="{86620737-E322-4218-849E-3FABF1EBD123}">
      <dgm:prSet/>
      <dgm:spPr/>
      <dgm:t>
        <a:bodyPr/>
        <a:lstStyle/>
        <a:p>
          <a:endParaRPr lang="en-IL"/>
        </a:p>
      </dgm:t>
    </dgm:pt>
    <dgm:pt modelId="{0B43C77E-3542-4391-9CFE-27EC33944026}">
      <dgm:prSet phldrT="[Text]" custT="1"/>
      <dgm:spPr/>
      <dgm:t>
        <a:bodyPr/>
        <a:lstStyle/>
        <a:p>
          <a:r>
            <a:rPr lang="en-US" sz="1600" b="0" i="0" dirty="0"/>
            <a:t>Media Access Control (‏MAC)</a:t>
          </a:r>
          <a:endParaRPr lang="en-IL" sz="1600" dirty="0"/>
        </a:p>
      </dgm:t>
    </dgm:pt>
    <dgm:pt modelId="{635C700E-8D3E-4615-8CC5-3C6932B85D20}" type="parTrans" cxnId="{7BE1E8D7-2F50-4E3B-98CD-3EF6CFE21572}">
      <dgm:prSet/>
      <dgm:spPr/>
      <dgm:t>
        <a:bodyPr/>
        <a:lstStyle/>
        <a:p>
          <a:endParaRPr lang="en-IL"/>
        </a:p>
      </dgm:t>
    </dgm:pt>
    <dgm:pt modelId="{1B5A6D73-FEFB-463E-A0F7-7CB8008B4EEF}" type="sibTrans" cxnId="{7BE1E8D7-2F50-4E3B-98CD-3EF6CFE21572}">
      <dgm:prSet/>
      <dgm:spPr/>
      <dgm:t>
        <a:bodyPr/>
        <a:lstStyle/>
        <a:p>
          <a:endParaRPr lang="en-IL"/>
        </a:p>
      </dgm:t>
    </dgm:pt>
    <dgm:pt modelId="{EC92339C-2373-4AFD-BCD0-DB065467074B}">
      <dgm:prSet phldrT="[Text]" custT="1"/>
      <dgm:spPr/>
      <dgm:t>
        <a:bodyPr/>
        <a:lstStyle/>
        <a:p>
          <a:pPr algn="r" rtl="1">
            <a:buNone/>
          </a:pPr>
          <a:r>
            <a:rPr lang="he-IL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  אחראי הכתובות הפיזיות של המכשיר השולח והמקבל (ה-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mac address</a:t>
          </a:r>
          <a:r>
            <a:rPr lang="he-IL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) של כרטיס הרשת</a:t>
          </a:r>
          <a:endParaRPr lang="en-IL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FCB7C6-7B6C-452E-9BC2-A2B30F1F27C3}" type="parTrans" cxnId="{00947F72-B401-4DEA-B8BA-1D359A2629DD}">
      <dgm:prSet/>
      <dgm:spPr/>
      <dgm:t>
        <a:bodyPr/>
        <a:lstStyle/>
        <a:p>
          <a:endParaRPr lang="en-IL"/>
        </a:p>
      </dgm:t>
    </dgm:pt>
    <dgm:pt modelId="{C1746B5F-F088-42A4-8D2A-9D6CD2C8DD4C}" type="sibTrans" cxnId="{00947F72-B401-4DEA-B8BA-1D359A2629DD}">
      <dgm:prSet/>
      <dgm:spPr/>
      <dgm:t>
        <a:bodyPr/>
        <a:lstStyle/>
        <a:p>
          <a:endParaRPr lang="en-IL"/>
        </a:p>
      </dgm:t>
    </dgm:pt>
    <dgm:pt modelId="{061BD64E-ECCD-459E-B310-8B2A7A31B74D}" type="pres">
      <dgm:prSet presAssocID="{8B674495-6D65-41EC-B000-215BDAD66661}" presName="Name0" presStyleCnt="0">
        <dgm:presLayoutVars>
          <dgm:dir/>
          <dgm:animLvl val="lvl"/>
          <dgm:resizeHandles val="exact"/>
        </dgm:presLayoutVars>
      </dgm:prSet>
      <dgm:spPr/>
    </dgm:pt>
    <dgm:pt modelId="{EA617377-447E-4DAC-B2D0-C20A94716C5D}" type="pres">
      <dgm:prSet presAssocID="{99E97379-30E5-41EE-9D2A-D977C41D5EE5}" presName="linNode" presStyleCnt="0"/>
      <dgm:spPr/>
    </dgm:pt>
    <dgm:pt modelId="{81D4A5AB-CAD6-4612-A308-E2697F17CEAC}" type="pres">
      <dgm:prSet presAssocID="{99E97379-30E5-41EE-9D2A-D977C41D5EE5}" presName="parTx" presStyleLbl="revTx" presStyleIdx="0" presStyleCnt="2">
        <dgm:presLayoutVars>
          <dgm:chMax val="1"/>
          <dgm:bulletEnabled val="1"/>
        </dgm:presLayoutVars>
      </dgm:prSet>
      <dgm:spPr/>
    </dgm:pt>
    <dgm:pt modelId="{40E420AD-9744-4FF6-AE8A-C30B201541BC}" type="pres">
      <dgm:prSet presAssocID="{99E97379-30E5-41EE-9D2A-D977C41D5EE5}" presName="bracket" presStyleLbl="parChTrans1D1" presStyleIdx="0" presStyleCnt="2"/>
      <dgm:spPr/>
    </dgm:pt>
    <dgm:pt modelId="{B1A3C446-0454-4B8A-B82D-8CCD0DE0C480}" type="pres">
      <dgm:prSet presAssocID="{99E97379-30E5-41EE-9D2A-D977C41D5EE5}" presName="spH" presStyleCnt="0"/>
      <dgm:spPr/>
    </dgm:pt>
    <dgm:pt modelId="{E7442537-E1F0-4837-928A-8FFEE53103D8}" type="pres">
      <dgm:prSet presAssocID="{99E97379-30E5-41EE-9D2A-D977C41D5EE5}" presName="desTx" presStyleLbl="node1" presStyleIdx="0" presStyleCnt="2" custScaleX="93062" custScaleY="114601">
        <dgm:presLayoutVars>
          <dgm:bulletEnabled val="1"/>
        </dgm:presLayoutVars>
      </dgm:prSet>
      <dgm:spPr/>
    </dgm:pt>
    <dgm:pt modelId="{5C7046ED-9328-4071-B298-6CC2FCA63CE9}" type="pres">
      <dgm:prSet presAssocID="{6BA83BFB-163D-42A7-ADDE-20E1C7480930}" presName="spV" presStyleCnt="0"/>
      <dgm:spPr/>
    </dgm:pt>
    <dgm:pt modelId="{C04E1EC6-391D-4485-AB0D-FEEC7396C89F}" type="pres">
      <dgm:prSet presAssocID="{0B43C77E-3542-4391-9CFE-27EC33944026}" presName="linNode" presStyleCnt="0"/>
      <dgm:spPr/>
    </dgm:pt>
    <dgm:pt modelId="{41D501EE-33C5-4FC0-B895-4E48A520F009}" type="pres">
      <dgm:prSet presAssocID="{0B43C77E-3542-4391-9CFE-27EC33944026}" presName="parTx" presStyleLbl="revTx" presStyleIdx="1" presStyleCnt="2">
        <dgm:presLayoutVars>
          <dgm:chMax val="1"/>
          <dgm:bulletEnabled val="1"/>
        </dgm:presLayoutVars>
      </dgm:prSet>
      <dgm:spPr/>
    </dgm:pt>
    <dgm:pt modelId="{718F84FF-E677-471E-81C3-3B84BF0A7E51}" type="pres">
      <dgm:prSet presAssocID="{0B43C77E-3542-4391-9CFE-27EC33944026}" presName="bracket" presStyleLbl="parChTrans1D1" presStyleIdx="1" presStyleCnt="2"/>
      <dgm:spPr/>
    </dgm:pt>
    <dgm:pt modelId="{DC426226-B9AC-4908-ACD5-908B2C03D3A8}" type="pres">
      <dgm:prSet presAssocID="{0B43C77E-3542-4391-9CFE-27EC33944026}" presName="spH" presStyleCnt="0"/>
      <dgm:spPr/>
    </dgm:pt>
    <dgm:pt modelId="{2C17BB0E-2D9C-45A2-B613-625C93B9D154}" type="pres">
      <dgm:prSet presAssocID="{0B43C77E-3542-4391-9CFE-27EC33944026}" presName="desTx" presStyleLbl="node1" presStyleIdx="1" presStyleCnt="2" custScaleX="93062" custScaleY="141666">
        <dgm:presLayoutVars>
          <dgm:bulletEnabled val="1"/>
        </dgm:presLayoutVars>
      </dgm:prSet>
      <dgm:spPr/>
    </dgm:pt>
  </dgm:ptLst>
  <dgm:cxnLst>
    <dgm:cxn modelId="{86620737-E322-4218-849E-3FABF1EBD123}" srcId="{99E97379-30E5-41EE-9D2A-D977C41D5EE5}" destId="{E1B9B11A-C369-430E-B43C-B587A1514C79}" srcOrd="0" destOrd="0" parTransId="{CFC27669-1CCC-4A72-B343-7C3FD914910F}" sibTransId="{BFD51735-77EC-4319-8000-26D50B10D9B5}"/>
    <dgm:cxn modelId="{58E1CC51-EF0F-469E-81FC-9DEA12D9C128}" type="presOf" srcId="{E1B9B11A-C369-430E-B43C-B587A1514C79}" destId="{E7442537-E1F0-4837-928A-8FFEE53103D8}" srcOrd="0" destOrd="0" presId="urn:diagrams.loki3.com/BracketList"/>
    <dgm:cxn modelId="{00947F72-B401-4DEA-B8BA-1D359A2629DD}" srcId="{0B43C77E-3542-4391-9CFE-27EC33944026}" destId="{EC92339C-2373-4AFD-BCD0-DB065467074B}" srcOrd="0" destOrd="0" parTransId="{57FCB7C6-7B6C-452E-9BC2-A2B30F1F27C3}" sibTransId="{C1746B5F-F088-42A4-8D2A-9D6CD2C8DD4C}"/>
    <dgm:cxn modelId="{58153791-0A84-4231-9BB8-B075F0B0F92B}" type="presOf" srcId="{0B43C77E-3542-4391-9CFE-27EC33944026}" destId="{41D501EE-33C5-4FC0-B895-4E48A520F009}" srcOrd="0" destOrd="0" presId="urn:diagrams.loki3.com/BracketList"/>
    <dgm:cxn modelId="{B2D91CA3-4333-466C-B41E-DCC29FB1C1D8}" srcId="{8B674495-6D65-41EC-B000-215BDAD66661}" destId="{99E97379-30E5-41EE-9D2A-D977C41D5EE5}" srcOrd="0" destOrd="0" parTransId="{B4EAD763-7FC6-42FD-AB5D-E1959DEADDBB}" sibTransId="{6BA83BFB-163D-42A7-ADDE-20E1C7480930}"/>
    <dgm:cxn modelId="{06ED3EC1-333D-4AE0-9939-3011DD41619E}" type="presOf" srcId="{99E97379-30E5-41EE-9D2A-D977C41D5EE5}" destId="{81D4A5AB-CAD6-4612-A308-E2697F17CEAC}" srcOrd="0" destOrd="0" presId="urn:diagrams.loki3.com/BracketList"/>
    <dgm:cxn modelId="{EF60AAD4-9C10-4F45-A87F-46CC34732F35}" type="presOf" srcId="{EC92339C-2373-4AFD-BCD0-DB065467074B}" destId="{2C17BB0E-2D9C-45A2-B613-625C93B9D154}" srcOrd="0" destOrd="0" presId="urn:diagrams.loki3.com/BracketList"/>
    <dgm:cxn modelId="{7BE1E8D7-2F50-4E3B-98CD-3EF6CFE21572}" srcId="{8B674495-6D65-41EC-B000-215BDAD66661}" destId="{0B43C77E-3542-4391-9CFE-27EC33944026}" srcOrd="1" destOrd="0" parTransId="{635C700E-8D3E-4615-8CC5-3C6932B85D20}" sibTransId="{1B5A6D73-FEFB-463E-A0F7-7CB8008B4EEF}"/>
    <dgm:cxn modelId="{F626E1F3-2D3D-4B1D-99A4-2DBE07908DF5}" type="presOf" srcId="{8B674495-6D65-41EC-B000-215BDAD66661}" destId="{061BD64E-ECCD-459E-B310-8B2A7A31B74D}" srcOrd="0" destOrd="0" presId="urn:diagrams.loki3.com/BracketList"/>
    <dgm:cxn modelId="{A146B4F2-188B-44D1-989F-21A00565E8D2}" type="presParOf" srcId="{061BD64E-ECCD-459E-B310-8B2A7A31B74D}" destId="{EA617377-447E-4DAC-B2D0-C20A94716C5D}" srcOrd="0" destOrd="0" presId="urn:diagrams.loki3.com/BracketList"/>
    <dgm:cxn modelId="{C4312BFC-FA87-4979-907C-F1EE67EBFF66}" type="presParOf" srcId="{EA617377-447E-4DAC-B2D0-C20A94716C5D}" destId="{81D4A5AB-CAD6-4612-A308-E2697F17CEAC}" srcOrd="0" destOrd="0" presId="urn:diagrams.loki3.com/BracketList"/>
    <dgm:cxn modelId="{5D5DD7C3-7581-42C1-BD91-E4A1DDF7186D}" type="presParOf" srcId="{EA617377-447E-4DAC-B2D0-C20A94716C5D}" destId="{40E420AD-9744-4FF6-AE8A-C30B201541BC}" srcOrd="1" destOrd="0" presId="urn:diagrams.loki3.com/BracketList"/>
    <dgm:cxn modelId="{D88848B0-B331-47C3-9F12-2697104515DF}" type="presParOf" srcId="{EA617377-447E-4DAC-B2D0-C20A94716C5D}" destId="{B1A3C446-0454-4B8A-B82D-8CCD0DE0C480}" srcOrd="2" destOrd="0" presId="urn:diagrams.loki3.com/BracketList"/>
    <dgm:cxn modelId="{5E78F84D-251B-4705-8A30-6370ABB8C820}" type="presParOf" srcId="{EA617377-447E-4DAC-B2D0-C20A94716C5D}" destId="{E7442537-E1F0-4837-928A-8FFEE53103D8}" srcOrd="3" destOrd="0" presId="urn:diagrams.loki3.com/BracketList"/>
    <dgm:cxn modelId="{E61693E3-C902-4873-9A57-FCE1501B8ADF}" type="presParOf" srcId="{061BD64E-ECCD-459E-B310-8B2A7A31B74D}" destId="{5C7046ED-9328-4071-B298-6CC2FCA63CE9}" srcOrd="1" destOrd="0" presId="urn:diagrams.loki3.com/BracketList"/>
    <dgm:cxn modelId="{7672D6F8-A4F6-4BBA-9640-37969BF0E94D}" type="presParOf" srcId="{061BD64E-ECCD-459E-B310-8B2A7A31B74D}" destId="{C04E1EC6-391D-4485-AB0D-FEEC7396C89F}" srcOrd="2" destOrd="0" presId="urn:diagrams.loki3.com/BracketList"/>
    <dgm:cxn modelId="{2DBD2032-3A36-4EC9-B97D-A0193F251C7A}" type="presParOf" srcId="{C04E1EC6-391D-4485-AB0D-FEEC7396C89F}" destId="{41D501EE-33C5-4FC0-B895-4E48A520F009}" srcOrd="0" destOrd="0" presId="urn:diagrams.loki3.com/BracketList"/>
    <dgm:cxn modelId="{95808061-DF71-4865-9DFA-3AD6331D68E8}" type="presParOf" srcId="{C04E1EC6-391D-4485-AB0D-FEEC7396C89F}" destId="{718F84FF-E677-471E-81C3-3B84BF0A7E51}" srcOrd="1" destOrd="0" presId="urn:diagrams.loki3.com/BracketList"/>
    <dgm:cxn modelId="{5F05D46B-2976-450D-BB98-8C24488C3961}" type="presParOf" srcId="{C04E1EC6-391D-4485-AB0D-FEEC7396C89F}" destId="{DC426226-B9AC-4908-ACD5-908B2C03D3A8}" srcOrd="2" destOrd="0" presId="urn:diagrams.loki3.com/BracketList"/>
    <dgm:cxn modelId="{FF806AE5-D8F8-48BC-BD26-E9F8379EE0E6}" type="presParOf" srcId="{C04E1EC6-391D-4485-AB0D-FEEC7396C89F}" destId="{2C17BB0E-2D9C-45A2-B613-625C93B9D15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ACCC2E-2972-4A0D-B243-98239163291F}" type="doc">
      <dgm:prSet loTypeId="urn:microsoft.com/office/officeart/2005/8/layout/hProcess9" loCatId="process" qsTypeId="urn:microsoft.com/office/officeart/2005/8/quickstyle/simple1" qsCatId="simple" csTypeId="urn:microsoft.com/office/officeart/2005/8/colors/accent5_5" csCatId="accent5" phldr="1"/>
      <dgm:spPr/>
    </dgm:pt>
    <dgm:pt modelId="{8AB25765-AE9F-4E64-B55A-D2191D9B054D}">
      <dgm:prSet phldrT="[Text]"/>
      <dgm:spPr/>
      <dgm:t>
        <a:bodyPr/>
        <a:lstStyle/>
        <a:p>
          <a:pPr rtl="1"/>
          <a:r>
            <a:rPr lang="he-IL" b="0" i="0" dirty="0"/>
            <a:t>חד כיווני </a:t>
          </a:r>
          <a:r>
            <a:rPr lang="en-US" b="0" i="0" dirty="0"/>
            <a:t>(simplex)</a:t>
          </a:r>
          <a:r>
            <a:rPr lang="he-IL" b="0" i="0" dirty="0"/>
            <a:t>.</a:t>
          </a:r>
          <a:endParaRPr lang="en-IL" dirty="0"/>
        </a:p>
      </dgm:t>
    </dgm:pt>
    <dgm:pt modelId="{6EFC1B9E-E5CD-4E41-8DE1-FE45308A2955}" type="parTrans" cxnId="{9A7E0A16-1F0C-48EA-A5A7-D406EA4FA49C}">
      <dgm:prSet/>
      <dgm:spPr/>
      <dgm:t>
        <a:bodyPr/>
        <a:lstStyle/>
        <a:p>
          <a:endParaRPr lang="en-IL"/>
        </a:p>
      </dgm:t>
    </dgm:pt>
    <dgm:pt modelId="{CBC74B05-AC12-4DBC-8B53-26E0778C707B}" type="sibTrans" cxnId="{9A7E0A16-1F0C-48EA-A5A7-D406EA4FA49C}">
      <dgm:prSet/>
      <dgm:spPr/>
      <dgm:t>
        <a:bodyPr/>
        <a:lstStyle/>
        <a:p>
          <a:endParaRPr lang="en-IL"/>
        </a:p>
      </dgm:t>
    </dgm:pt>
    <dgm:pt modelId="{5857A45D-F91A-4C8A-ACCA-D3F28EE1BAD7}">
      <dgm:prSet phldrT="[Text]"/>
      <dgm:spPr/>
      <dgm:t>
        <a:bodyPr/>
        <a:lstStyle/>
        <a:p>
          <a:r>
            <a:rPr lang="he-IL" dirty="0"/>
            <a:t>דו כיווני בנפרד </a:t>
          </a:r>
          <a:r>
            <a:rPr lang="en-US" dirty="0"/>
            <a:t>(half-duplex)</a:t>
          </a:r>
          <a:r>
            <a:rPr lang="he-IL" dirty="0"/>
            <a:t>.</a:t>
          </a:r>
          <a:endParaRPr lang="en-IL" dirty="0"/>
        </a:p>
      </dgm:t>
    </dgm:pt>
    <dgm:pt modelId="{CC0B87F5-1EA6-4C8C-BFAE-0758BF3E7BDA}" type="parTrans" cxnId="{EEE9C423-6E8A-4C22-ACC8-73FC28072B74}">
      <dgm:prSet/>
      <dgm:spPr/>
      <dgm:t>
        <a:bodyPr/>
        <a:lstStyle/>
        <a:p>
          <a:endParaRPr lang="en-IL"/>
        </a:p>
      </dgm:t>
    </dgm:pt>
    <dgm:pt modelId="{B407F34E-CBDA-4970-B1E6-7CFEEC8F2171}" type="sibTrans" cxnId="{EEE9C423-6E8A-4C22-ACC8-73FC28072B74}">
      <dgm:prSet/>
      <dgm:spPr/>
      <dgm:t>
        <a:bodyPr/>
        <a:lstStyle/>
        <a:p>
          <a:endParaRPr lang="en-IL"/>
        </a:p>
      </dgm:t>
    </dgm:pt>
    <dgm:pt modelId="{1CE1D2D5-E323-4498-AA61-937BEC430A9B}">
      <dgm:prSet phldrT="[Text]"/>
      <dgm:spPr/>
      <dgm:t>
        <a:bodyPr/>
        <a:lstStyle/>
        <a:p>
          <a:r>
            <a:rPr lang="he-IL" dirty="0"/>
            <a:t>דו כיווני בו זמנית </a:t>
          </a:r>
          <a:r>
            <a:rPr lang="en-US" dirty="0"/>
            <a:t>(full-duplex)</a:t>
          </a:r>
          <a:r>
            <a:rPr lang="he-IL" dirty="0"/>
            <a:t>.</a:t>
          </a:r>
          <a:endParaRPr lang="en-IL" dirty="0"/>
        </a:p>
      </dgm:t>
    </dgm:pt>
    <dgm:pt modelId="{B120CCFF-AC6E-417E-AFD3-D89FE00202F0}" type="parTrans" cxnId="{8D05BF2F-86EE-4738-A070-99CA41136DCD}">
      <dgm:prSet/>
      <dgm:spPr/>
      <dgm:t>
        <a:bodyPr/>
        <a:lstStyle/>
        <a:p>
          <a:endParaRPr lang="en-IL"/>
        </a:p>
      </dgm:t>
    </dgm:pt>
    <dgm:pt modelId="{31CBBFD0-08DF-42B2-83A0-62A23DF63A79}" type="sibTrans" cxnId="{8D05BF2F-86EE-4738-A070-99CA41136DCD}">
      <dgm:prSet/>
      <dgm:spPr/>
      <dgm:t>
        <a:bodyPr/>
        <a:lstStyle/>
        <a:p>
          <a:endParaRPr lang="en-IL"/>
        </a:p>
      </dgm:t>
    </dgm:pt>
    <dgm:pt modelId="{BF11AE73-199A-48F9-A76C-7FF73D125060}" type="pres">
      <dgm:prSet presAssocID="{95ACCC2E-2972-4A0D-B243-98239163291F}" presName="CompostProcess" presStyleCnt="0">
        <dgm:presLayoutVars>
          <dgm:dir/>
          <dgm:resizeHandles val="exact"/>
        </dgm:presLayoutVars>
      </dgm:prSet>
      <dgm:spPr/>
    </dgm:pt>
    <dgm:pt modelId="{733A3890-3963-4C4F-83FE-0C12A5A1767F}" type="pres">
      <dgm:prSet presAssocID="{95ACCC2E-2972-4A0D-B243-98239163291F}" presName="arrow" presStyleLbl="bgShp" presStyleIdx="0" presStyleCnt="1" custAng="2350937"/>
      <dgm:spPr/>
    </dgm:pt>
    <dgm:pt modelId="{3152B703-00EC-43EE-AAA5-FC16D81E3DB9}" type="pres">
      <dgm:prSet presAssocID="{95ACCC2E-2972-4A0D-B243-98239163291F}" presName="linearProcess" presStyleCnt="0"/>
      <dgm:spPr/>
    </dgm:pt>
    <dgm:pt modelId="{BB82932A-F18E-4CC2-AB1A-6799106709AB}" type="pres">
      <dgm:prSet presAssocID="{8AB25765-AE9F-4E64-B55A-D2191D9B054D}" presName="textNode" presStyleLbl="node1" presStyleIdx="0" presStyleCnt="3" custLinFactX="5160" custLinFactNeighborX="100000" custLinFactNeighborY="-75179">
        <dgm:presLayoutVars>
          <dgm:bulletEnabled val="1"/>
        </dgm:presLayoutVars>
      </dgm:prSet>
      <dgm:spPr/>
    </dgm:pt>
    <dgm:pt modelId="{4CF1E6BC-2F6A-49AE-91F4-CDA1B1182F99}" type="pres">
      <dgm:prSet presAssocID="{CBC74B05-AC12-4DBC-8B53-26E0778C707B}" presName="sibTrans" presStyleCnt="0"/>
      <dgm:spPr/>
    </dgm:pt>
    <dgm:pt modelId="{D7F5A760-4D77-45E5-9F69-1D201AAB3C94}" type="pres">
      <dgm:prSet presAssocID="{5857A45D-F91A-4C8A-ACCA-D3F28EE1BAD7}" presName="textNode" presStyleLbl="node1" presStyleIdx="1" presStyleCnt="3" custLinFactX="-1629" custLinFactNeighborX="-100000" custLinFactNeighborY="-2479">
        <dgm:presLayoutVars>
          <dgm:bulletEnabled val="1"/>
        </dgm:presLayoutVars>
      </dgm:prSet>
      <dgm:spPr/>
    </dgm:pt>
    <dgm:pt modelId="{CEC04185-21E6-4313-A9EC-C23EF7D3EDB8}" type="pres">
      <dgm:prSet presAssocID="{B407F34E-CBDA-4970-B1E6-7CFEEC8F2171}" presName="sibTrans" presStyleCnt="0"/>
      <dgm:spPr/>
    </dgm:pt>
    <dgm:pt modelId="{BDA13BF6-AF93-431A-B59E-E695E9C6E6A3}" type="pres">
      <dgm:prSet presAssocID="{1CE1D2D5-E323-4498-AA61-937BEC430A9B}" presName="textNode" presStyleLbl="node1" presStyleIdx="2" presStyleCnt="3" custLinFactX="-24133" custLinFactNeighborX="-100000" custLinFactNeighborY="77615">
        <dgm:presLayoutVars>
          <dgm:bulletEnabled val="1"/>
        </dgm:presLayoutVars>
      </dgm:prSet>
      <dgm:spPr/>
    </dgm:pt>
  </dgm:ptLst>
  <dgm:cxnLst>
    <dgm:cxn modelId="{9A7E0A16-1F0C-48EA-A5A7-D406EA4FA49C}" srcId="{95ACCC2E-2972-4A0D-B243-98239163291F}" destId="{8AB25765-AE9F-4E64-B55A-D2191D9B054D}" srcOrd="0" destOrd="0" parTransId="{6EFC1B9E-E5CD-4E41-8DE1-FE45308A2955}" sibTransId="{CBC74B05-AC12-4DBC-8B53-26E0778C707B}"/>
    <dgm:cxn modelId="{EEE9C423-6E8A-4C22-ACC8-73FC28072B74}" srcId="{95ACCC2E-2972-4A0D-B243-98239163291F}" destId="{5857A45D-F91A-4C8A-ACCA-D3F28EE1BAD7}" srcOrd="1" destOrd="0" parTransId="{CC0B87F5-1EA6-4C8C-BFAE-0758BF3E7BDA}" sibTransId="{B407F34E-CBDA-4970-B1E6-7CFEEC8F2171}"/>
    <dgm:cxn modelId="{8D05BF2F-86EE-4738-A070-99CA41136DCD}" srcId="{95ACCC2E-2972-4A0D-B243-98239163291F}" destId="{1CE1D2D5-E323-4498-AA61-937BEC430A9B}" srcOrd="2" destOrd="0" parTransId="{B120CCFF-AC6E-417E-AFD3-D89FE00202F0}" sibTransId="{31CBBFD0-08DF-42B2-83A0-62A23DF63A79}"/>
    <dgm:cxn modelId="{C6EBFB8B-5E86-4340-ABCC-269961095F1B}" type="presOf" srcId="{1CE1D2D5-E323-4498-AA61-937BEC430A9B}" destId="{BDA13BF6-AF93-431A-B59E-E695E9C6E6A3}" srcOrd="0" destOrd="0" presId="urn:microsoft.com/office/officeart/2005/8/layout/hProcess9"/>
    <dgm:cxn modelId="{7B100C8D-35F5-4A48-BE60-7D2B14BB2B9D}" type="presOf" srcId="{5857A45D-F91A-4C8A-ACCA-D3F28EE1BAD7}" destId="{D7F5A760-4D77-45E5-9F69-1D201AAB3C94}" srcOrd="0" destOrd="0" presId="urn:microsoft.com/office/officeart/2005/8/layout/hProcess9"/>
    <dgm:cxn modelId="{05F5E6AE-242A-41BC-B8C8-5FD413E75724}" type="presOf" srcId="{95ACCC2E-2972-4A0D-B243-98239163291F}" destId="{BF11AE73-199A-48F9-A76C-7FF73D125060}" srcOrd="0" destOrd="0" presId="urn:microsoft.com/office/officeart/2005/8/layout/hProcess9"/>
    <dgm:cxn modelId="{EB044AD6-AAA8-458F-82F3-7287B46BFCFA}" type="presOf" srcId="{8AB25765-AE9F-4E64-B55A-D2191D9B054D}" destId="{BB82932A-F18E-4CC2-AB1A-6799106709AB}" srcOrd="0" destOrd="0" presId="urn:microsoft.com/office/officeart/2005/8/layout/hProcess9"/>
    <dgm:cxn modelId="{AD5EE8B1-BF2B-4F68-959F-DC3304C43936}" type="presParOf" srcId="{BF11AE73-199A-48F9-A76C-7FF73D125060}" destId="{733A3890-3963-4C4F-83FE-0C12A5A1767F}" srcOrd="0" destOrd="0" presId="urn:microsoft.com/office/officeart/2005/8/layout/hProcess9"/>
    <dgm:cxn modelId="{22AE3881-7E49-4B54-8E7C-BFB3AB827A4D}" type="presParOf" srcId="{BF11AE73-199A-48F9-A76C-7FF73D125060}" destId="{3152B703-00EC-43EE-AAA5-FC16D81E3DB9}" srcOrd="1" destOrd="0" presId="urn:microsoft.com/office/officeart/2005/8/layout/hProcess9"/>
    <dgm:cxn modelId="{16431EB0-0B72-415E-BA63-D1DABE6F0F3E}" type="presParOf" srcId="{3152B703-00EC-43EE-AAA5-FC16D81E3DB9}" destId="{BB82932A-F18E-4CC2-AB1A-6799106709AB}" srcOrd="0" destOrd="0" presId="urn:microsoft.com/office/officeart/2005/8/layout/hProcess9"/>
    <dgm:cxn modelId="{38BC73AE-EC2E-4CB4-AE86-ACC855673CDB}" type="presParOf" srcId="{3152B703-00EC-43EE-AAA5-FC16D81E3DB9}" destId="{4CF1E6BC-2F6A-49AE-91F4-CDA1B1182F99}" srcOrd="1" destOrd="0" presId="urn:microsoft.com/office/officeart/2005/8/layout/hProcess9"/>
    <dgm:cxn modelId="{65C59556-DB85-4D17-9CDD-D161F8766138}" type="presParOf" srcId="{3152B703-00EC-43EE-AAA5-FC16D81E3DB9}" destId="{D7F5A760-4D77-45E5-9F69-1D201AAB3C94}" srcOrd="2" destOrd="0" presId="urn:microsoft.com/office/officeart/2005/8/layout/hProcess9"/>
    <dgm:cxn modelId="{95EA74FC-B228-4DFD-A39D-55E1849888E0}" type="presParOf" srcId="{3152B703-00EC-43EE-AAA5-FC16D81E3DB9}" destId="{CEC04185-21E6-4313-A9EC-C23EF7D3EDB8}" srcOrd="3" destOrd="0" presId="urn:microsoft.com/office/officeart/2005/8/layout/hProcess9"/>
    <dgm:cxn modelId="{EC9A478A-7C65-496C-8C51-9F2BABFD60C0}" type="presParOf" srcId="{3152B703-00EC-43EE-AAA5-FC16D81E3DB9}" destId="{BDA13BF6-AF93-431A-B59E-E695E9C6E6A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A3BC9D-0A5B-473D-8C72-4040A88ED10E}" type="doc">
      <dgm:prSet loTypeId="urn:microsoft.com/office/officeart/2005/8/layout/arrow6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L"/>
        </a:p>
      </dgm:t>
    </dgm:pt>
    <dgm:pt modelId="{401982C5-3DC7-49D4-8E3A-8C91F1D21B13}">
      <dgm:prSet custT="1"/>
      <dgm:spPr/>
      <dgm:t>
        <a:bodyPr/>
        <a:lstStyle/>
        <a:p>
          <a:pPr rtl="1"/>
          <a:r>
            <a:rPr lang="he-IL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השכבה מאפשרת הצגה של            המידע המתקבל ממערכות                שונות, בצורה סטנדרטית. </a:t>
          </a:r>
          <a:endParaRPr lang="en-IL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EDB340-7497-43AC-A935-2243CD0C0E6F}" type="parTrans" cxnId="{8670149E-DC35-4172-92E3-AF3936ED42DE}">
      <dgm:prSet/>
      <dgm:spPr/>
      <dgm:t>
        <a:bodyPr/>
        <a:lstStyle/>
        <a:p>
          <a:endParaRPr lang="en-IL"/>
        </a:p>
      </dgm:t>
    </dgm:pt>
    <dgm:pt modelId="{1AAE1008-CB12-4475-971F-CF04FF1C258D}" type="sibTrans" cxnId="{8670149E-DC35-4172-92E3-AF3936ED42DE}">
      <dgm:prSet/>
      <dgm:spPr/>
      <dgm:t>
        <a:bodyPr/>
        <a:lstStyle/>
        <a:p>
          <a:endParaRPr lang="en-IL"/>
        </a:p>
      </dgm:t>
    </dgm:pt>
    <dgm:pt modelId="{D0EBAA79-FAF9-42FE-B093-93E1FFEB827F}">
      <dgm:prSet custT="1"/>
      <dgm:spPr/>
      <dgm:t>
        <a:bodyPr/>
        <a:lstStyle/>
        <a:p>
          <a:pPr rtl="1"/>
          <a:r>
            <a:rPr lang="he-IL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השכבה אחראית על קידוד והמרה, הצפנה ופיענוח, דחיסה ופריסה של המידע.</a:t>
          </a:r>
          <a:endParaRPr lang="en-IL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887E29-51C5-475A-8A1D-0418FB69F89B}" type="parTrans" cxnId="{C874B2C0-CC44-415E-B6A6-C58031545499}">
      <dgm:prSet/>
      <dgm:spPr/>
      <dgm:t>
        <a:bodyPr/>
        <a:lstStyle/>
        <a:p>
          <a:endParaRPr lang="en-IL"/>
        </a:p>
      </dgm:t>
    </dgm:pt>
    <dgm:pt modelId="{DAB81054-E1EC-4CE2-AF74-80DFCE9FB5D5}" type="sibTrans" cxnId="{C874B2C0-CC44-415E-B6A6-C58031545499}">
      <dgm:prSet/>
      <dgm:spPr/>
      <dgm:t>
        <a:bodyPr/>
        <a:lstStyle/>
        <a:p>
          <a:endParaRPr lang="en-IL"/>
        </a:p>
      </dgm:t>
    </dgm:pt>
    <dgm:pt modelId="{C5ABF226-03C3-4682-941F-3A8E559F48D8}" type="pres">
      <dgm:prSet presAssocID="{8EA3BC9D-0A5B-473D-8C72-4040A88ED10E}" presName="compositeShape" presStyleCnt="0">
        <dgm:presLayoutVars>
          <dgm:chMax val="2"/>
          <dgm:dir/>
          <dgm:resizeHandles val="exact"/>
        </dgm:presLayoutVars>
      </dgm:prSet>
      <dgm:spPr/>
    </dgm:pt>
    <dgm:pt modelId="{7D01B7AC-328A-45EB-8F76-18BF16B7C319}" type="pres">
      <dgm:prSet presAssocID="{8EA3BC9D-0A5B-473D-8C72-4040A88ED10E}" presName="ribbon" presStyleLbl="node1" presStyleIdx="0" presStyleCnt="1" custLinFactNeighborY="-5027"/>
      <dgm:spPr/>
    </dgm:pt>
    <dgm:pt modelId="{4A1872B2-6322-4818-958E-AE344576BAD5}" type="pres">
      <dgm:prSet presAssocID="{8EA3BC9D-0A5B-473D-8C72-4040A88ED10E}" presName="leftArrowText" presStyleLbl="node1" presStyleIdx="0" presStyleCnt="1" custScaleX="153899" custLinFactX="25467" custLinFactNeighborX="100000" custLinFactNeighborY="19235">
        <dgm:presLayoutVars>
          <dgm:chMax val="0"/>
          <dgm:bulletEnabled val="1"/>
        </dgm:presLayoutVars>
      </dgm:prSet>
      <dgm:spPr/>
    </dgm:pt>
    <dgm:pt modelId="{D0685B5E-E329-4011-8461-1795804B0396}" type="pres">
      <dgm:prSet presAssocID="{8EA3BC9D-0A5B-473D-8C72-4040A88ED10E}" presName="rightArrowText" presStyleLbl="node1" presStyleIdx="0" presStyleCnt="1" custLinFactX="-8974" custLinFactNeighborX="-100000" custLinFactNeighborY="-46324">
        <dgm:presLayoutVars>
          <dgm:chMax val="0"/>
          <dgm:bulletEnabled val="1"/>
        </dgm:presLayoutVars>
      </dgm:prSet>
      <dgm:spPr/>
    </dgm:pt>
  </dgm:ptLst>
  <dgm:cxnLst>
    <dgm:cxn modelId="{87771C22-6792-45DB-934A-3D2E6BB0C010}" type="presOf" srcId="{401982C5-3DC7-49D4-8E3A-8C91F1D21B13}" destId="{4A1872B2-6322-4818-958E-AE344576BAD5}" srcOrd="0" destOrd="0" presId="urn:microsoft.com/office/officeart/2005/8/layout/arrow6"/>
    <dgm:cxn modelId="{7804138D-C82E-43C5-9D27-4F0DAE74569E}" type="presOf" srcId="{8EA3BC9D-0A5B-473D-8C72-4040A88ED10E}" destId="{C5ABF226-03C3-4682-941F-3A8E559F48D8}" srcOrd="0" destOrd="0" presId="urn:microsoft.com/office/officeart/2005/8/layout/arrow6"/>
    <dgm:cxn modelId="{0B41DF9C-D6B1-49E6-9A65-AF701CDB2B25}" type="presOf" srcId="{D0EBAA79-FAF9-42FE-B093-93E1FFEB827F}" destId="{D0685B5E-E329-4011-8461-1795804B0396}" srcOrd="0" destOrd="0" presId="urn:microsoft.com/office/officeart/2005/8/layout/arrow6"/>
    <dgm:cxn modelId="{8670149E-DC35-4172-92E3-AF3936ED42DE}" srcId="{8EA3BC9D-0A5B-473D-8C72-4040A88ED10E}" destId="{401982C5-3DC7-49D4-8E3A-8C91F1D21B13}" srcOrd="0" destOrd="0" parTransId="{3DEDB340-7497-43AC-A935-2243CD0C0E6F}" sibTransId="{1AAE1008-CB12-4475-971F-CF04FF1C258D}"/>
    <dgm:cxn modelId="{C874B2C0-CC44-415E-B6A6-C58031545499}" srcId="{8EA3BC9D-0A5B-473D-8C72-4040A88ED10E}" destId="{D0EBAA79-FAF9-42FE-B093-93E1FFEB827F}" srcOrd="1" destOrd="0" parTransId="{66887E29-51C5-475A-8A1D-0418FB69F89B}" sibTransId="{DAB81054-E1EC-4CE2-AF74-80DFCE9FB5D5}"/>
    <dgm:cxn modelId="{97A05859-3169-4DC6-B60C-BED56543E236}" type="presParOf" srcId="{C5ABF226-03C3-4682-941F-3A8E559F48D8}" destId="{7D01B7AC-328A-45EB-8F76-18BF16B7C319}" srcOrd="0" destOrd="0" presId="urn:microsoft.com/office/officeart/2005/8/layout/arrow6"/>
    <dgm:cxn modelId="{07B83F5E-2BB7-4745-AF1D-8684E0B27C62}" type="presParOf" srcId="{C5ABF226-03C3-4682-941F-3A8E559F48D8}" destId="{4A1872B2-6322-4818-958E-AE344576BAD5}" srcOrd="1" destOrd="0" presId="urn:microsoft.com/office/officeart/2005/8/layout/arrow6"/>
    <dgm:cxn modelId="{170B404E-B2C9-407A-8F27-F03F90BEB5C4}" type="presParOf" srcId="{C5ABF226-03C3-4682-941F-3A8E559F48D8}" destId="{D0685B5E-E329-4011-8461-1795804B0396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8EF92A-55DF-47F5-8D57-9FA5C306E452}" type="doc">
      <dgm:prSet loTypeId="urn:microsoft.com/office/officeart/2005/8/layout/venn3" loCatId="relationship" qsTypeId="urn:microsoft.com/office/officeart/2005/8/quickstyle/3d5" qsCatId="3D" csTypeId="urn:microsoft.com/office/officeart/2005/8/colors/accent5_3" csCatId="accent5" phldr="1"/>
      <dgm:spPr/>
      <dgm:t>
        <a:bodyPr/>
        <a:lstStyle/>
        <a:p>
          <a:endParaRPr lang="en-IL"/>
        </a:p>
      </dgm:t>
    </dgm:pt>
    <dgm:pt modelId="{5398E6D6-A1AF-4892-A35E-79EDD41AA871}">
      <dgm:prSet custT="1"/>
      <dgm:spPr/>
      <dgm:t>
        <a:bodyPr/>
        <a:lstStyle/>
        <a:p>
          <a:pPr rtl="1"/>
          <a:r>
            <a:rPr lang="he-IL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השכבה כוללת     ממשק למשתמש המאפשר את         ניהול ותפעול כל   רמות ה-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OSI</a:t>
          </a:r>
          <a:r>
            <a:rPr lang="he-IL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IL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1422CA-72F9-40D0-AEBB-B34555EAC9C4}" type="parTrans" cxnId="{F36148A5-9D3E-4E7E-A88B-A0D9AFADB0F8}">
      <dgm:prSet/>
      <dgm:spPr/>
      <dgm:t>
        <a:bodyPr/>
        <a:lstStyle/>
        <a:p>
          <a:endParaRPr lang="en-IL"/>
        </a:p>
      </dgm:t>
    </dgm:pt>
    <dgm:pt modelId="{499CF626-6853-4B41-B0E3-758654B5B2F3}" type="sibTrans" cxnId="{F36148A5-9D3E-4E7E-A88B-A0D9AFADB0F8}">
      <dgm:prSet/>
      <dgm:spPr/>
      <dgm:t>
        <a:bodyPr/>
        <a:lstStyle/>
        <a:p>
          <a:endParaRPr lang="en-IL"/>
        </a:p>
      </dgm:t>
    </dgm:pt>
    <dgm:pt modelId="{35B4ED4F-C5AC-48EA-B4F4-5475B006444A}">
      <dgm:prSet custT="1"/>
      <dgm:spPr/>
      <dgm:t>
        <a:bodyPr anchor="t"/>
        <a:lstStyle/>
        <a:p>
          <a:endParaRPr lang="he-IL" sz="2400" b="0" i="0" dirty="0"/>
        </a:p>
        <a:p>
          <a:pPr rtl="1"/>
          <a:r>
            <a:rPr lang="he-IL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השכבה האחראית               על מתן                    השירותים ברשת ומגדירה את אופי העברה של אותם נתונים תחת אותו שרות.</a:t>
          </a:r>
          <a:endParaRPr lang="en-IL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96A74B-1918-4049-A73F-429F07FEB19F}" type="parTrans" cxnId="{CA1404D6-6F2C-4841-8780-742B49A7A717}">
      <dgm:prSet/>
      <dgm:spPr/>
      <dgm:t>
        <a:bodyPr/>
        <a:lstStyle/>
        <a:p>
          <a:endParaRPr lang="en-IL"/>
        </a:p>
      </dgm:t>
    </dgm:pt>
    <dgm:pt modelId="{1C7CED83-AE9A-48E7-8038-B5B4FB17529C}" type="sibTrans" cxnId="{CA1404D6-6F2C-4841-8780-742B49A7A717}">
      <dgm:prSet/>
      <dgm:spPr/>
      <dgm:t>
        <a:bodyPr/>
        <a:lstStyle/>
        <a:p>
          <a:endParaRPr lang="en-IL"/>
        </a:p>
      </dgm:t>
    </dgm:pt>
    <dgm:pt modelId="{F651BA55-7152-4104-96AB-F20D450644E3}">
      <dgm:prSet custT="1"/>
      <dgm:spPr/>
      <dgm:t>
        <a:bodyPr/>
        <a:lstStyle/>
        <a:p>
          <a:pPr algn="ctr" rtl="1"/>
          <a:r>
            <a:rPr lang="he-IL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השכבה בנוסף               יוצרת תקשורת               בין המשתמש    לתוכנה מסוימת  ואורזת את המידע     עוד לפני שהוא נשלח (הצפנה, צורה, חלוקה וכו’)</a:t>
          </a:r>
          <a:r>
            <a:rPr lang="he-IL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IL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01242D-0B44-49D2-B529-BBCFE467C5E2}" type="parTrans" cxnId="{4305E576-B342-4FD9-87A4-1829B77078D0}">
      <dgm:prSet/>
      <dgm:spPr/>
      <dgm:t>
        <a:bodyPr/>
        <a:lstStyle/>
        <a:p>
          <a:endParaRPr lang="en-IL"/>
        </a:p>
      </dgm:t>
    </dgm:pt>
    <dgm:pt modelId="{45F5B3EB-A424-4788-9093-70114C4FB3D1}" type="sibTrans" cxnId="{4305E576-B342-4FD9-87A4-1829B77078D0}">
      <dgm:prSet/>
      <dgm:spPr/>
      <dgm:t>
        <a:bodyPr/>
        <a:lstStyle/>
        <a:p>
          <a:endParaRPr lang="en-IL"/>
        </a:p>
      </dgm:t>
    </dgm:pt>
    <dgm:pt modelId="{6C8F76E6-6E42-4216-A334-89887E5339AB}" type="pres">
      <dgm:prSet presAssocID="{8E8EF92A-55DF-47F5-8D57-9FA5C306E452}" presName="Name0" presStyleCnt="0">
        <dgm:presLayoutVars>
          <dgm:dir/>
          <dgm:resizeHandles val="exact"/>
        </dgm:presLayoutVars>
      </dgm:prSet>
      <dgm:spPr/>
    </dgm:pt>
    <dgm:pt modelId="{79413702-EC4B-4635-8EA8-84654C073A72}" type="pres">
      <dgm:prSet presAssocID="{5398E6D6-A1AF-4892-A35E-79EDD41AA871}" presName="Name5" presStyleLbl="vennNode1" presStyleIdx="0" presStyleCnt="3">
        <dgm:presLayoutVars>
          <dgm:bulletEnabled val="1"/>
        </dgm:presLayoutVars>
      </dgm:prSet>
      <dgm:spPr/>
    </dgm:pt>
    <dgm:pt modelId="{1C67C7A3-9612-4AFF-83ED-30F9D4338B17}" type="pres">
      <dgm:prSet presAssocID="{499CF626-6853-4B41-B0E3-758654B5B2F3}" presName="space" presStyleCnt="0"/>
      <dgm:spPr/>
    </dgm:pt>
    <dgm:pt modelId="{FCDCC8EF-1136-4462-A33B-6EC7C21E994C}" type="pres">
      <dgm:prSet presAssocID="{35B4ED4F-C5AC-48EA-B4F4-5475B006444A}" presName="Name5" presStyleLbl="vennNode1" presStyleIdx="1" presStyleCnt="3">
        <dgm:presLayoutVars>
          <dgm:bulletEnabled val="1"/>
        </dgm:presLayoutVars>
      </dgm:prSet>
      <dgm:spPr/>
    </dgm:pt>
    <dgm:pt modelId="{7DF4CD2E-644E-4DCE-A6B7-22B4742E9266}" type="pres">
      <dgm:prSet presAssocID="{1C7CED83-AE9A-48E7-8038-B5B4FB17529C}" presName="space" presStyleCnt="0"/>
      <dgm:spPr/>
    </dgm:pt>
    <dgm:pt modelId="{AB7B6D1C-E205-43AB-A1D8-0FB3FA601F0D}" type="pres">
      <dgm:prSet presAssocID="{F651BA55-7152-4104-96AB-F20D450644E3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5151E000-279D-4E9D-B838-C2BDCDD50F19}" type="presOf" srcId="{8E8EF92A-55DF-47F5-8D57-9FA5C306E452}" destId="{6C8F76E6-6E42-4216-A334-89887E5339AB}" srcOrd="0" destOrd="0" presId="urn:microsoft.com/office/officeart/2005/8/layout/venn3"/>
    <dgm:cxn modelId="{4305E576-B342-4FD9-87A4-1829B77078D0}" srcId="{8E8EF92A-55DF-47F5-8D57-9FA5C306E452}" destId="{F651BA55-7152-4104-96AB-F20D450644E3}" srcOrd="2" destOrd="0" parTransId="{0601242D-0B44-49D2-B529-BBCFE467C5E2}" sibTransId="{45F5B3EB-A424-4788-9093-70114C4FB3D1}"/>
    <dgm:cxn modelId="{F36148A5-9D3E-4E7E-A88B-A0D9AFADB0F8}" srcId="{8E8EF92A-55DF-47F5-8D57-9FA5C306E452}" destId="{5398E6D6-A1AF-4892-A35E-79EDD41AA871}" srcOrd="0" destOrd="0" parTransId="{EF1422CA-72F9-40D0-AEBB-B34555EAC9C4}" sibTransId="{499CF626-6853-4B41-B0E3-758654B5B2F3}"/>
    <dgm:cxn modelId="{AE440DD1-27FF-4D89-BE2A-804F208FA1CB}" type="presOf" srcId="{F651BA55-7152-4104-96AB-F20D450644E3}" destId="{AB7B6D1C-E205-43AB-A1D8-0FB3FA601F0D}" srcOrd="0" destOrd="0" presId="urn:microsoft.com/office/officeart/2005/8/layout/venn3"/>
    <dgm:cxn modelId="{893D66D3-CED8-4614-8FCD-CAB3EDA96ED5}" type="presOf" srcId="{35B4ED4F-C5AC-48EA-B4F4-5475B006444A}" destId="{FCDCC8EF-1136-4462-A33B-6EC7C21E994C}" srcOrd="0" destOrd="0" presId="urn:microsoft.com/office/officeart/2005/8/layout/venn3"/>
    <dgm:cxn modelId="{CA1404D6-6F2C-4841-8780-742B49A7A717}" srcId="{8E8EF92A-55DF-47F5-8D57-9FA5C306E452}" destId="{35B4ED4F-C5AC-48EA-B4F4-5475B006444A}" srcOrd="1" destOrd="0" parTransId="{3A96A74B-1918-4049-A73F-429F07FEB19F}" sibTransId="{1C7CED83-AE9A-48E7-8038-B5B4FB17529C}"/>
    <dgm:cxn modelId="{4B810CE3-7620-46C3-B800-3DFFAA2C3EE8}" type="presOf" srcId="{5398E6D6-A1AF-4892-A35E-79EDD41AA871}" destId="{79413702-EC4B-4635-8EA8-84654C073A72}" srcOrd="0" destOrd="0" presId="urn:microsoft.com/office/officeart/2005/8/layout/venn3"/>
    <dgm:cxn modelId="{FF2F11B2-6CF3-461D-BC2E-932A6BC315EA}" type="presParOf" srcId="{6C8F76E6-6E42-4216-A334-89887E5339AB}" destId="{79413702-EC4B-4635-8EA8-84654C073A72}" srcOrd="0" destOrd="0" presId="urn:microsoft.com/office/officeart/2005/8/layout/venn3"/>
    <dgm:cxn modelId="{F7341133-7AA5-4C24-B87D-FDC5B26AF9AD}" type="presParOf" srcId="{6C8F76E6-6E42-4216-A334-89887E5339AB}" destId="{1C67C7A3-9612-4AFF-83ED-30F9D4338B17}" srcOrd="1" destOrd="0" presId="urn:microsoft.com/office/officeart/2005/8/layout/venn3"/>
    <dgm:cxn modelId="{E092FF8F-3D57-4708-B8F8-07CDDE617095}" type="presParOf" srcId="{6C8F76E6-6E42-4216-A334-89887E5339AB}" destId="{FCDCC8EF-1136-4462-A33B-6EC7C21E994C}" srcOrd="2" destOrd="0" presId="urn:microsoft.com/office/officeart/2005/8/layout/venn3"/>
    <dgm:cxn modelId="{7D68A545-A020-4C7C-ACDE-EFCE06698709}" type="presParOf" srcId="{6C8F76E6-6E42-4216-A334-89887E5339AB}" destId="{7DF4CD2E-644E-4DCE-A6B7-22B4742E9266}" srcOrd="3" destOrd="0" presId="urn:microsoft.com/office/officeart/2005/8/layout/venn3"/>
    <dgm:cxn modelId="{52E1568F-6561-46FE-A655-3981E4D54769}" type="presParOf" srcId="{6C8F76E6-6E42-4216-A334-89887E5339AB}" destId="{AB7B6D1C-E205-43AB-A1D8-0FB3FA601F0D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4A5AB-CAD6-4612-A308-E2697F17CEAC}">
      <dsp:nvSpPr>
        <dsp:cNvPr id="0" name=""/>
        <dsp:cNvSpPr/>
      </dsp:nvSpPr>
      <dsp:spPr>
        <a:xfrm>
          <a:off x="100762" y="268421"/>
          <a:ext cx="1067890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Logical Link Control (‏LLC) </a:t>
          </a:r>
          <a:endParaRPr lang="en-IL" sz="1600" kern="1200" dirty="0"/>
        </a:p>
      </dsp:txBody>
      <dsp:txXfrm>
        <a:off x="100762" y="268421"/>
        <a:ext cx="1067890" cy="1287000"/>
      </dsp:txXfrm>
    </dsp:sp>
    <dsp:sp modelId="{40E420AD-9744-4FF6-AE8A-C30B201541BC}">
      <dsp:nvSpPr>
        <dsp:cNvPr id="0" name=""/>
        <dsp:cNvSpPr/>
      </dsp:nvSpPr>
      <dsp:spPr>
        <a:xfrm>
          <a:off x="1168653" y="268421"/>
          <a:ext cx="213578" cy="12870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442537-E1F0-4837-928A-8FFEE53103D8}">
      <dsp:nvSpPr>
        <dsp:cNvPr id="0" name=""/>
        <dsp:cNvSpPr/>
      </dsp:nvSpPr>
      <dsp:spPr>
        <a:xfrm>
          <a:off x="1467662" y="174464"/>
          <a:ext cx="2703136" cy="14749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he-IL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אחראית על חלוקת הנתונים המגיעים מהשכבות העליונות למסגרות וטיפול בכל מסגרת בנפרד.</a:t>
          </a:r>
          <a:endParaRPr lang="en-IL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67662" y="174464"/>
        <a:ext cx="2703136" cy="1474914"/>
      </dsp:txXfrm>
    </dsp:sp>
    <dsp:sp modelId="{41D501EE-33C5-4FC0-B895-4E48A520F009}">
      <dsp:nvSpPr>
        <dsp:cNvPr id="0" name=""/>
        <dsp:cNvSpPr/>
      </dsp:nvSpPr>
      <dsp:spPr>
        <a:xfrm>
          <a:off x="100762" y="2151499"/>
          <a:ext cx="1067890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Media Access Control (‏MAC)</a:t>
          </a:r>
          <a:endParaRPr lang="en-IL" sz="1600" kern="1200" dirty="0"/>
        </a:p>
      </dsp:txBody>
      <dsp:txXfrm>
        <a:off x="100762" y="2151499"/>
        <a:ext cx="1067890" cy="1287000"/>
      </dsp:txXfrm>
    </dsp:sp>
    <dsp:sp modelId="{718F84FF-E677-471E-81C3-3B84BF0A7E51}">
      <dsp:nvSpPr>
        <dsp:cNvPr id="0" name=""/>
        <dsp:cNvSpPr/>
      </dsp:nvSpPr>
      <dsp:spPr>
        <a:xfrm>
          <a:off x="1168653" y="2151499"/>
          <a:ext cx="213578" cy="12870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7BB0E-2D9C-45A2-B613-625C93B9D154}">
      <dsp:nvSpPr>
        <dsp:cNvPr id="0" name=""/>
        <dsp:cNvSpPr/>
      </dsp:nvSpPr>
      <dsp:spPr>
        <a:xfrm>
          <a:off x="1467662" y="1883379"/>
          <a:ext cx="2703136" cy="182324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he-IL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אחראי הכתובות הפיזיות של המכשיר השולח והמקבל (ה-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mac address</a:t>
          </a:r>
          <a:r>
            <a:rPr lang="he-IL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 של כרטיס הרשת</a:t>
          </a:r>
          <a:endParaRPr lang="en-IL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67662" y="1883379"/>
        <a:ext cx="2703136" cy="1823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A3890-3963-4C4F-83FE-0C12A5A1767F}">
      <dsp:nvSpPr>
        <dsp:cNvPr id="0" name=""/>
        <dsp:cNvSpPr/>
      </dsp:nvSpPr>
      <dsp:spPr>
        <a:xfrm rot="2350937">
          <a:off x="441951" y="0"/>
          <a:ext cx="5008780" cy="3609967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2932A-F18E-4CC2-AB1A-6799106709AB}">
      <dsp:nvSpPr>
        <dsp:cNvPr id="0" name=""/>
        <dsp:cNvSpPr/>
      </dsp:nvSpPr>
      <dsp:spPr>
        <a:xfrm>
          <a:off x="199150" y="0"/>
          <a:ext cx="1896707" cy="1443986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b="0" i="0" kern="1200" dirty="0"/>
            <a:t>חד כיווני </a:t>
          </a:r>
          <a:r>
            <a:rPr lang="en-US" sz="2500" b="0" i="0" kern="1200" dirty="0"/>
            <a:t>(simplex)</a:t>
          </a:r>
          <a:r>
            <a:rPr lang="he-IL" sz="2500" b="0" i="0" kern="1200" dirty="0"/>
            <a:t>.</a:t>
          </a:r>
          <a:endParaRPr lang="en-IL" sz="2500" kern="1200" dirty="0"/>
        </a:p>
      </dsp:txBody>
      <dsp:txXfrm>
        <a:off x="269640" y="70490"/>
        <a:ext cx="1755727" cy="1303006"/>
      </dsp:txXfrm>
    </dsp:sp>
    <dsp:sp modelId="{D7F5A760-4D77-45E5-9F69-1D201AAB3C94}">
      <dsp:nvSpPr>
        <dsp:cNvPr id="0" name=""/>
        <dsp:cNvSpPr/>
      </dsp:nvSpPr>
      <dsp:spPr>
        <a:xfrm>
          <a:off x="1872140" y="1047193"/>
          <a:ext cx="1896707" cy="1443986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kern="1200" dirty="0"/>
            <a:t>דו כיווני בנפרד </a:t>
          </a:r>
          <a:r>
            <a:rPr lang="en-US" sz="2500" kern="1200" dirty="0"/>
            <a:t>(half-duplex)</a:t>
          </a:r>
          <a:r>
            <a:rPr lang="he-IL" sz="2500" kern="1200" dirty="0"/>
            <a:t>.</a:t>
          </a:r>
          <a:endParaRPr lang="en-IL" sz="2500" kern="1200" dirty="0"/>
        </a:p>
      </dsp:txBody>
      <dsp:txXfrm>
        <a:off x="1942630" y="1117683"/>
        <a:ext cx="1755727" cy="1303006"/>
      </dsp:txXfrm>
    </dsp:sp>
    <dsp:sp modelId="{BDA13BF6-AF93-431A-B59E-E695E9C6E6A3}">
      <dsp:nvSpPr>
        <dsp:cNvPr id="0" name=""/>
        <dsp:cNvSpPr/>
      </dsp:nvSpPr>
      <dsp:spPr>
        <a:xfrm>
          <a:off x="3436962" y="2165980"/>
          <a:ext cx="1896707" cy="1443986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kern="1200" dirty="0"/>
            <a:t>דו כיווני בו זמנית </a:t>
          </a:r>
          <a:r>
            <a:rPr lang="en-US" sz="2500" kern="1200" dirty="0"/>
            <a:t>(full-duplex)</a:t>
          </a:r>
          <a:r>
            <a:rPr lang="he-IL" sz="2500" kern="1200" dirty="0"/>
            <a:t>.</a:t>
          </a:r>
          <a:endParaRPr lang="en-IL" sz="2500" kern="1200" dirty="0"/>
        </a:p>
      </dsp:txBody>
      <dsp:txXfrm>
        <a:off x="3507452" y="2236470"/>
        <a:ext cx="1755727" cy="1303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1B7AC-328A-45EB-8F76-18BF16B7C319}">
      <dsp:nvSpPr>
        <dsp:cNvPr id="0" name=""/>
        <dsp:cNvSpPr/>
      </dsp:nvSpPr>
      <dsp:spPr>
        <a:xfrm>
          <a:off x="0" y="553053"/>
          <a:ext cx="5299586" cy="2119834"/>
        </a:xfrm>
        <a:prstGeom prst="leftRightRibb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872B2-6322-4818-958E-AE344576BAD5}">
      <dsp:nvSpPr>
        <dsp:cNvPr id="0" name=""/>
        <dsp:cNvSpPr/>
      </dsp:nvSpPr>
      <dsp:spPr>
        <a:xfrm>
          <a:off x="2358886" y="1230386"/>
          <a:ext cx="2691483" cy="103871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4008" rIns="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השכבה מאפשרת הצגה של            המידע המתקבל ממערכות                שונות, בצורה סטנדרטית. </a:t>
          </a:r>
          <a:endParaRPr lang="en-IL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8886" y="1230386"/>
        <a:ext cx="2691483" cy="1038718"/>
      </dsp:txXfrm>
    </dsp:sp>
    <dsp:sp modelId="{D0685B5E-E329-4011-8461-1795804B0396}">
      <dsp:nvSpPr>
        <dsp:cNvPr id="0" name=""/>
        <dsp:cNvSpPr/>
      </dsp:nvSpPr>
      <dsp:spPr>
        <a:xfrm>
          <a:off x="397476" y="888586"/>
          <a:ext cx="2066838" cy="103871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4008" rIns="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השכבה אחראית על קידוד והמרה, הצפנה ופיענוח, דחיסה ופריסה של המידע.</a:t>
          </a:r>
          <a:endParaRPr lang="en-IL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476" y="888586"/>
        <a:ext cx="2066838" cy="1038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13702-EC4B-4635-8EA8-84654C073A72}">
      <dsp:nvSpPr>
        <dsp:cNvPr id="0" name=""/>
        <dsp:cNvSpPr/>
      </dsp:nvSpPr>
      <dsp:spPr>
        <a:xfrm>
          <a:off x="4546" y="1073724"/>
          <a:ext cx="3975699" cy="3975699"/>
        </a:xfrm>
        <a:prstGeom prst="ellipse">
          <a:avLst/>
        </a:prstGeom>
        <a:solidFill>
          <a:schemeClr val="accent5">
            <a:shade val="80000"/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8796" tIns="30480" rIns="218796" bIns="3048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השכבה כוללת     ממשק למשתמש המאפשר את         ניהול ותפעול כל   רמות ה-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OSI</a:t>
          </a:r>
          <a:r>
            <a:rPr lang="he-IL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IL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6774" y="1655952"/>
        <a:ext cx="2811243" cy="2811243"/>
      </dsp:txXfrm>
    </dsp:sp>
    <dsp:sp modelId="{FCDCC8EF-1136-4462-A33B-6EC7C21E994C}">
      <dsp:nvSpPr>
        <dsp:cNvPr id="0" name=""/>
        <dsp:cNvSpPr/>
      </dsp:nvSpPr>
      <dsp:spPr>
        <a:xfrm>
          <a:off x="3185106" y="1073724"/>
          <a:ext cx="3975699" cy="3975699"/>
        </a:xfrm>
        <a:prstGeom prst="ellipse">
          <a:avLst/>
        </a:prstGeom>
        <a:solidFill>
          <a:schemeClr val="accent5">
            <a:shade val="80000"/>
            <a:alpha val="50000"/>
            <a:hueOff val="5273"/>
            <a:satOff val="-146"/>
            <a:lumOff val="1158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8796" tIns="30480" rIns="218796" bIns="3048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2400" b="0" i="0" kern="1200" dirty="0"/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השכבה האחראית               על מתן                    השירותים ברשת ומגדירה את אופי העברה של אותם נתונים תחת אותו שרות.</a:t>
          </a:r>
          <a:endParaRPr lang="en-IL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67334" y="1655952"/>
        <a:ext cx="2811243" cy="2811243"/>
      </dsp:txXfrm>
    </dsp:sp>
    <dsp:sp modelId="{AB7B6D1C-E205-43AB-A1D8-0FB3FA601F0D}">
      <dsp:nvSpPr>
        <dsp:cNvPr id="0" name=""/>
        <dsp:cNvSpPr/>
      </dsp:nvSpPr>
      <dsp:spPr>
        <a:xfrm>
          <a:off x="6365665" y="1073724"/>
          <a:ext cx="3975699" cy="3975699"/>
        </a:xfrm>
        <a:prstGeom prst="ellipse">
          <a:avLst/>
        </a:prstGeom>
        <a:solidFill>
          <a:schemeClr val="accent5">
            <a:shade val="80000"/>
            <a:alpha val="50000"/>
            <a:hueOff val="10547"/>
            <a:satOff val="-291"/>
            <a:lumOff val="2317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8796" tIns="30480" rIns="218796" bIns="3048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השכבה בנוסף               יוצרת תקשורת               בין המשתמש    לתוכנה מסוימת  ואורזת את המידע     עוד לפני שהוא נשלח (הצפנה, צורה, חלוקה וכו’)</a:t>
          </a:r>
          <a:r>
            <a:rPr lang="he-IL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IL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47893" y="1655952"/>
        <a:ext cx="2811243" cy="2811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7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3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2497495-0637-405E-AE64-5CC7506D51F5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02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9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6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0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8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3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D291B17-9318-49DB-B28B-6E5994AE9581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5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18.png"/><Relationship Id="rId7" Type="http://schemas.openxmlformats.org/officeDocument/2006/relationships/diagramData" Target="../diagrams/data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microsoft.com/office/2007/relationships/diagramDrawing" Target="../diagrams/drawing2.xml"/><Relationship Id="rId5" Type="http://schemas.openxmlformats.org/officeDocument/2006/relationships/image" Target="../media/image2.png"/><Relationship Id="rId10" Type="http://schemas.openxmlformats.org/officeDocument/2006/relationships/diagramColors" Target="../diagrams/colors2.xml"/><Relationship Id="rId4" Type="http://schemas.microsoft.com/office/2007/relationships/hdphoto" Target="../media/hdphoto3.wdp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21.gif"/><Relationship Id="rId3" Type="http://schemas.openxmlformats.org/officeDocument/2006/relationships/image" Target="../media/image19.png"/><Relationship Id="rId7" Type="http://schemas.openxmlformats.org/officeDocument/2006/relationships/diagramData" Target="../diagrams/data3.xml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microsoft.com/office/2007/relationships/diagramDrawing" Target="../diagrams/drawing3.xml"/><Relationship Id="rId5" Type="http://schemas.openxmlformats.org/officeDocument/2006/relationships/image" Target="../media/image2.png"/><Relationship Id="rId10" Type="http://schemas.openxmlformats.org/officeDocument/2006/relationships/diagramColors" Target="../diagrams/colors3.xml"/><Relationship Id="rId4" Type="http://schemas.microsoft.com/office/2007/relationships/hdphoto" Target="../media/hdphoto3.wdp"/><Relationship Id="rId9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22.png"/><Relationship Id="rId7" Type="http://schemas.openxmlformats.org/officeDocument/2006/relationships/diagramData" Target="../diagrams/data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microsoft.com/office/2007/relationships/diagramDrawing" Target="../diagrams/drawing4.xml"/><Relationship Id="rId5" Type="http://schemas.openxmlformats.org/officeDocument/2006/relationships/image" Target="../media/image2.png"/><Relationship Id="rId10" Type="http://schemas.openxmlformats.org/officeDocument/2006/relationships/diagramColors" Target="../diagrams/colors4.xml"/><Relationship Id="rId4" Type="http://schemas.microsoft.com/office/2007/relationships/hdphoto" Target="../media/hdphoto3.wdp"/><Relationship Id="rId9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microsoft.com/office/2007/relationships/hdphoto" Target="../media/hdphoto3.wdp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12.svg"/><Relationship Id="rId4" Type="http://schemas.microsoft.com/office/2007/relationships/hdphoto" Target="../media/hdphoto3.wdp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smoke">
            <a:extLst>
              <a:ext uri="{FF2B5EF4-FFF2-40B4-BE49-F238E27FC236}">
                <a16:creationId xmlns:a16="http://schemas.microsoft.com/office/drawing/2014/main" id="{CD3882D7-D308-1359-2620-F318440220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00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CF0C7F-A161-39FF-E866-B06E97A0F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237173"/>
            <a:ext cx="9448800" cy="2602062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מודל 7 השכבות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8EA5A-0168-8029-7131-B67C4946D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9254328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9C8D586-1ECD-4981-BED2-97336112C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96B88-55BB-5BC5-A540-8B84FAF0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396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pPr algn="ctr" rtl="1"/>
            <a:r>
              <a:rPr lang="he-IL" sz="6600" dirty="0"/>
              <a:t>פער תש </a:t>
            </a:r>
            <a:r>
              <a:rPr lang="en-US" sz="6600" dirty="0"/>
              <a:t>     </a:t>
            </a:r>
            <a:endParaRPr lang="en-IL" sz="6600" dirty="0"/>
          </a:p>
        </p:txBody>
      </p:sp>
      <p:pic>
        <p:nvPicPr>
          <p:cNvPr id="1026" name="Picture 2" descr="המבורגר תמונות PNG עם רקע שקוף | הורדה חינם ב- Lovepik.com">
            <a:extLst>
              <a:ext uri="{FF2B5EF4-FFF2-40B4-BE49-F238E27FC236}">
                <a16:creationId xmlns:a16="http://schemas.microsoft.com/office/drawing/2014/main" id="{CFD96EE7-0EB7-F448-C037-AA898270F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35" b="93605" l="9535" r="90698">
                        <a14:foregroundMark x1="12674" y1="51512" x2="9535" y2="57558"/>
                        <a14:foregroundMark x1="9767" y1="60465" x2="9767" y2="63605"/>
                        <a14:foregroundMark x1="84849" y1="47991" x2="91047" y2="53488"/>
                        <a14:foregroundMark x1="91047" y1="53488" x2="90027" y2="57896"/>
                        <a14:foregroundMark x1="85409" y1="72886" x2="84884" y2="73605"/>
                        <a14:foregroundMark x1="90698" y1="52558" x2="90698" y2="57558"/>
                        <a14:foregroundMark x1="88023" y1="60465" x2="85349" y2="67907"/>
                        <a14:backgroundMark x1="87442" y1="71628" x2="87907" y2="68023"/>
                        <a14:backgroundMark x1="90698" y1="58140" x2="89609" y2="61012"/>
                        <a14:backgroundMark x1="90233" y1="58953" x2="90930" y2="58488"/>
                        <a14:backgroundMark x1="87141" y1="68525" x2="85930" y2="73023"/>
                        <a14:backgroundMark x1="8953" y1="45698" x2="9302" y2="42209"/>
                        <a14:backgroundMark x1="9186" y1="37442" x2="9767" y2="33721"/>
                        <a14:backgroundMark x1="9070" y1="36512" x2="9651" y2="36279"/>
                        <a14:backgroundMark x1="9302" y1="35465" x2="9651" y2="36744"/>
                        <a14:backgroundMark x1="10116" y1="41977" x2="9302" y2="42326"/>
                        <a14:backgroundMark x1="9535" y1="42442" x2="9535" y2="43721"/>
                        <a14:backgroundMark x1="9651" y1="43140" x2="9651" y2="44767"/>
                        <a14:backgroundMark x1="9651" y1="43953" x2="9186" y2="45581"/>
                        <a14:backgroundMark x1="9186" y1="44302" x2="9186" y2="46279"/>
                        <a14:backgroundMark x1="88256" y1="37907" x2="87791" y2="40233"/>
                        <a14:backgroundMark x1="88372" y1="36860" x2="87907" y2="37791"/>
                        <a14:backgroundMark x1="87326" y1="40116" x2="87326" y2="40465"/>
                        <a14:backgroundMark x1="9186" y1="37326" x2="9186" y2="37326"/>
                        <a14:backgroundMark x1="9186" y1="37209" x2="9651" y2="37326"/>
                        <a14:backgroundMark x1="9651" y1="34419" x2="10233" y2="34419"/>
                        <a14:backgroundMark x1="35698" y1="91860" x2="44884" y2="93140"/>
                        <a14:backgroundMark x1="47326" y1="93372" x2="63140" y2="92791"/>
                        <a14:backgroundMark x1="66395" y1="90930" x2="62442" y2="91860"/>
                        <a14:backgroundMark x1="48605" y1="93953" x2="44186" y2="93372"/>
                        <a14:backgroundMark x1="10465" y1="35000" x2="9767" y2="43372"/>
                        <a14:backgroundMark x1="9767" y1="43372" x2="13140" y2="49302"/>
                        <a14:backgroundMark x1="13140" y1="49302" x2="41163" y2="60930"/>
                        <a14:backgroundMark x1="41163" y1="60930" x2="62558" y2="59302"/>
                        <a14:backgroundMark x1="62558" y1="59302" x2="81977" y2="44535"/>
                        <a14:backgroundMark x1="81977" y1="44535" x2="81395" y2="30465"/>
                        <a14:backgroundMark x1="81395" y1="30465" x2="59884" y2="17907"/>
                        <a14:backgroundMark x1="59884" y1="17907" x2="23256" y2="25116"/>
                        <a14:backgroundMark x1="23256" y1="25116" x2="19767" y2="37442"/>
                        <a14:backgroundMark x1="19767" y1="37442" x2="20930" y2="36628"/>
                        <a14:backgroundMark x1="54070" y1="25000" x2="46047" y2="31163"/>
                        <a14:backgroundMark x1="46047" y1="31163" x2="44419" y2="22907"/>
                        <a14:backgroundMark x1="44419" y1="22907" x2="52674" y2="20116"/>
                        <a14:backgroundMark x1="52674" y1="20116" x2="66047" y2="19302"/>
                        <a14:backgroundMark x1="66047" y1="19302" x2="36744" y2="21860"/>
                        <a14:backgroundMark x1="36744" y1="21860" x2="39767" y2="25814"/>
                        <a14:backgroundMark x1="61977" y1="1860" x2="53488" y2="14302"/>
                        <a14:backgroundMark x1="53488" y1="14302" x2="54651" y2="26395"/>
                        <a14:backgroundMark x1="54651" y1="26395" x2="64651" y2="27093"/>
                        <a14:backgroundMark x1="64651" y1="27093" x2="49302" y2="25349"/>
                        <a14:backgroundMark x1="49302" y1="25349" x2="37326" y2="32326"/>
                        <a14:backgroundMark x1="37326" y1="32326" x2="45930" y2="29535"/>
                        <a14:backgroundMark x1="45930" y1="29535" x2="49186" y2="29535"/>
                        <a14:backgroundMark x1="55930" y1="17093" x2="43837" y2="27674"/>
                        <a14:backgroundMark x1="43837" y1="27674" x2="26395" y2="18256"/>
                        <a14:backgroundMark x1="26395" y1="18256" x2="22791" y2="26512"/>
                        <a14:backgroundMark x1="44651" y1="8953" x2="37326" y2="9419"/>
                        <a14:backgroundMark x1="37326" y1="9419" x2="20814" y2="18721"/>
                        <a14:backgroundMark x1="20814" y1="18721" x2="13605" y2="30814"/>
                        <a14:backgroundMark x1="13605" y1="30814" x2="20349" y2="41163"/>
                        <a14:backgroundMark x1="20349" y1="41163" x2="30465" y2="47209"/>
                        <a14:backgroundMark x1="30465" y1="47209" x2="44070" y2="50814"/>
                        <a14:backgroundMark x1="44070" y1="50814" x2="60814" y2="43837"/>
                        <a14:backgroundMark x1="60814" y1="43837" x2="69302" y2="21279"/>
                        <a14:backgroundMark x1="69302" y1="21279" x2="65000" y2="7558"/>
                        <a14:backgroundMark x1="65000" y1="7558" x2="63256" y2="7326"/>
                        <a14:backgroundMark x1="57907" y1="8953" x2="48488" y2="8837"/>
                        <a14:backgroundMark x1="48488" y1="8837" x2="31395" y2="21395"/>
                        <a14:backgroundMark x1="31395" y1="21395" x2="49767" y2="17791"/>
                        <a14:backgroundMark x1="49767" y1="17791" x2="52907" y2="10116"/>
                        <a14:backgroundMark x1="54419" y1="4419" x2="35233" y2="6512"/>
                        <a14:backgroundMark x1="35233" y1="6512" x2="20116" y2="24419"/>
                        <a14:backgroundMark x1="20116" y1="24419" x2="8953" y2="29651"/>
                        <a14:backgroundMark x1="8953" y1="29651" x2="11977" y2="39535"/>
                        <a14:backgroundMark x1="11977" y1="39535" x2="12209" y2="39186"/>
                        <a14:backgroundMark x1="15581" y1="28256" x2="16163" y2="35581"/>
                        <a14:backgroundMark x1="16163" y1="35581" x2="16628" y2="29884"/>
                        <a14:backgroundMark x1="13372" y1="26744" x2="15349" y2="33837"/>
                        <a14:backgroundMark x1="15349" y1="33837" x2="13837" y2="29186"/>
                        <a14:backgroundMark x1="12209" y1="30233" x2="14535" y2="30233"/>
                        <a14:backgroundMark x1="13023" y1="29070" x2="12674" y2="34535"/>
                        <a14:backgroundMark x1="38023" y1="60349" x2="44186" y2="61047"/>
                        <a14:backgroundMark x1="42442" y1="61395" x2="39186" y2="62209"/>
                        <a14:backgroundMark x1="39070" y1="61512" x2="39419" y2="62558"/>
                        <a14:backgroundMark x1="52326" y1="60814" x2="57442" y2="59186"/>
                        <a14:backgroundMark x1="62093" y1="60233" x2="70349" y2="56512"/>
                        <a14:backgroundMark x1="70349" y1="56512" x2="71860" y2="54070"/>
                        <a14:backgroundMark x1="75814" y1="52442" x2="84186" y2="45581"/>
                        <a14:backgroundMark x1="84186" y1="45581" x2="84651" y2="44419"/>
                        <a14:backgroundMark x1="86744" y1="41047" x2="79070" y2="53721"/>
                        <a14:backgroundMark x1="79070" y1="53721" x2="73023" y2="53605"/>
                        <a14:backgroundMark x1="85930" y1="44070" x2="86395" y2="35930"/>
                        <a14:backgroundMark x1="86395" y1="35930" x2="71395" y2="13721"/>
                        <a14:backgroundMark x1="71395" y1="13721" x2="65930" y2="26512"/>
                        <a14:backgroundMark x1="65930" y1="26512" x2="82093" y2="40349"/>
                        <a14:backgroundMark x1="82093" y1="40349" x2="87093" y2="42093"/>
                        <a14:backgroundMark x1="87442" y1="34884" x2="85581" y2="28488"/>
                        <a14:backgroundMark x1="85581" y1="28488" x2="86395" y2="36047"/>
                        <a14:backgroundMark x1="86395" y1="36047" x2="86860" y2="368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50" r="5691"/>
          <a:stretch/>
        </p:blipFill>
        <p:spPr bwMode="auto">
          <a:xfrm>
            <a:off x="142904" y="-130776"/>
            <a:ext cx="6329614" cy="715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73F32-6715-CCE1-E84C-76414BE2CD63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6666635" y="3264113"/>
            <a:ext cx="5299585" cy="405079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r>
              <a:rPr lang="he-IL" sz="2800" dirty="0"/>
              <a:t>שיחה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Session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   תעבורה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Transport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רשת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Network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      ערוץ הנתונים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Data Link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   פיזית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Physical Layer</a:t>
            </a:r>
            <a:endParaRPr lang="en-IL" sz="2800" dirty="0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AF001A23-2767-4A31-BD30-56112DE9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4221ED8-DCE6-2A6C-FF9A-562F4A31C2EC}"/>
              </a:ext>
            </a:extLst>
          </p:cNvPr>
          <p:cNvSpPr txBox="1"/>
          <p:nvPr/>
        </p:nvSpPr>
        <p:spPr>
          <a:xfrm rot="1501211">
            <a:off x="400880" y="4085787"/>
            <a:ext cx="264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dirty="0"/>
              <a:t>שכבת השיחה</a:t>
            </a:r>
            <a:endParaRPr lang="en-IL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8FB9E-B259-08FD-4A85-3DF5019CE9F8}"/>
              </a:ext>
            </a:extLst>
          </p:cNvPr>
          <p:cNvSpPr txBox="1"/>
          <p:nvPr/>
        </p:nvSpPr>
        <p:spPr>
          <a:xfrm rot="1866270">
            <a:off x="3523884" y="4521800"/>
            <a:ext cx="92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dirty="0"/>
              <a:t>שכבת</a:t>
            </a:r>
            <a:endParaRPr lang="en-IL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D4E97-3D23-284D-F4E6-E129E4919E06}"/>
              </a:ext>
            </a:extLst>
          </p:cNvPr>
          <p:cNvSpPr txBox="1"/>
          <p:nvPr/>
        </p:nvSpPr>
        <p:spPr>
          <a:xfrm rot="20249254">
            <a:off x="2003323" y="4485889"/>
            <a:ext cx="12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dirty="0"/>
              <a:t>התעבורה</a:t>
            </a:r>
            <a:endParaRPr lang="en-IL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11239-5B58-2FFF-0B9F-E1AAE795B6BC}"/>
              </a:ext>
            </a:extLst>
          </p:cNvPr>
          <p:cNvSpPr txBox="1"/>
          <p:nvPr/>
        </p:nvSpPr>
        <p:spPr>
          <a:xfrm>
            <a:off x="2842290" y="5056814"/>
            <a:ext cx="184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dirty="0">
                <a:blipFill>
                  <a:blip r:embed="rId6"/>
                  <a:tile tx="0" ty="0" sx="100000" sy="100000" flip="none" algn="tl"/>
                </a:blipFill>
              </a:rPr>
              <a:t>שכבת הרשת</a:t>
            </a:r>
            <a:endParaRPr lang="en-IL" sz="2400" b="1" dirty="0">
              <a:blipFill>
                <a:blip r:embed="rId6"/>
                <a:tile tx="0" ty="0" sx="100000" sy="100000" flip="none" algn="tl"/>
              </a:blip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0E77F-20C2-4B85-24C4-3B4C10138C34}"/>
              </a:ext>
            </a:extLst>
          </p:cNvPr>
          <p:cNvSpPr txBox="1"/>
          <p:nvPr/>
        </p:nvSpPr>
        <p:spPr>
          <a:xfrm rot="631226">
            <a:off x="1017129" y="5417631"/>
            <a:ext cx="249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שכבת ערוץ הנתונים</a:t>
            </a:r>
            <a:endParaRPr lang="en-IL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6E45D3-8B57-98A1-38A8-9C9CE71B1A9F}"/>
              </a:ext>
            </a:extLst>
          </p:cNvPr>
          <p:cNvSpPr txBox="1"/>
          <p:nvPr/>
        </p:nvSpPr>
        <p:spPr>
          <a:xfrm rot="21107678">
            <a:off x="2773055" y="5955253"/>
            <a:ext cx="212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השכבה הפיזית</a:t>
            </a:r>
            <a:endParaRPr lang="en-IL" sz="24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904B79-87FA-6A9D-D2D0-9DD629EE564F}"/>
              </a:ext>
            </a:extLst>
          </p:cNvPr>
          <p:cNvCxnSpPr>
            <a:cxnSpLocks/>
          </p:cNvCxnSpPr>
          <p:nvPr/>
        </p:nvCxnSpPr>
        <p:spPr>
          <a:xfrm>
            <a:off x="8636000" y="1708727"/>
            <a:ext cx="0" cy="80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859A80-6CB2-79D4-C235-0800894EDE9A}"/>
              </a:ext>
            </a:extLst>
          </p:cNvPr>
          <p:cNvCxnSpPr>
            <a:cxnSpLocks/>
          </p:cNvCxnSpPr>
          <p:nvPr/>
        </p:nvCxnSpPr>
        <p:spPr>
          <a:xfrm>
            <a:off x="9134764" y="1708727"/>
            <a:ext cx="0" cy="110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7ED1C9-F4BC-046A-79AD-662B8D239287}"/>
              </a:ext>
            </a:extLst>
          </p:cNvPr>
          <p:cNvCxnSpPr/>
          <p:nvPr/>
        </p:nvCxnSpPr>
        <p:spPr>
          <a:xfrm flipH="1">
            <a:off x="9688945" y="1708727"/>
            <a:ext cx="138546" cy="92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3D6D63-F5A8-8D0F-EB8B-AE02D17C96F9}"/>
              </a:ext>
            </a:extLst>
          </p:cNvPr>
          <p:cNvCxnSpPr>
            <a:cxnSpLocks/>
          </p:cNvCxnSpPr>
          <p:nvPr/>
        </p:nvCxnSpPr>
        <p:spPr>
          <a:xfrm>
            <a:off x="10196946" y="1790155"/>
            <a:ext cx="0" cy="126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AF02C2-877C-7AD0-4DEA-04A7F4143646}"/>
              </a:ext>
            </a:extLst>
          </p:cNvPr>
          <p:cNvCxnSpPr>
            <a:cxnSpLocks/>
          </p:cNvCxnSpPr>
          <p:nvPr/>
        </p:nvCxnSpPr>
        <p:spPr>
          <a:xfrm>
            <a:off x="10640291" y="1671782"/>
            <a:ext cx="120071" cy="11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644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9C8D586-1ECD-4981-BED2-97336112C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96B88-55BB-5BC5-A540-8B84FAF0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396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pPr algn="ctr" rtl="1"/>
            <a:r>
              <a:rPr lang="he-IL" sz="6600" dirty="0"/>
              <a:t>פער תש </a:t>
            </a:r>
            <a:r>
              <a:rPr lang="en-US" sz="6600" dirty="0"/>
              <a:t>     </a:t>
            </a:r>
            <a:endParaRPr lang="en-IL" sz="6600" dirty="0"/>
          </a:p>
        </p:txBody>
      </p:sp>
      <p:pic>
        <p:nvPicPr>
          <p:cNvPr id="1026" name="Picture 2" descr="המבורגר תמונות PNG עם רקע שקוף | הורדה חינם ב- Lovepik.com">
            <a:extLst>
              <a:ext uri="{FF2B5EF4-FFF2-40B4-BE49-F238E27FC236}">
                <a16:creationId xmlns:a16="http://schemas.microsoft.com/office/drawing/2014/main" id="{CFD96EE7-0EB7-F448-C037-AA898270F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35" b="93605" l="9535" r="90698">
                        <a14:foregroundMark x1="12674" y1="51512" x2="9535" y2="57558"/>
                        <a14:foregroundMark x1="9767" y1="60465" x2="9767" y2="63605"/>
                        <a14:foregroundMark x1="84849" y1="47991" x2="91047" y2="53488"/>
                        <a14:foregroundMark x1="91047" y1="53488" x2="90027" y2="57896"/>
                        <a14:foregroundMark x1="85409" y1="72886" x2="84884" y2="73605"/>
                        <a14:foregroundMark x1="90698" y1="52558" x2="90698" y2="57558"/>
                        <a14:foregroundMark x1="88023" y1="60465" x2="85349" y2="67907"/>
                        <a14:backgroundMark x1="87442" y1="71628" x2="87907" y2="68023"/>
                        <a14:backgroundMark x1="90698" y1="58140" x2="89609" y2="61012"/>
                        <a14:backgroundMark x1="90233" y1="58953" x2="90930" y2="58488"/>
                        <a14:backgroundMark x1="87141" y1="68525" x2="85930" y2="73023"/>
                        <a14:backgroundMark x1="8953" y1="45698" x2="9302" y2="42209"/>
                        <a14:backgroundMark x1="9186" y1="37442" x2="9767" y2="33721"/>
                        <a14:backgroundMark x1="9070" y1="36512" x2="9651" y2="36279"/>
                        <a14:backgroundMark x1="9302" y1="35465" x2="9651" y2="36744"/>
                        <a14:backgroundMark x1="10116" y1="41977" x2="9302" y2="42326"/>
                        <a14:backgroundMark x1="9535" y1="42442" x2="9535" y2="43721"/>
                        <a14:backgroundMark x1="9651" y1="43140" x2="9651" y2="44767"/>
                        <a14:backgroundMark x1="9651" y1="43953" x2="9186" y2="45581"/>
                        <a14:backgroundMark x1="9186" y1="44302" x2="9186" y2="46279"/>
                        <a14:backgroundMark x1="88256" y1="37907" x2="87791" y2="40233"/>
                        <a14:backgroundMark x1="88372" y1="36860" x2="87907" y2="37791"/>
                        <a14:backgroundMark x1="87326" y1="40116" x2="87326" y2="40465"/>
                        <a14:backgroundMark x1="9186" y1="37326" x2="9186" y2="37326"/>
                        <a14:backgroundMark x1="9186" y1="37209" x2="9651" y2="37326"/>
                        <a14:backgroundMark x1="9651" y1="34419" x2="10233" y2="34419"/>
                        <a14:backgroundMark x1="35698" y1="91860" x2="44884" y2="93140"/>
                        <a14:backgroundMark x1="47326" y1="93372" x2="63140" y2="92791"/>
                        <a14:backgroundMark x1="66395" y1="90930" x2="62442" y2="91860"/>
                        <a14:backgroundMark x1="48605" y1="93953" x2="44186" y2="93372"/>
                        <a14:backgroundMark x1="10465" y1="35000" x2="9767" y2="43372"/>
                        <a14:backgroundMark x1="9767" y1="43372" x2="13140" y2="49302"/>
                        <a14:backgroundMark x1="13140" y1="49302" x2="41163" y2="60930"/>
                        <a14:backgroundMark x1="41163" y1="60930" x2="62558" y2="59302"/>
                        <a14:backgroundMark x1="62558" y1="59302" x2="81977" y2="44535"/>
                        <a14:backgroundMark x1="81977" y1="44535" x2="81395" y2="30465"/>
                        <a14:backgroundMark x1="81395" y1="30465" x2="59884" y2="17907"/>
                        <a14:backgroundMark x1="59884" y1="17907" x2="23256" y2="25116"/>
                        <a14:backgroundMark x1="23256" y1="25116" x2="19767" y2="37442"/>
                        <a14:backgroundMark x1="19767" y1="37442" x2="20930" y2="36628"/>
                        <a14:backgroundMark x1="54070" y1="25000" x2="46047" y2="31163"/>
                        <a14:backgroundMark x1="46047" y1="31163" x2="44419" y2="22907"/>
                        <a14:backgroundMark x1="44419" y1="22907" x2="52674" y2="20116"/>
                        <a14:backgroundMark x1="52674" y1="20116" x2="66047" y2="19302"/>
                        <a14:backgroundMark x1="66047" y1="19302" x2="36744" y2="21860"/>
                        <a14:backgroundMark x1="36744" y1="21860" x2="39767" y2="25814"/>
                        <a14:backgroundMark x1="61977" y1="1860" x2="53488" y2="14302"/>
                        <a14:backgroundMark x1="53488" y1="14302" x2="54651" y2="26395"/>
                        <a14:backgroundMark x1="54651" y1="26395" x2="64651" y2="27093"/>
                        <a14:backgroundMark x1="64651" y1="27093" x2="49302" y2="25349"/>
                        <a14:backgroundMark x1="49302" y1="25349" x2="37326" y2="32326"/>
                        <a14:backgroundMark x1="37326" y1="32326" x2="45930" y2="29535"/>
                        <a14:backgroundMark x1="45930" y1="29535" x2="49186" y2="29535"/>
                        <a14:backgroundMark x1="55930" y1="17093" x2="43837" y2="27674"/>
                        <a14:backgroundMark x1="43837" y1="27674" x2="26395" y2="18256"/>
                        <a14:backgroundMark x1="26395" y1="18256" x2="22791" y2="26512"/>
                        <a14:backgroundMark x1="44651" y1="8953" x2="37326" y2="9419"/>
                        <a14:backgroundMark x1="37326" y1="9419" x2="20814" y2="18721"/>
                        <a14:backgroundMark x1="20814" y1="18721" x2="13605" y2="30814"/>
                        <a14:backgroundMark x1="13605" y1="30814" x2="20349" y2="41163"/>
                        <a14:backgroundMark x1="20349" y1="41163" x2="30465" y2="47209"/>
                        <a14:backgroundMark x1="30465" y1="47209" x2="44070" y2="50814"/>
                        <a14:backgroundMark x1="44070" y1="50814" x2="60814" y2="43837"/>
                        <a14:backgroundMark x1="60814" y1="43837" x2="69302" y2="21279"/>
                        <a14:backgroundMark x1="69302" y1="21279" x2="65000" y2="7558"/>
                        <a14:backgroundMark x1="65000" y1="7558" x2="63256" y2="7326"/>
                        <a14:backgroundMark x1="57907" y1="8953" x2="48488" y2="8837"/>
                        <a14:backgroundMark x1="48488" y1="8837" x2="31395" y2="21395"/>
                        <a14:backgroundMark x1="31395" y1="21395" x2="49767" y2="17791"/>
                        <a14:backgroundMark x1="49767" y1="17791" x2="52907" y2="10116"/>
                        <a14:backgroundMark x1="54419" y1="4419" x2="35233" y2="6512"/>
                        <a14:backgroundMark x1="35233" y1="6512" x2="20116" y2="24419"/>
                        <a14:backgroundMark x1="20116" y1="24419" x2="8953" y2="29651"/>
                        <a14:backgroundMark x1="8953" y1="29651" x2="11977" y2="39535"/>
                        <a14:backgroundMark x1="11977" y1="39535" x2="12209" y2="39186"/>
                        <a14:backgroundMark x1="15581" y1="28256" x2="16163" y2="35581"/>
                        <a14:backgroundMark x1="16163" y1="35581" x2="16628" y2="29884"/>
                        <a14:backgroundMark x1="13372" y1="26744" x2="15349" y2="33837"/>
                        <a14:backgroundMark x1="15349" y1="33837" x2="13837" y2="29186"/>
                        <a14:backgroundMark x1="12209" y1="30233" x2="14535" y2="30233"/>
                        <a14:backgroundMark x1="13023" y1="29070" x2="12674" y2="34535"/>
                        <a14:backgroundMark x1="38023" y1="60349" x2="44186" y2="61047"/>
                        <a14:backgroundMark x1="42442" y1="61395" x2="39186" y2="62209"/>
                        <a14:backgroundMark x1="39070" y1="61512" x2="39419" y2="62558"/>
                        <a14:backgroundMark x1="52326" y1="60814" x2="57442" y2="59186"/>
                        <a14:backgroundMark x1="62093" y1="60233" x2="70349" y2="56512"/>
                        <a14:backgroundMark x1="70349" y1="56512" x2="71860" y2="54070"/>
                        <a14:backgroundMark x1="75814" y1="52442" x2="84186" y2="45581"/>
                        <a14:backgroundMark x1="84186" y1="45581" x2="84651" y2="44419"/>
                        <a14:backgroundMark x1="86744" y1="41047" x2="79070" y2="53721"/>
                        <a14:backgroundMark x1="79070" y1="53721" x2="73023" y2="53605"/>
                        <a14:backgroundMark x1="85930" y1="44070" x2="86395" y2="35930"/>
                        <a14:backgroundMark x1="86395" y1="35930" x2="71395" y2="13721"/>
                        <a14:backgroundMark x1="71395" y1="13721" x2="65930" y2="26512"/>
                        <a14:backgroundMark x1="65930" y1="26512" x2="82093" y2="40349"/>
                        <a14:backgroundMark x1="82093" y1="40349" x2="87093" y2="42093"/>
                        <a14:backgroundMark x1="87442" y1="34884" x2="85581" y2="28488"/>
                        <a14:backgroundMark x1="85581" y1="28488" x2="86395" y2="36047"/>
                        <a14:backgroundMark x1="86395" y1="36047" x2="86860" y2="368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50" r="5691"/>
          <a:stretch/>
        </p:blipFill>
        <p:spPr bwMode="auto">
          <a:xfrm>
            <a:off x="142904" y="-130776"/>
            <a:ext cx="6329614" cy="715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73F32-6715-CCE1-E84C-76414BE2CD63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6666635" y="3264113"/>
            <a:ext cx="5299585" cy="405079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r>
              <a:rPr lang="he-IL" sz="2800" dirty="0"/>
              <a:t>שיחה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Session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   תעבורה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Transport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רשת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Network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      ערוץ הנתונים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Data Link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   פיזית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Physical Layer</a:t>
            </a:r>
            <a:endParaRPr lang="en-IL" sz="2800" dirty="0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AF001A23-2767-4A31-BD30-56112DE9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4221ED8-DCE6-2A6C-FF9A-562F4A31C2EC}"/>
              </a:ext>
            </a:extLst>
          </p:cNvPr>
          <p:cNvSpPr txBox="1"/>
          <p:nvPr/>
        </p:nvSpPr>
        <p:spPr>
          <a:xfrm rot="1501211">
            <a:off x="400880" y="4085787"/>
            <a:ext cx="264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dirty="0"/>
              <a:t>שכבת השיחה</a:t>
            </a:r>
            <a:endParaRPr lang="en-IL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8FB9E-B259-08FD-4A85-3DF5019CE9F8}"/>
              </a:ext>
            </a:extLst>
          </p:cNvPr>
          <p:cNvSpPr txBox="1"/>
          <p:nvPr/>
        </p:nvSpPr>
        <p:spPr>
          <a:xfrm rot="1866270">
            <a:off x="3523884" y="4521800"/>
            <a:ext cx="92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dirty="0"/>
              <a:t>שכבת</a:t>
            </a:r>
            <a:endParaRPr lang="en-IL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D4E97-3D23-284D-F4E6-E129E4919E06}"/>
              </a:ext>
            </a:extLst>
          </p:cNvPr>
          <p:cNvSpPr txBox="1"/>
          <p:nvPr/>
        </p:nvSpPr>
        <p:spPr>
          <a:xfrm rot="20249254">
            <a:off x="2003323" y="4485889"/>
            <a:ext cx="12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dirty="0"/>
              <a:t>התעבורה</a:t>
            </a:r>
            <a:endParaRPr lang="en-IL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11239-5B58-2FFF-0B9F-E1AAE795B6BC}"/>
              </a:ext>
            </a:extLst>
          </p:cNvPr>
          <p:cNvSpPr txBox="1"/>
          <p:nvPr/>
        </p:nvSpPr>
        <p:spPr>
          <a:xfrm>
            <a:off x="2842290" y="5056814"/>
            <a:ext cx="184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dirty="0">
                <a:blipFill>
                  <a:blip r:embed="rId6"/>
                  <a:tile tx="0" ty="0" sx="100000" sy="100000" flip="none" algn="tl"/>
                </a:blipFill>
              </a:rPr>
              <a:t>שכבת הרשת</a:t>
            </a:r>
            <a:endParaRPr lang="en-IL" sz="2400" b="1" dirty="0">
              <a:blipFill>
                <a:blip r:embed="rId6"/>
                <a:tile tx="0" ty="0" sx="100000" sy="100000" flip="none" algn="tl"/>
              </a:blip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0E77F-20C2-4B85-24C4-3B4C10138C34}"/>
              </a:ext>
            </a:extLst>
          </p:cNvPr>
          <p:cNvSpPr txBox="1"/>
          <p:nvPr/>
        </p:nvSpPr>
        <p:spPr>
          <a:xfrm rot="631226">
            <a:off x="1017129" y="5417631"/>
            <a:ext cx="249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שכבת ערוץ הנתונים</a:t>
            </a:r>
            <a:endParaRPr lang="en-IL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6E45D3-8B57-98A1-38A8-9C9CE71B1A9F}"/>
              </a:ext>
            </a:extLst>
          </p:cNvPr>
          <p:cNvSpPr txBox="1"/>
          <p:nvPr/>
        </p:nvSpPr>
        <p:spPr>
          <a:xfrm rot="21107678">
            <a:off x="2773055" y="5955253"/>
            <a:ext cx="212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השכבה הפיזית</a:t>
            </a:r>
            <a:endParaRPr lang="en-IL" sz="24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904B79-87FA-6A9D-D2D0-9DD629EE564F}"/>
              </a:ext>
            </a:extLst>
          </p:cNvPr>
          <p:cNvCxnSpPr>
            <a:cxnSpLocks/>
          </p:cNvCxnSpPr>
          <p:nvPr/>
        </p:nvCxnSpPr>
        <p:spPr>
          <a:xfrm>
            <a:off x="8636000" y="1708727"/>
            <a:ext cx="0" cy="80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859A80-6CB2-79D4-C235-0800894EDE9A}"/>
              </a:ext>
            </a:extLst>
          </p:cNvPr>
          <p:cNvCxnSpPr>
            <a:cxnSpLocks/>
          </p:cNvCxnSpPr>
          <p:nvPr/>
        </p:nvCxnSpPr>
        <p:spPr>
          <a:xfrm>
            <a:off x="9134764" y="1708727"/>
            <a:ext cx="0" cy="110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7ED1C9-F4BC-046A-79AD-662B8D239287}"/>
              </a:ext>
            </a:extLst>
          </p:cNvPr>
          <p:cNvCxnSpPr/>
          <p:nvPr/>
        </p:nvCxnSpPr>
        <p:spPr>
          <a:xfrm flipH="1">
            <a:off x="9688945" y="1708727"/>
            <a:ext cx="138546" cy="92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3D6D63-F5A8-8D0F-EB8B-AE02D17C96F9}"/>
              </a:ext>
            </a:extLst>
          </p:cNvPr>
          <p:cNvCxnSpPr>
            <a:cxnSpLocks/>
          </p:cNvCxnSpPr>
          <p:nvPr/>
        </p:nvCxnSpPr>
        <p:spPr>
          <a:xfrm>
            <a:off x="10196946" y="1790155"/>
            <a:ext cx="0" cy="126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AF02C2-877C-7AD0-4DEA-04A7F4143646}"/>
              </a:ext>
            </a:extLst>
          </p:cNvPr>
          <p:cNvCxnSpPr>
            <a:cxnSpLocks/>
          </p:cNvCxnSpPr>
          <p:nvPr/>
        </p:nvCxnSpPr>
        <p:spPr>
          <a:xfrm>
            <a:off x="10640291" y="1671782"/>
            <a:ext cx="120071" cy="11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2B1CFF-28C1-3798-86D1-6C4EE4E3B1E6}"/>
              </a:ext>
            </a:extLst>
          </p:cNvPr>
          <p:cNvSpPr/>
          <p:nvPr/>
        </p:nvSpPr>
        <p:spPr>
          <a:xfrm>
            <a:off x="463418" y="318118"/>
            <a:ext cx="11077575" cy="6257639"/>
          </a:xfrm>
          <a:prstGeom prst="roundRect">
            <a:avLst>
              <a:gd name="adj" fmla="val 12557"/>
            </a:avLst>
          </a:prstGeom>
          <a:solidFill>
            <a:srgbClr val="E5E5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621A7-C013-AD52-07A4-4842A016B436}"/>
              </a:ext>
            </a:extLst>
          </p:cNvPr>
          <p:cNvSpPr txBox="1"/>
          <p:nvPr/>
        </p:nvSpPr>
        <p:spPr>
          <a:xfrm>
            <a:off x="1543051" y="619125"/>
            <a:ext cx="881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שכבת השיחה-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D1BC54-8A35-D900-E057-1E2AD68BC6A1}"/>
              </a:ext>
            </a:extLst>
          </p:cNvPr>
          <p:cNvSpPr txBox="1"/>
          <p:nvPr/>
        </p:nvSpPr>
        <p:spPr>
          <a:xfrm>
            <a:off x="7707746" y="1509700"/>
            <a:ext cx="28726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שכבת השיחה אחראית על דו שיח בין שתי מערכות.</a:t>
            </a:r>
          </a:p>
          <a:p>
            <a:pPr algn="r" rtl="1"/>
            <a:r>
              <a:rPr 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ה</a:t>
            </a:r>
            <a:r>
              <a:rPr lang="he-IL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שכבה מקימה את הקשר, מעבירה את המידע ומנתקת את הקשר.</a:t>
            </a:r>
          </a:p>
          <a:p>
            <a:pPr algn="r" rtl="1"/>
            <a:r>
              <a:rPr lang="he-IL" sz="2000" dirty="0">
                <a:latin typeface="Arial" panose="020B0604020202020204" pitchFamily="34" charset="0"/>
                <a:cs typeface="Times New Roman" panose="02020603050405020304" pitchFamily="18" charset="0"/>
              </a:rPr>
              <a:t>ישנם  שלושה סוגים של קשרים:</a:t>
            </a:r>
            <a:endParaRPr lang="en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97CAE1-3040-8960-5E31-680EA1C9FCE4}"/>
              </a:ext>
            </a:extLst>
          </p:cNvPr>
          <p:cNvSpPr txBox="1"/>
          <p:nvPr/>
        </p:nvSpPr>
        <p:spPr>
          <a:xfrm>
            <a:off x="784267" y="4645534"/>
            <a:ext cx="2294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בנוסף שכבת השיחה מאמתת את קוד הכניסה של משתמש ואת הסיסמה שלו.</a:t>
            </a:r>
            <a:endParaRPr lang="en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51F42CA7-EE57-E851-B6ED-96B4C0B11E58}"/>
              </a:ext>
            </a:extLst>
          </p:cNvPr>
          <p:cNvSpPr/>
          <p:nvPr/>
        </p:nvSpPr>
        <p:spPr>
          <a:xfrm>
            <a:off x="706618" y="4569711"/>
            <a:ext cx="2465270" cy="1535359"/>
          </a:xfrm>
          <a:prstGeom prst="wedgeRectCallout">
            <a:avLst>
              <a:gd name="adj1" fmla="val -22378"/>
              <a:gd name="adj2" fmla="val 742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52A7505F-D438-7158-A513-75FFFB896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8230458"/>
              </p:ext>
            </p:extLst>
          </p:nvPr>
        </p:nvGraphicFramePr>
        <p:xfrm>
          <a:off x="2558534" y="2127344"/>
          <a:ext cx="5892683" cy="3609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8C681949-C50F-1867-DB8C-D62956F85E1C}"/>
              </a:ext>
            </a:extLst>
          </p:cNvPr>
          <p:cNvSpPr/>
          <p:nvPr/>
        </p:nvSpPr>
        <p:spPr>
          <a:xfrm>
            <a:off x="7721021" y="1398576"/>
            <a:ext cx="3039341" cy="2706699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64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8" grpId="0" animBg="1"/>
      <p:bldGraphic spid="22" grpId="0">
        <p:bldAsOne/>
      </p:bldGraphic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9C8D586-1ECD-4981-BED2-97336112C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96B88-55BB-5BC5-A540-8B84FAF0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396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pPr algn="ctr" rtl="1"/>
            <a:r>
              <a:rPr lang="he-IL" sz="6600" dirty="0"/>
              <a:t>פער תש ת</a:t>
            </a:r>
            <a:r>
              <a:rPr lang="en-US" sz="6600" dirty="0"/>
              <a:t>   </a:t>
            </a:r>
            <a:endParaRPr lang="en-IL" sz="6600" dirty="0"/>
          </a:p>
        </p:txBody>
      </p:sp>
      <p:pic>
        <p:nvPicPr>
          <p:cNvPr id="1026" name="Picture 2" descr="המבורגר תמונות PNG עם רקע שקוף | הורדה חינם ב- Lovepik.com">
            <a:extLst>
              <a:ext uri="{FF2B5EF4-FFF2-40B4-BE49-F238E27FC236}">
                <a16:creationId xmlns:a16="http://schemas.microsoft.com/office/drawing/2014/main" id="{CFD96EE7-0EB7-F448-C037-AA898270F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35" b="93605" l="9535" r="90698">
                        <a14:foregroundMark x1="9535" y1="42597" x2="9535" y2="43140"/>
                        <a14:foregroundMark x1="9535" y1="37326" x2="9535" y2="41299"/>
                        <a14:foregroundMark x1="10293" y1="46279" x2="13023" y2="48372"/>
                        <a14:foregroundMark x1="12674" y1="51512" x2="9535" y2="57558"/>
                        <a14:foregroundMark x1="9767" y1="60465" x2="9767" y2="63605"/>
                        <a14:foregroundMark x1="83837" y1="47093" x2="91047" y2="53488"/>
                        <a14:foregroundMark x1="91047" y1="53488" x2="90027" y2="57896"/>
                        <a14:foregroundMark x1="85409" y1="72886" x2="84884" y2="73605"/>
                        <a14:foregroundMark x1="87329" y1="40142" x2="86395" y2="41744"/>
                        <a14:foregroundMark x1="90698" y1="52558" x2="90698" y2="57558"/>
                        <a14:foregroundMark x1="88023" y1="60465" x2="85349" y2="67907"/>
                        <a14:backgroundMark x1="87442" y1="71628" x2="87907" y2="68023"/>
                        <a14:backgroundMark x1="90698" y1="58140" x2="89609" y2="61012"/>
                        <a14:backgroundMark x1="90233" y1="58953" x2="90930" y2="58488"/>
                        <a14:backgroundMark x1="87141" y1="68525" x2="85930" y2="73023"/>
                        <a14:backgroundMark x1="8953" y1="45698" x2="9302" y2="42209"/>
                        <a14:backgroundMark x1="9186" y1="37442" x2="9767" y2="33721"/>
                        <a14:backgroundMark x1="9070" y1="36512" x2="9651" y2="36279"/>
                        <a14:backgroundMark x1="9302" y1="35465" x2="9651" y2="36744"/>
                        <a14:backgroundMark x1="10116" y1="41977" x2="9302" y2="42326"/>
                        <a14:backgroundMark x1="9535" y1="42442" x2="9535" y2="43721"/>
                        <a14:backgroundMark x1="9651" y1="43140" x2="9651" y2="44767"/>
                        <a14:backgroundMark x1="9651" y1="43953" x2="9186" y2="45581"/>
                        <a14:backgroundMark x1="9186" y1="44302" x2="9186" y2="46279"/>
                        <a14:backgroundMark x1="88256" y1="37907" x2="87791" y2="40233"/>
                        <a14:backgroundMark x1="88372" y1="36860" x2="87907" y2="37791"/>
                        <a14:backgroundMark x1="87326" y1="40116" x2="87326" y2="40465"/>
                        <a14:backgroundMark x1="9186" y1="37326" x2="9186" y2="37326"/>
                        <a14:backgroundMark x1="9186" y1="37209" x2="9651" y2="37326"/>
                        <a14:backgroundMark x1="9651" y1="34419" x2="10233" y2="34419"/>
                        <a14:backgroundMark x1="35698" y1="91860" x2="44884" y2="93140"/>
                        <a14:backgroundMark x1="47326" y1="93372" x2="63140" y2="92791"/>
                        <a14:backgroundMark x1="66395" y1="90930" x2="62442" y2="91860"/>
                        <a14:backgroundMark x1="48605" y1="93953" x2="44186" y2="93372"/>
                        <a14:backgroundMark x1="10581" y1="34767" x2="22093" y2="47907"/>
                        <a14:backgroundMark x1="22093" y1="47907" x2="40814" y2="50465"/>
                        <a14:backgroundMark x1="40814" y1="50465" x2="57907" y2="49884"/>
                        <a14:backgroundMark x1="57907" y1="49884" x2="91163" y2="29767"/>
                        <a14:backgroundMark x1="86744" y1="28605" x2="42791" y2="25930"/>
                        <a14:backgroundMark x1="42791" y1="25930" x2="57093" y2="20465"/>
                        <a14:backgroundMark x1="57093" y1="20465" x2="75814" y2="20465"/>
                        <a14:backgroundMark x1="64767" y1="5581" x2="57442" y2="16047"/>
                        <a14:backgroundMark x1="57442" y1="16047" x2="61512" y2="29419"/>
                        <a14:backgroundMark x1="61512" y1="29419" x2="66047" y2="17093"/>
                        <a14:backgroundMark x1="66047" y1="17093" x2="37674" y2="13953"/>
                        <a14:backgroundMark x1="37674" y1="13953" x2="33140" y2="23721"/>
                        <a14:backgroundMark x1="33140" y1="23721" x2="38953" y2="30000"/>
                        <a14:backgroundMark x1="38953" y1="30000" x2="51395" y2="30349"/>
                        <a14:backgroundMark x1="51395" y1="30349" x2="46395" y2="37907"/>
                        <a14:backgroundMark x1="46395" y1="37907" x2="20465" y2="33256"/>
                        <a14:backgroundMark x1="20465" y1="33256" x2="42326" y2="22093"/>
                        <a14:backgroundMark x1="42326" y1="22093" x2="42442" y2="22093"/>
                        <a14:backgroundMark x1="30000" y1="21163" x2="35349" y2="14070"/>
                        <a14:backgroundMark x1="35349" y1="14070" x2="31628" y2="20233"/>
                        <a14:backgroundMark x1="31628" y1="20233" x2="34302" y2="19535"/>
                        <a14:backgroundMark x1="17558" y1="31512" x2="21744" y2="22674"/>
                        <a14:backgroundMark x1="21744" y1="22674" x2="37907" y2="14767"/>
                        <a14:backgroundMark x1="37907" y1="14767" x2="36860" y2="15233"/>
                        <a14:backgroundMark x1="17907" y1="21860" x2="13721" y2="31047"/>
                        <a14:backgroundMark x1="13721" y1="31047" x2="13023" y2="30930"/>
                        <a14:backgroundMark x1="37674" y1="9302" x2="18256" y2="19767"/>
                        <a14:backgroundMark x1="18256" y1="19767" x2="6512" y2="31977"/>
                        <a14:backgroundMark x1="6512" y1="31977" x2="13372" y2="34535"/>
                        <a14:backgroundMark x1="13372" y1="34535" x2="21163" y2="33488"/>
                        <a14:backgroundMark x1="21163" y1="33488" x2="50465" y2="7209"/>
                        <a14:backgroundMark x1="56279" y1="8372" x2="44767" y2="8488"/>
                        <a14:backgroundMark x1="44767" y1="8488" x2="17326" y2="22558"/>
                        <a14:backgroundMark x1="17326" y1="22558" x2="11628" y2="29186"/>
                        <a14:backgroundMark x1="11628" y1="29186" x2="19186" y2="35000"/>
                        <a14:backgroundMark x1="19186" y1="35000" x2="45465" y2="17558"/>
                        <a14:backgroundMark x1="45465" y1="17558" x2="48721" y2="10814"/>
                        <a14:backgroundMark x1="48721" y1="10814" x2="48721" y2="10233"/>
                        <a14:backgroundMark x1="11744" y1="31279" x2="11279" y2="35698"/>
                        <a14:backgroundMark x1="87907" y1="29535" x2="85930" y2="34884"/>
                        <a14:backgroundMark x1="87558" y1="31744" x2="75349" y2="43721"/>
                        <a14:backgroundMark x1="75349" y1="43721" x2="70930" y2="45698"/>
                        <a14:backgroundMark x1="89767" y1="34535" x2="90349" y2="34070"/>
                        <a14:backgroundMark x1="88372" y1="34535" x2="88140" y2="35814"/>
                        <a14:backgroundMark x1="87326" y1="35116" x2="87442" y2="33721"/>
                        <a14:backgroundMark x1="87907" y1="34884" x2="87791" y2="35814"/>
                        <a14:backgroundMark x1="87791" y1="34070" x2="87674" y2="36163"/>
                        <a14:backgroundMark x1="87326" y1="35349" x2="88256" y2="34419"/>
                        <a14:backgroundMark x1="87791" y1="35000" x2="87093" y2="3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50" r="5691"/>
          <a:stretch/>
        </p:blipFill>
        <p:spPr bwMode="auto">
          <a:xfrm>
            <a:off x="142904" y="-130776"/>
            <a:ext cx="6329614" cy="715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73F32-6715-CCE1-E84C-76414BE2CD63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6666635" y="3264113"/>
            <a:ext cx="5299585" cy="405079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r>
              <a:rPr lang="en-US" sz="2800" dirty="0"/>
              <a:t>       </a:t>
            </a:r>
            <a:r>
              <a:rPr lang="he-IL" sz="2800" dirty="0"/>
              <a:t>תצוגה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Presentation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שיחה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Session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   תעבורה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Transport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רשת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Network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      ערוץ הנתונים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Data Link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   פיזית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Physical Layer</a:t>
            </a:r>
            <a:endParaRPr lang="en-IL" sz="2800" dirty="0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AF001A23-2767-4A31-BD30-56112DE9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4873DB0-D720-7035-C96E-D75514EB2B36}"/>
              </a:ext>
            </a:extLst>
          </p:cNvPr>
          <p:cNvSpPr txBox="1"/>
          <p:nvPr/>
        </p:nvSpPr>
        <p:spPr>
          <a:xfrm rot="20831090">
            <a:off x="3132158" y="3634900"/>
            <a:ext cx="208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שכבת התצוגה</a:t>
            </a:r>
            <a:endParaRPr lang="en-IL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21ED8-DCE6-2A6C-FF9A-562F4A31C2EC}"/>
              </a:ext>
            </a:extLst>
          </p:cNvPr>
          <p:cNvSpPr txBox="1"/>
          <p:nvPr/>
        </p:nvSpPr>
        <p:spPr>
          <a:xfrm rot="1501211">
            <a:off x="400880" y="4085787"/>
            <a:ext cx="264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dirty="0"/>
              <a:t>שכבת השיחה</a:t>
            </a:r>
            <a:endParaRPr lang="en-IL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8FB9E-B259-08FD-4A85-3DF5019CE9F8}"/>
              </a:ext>
            </a:extLst>
          </p:cNvPr>
          <p:cNvSpPr txBox="1"/>
          <p:nvPr/>
        </p:nvSpPr>
        <p:spPr>
          <a:xfrm rot="1866270">
            <a:off x="3523884" y="4521800"/>
            <a:ext cx="92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dirty="0"/>
              <a:t>שכבת</a:t>
            </a:r>
            <a:endParaRPr lang="en-IL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D4E97-3D23-284D-F4E6-E129E4919E06}"/>
              </a:ext>
            </a:extLst>
          </p:cNvPr>
          <p:cNvSpPr txBox="1"/>
          <p:nvPr/>
        </p:nvSpPr>
        <p:spPr>
          <a:xfrm rot="20249254">
            <a:off x="2003323" y="4485889"/>
            <a:ext cx="12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dirty="0"/>
              <a:t>התעבורה</a:t>
            </a:r>
            <a:endParaRPr lang="en-IL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11239-5B58-2FFF-0B9F-E1AAE795B6BC}"/>
              </a:ext>
            </a:extLst>
          </p:cNvPr>
          <p:cNvSpPr txBox="1"/>
          <p:nvPr/>
        </p:nvSpPr>
        <p:spPr>
          <a:xfrm>
            <a:off x="2842290" y="5056814"/>
            <a:ext cx="184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dirty="0">
                <a:blipFill>
                  <a:blip r:embed="rId6"/>
                  <a:tile tx="0" ty="0" sx="100000" sy="100000" flip="none" algn="tl"/>
                </a:blipFill>
              </a:rPr>
              <a:t>שכבת הרשת</a:t>
            </a:r>
            <a:endParaRPr lang="en-IL" sz="2400" b="1" dirty="0">
              <a:blipFill>
                <a:blip r:embed="rId6"/>
                <a:tile tx="0" ty="0" sx="100000" sy="100000" flip="none" algn="tl"/>
              </a:blip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0E77F-20C2-4B85-24C4-3B4C10138C34}"/>
              </a:ext>
            </a:extLst>
          </p:cNvPr>
          <p:cNvSpPr txBox="1"/>
          <p:nvPr/>
        </p:nvSpPr>
        <p:spPr>
          <a:xfrm rot="631226">
            <a:off x="1017129" y="5417631"/>
            <a:ext cx="249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שכבת ערוץ הנתונים</a:t>
            </a:r>
            <a:endParaRPr lang="en-IL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6E45D3-8B57-98A1-38A8-9C9CE71B1A9F}"/>
              </a:ext>
            </a:extLst>
          </p:cNvPr>
          <p:cNvSpPr txBox="1"/>
          <p:nvPr/>
        </p:nvSpPr>
        <p:spPr>
          <a:xfrm rot="21107678">
            <a:off x="2773055" y="5955253"/>
            <a:ext cx="212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השכבה הפיזית</a:t>
            </a:r>
            <a:endParaRPr lang="en-IL" sz="24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B4306A-CEE6-D395-6B33-822EA4C9957B}"/>
              </a:ext>
            </a:extLst>
          </p:cNvPr>
          <p:cNvCxnSpPr>
            <a:cxnSpLocks/>
          </p:cNvCxnSpPr>
          <p:nvPr/>
        </p:nvCxnSpPr>
        <p:spPr>
          <a:xfrm>
            <a:off x="8072582" y="1671782"/>
            <a:ext cx="0" cy="155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904B79-87FA-6A9D-D2D0-9DD629EE564F}"/>
              </a:ext>
            </a:extLst>
          </p:cNvPr>
          <p:cNvCxnSpPr>
            <a:cxnSpLocks/>
          </p:cNvCxnSpPr>
          <p:nvPr/>
        </p:nvCxnSpPr>
        <p:spPr>
          <a:xfrm>
            <a:off x="8636000" y="1708727"/>
            <a:ext cx="0" cy="80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859A80-6CB2-79D4-C235-0800894EDE9A}"/>
              </a:ext>
            </a:extLst>
          </p:cNvPr>
          <p:cNvCxnSpPr>
            <a:cxnSpLocks/>
          </p:cNvCxnSpPr>
          <p:nvPr/>
        </p:nvCxnSpPr>
        <p:spPr>
          <a:xfrm>
            <a:off x="9134764" y="1708727"/>
            <a:ext cx="0" cy="110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7ED1C9-F4BC-046A-79AD-662B8D239287}"/>
              </a:ext>
            </a:extLst>
          </p:cNvPr>
          <p:cNvCxnSpPr/>
          <p:nvPr/>
        </p:nvCxnSpPr>
        <p:spPr>
          <a:xfrm flipH="1">
            <a:off x="9688945" y="1708727"/>
            <a:ext cx="138546" cy="92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3D6D63-F5A8-8D0F-EB8B-AE02D17C96F9}"/>
              </a:ext>
            </a:extLst>
          </p:cNvPr>
          <p:cNvCxnSpPr>
            <a:cxnSpLocks/>
          </p:cNvCxnSpPr>
          <p:nvPr/>
        </p:nvCxnSpPr>
        <p:spPr>
          <a:xfrm>
            <a:off x="10196946" y="1790155"/>
            <a:ext cx="0" cy="125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AF02C2-877C-7AD0-4DEA-04A7F4143646}"/>
              </a:ext>
            </a:extLst>
          </p:cNvPr>
          <p:cNvCxnSpPr>
            <a:cxnSpLocks/>
          </p:cNvCxnSpPr>
          <p:nvPr/>
        </p:nvCxnSpPr>
        <p:spPr>
          <a:xfrm>
            <a:off x="10640291" y="1671782"/>
            <a:ext cx="120071" cy="11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449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9C8D586-1ECD-4981-BED2-97336112C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96B88-55BB-5BC5-A540-8B84FAF0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396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pPr algn="ctr" rtl="1"/>
            <a:r>
              <a:rPr lang="he-IL" sz="6600" dirty="0"/>
              <a:t>פער תש ת</a:t>
            </a:r>
            <a:r>
              <a:rPr lang="en-US" sz="6600" dirty="0"/>
              <a:t>   </a:t>
            </a:r>
            <a:endParaRPr lang="en-IL" sz="6600" dirty="0"/>
          </a:p>
        </p:txBody>
      </p:sp>
      <p:pic>
        <p:nvPicPr>
          <p:cNvPr id="1026" name="Picture 2" descr="המבורגר תמונות PNG עם רקע שקוף | הורדה חינם ב- Lovepik.com">
            <a:extLst>
              <a:ext uri="{FF2B5EF4-FFF2-40B4-BE49-F238E27FC236}">
                <a16:creationId xmlns:a16="http://schemas.microsoft.com/office/drawing/2014/main" id="{CFD96EE7-0EB7-F448-C037-AA898270F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35" b="93605" l="9535" r="90698">
                        <a14:foregroundMark x1="9535" y1="42597" x2="9535" y2="43140"/>
                        <a14:foregroundMark x1="9535" y1="37326" x2="9535" y2="41299"/>
                        <a14:foregroundMark x1="10293" y1="46279" x2="13023" y2="48372"/>
                        <a14:foregroundMark x1="12674" y1="51512" x2="9535" y2="57558"/>
                        <a14:foregroundMark x1="9767" y1="60465" x2="9767" y2="63605"/>
                        <a14:foregroundMark x1="83837" y1="47093" x2="91047" y2="53488"/>
                        <a14:foregroundMark x1="91047" y1="53488" x2="90027" y2="57896"/>
                        <a14:foregroundMark x1="85409" y1="72886" x2="84884" y2="73605"/>
                        <a14:foregroundMark x1="87329" y1="40142" x2="86395" y2="41744"/>
                        <a14:foregroundMark x1="90698" y1="52558" x2="90698" y2="57558"/>
                        <a14:foregroundMark x1="88023" y1="60465" x2="85349" y2="67907"/>
                        <a14:backgroundMark x1="87442" y1="71628" x2="87907" y2="68023"/>
                        <a14:backgroundMark x1="90698" y1="58140" x2="89609" y2="61012"/>
                        <a14:backgroundMark x1="90233" y1="58953" x2="90930" y2="58488"/>
                        <a14:backgroundMark x1="87141" y1="68525" x2="85930" y2="73023"/>
                        <a14:backgroundMark x1="8953" y1="45698" x2="9302" y2="42209"/>
                        <a14:backgroundMark x1="9186" y1="37442" x2="9767" y2="33721"/>
                        <a14:backgroundMark x1="9070" y1="36512" x2="9651" y2="36279"/>
                        <a14:backgroundMark x1="9302" y1="35465" x2="9651" y2="36744"/>
                        <a14:backgroundMark x1="10116" y1="41977" x2="9302" y2="42326"/>
                        <a14:backgroundMark x1="9535" y1="42442" x2="9535" y2="43721"/>
                        <a14:backgroundMark x1="9651" y1="43140" x2="9651" y2="44767"/>
                        <a14:backgroundMark x1="9651" y1="43953" x2="9186" y2="45581"/>
                        <a14:backgroundMark x1="9186" y1="44302" x2="9186" y2="46279"/>
                        <a14:backgroundMark x1="88256" y1="37907" x2="87791" y2="40233"/>
                        <a14:backgroundMark x1="88372" y1="36860" x2="87907" y2="37791"/>
                        <a14:backgroundMark x1="87326" y1="40116" x2="87326" y2="40465"/>
                        <a14:backgroundMark x1="9186" y1="37326" x2="9186" y2="37326"/>
                        <a14:backgroundMark x1="9186" y1="37209" x2="9651" y2="37326"/>
                        <a14:backgroundMark x1="9651" y1="34419" x2="10233" y2="34419"/>
                        <a14:backgroundMark x1="35698" y1="91860" x2="44884" y2="93140"/>
                        <a14:backgroundMark x1="47326" y1="93372" x2="63140" y2="92791"/>
                        <a14:backgroundMark x1="66395" y1="90930" x2="62442" y2="91860"/>
                        <a14:backgroundMark x1="48605" y1="93953" x2="44186" y2="93372"/>
                        <a14:backgroundMark x1="10581" y1="34767" x2="22093" y2="47907"/>
                        <a14:backgroundMark x1="22093" y1="47907" x2="40814" y2="50465"/>
                        <a14:backgroundMark x1="40814" y1="50465" x2="57907" y2="49884"/>
                        <a14:backgroundMark x1="57907" y1="49884" x2="91163" y2="29767"/>
                        <a14:backgroundMark x1="86744" y1="28605" x2="42791" y2="25930"/>
                        <a14:backgroundMark x1="42791" y1="25930" x2="57093" y2="20465"/>
                        <a14:backgroundMark x1="57093" y1="20465" x2="75814" y2="20465"/>
                        <a14:backgroundMark x1="64767" y1="5581" x2="57442" y2="16047"/>
                        <a14:backgroundMark x1="57442" y1="16047" x2="61512" y2="29419"/>
                        <a14:backgroundMark x1="61512" y1="29419" x2="66047" y2="17093"/>
                        <a14:backgroundMark x1="66047" y1="17093" x2="37674" y2="13953"/>
                        <a14:backgroundMark x1="37674" y1="13953" x2="33140" y2="23721"/>
                        <a14:backgroundMark x1="33140" y1="23721" x2="38953" y2="30000"/>
                        <a14:backgroundMark x1="38953" y1="30000" x2="51395" y2="30349"/>
                        <a14:backgroundMark x1="51395" y1="30349" x2="46395" y2="37907"/>
                        <a14:backgroundMark x1="46395" y1="37907" x2="20465" y2="33256"/>
                        <a14:backgroundMark x1="20465" y1="33256" x2="42326" y2="22093"/>
                        <a14:backgroundMark x1="42326" y1="22093" x2="42442" y2="22093"/>
                        <a14:backgroundMark x1="30000" y1="21163" x2="35349" y2="14070"/>
                        <a14:backgroundMark x1="35349" y1="14070" x2="31628" y2="20233"/>
                        <a14:backgroundMark x1="31628" y1="20233" x2="34302" y2="19535"/>
                        <a14:backgroundMark x1="17558" y1="31512" x2="21744" y2="22674"/>
                        <a14:backgroundMark x1="21744" y1="22674" x2="37907" y2="14767"/>
                        <a14:backgroundMark x1="37907" y1="14767" x2="36860" y2="15233"/>
                        <a14:backgroundMark x1="17907" y1="21860" x2="13721" y2="31047"/>
                        <a14:backgroundMark x1="13721" y1="31047" x2="13023" y2="30930"/>
                        <a14:backgroundMark x1="37674" y1="9302" x2="18256" y2="19767"/>
                        <a14:backgroundMark x1="18256" y1="19767" x2="6512" y2="31977"/>
                        <a14:backgroundMark x1="6512" y1="31977" x2="13372" y2="34535"/>
                        <a14:backgroundMark x1="13372" y1="34535" x2="21163" y2="33488"/>
                        <a14:backgroundMark x1="21163" y1="33488" x2="50465" y2="7209"/>
                        <a14:backgroundMark x1="56279" y1="8372" x2="44767" y2="8488"/>
                        <a14:backgroundMark x1="44767" y1="8488" x2="17326" y2="22558"/>
                        <a14:backgroundMark x1="17326" y1="22558" x2="11628" y2="29186"/>
                        <a14:backgroundMark x1="11628" y1="29186" x2="19186" y2="35000"/>
                        <a14:backgroundMark x1="19186" y1="35000" x2="45465" y2="17558"/>
                        <a14:backgroundMark x1="45465" y1="17558" x2="48721" y2="10814"/>
                        <a14:backgroundMark x1="48721" y1="10814" x2="48721" y2="10233"/>
                        <a14:backgroundMark x1="11744" y1="31279" x2="11279" y2="35698"/>
                        <a14:backgroundMark x1="87907" y1="29535" x2="85930" y2="34884"/>
                        <a14:backgroundMark x1="87558" y1="31744" x2="75349" y2="43721"/>
                        <a14:backgroundMark x1="75349" y1="43721" x2="70930" y2="45698"/>
                        <a14:backgroundMark x1="89767" y1="34535" x2="90349" y2="34070"/>
                        <a14:backgroundMark x1="88372" y1="34535" x2="88140" y2="35814"/>
                        <a14:backgroundMark x1="87326" y1="35116" x2="87442" y2="33721"/>
                        <a14:backgroundMark x1="87907" y1="34884" x2="87791" y2="35814"/>
                        <a14:backgroundMark x1="87791" y1="34070" x2="87674" y2="36163"/>
                        <a14:backgroundMark x1="87326" y1="35349" x2="88256" y2="34419"/>
                        <a14:backgroundMark x1="87791" y1="35000" x2="87093" y2="3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50" r="5691"/>
          <a:stretch/>
        </p:blipFill>
        <p:spPr bwMode="auto">
          <a:xfrm>
            <a:off x="142904" y="-130776"/>
            <a:ext cx="6329614" cy="715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73F32-6715-CCE1-E84C-76414BE2CD63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6666635" y="3264113"/>
            <a:ext cx="5299585" cy="405079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r>
              <a:rPr lang="en-US" sz="2800" dirty="0"/>
              <a:t>       </a:t>
            </a:r>
            <a:r>
              <a:rPr lang="he-IL" sz="2800" dirty="0"/>
              <a:t>תצוגה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Presentation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שיחה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Session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   תעבורה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Transport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רשת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Network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      ערוץ הנתונים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Data Link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   פיזית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Physical Layer</a:t>
            </a:r>
            <a:endParaRPr lang="en-IL" sz="2800" dirty="0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AF001A23-2767-4A31-BD30-56112DE9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4873DB0-D720-7035-C96E-D75514EB2B36}"/>
              </a:ext>
            </a:extLst>
          </p:cNvPr>
          <p:cNvSpPr txBox="1"/>
          <p:nvPr/>
        </p:nvSpPr>
        <p:spPr>
          <a:xfrm rot="20831090">
            <a:off x="3132158" y="3634900"/>
            <a:ext cx="208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שכבת התצוגה</a:t>
            </a:r>
            <a:endParaRPr lang="en-IL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21ED8-DCE6-2A6C-FF9A-562F4A31C2EC}"/>
              </a:ext>
            </a:extLst>
          </p:cNvPr>
          <p:cNvSpPr txBox="1"/>
          <p:nvPr/>
        </p:nvSpPr>
        <p:spPr>
          <a:xfrm rot="1501211">
            <a:off x="400880" y="4085787"/>
            <a:ext cx="264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dirty="0"/>
              <a:t>שכבת השיחה</a:t>
            </a:r>
            <a:endParaRPr lang="en-IL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8FB9E-B259-08FD-4A85-3DF5019CE9F8}"/>
              </a:ext>
            </a:extLst>
          </p:cNvPr>
          <p:cNvSpPr txBox="1"/>
          <p:nvPr/>
        </p:nvSpPr>
        <p:spPr>
          <a:xfrm rot="1866270">
            <a:off x="3523884" y="4521800"/>
            <a:ext cx="92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dirty="0"/>
              <a:t>שכבת</a:t>
            </a:r>
            <a:endParaRPr lang="en-IL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D4E97-3D23-284D-F4E6-E129E4919E06}"/>
              </a:ext>
            </a:extLst>
          </p:cNvPr>
          <p:cNvSpPr txBox="1"/>
          <p:nvPr/>
        </p:nvSpPr>
        <p:spPr>
          <a:xfrm rot="20249254">
            <a:off x="2003323" y="4485889"/>
            <a:ext cx="12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dirty="0"/>
              <a:t>התעבורה</a:t>
            </a:r>
            <a:endParaRPr lang="en-IL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11239-5B58-2FFF-0B9F-E1AAE795B6BC}"/>
              </a:ext>
            </a:extLst>
          </p:cNvPr>
          <p:cNvSpPr txBox="1"/>
          <p:nvPr/>
        </p:nvSpPr>
        <p:spPr>
          <a:xfrm>
            <a:off x="2842290" y="5056814"/>
            <a:ext cx="184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dirty="0">
                <a:blipFill>
                  <a:blip r:embed="rId6"/>
                  <a:tile tx="0" ty="0" sx="100000" sy="100000" flip="none" algn="tl"/>
                </a:blipFill>
              </a:rPr>
              <a:t>שכבת הרשת</a:t>
            </a:r>
            <a:endParaRPr lang="en-IL" sz="2400" b="1" dirty="0">
              <a:blipFill>
                <a:blip r:embed="rId6"/>
                <a:tile tx="0" ty="0" sx="100000" sy="100000" flip="none" algn="tl"/>
              </a:blip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0E77F-20C2-4B85-24C4-3B4C10138C34}"/>
              </a:ext>
            </a:extLst>
          </p:cNvPr>
          <p:cNvSpPr txBox="1"/>
          <p:nvPr/>
        </p:nvSpPr>
        <p:spPr>
          <a:xfrm rot="631226">
            <a:off x="1017129" y="5417631"/>
            <a:ext cx="249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שכבת ערוץ הנתונים</a:t>
            </a:r>
            <a:endParaRPr lang="en-IL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6E45D3-8B57-98A1-38A8-9C9CE71B1A9F}"/>
              </a:ext>
            </a:extLst>
          </p:cNvPr>
          <p:cNvSpPr txBox="1"/>
          <p:nvPr/>
        </p:nvSpPr>
        <p:spPr>
          <a:xfrm rot="21107678">
            <a:off x="2773055" y="5955253"/>
            <a:ext cx="212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השכבה הפיזית</a:t>
            </a:r>
            <a:endParaRPr lang="en-IL" sz="24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B4306A-CEE6-D395-6B33-822EA4C9957B}"/>
              </a:ext>
            </a:extLst>
          </p:cNvPr>
          <p:cNvCxnSpPr>
            <a:cxnSpLocks/>
          </p:cNvCxnSpPr>
          <p:nvPr/>
        </p:nvCxnSpPr>
        <p:spPr>
          <a:xfrm>
            <a:off x="8072582" y="1671782"/>
            <a:ext cx="0" cy="155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904B79-87FA-6A9D-D2D0-9DD629EE564F}"/>
              </a:ext>
            </a:extLst>
          </p:cNvPr>
          <p:cNvCxnSpPr>
            <a:cxnSpLocks/>
          </p:cNvCxnSpPr>
          <p:nvPr/>
        </p:nvCxnSpPr>
        <p:spPr>
          <a:xfrm>
            <a:off x="8636000" y="1708727"/>
            <a:ext cx="0" cy="80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859A80-6CB2-79D4-C235-0800894EDE9A}"/>
              </a:ext>
            </a:extLst>
          </p:cNvPr>
          <p:cNvCxnSpPr>
            <a:cxnSpLocks/>
          </p:cNvCxnSpPr>
          <p:nvPr/>
        </p:nvCxnSpPr>
        <p:spPr>
          <a:xfrm>
            <a:off x="9134764" y="1708727"/>
            <a:ext cx="0" cy="110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7ED1C9-F4BC-046A-79AD-662B8D239287}"/>
              </a:ext>
            </a:extLst>
          </p:cNvPr>
          <p:cNvCxnSpPr/>
          <p:nvPr/>
        </p:nvCxnSpPr>
        <p:spPr>
          <a:xfrm flipH="1">
            <a:off x="9688945" y="1708727"/>
            <a:ext cx="138546" cy="92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3D6D63-F5A8-8D0F-EB8B-AE02D17C96F9}"/>
              </a:ext>
            </a:extLst>
          </p:cNvPr>
          <p:cNvCxnSpPr>
            <a:cxnSpLocks/>
          </p:cNvCxnSpPr>
          <p:nvPr/>
        </p:nvCxnSpPr>
        <p:spPr>
          <a:xfrm>
            <a:off x="10196946" y="1790155"/>
            <a:ext cx="0" cy="125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AF02C2-877C-7AD0-4DEA-04A7F4143646}"/>
              </a:ext>
            </a:extLst>
          </p:cNvPr>
          <p:cNvCxnSpPr>
            <a:cxnSpLocks/>
          </p:cNvCxnSpPr>
          <p:nvPr/>
        </p:nvCxnSpPr>
        <p:spPr>
          <a:xfrm>
            <a:off x="10640291" y="1671782"/>
            <a:ext cx="120071" cy="11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2B1CFF-28C1-3798-86D1-6C4EE4E3B1E6}"/>
              </a:ext>
            </a:extLst>
          </p:cNvPr>
          <p:cNvSpPr/>
          <p:nvPr/>
        </p:nvSpPr>
        <p:spPr>
          <a:xfrm>
            <a:off x="463418" y="318118"/>
            <a:ext cx="11077575" cy="6257639"/>
          </a:xfrm>
          <a:prstGeom prst="roundRect">
            <a:avLst>
              <a:gd name="adj" fmla="val 12557"/>
            </a:avLst>
          </a:prstGeom>
          <a:solidFill>
            <a:srgbClr val="E5E5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3621A7-C013-AD52-07A4-4842A016B436}"/>
              </a:ext>
            </a:extLst>
          </p:cNvPr>
          <p:cNvSpPr txBox="1"/>
          <p:nvPr/>
        </p:nvSpPr>
        <p:spPr>
          <a:xfrm>
            <a:off x="1543051" y="619125"/>
            <a:ext cx="881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שכבת התצוגה-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</a:t>
            </a:r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48438013-EC28-E7DA-57B4-04C2A466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5259440"/>
              </p:ext>
            </p:extLst>
          </p:nvPr>
        </p:nvGraphicFramePr>
        <p:xfrm>
          <a:off x="558035" y="1052011"/>
          <a:ext cx="5299586" cy="343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B177BCB9-44C6-5AE8-D844-70A3255A5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425" y="3948361"/>
            <a:ext cx="3443194" cy="229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SCII Conversion Chart">
            <a:extLst>
              <a:ext uri="{FF2B5EF4-FFF2-40B4-BE49-F238E27FC236}">
                <a16:creationId xmlns:a16="http://schemas.microsoft.com/office/drawing/2014/main" id="{4FB37462-2A0B-D933-71F3-F5AF5E897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746" y="1671782"/>
            <a:ext cx="5375426" cy="413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35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Graphic spid="20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9C8D586-1ECD-4981-BED2-97336112C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96B88-55BB-5BC5-A540-8B84FAF0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396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pPr algn="ctr" rtl="1"/>
            <a:r>
              <a:rPr lang="he-IL" sz="6600" dirty="0"/>
              <a:t>פער תש ת"א</a:t>
            </a:r>
            <a:endParaRPr lang="en-IL" sz="6600" dirty="0"/>
          </a:p>
        </p:txBody>
      </p:sp>
      <p:pic>
        <p:nvPicPr>
          <p:cNvPr id="1026" name="Picture 2" descr="המבורגר תמונות PNG עם רקע שקוף | הורדה חינם ב- Lovepik.com">
            <a:extLst>
              <a:ext uri="{FF2B5EF4-FFF2-40B4-BE49-F238E27FC236}">
                <a16:creationId xmlns:a16="http://schemas.microsoft.com/office/drawing/2014/main" id="{CFD96EE7-0EB7-F448-C037-AA898270F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35" b="93605" l="9535" r="90698">
                        <a14:foregroundMark x1="53256" y1="9767" x2="36512" y2="10000"/>
                        <a14:foregroundMark x1="13605" y1="25465" x2="11003" y2="32750"/>
                        <a14:foregroundMark x1="9535" y1="42597" x2="9535" y2="43140"/>
                        <a14:foregroundMark x1="9535" y1="37326" x2="9535" y2="41299"/>
                        <a14:foregroundMark x1="10293" y1="46279" x2="13023" y2="48372"/>
                        <a14:foregroundMark x1="14070" y1="32326" x2="13721" y2="32209"/>
                        <a14:foregroundMark x1="12674" y1="28372" x2="13023" y2="28837"/>
                        <a14:foregroundMark x1="14186" y1="28953" x2="13721" y2="30581"/>
                        <a14:foregroundMark x1="13721" y1="30233" x2="14186" y2="31279"/>
                        <a14:foregroundMark x1="12674" y1="51512" x2="9535" y2="57558"/>
                        <a14:foregroundMark x1="9767" y1="60465" x2="9767" y2="63605"/>
                        <a14:foregroundMark x1="83837" y1="47093" x2="91047" y2="53488"/>
                        <a14:foregroundMark x1="91047" y1="53488" x2="90027" y2="57896"/>
                        <a14:foregroundMark x1="85409" y1="72886" x2="84884" y2="73605"/>
                        <a14:foregroundMark x1="86395" y1="29302" x2="87610" y2="36507"/>
                        <a14:foregroundMark x1="87329" y1="40142" x2="86395" y2="41744"/>
                        <a14:foregroundMark x1="90698" y1="52558" x2="90698" y2="57558"/>
                        <a14:foregroundMark x1="88023" y1="60465" x2="85349" y2="67907"/>
                        <a14:backgroundMark x1="87442" y1="71628" x2="87907" y2="68023"/>
                        <a14:backgroundMark x1="90698" y1="58140" x2="89609" y2="61012"/>
                        <a14:backgroundMark x1="90233" y1="58953" x2="90930" y2="58488"/>
                        <a14:backgroundMark x1="87141" y1="68525" x2="85930" y2="73023"/>
                        <a14:backgroundMark x1="8953" y1="45698" x2="9302" y2="42209"/>
                        <a14:backgroundMark x1="9186" y1="37442" x2="9767" y2="33721"/>
                        <a14:backgroundMark x1="9070" y1="36512" x2="9651" y2="36279"/>
                        <a14:backgroundMark x1="9302" y1="35465" x2="9651" y2="36744"/>
                        <a14:backgroundMark x1="10116" y1="41977" x2="9302" y2="42326"/>
                        <a14:backgroundMark x1="9535" y1="42442" x2="9535" y2="43721"/>
                        <a14:backgroundMark x1="9651" y1="43140" x2="9651" y2="44767"/>
                        <a14:backgroundMark x1="9651" y1="43953" x2="9186" y2="45581"/>
                        <a14:backgroundMark x1="9186" y1="44302" x2="9186" y2="46279"/>
                        <a14:backgroundMark x1="88256" y1="37907" x2="87791" y2="40233"/>
                        <a14:backgroundMark x1="88372" y1="36860" x2="87907" y2="37791"/>
                        <a14:backgroundMark x1="87326" y1="40116" x2="87326" y2="40465"/>
                        <a14:backgroundMark x1="9186" y1="37326" x2="9186" y2="37326"/>
                        <a14:backgroundMark x1="9186" y1="37209" x2="9651" y2="37326"/>
                        <a14:backgroundMark x1="9651" y1="34419" x2="10233" y2="34419"/>
                        <a14:backgroundMark x1="35698" y1="91860" x2="44884" y2="93140"/>
                        <a14:backgroundMark x1="47326" y1="93372" x2="63140" y2="92791"/>
                        <a14:backgroundMark x1="66395" y1="90930" x2="62442" y2="91860"/>
                        <a14:backgroundMark x1="48605" y1="93953" x2="44186" y2="93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50" r="5691"/>
          <a:stretch/>
        </p:blipFill>
        <p:spPr bwMode="auto">
          <a:xfrm>
            <a:off x="142904" y="-130776"/>
            <a:ext cx="6329614" cy="715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73F32-6715-CCE1-E84C-76414BE2CD63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7207285" y="2723463"/>
            <a:ext cx="4218285" cy="405079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800" dirty="0"/>
              <a:t>אפליקציה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Application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        תצוגה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Presentation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שיחה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Session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   תעבורה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Transport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רשת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Network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      ערוץ הנתונים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Data Link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   פיזית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Physical Layer</a:t>
            </a:r>
            <a:endParaRPr lang="en-IL" sz="2800" dirty="0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AF001A23-2767-4A31-BD30-56112DE9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AF2750D-510B-ADEA-2A6E-C3D2A8A8A480}"/>
              </a:ext>
            </a:extLst>
          </p:cNvPr>
          <p:cNvSpPr txBox="1"/>
          <p:nvPr/>
        </p:nvSpPr>
        <p:spPr>
          <a:xfrm rot="986111">
            <a:off x="746723" y="3000646"/>
            <a:ext cx="266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שכבת האפליקציה  </a:t>
            </a:r>
            <a:endParaRPr lang="en-IL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73DB0-D720-7035-C96E-D75514EB2B36}"/>
              </a:ext>
            </a:extLst>
          </p:cNvPr>
          <p:cNvSpPr txBox="1"/>
          <p:nvPr/>
        </p:nvSpPr>
        <p:spPr>
          <a:xfrm rot="20831090">
            <a:off x="3132158" y="3634900"/>
            <a:ext cx="208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שכבת התצוגה</a:t>
            </a:r>
            <a:endParaRPr lang="en-IL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21ED8-DCE6-2A6C-FF9A-562F4A31C2EC}"/>
              </a:ext>
            </a:extLst>
          </p:cNvPr>
          <p:cNvSpPr txBox="1"/>
          <p:nvPr/>
        </p:nvSpPr>
        <p:spPr>
          <a:xfrm rot="1501211">
            <a:off x="400880" y="4085787"/>
            <a:ext cx="264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dirty="0"/>
              <a:t>שכבת השיחה</a:t>
            </a:r>
            <a:endParaRPr lang="en-IL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8FB9E-B259-08FD-4A85-3DF5019CE9F8}"/>
              </a:ext>
            </a:extLst>
          </p:cNvPr>
          <p:cNvSpPr txBox="1"/>
          <p:nvPr/>
        </p:nvSpPr>
        <p:spPr>
          <a:xfrm rot="1866270">
            <a:off x="3523884" y="4521800"/>
            <a:ext cx="92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dirty="0"/>
              <a:t>שכבת</a:t>
            </a:r>
            <a:endParaRPr lang="en-IL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D4E97-3D23-284D-F4E6-E129E4919E06}"/>
              </a:ext>
            </a:extLst>
          </p:cNvPr>
          <p:cNvSpPr txBox="1"/>
          <p:nvPr/>
        </p:nvSpPr>
        <p:spPr>
          <a:xfrm rot="20249254">
            <a:off x="2003323" y="4485889"/>
            <a:ext cx="12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dirty="0"/>
              <a:t>התעבורה</a:t>
            </a:r>
            <a:endParaRPr lang="en-IL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11239-5B58-2FFF-0B9F-E1AAE795B6BC}"/>
              </a:ext>
            </a:extLst>
          </p:cNvPr>
          <p:cNvSpPr txBox="1"/>
          <p:nvPr/>
        </p:nvSpPr>
        <p:spPr>
          <a:xfrm>
            <a:off x="2842290" y="5056814"/>
            <a:ext cx="184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dirty="0">
                <a:blipFill>
                  <a:blip r:embed="rId6"/>
                  <a:tile tx="0" ty="0" sx="100000" sy="100000" flip="none" algn="tl"/>
                </a:blipFill>
              </a:rPr>
              <a:t>שכבת הרשת</a:t>
            </a:r>
            <a:endParaRPr lang="en-IL" sz="2400" b="1" dirty="0">
              <a:blipFill>
                <a:blip r:embed="rId6"/>
                <a:tile tx="0" ty="0" sx="100000" sy="100000" flip="none" algn="tl"/>
              </a:blip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0E77F-20C2-4B85-24C4-3B4C10138C34}"/>
              </a:ext>
            </a:extLst>
          </p:cNvPr>
          <p:cNvSpPr txBox="1"/>
          <p:nvPr/>
        </p:nvSpPr>
        <p:spPr>
          <a:xfrm rot="631226">
            <a:off x="1017129" y="5417631"/>
            <a:ext cx="249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שכבת ערוץ הנתונים</a:t>
            </a:r>
            <a:endParaRPr lang="en-IL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6E45D3-8B57-98A1-38A8-9C9CE71B1A9F}"/>
              </a:ext>
            </a:extLst>
          </p:cNvPr>
          <p:cNvSpPr txBox="1"/>
          <p:nvPr/>
        </p:nvSpPr>
        <p:spPr>
          <a:xfrm rot="21107678">
            <a:off x="2773055" y="5955253"/>
            <a:ext cx="212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השכבה הפיזית</a:t>
            </a:r>
            <a:endParaRPr lang="en-IL" sz="24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583649-3E2D-6D62-A63D-9376321F5320}"/>
              </a:ext>
            </a:extLst>
          </p:cNvPr>
          <p:cNvCxnSpPr/>
          <p:nvPr/>
        </p:nvCxnSpPr>
        <p:spPr>
          <a:xfrm>
            <a:off x="7527997" y="1708727"/>
            <a:ext cx="0" cy="70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B4306A-CEE6-D395-6B33-822EA4C9957B}"/>
              </a:ext>
            </a:extLst>
          </p:cNvPr>
          <p:cNvCxnSpPr>
            <a:cxnSpLocks/>
          </p:cNvCxnSpPr>
          <p:nvPr/>
        </p:nvCxnSpPr>
        <p:spPr>
          <a:xfrm>
            <a:off x="8072582" y="1671782"/>
            <a:ext cx="0" cy="155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904B79-87FA-6A9D-D2D0-9DD629EE564F}"/>
              </a:ext>
            </a:extLst>
          </p:cNvPr>
          <p:cNvCxnSpPr>
            <a:cxnSpLocks/>
          </p:cNvCxnSpPr>
          <p:nvPr/>
        </p:nvCxnSpPr>
        <p:spPr>
          <a:xfrm>
            <a:off x="8636000" y="1708727"/>
            <a:ext cx="0" cy="80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859A80-6CB2-79D4-C235-0800894EDE9A}"/>
              </a:ext>
            </a:extLst>
          </p:cNvPr>
          <p:cNvCxnSpPr>
            <a:cxnSpLocks/>
          </p:cNvCxnSpPr>
          <p:nvPr/>
        </p:nvCxnSpPr>
        <p:spPr>
          <a:xfrm>
            <a:off x="9134764" y="1708727"/>
            <a:ext cx="0" cy="110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7ED1C9-F4BC-046A-79AD-662B8D239287}"/>
              </a:ext>
            </a:extLst>
          </p:cNvPr>
          <p:cNvCxnSpPr/>
          <p:nvPr/>
        </p:nvCxnSpPr>
        <p:spPr>
          <a:xfrm flipH="1">
            <a:off x="9688945" y="1708727"/>
            <a:ext cx="138546" cy="92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3D6D63-F5A8-8D0F-EB8B-AE02D17C96F9}"/>
              </a:ext>
            </a:extLst>
          </p:cNvPr>
          <p:cNvCxnSpPr>
            <a:cxnSpLocks/>
          </p:cNvCxnSpPr>
          <p:nvPr/>
        </p:nvCxnSpPr>
        <p:spPr>
          <a:xfrm>
            <a:off x="10196946" y="1790155"/>
            <a:ext cx="0" cy="126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AF02C2-877C-7AD0-4DEA-04A7F4143646}"/>
              </a:ext>
            </a:extLst>
          </p:cNvPr>
          <p:cNvCxnSpPr>
            <a:cxnSpLocks/>
          </p:cNvCxnSpPr>
          <p:nvPr/>
        </p:nvCxnSpPr>
        <p:spPr>
          <a:xfrm>
            <a:off x="10640291" y="1671782"/>
            <a:ext cx="120071" cy="11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23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9C8D586-1ECD-4981-BED2-97336112C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96B88-55BB-5BC5-A540-8B84FAF0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396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pPr algn="ctr" rtl="1"/>
            <a:r>
              <a:rPr lang="he-IL" sz="6600" dirty="0"/>
              <a:t>פער תש ת"א</a:t>
            </a:r>
            <a:endParaRPr lang="en-IL" sz="6600" dirty="0"/>
          </a:p>
        </p:txBody>
      </p:sp>
      <p:pic>
        <p:nvPicPr>
          <p:cNvPr id="1026" name="Picture 2" descr="המבורגר תמונות PNG עם רקע שקוף | הורדה חינם ב- Lovepik.com">
            <a:extLst>
              <a:ext uri="{FF2B5EF4-FFF2-40B4-BE49-F238E27FC236}">
                <a16:creationId xmlns:a16="http://schemas.microsoft.com/office/drawing/2014/main" id="{CFD96EE7-0EB7-F448-C037-AA898270F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35" b="93605" l="9535" r="90698">
                        <a14:foregroundMark x1="53256" y1="9767" x2="36512" y2="10000"/>
                        <a14:foregroundMark x1="13605" y1="25465" x2="11003" y2="32750"/>
                        <a14:foregroundMark x1="9535" y1="42597" x2="9535" y2="43140"/>
                        <a14:foregroundMark x1="9535" y1="37326" x2="9535" y2="41299"/>
                        <a14:foregroundMark x1="10293" y1="46279" x2="13023" y2="48372"/>
                        <a14:foregroundMark x1="14070" y1="32326" x2="13721" y2="32209"/>
                        <a14:foregroundMark x1="12674" y1="28372" x2="13023" y2="28837"/>
                        <a14:foregroundMark x1="14186" y1="28953" x2="13721" y2="30581"/>
                        <a14:foregroundMark x1="13721" y1="30233" x2="14186" y2="31279"/>
                        <a14:foregroundMark x1="12674" y1="51512" x2="9535" y2="57558"/>
                        <a14:foregroundMark x1="9767" y1="60465" x2="9767" y2="63605"/>
                        <a14:foregroundMark x1="83837" y1="47093" x2="91047" y2="53488"/>
                        <a14:foregroundMark x1="91047" y1="53488" x2="90027" y2="57896"/>
                        <a14:foregroundMark x1="85409" y1="72886" x2="84884" y2="73605"/>
                        <a14:foregroundMark x1="86395" y1="29302" x2="87610" y2="36507"/>
                        <a14:foregroundMark x1="87329" y1="40142" x2="86395" y2="41744"/>
                        <a14:foregroundMark x1="90698" y1="52558" x2="90698" y2="57558"/>
                        <a14:foregroundMark x1="88023" y1="60465" x2="85349" y2="67907"/>
                        <a14:backgroundMark x1="87442" y1="71628" x2="87907" y2="68023"/>
                        <a14:backgroundMark x1="90698" y1="58140" x2="89609" y2="61012"/>
                        <a14:backgroundMark x1="90233" y1="58953" x2="90930" y2="58488"/>
                        <a14:backgroundMark x1="87141" y1="68525" x2="85930" y2="73023"/>
                        <a14:backgroundMark x1="8953" y1="45698" x2="9302" y2="42209"/>
                        <a14:backgroundMark x1="9186" y1="37442" x2="9767" y2="33721"/>
                        <a14:backgroundMark x1="9070" y1="36512" x2="9651" y2="36279"/>
                        <a14:backgroundMark x1="9302" y1="35465" x2="9651" y2="36744"/>
                        <a14:backgroundMark x1="10116" y1="41977" x2="9302" y2="42326"/>
                        <a14:backgroundMark x1="9535" y1="42442" x2="9535" y2="43721"/>
                        <a14:backgroundMark x1="9651" y1="43140" x2="9651" y2="44767"/>
                        <a14:backgroundMark x1="9651" y1="43953" x2="9186" y2="45581"/>
                        <a14:backgroundMark x1="9186" y1="44302" x2="9186" y2="46279"/>
                        <a14:backgroundMark x1="88256" y1="37907" x2="87791" y2="40233"/>
                        <a14:backgroundMark x1="88372" y1="36860" x2="87907" y2="37791"/>
                        <a14:backgroundMark x1="87326" y1="40116" x2="87326" y2="40465"/>
                        <a14:backgroundMark x1="9186" y1="37326" x2="9186" y2="37326"/>
                        <a14:backgroundMark x1="9186" y1="37209" x2="9651" y2="37326"/>
                        <a14:backgroundMark x1="9651" y1="34419" x2="10233" y2="34419"/>
                        <a14:backgroundMark x1="35698" y1="91860" x2="44884" y2="93140"/>
                        <a14:backgroundMark x1="47326" y1="93372" x2="63140" y2="92791"/>
                        <a14:backgroundMark x1="66395" y1="90930" x2="62442" y2="91860"/>
                        <a14:backgroundMark x1="48605" y1="93953" x2="44186" y2="93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50" r="5691"/>
          <a:stretch/>
        </p:blipFill>
        <p:spPr bwMode="auto">
          <a:xfrm>
            <a:off x="142904" y="-130776"/>
            <a:ext cx="6329614" cy="715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73F32-6715-CCE1-E84C-76414BE2CD63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7207285" y="2723463"/>
            <a:ext cx="4218285" cy="405079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800" dirty="0"/>
              <a:t>אפליקציה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Application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        תצוגה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Presentation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שיחה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Session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   תעבורה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Transport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רשת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Network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      ערוץ הנתונים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Data Link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   פיזית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Physical Layer</a:t>
            </a:r>
            <a:endParaRPr lang="en-IL" sz="2800" dirty="0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AF001A23-2767-4A31-BD30-56112DE9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AF2750D-510B-ADEA-2A6E-C3D2A8A8A480}"/>
              </a:ext>
            </a:extLst>
          </p:cNvPr>
          <p:cNvSpPr txBox="1"/>
          <p:nvPr/>
        </p:nvSpPr>
        <p:spPr>
          <a:xfrm rot="986111">
            <a:off x="746723" y="3000646"/>
            <a:ext cx="266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שכבת האפליקציה  </a:t>
            </a:r>
            <a:endParaRPr lang="en-IL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73DB0-D720-7035-C96E-D75514EB2B36}"/>
              </a:ext>
            </a:extLst>
          </p:cNvPr>
          <p:cNvSpPr txBox="1"/>
          <p:nvPr/>
        </p:nvSpPr>
        <p:spPr>
          <a:xfrm rot="20831090">
            <a:off x="3132158" y="3634900"/>
            <a:ext cx="208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שכבת התצוגה</a:t>
            </a:r>
            <a:endParaRPr lang="en-IL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21ED8-DCE6-2A6C-FF9A-562F4A31C2EC}"/>
              </a:ext>
            </a:extLst>
          </p:cNvPr>
          <p:cNvSpPr txBox="1"/>
          <p:nvPr/>
        </p:nvSpPr>
        <p:spPr>
          <a:xfrm rot="1501211">
            <a:off x="400880" y="4085787"/>
            <a:ext cx="264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dirty="0"/>
              <a:t>שכבת השיחה</a:t>
            </a:r>
            <a:endParaRPr lang="en-IL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8FB9E-B259-08FD-4A85-3DF5019CE9F8}"/>
              </a:ext>
            </a:extLst>
          </p:cNvPr>
          <p:cNvSpPr txBox="1"/>
          <p:nvPr/>
        </p:nvSpPr>
        <p:spPr>
          <a:xfrm rot="1866270">
            <a:off x="3523884" y="4521800"/>
            <a:ext cx="92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dirty="0"/>
              <a:t>שכבת</a:t>
            </a:r>
            <a:endParaRPr lang="en-IL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D4E97-3D23-284D-F4E6-E129E4919E06}"/>
              </a:ext>
            </a:extLst>
          </p:cNvPr>
          <p:cNvSpPr txBox="1"/>
          <p:nvPr/>
        </p:nvSpPr>
        <p:spPr>
          <a:xfrm rot="20249254">
            <a:off x="2003323" y="4485889"/>
            <a:ext cx="12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dirty="0"/>
              <a:t>התעבורה</a:t>
            </a:r>
            <a:endParaRPr lang="en-IL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11239-5B58-2FFF-0B9F-E1AAE795B6BC}"/>
              </a:ext>
            </a:extLst>
          </p:cNvPr>
          <p:cNvSpPr txBox="1"/>
          <p:nvPr/>
        </p:nvSpPr>
        <p:spPr>
          <a:xfrm>
            <a:off x="2842290" y="5056814"/>
            <a:ext cx="184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dirty="0">
                <a:blipFill>
                  <a:blip r:embed="rId6"/>
                  <a:tile tx="0" ty="0" sx="100000" sy="100000" flip="none" algn="tl"/>
                </a:blipFill>
              </a:rPr>
              <a:t>שכבת הרשת</a:t>
            </a:r>
            <a:endParaRPr lang="en-IL" sz="2400" b="1" dirty="0">
              <a:blipFill>
                <a:blip r:embed="rId6"/>
                <a:tile tx="0" ty="0" sx="100000" sy="100000" flip="none" algn="tl"/>
              </a:blip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0E77F-20C2-4B85-24C4-3B4C10138C34}"/>
              </a:ext>
            </a:extLst>
          </p:cNvPr>
          <p:cNvSpPr txBox="1"/>
          <p:nvPr/>
        </p:nvSpPr>
        <p:spPr>
          <a:xfrm rot="631226">
            <a:off x="1017129" y="5417631"/>
            <a:ext cx="249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שכבת ערוץ הנתונים</a:t>
            </a:r>
            <a:endParaRPr lang="en-IL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6E45D3-8B57-98A1-38A8-9C9CE71B1A9F}"/>
              </a:ext>
            </a:extLst>
          </p:cNvPr>
          <p:cNvSpPr txBox="1"/>
          <p:nvPr/>
        </p:nvSpPr>
        <p:spPr>
          <a:xfrm rot="21107678">
            <a:off x="2773055" y="5955253"/>
            <a:ext cx="212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השכבה הפיזית</a:t>
            </a:r>
            <a:endParaRPr lang="en-IL" sz="24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583649-3E2D-6D62-A63D-9376321F5320}"/>
              </a:ext>
            </a:extLst>
          </p:cNvPr>
          <p:cNvCxnSpPr/>
          <p:nvPr/>
        </p:nvCxnSpPr>
        <p:spPr>
          <a:xfrm>
            <a:off x="7527997" y="1708727"/>
            <a:ext cx="0" cy="70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B4306A-CEE6-D395-6B33-822EA4C9957B}"/>
              </a:ext>
            </a:extLst>
          </p:cNvPr>
          <p:cNvCxnSpPr>
            <a:cxnSpLocks/>
          </p:cNvCxnSpPr>
          <p:nvPr/>
        </p:nvCxnSpPr>
        <p:spPr>
          <a:xfrm>
            <a:off x="8072582" y="1671782"/>
            <a:ext cx="0" cy="155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904B79-87FA-6A9D-D2D0-9DD629EE564F}"/>
              </a:ext>
            </a:extLst>
          </p:cNvPr>
          <p:cNvCxnSpPr>
            <a:cxnSpLocks/>
          </p:cNvCxnSpPr>
          <p:nvPr/>
        </p:nvCxnSpPr>
        <p:spPr>
          <a:xfrm>
            <a:off x="8636000" y="1708727"/>
            <a:ext cx="0" cy="80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859A80-6CB2-79D4-C235-0800894EDE9A}"/>
              </a:ext>
            </a:extLst>
          </p:cNvPr>
          <p:cNvCxnSpPr>
            <a:cxnSpLocks/>
          </p:cNvCxnSpPr>
          <p:nvPr/>
        </p:nvCxnSpPr>
        <p:spPr>
          <a:xfrm>
            <a:off x="9134764" y="1708727"/>
            <a:ext cx="0" cy="110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7ED1C9-F4BC-046A-79AD-662B8D239287}"/>
              </a:ext>
            </a:extLst>
          </p:cNvPr>
          <p:cNvCxnSpPr/>
          <p:nvPr/>
        </p:nvCxnSpPr>
        <p:spPr>
          <a:xfrm flipH="1">
            <a:off x="9688945" y="1708727"/>
            <a:ext cx="138546" cy="92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3D6D63-F5A8-8D0F-EB8B-AE02D17C96F9}"/>
              </a:ext>
            </a:extLst>
          </p:cNvPr>
          <p:cNvCxnSpPr>
            <a:cxnSpLocks/>
          </p:cNvCxnSpPr>
          <p:nvPr/>
        </p:nvCxnSpPr>
        <p:spPr>
          <a:xfrm>
            <a:off x="10196946" y="1790155"/>
            <a:ext cx="0" cy="126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AF02C2-877C-7AD0-4DEA-04A7F4143646}"/>
              </a:ext>
            </a:extLst>
          </p:cNvPr>
          <p:cNvCxnSpPr>
            <a:cxnSpLocks/>
          </p:cNvCxnSpPr>
          <p:nvPr/>
        </p:nvCxnSpPr>
        <p:spPr>
          <a:xfrm>
            <a:off x="10640291" y="1671782"/>
            <a:ext cx="120071" cy="11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2B1CFF-28C1-3798-86D1-6C4EE4E3B1E6}"/>
              </a:ext>
            </a:extLst>
          </p:cNvPr>
          <p:cNvSpPr/>
          <p:nvPr/>
        </p:nvSpPr>
        <p:spPr>
          <a:xfrm>
            <a:off x="463418" y="318118"/>
            <a:ext cx="11077575" cy="6257639"/>
          </a:xfrm>
          <a:prstGeom prst="roundRect">
            <a:avLst>
              <a:gd name="adj" fmla="val 12557"/>
            </a:avLst>
          </a:prstGeom>
          <a:solidFill>
            <a:srgbClr val="E5E5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3621A7-C013-AD52-07A4-4842A016B436}"/>
              </a:ext>
            </a:extLst>
          </p:cNvPr>
          <p:cNvSpPr txBox="1"/>
          <p:nvPr/>
        </p:nvSpPr>
        <p:spPr>
          <a:xfrm>
            <a:off x="1543051" y="619125"/>
            <a:ext cx="881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שכבת האפליקציה-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0EB5A9CF-4152-7A2F-FB16-8E5331C9B2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2493431"/>
              </p:ext>
            </p:extLst>
          </p:nvPr>
        </p:nvGraphicFramePr>
        <p:xfrm>
          <a:off x="850176" y="619123"/>
          <a:ext cx="10345912" cy="6123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3000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Graphic spid="26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9C8D586-1ECD-4981-BED2-97336112C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96B88-55BB-5BC5-A540-8B84FAF0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396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pPr algn="ctr" rtl="1"/>
            <a:r>
              <a:rPr lang="he-IL" sz="6600" dirty="0"/>
              <a:t>פ</a:t>
            </a:r>
            <a:r>
              <a:rPr lang="en-US" sz="6600" dirty="0"/>
              <a:t>            </a:t>
            </a:r>
            <a:endParaRPr lang="en-IL" sz="6600" dirty="0"/>
          </a:p>
        </p:txBody>
      </p:sp>
      <p:pic>
        <p:nvPicPr>
          <p:cNvPr id="1026" name="Picture 2" descr="המבורגר תמונות PNG עם רקע שקוף | הורדה חינם ב- Lovepik.com">
            <a:extLst>
              <a:ext uri="{FF2B5EF4-FFF2-40B4-BE49-F238E27FC236}">
                <a16:creationId xmlns:a16="http://schemas.microsoft.com/office/drawing/2014/main" id="{CFD96EE7-0EB7-F448-C037-AA898270F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35" b="93605" l="9535" r="90698">
                        <a14:foregroundMark x1="9535" y1="42674" x2="9535" y2="43140"/>
                        <a14:foregroundMark x1="85409" y1="72886" x2="84884" y2="73605"/>
                        <a14:backgroundMark x1="87442" y1="71628" x2="87907" y2="68023"/>
                        <a14:backgroundMark x1="90698" y1="58140" x2="89609" y2="61012"/>
                        <a14:backgroundMark x1="90233" y1="58953" x2="90930" y2="58488"/>
                        <a14:backgroundMark x1="87141" y1="68525" x2="85930" y2="73023"/>
                        <a14:backgroundMark x1="8953" y1="45698" x2="9302" y2="42209"/>
                        <a14:backgroundMark x1="9186" y1="37442" x2="9767" y2="33721"/>
                        <a14:backgroundMark x1="9070" y1="36512" x2="9651" y2="36279"/>
                        <a14:backgroundMark x1="9302" y1="35465" x2="9651" y2="36744"/>
                        <a14:backgroundMark x1="10116" y1="41977" x2="9302" y2="42326"/>
                        <a14:backgroundMark x1="9535" y1="42442" x2="9535" y2="43721"/>
                        <a14:backgroundMark x1="9651" y1="43140" x2="9651" y2="44767"/>
                        <a14:backgroundMark x1="9651" y1="43953" x2="9186" y2="45581"/>
                        <a14:backgroundMark x1="9186" y1="44302" x2="9186" y2="46279"/>
                        <a14:backgroundMark x1="88256" y1="37907" x2="87791" y2="40233"/>
                        <a14:backgroundMark x1="88372" y1="36860" x2="87907" y2="37791"/>
                        <a14:backgroundMark x1="87326" y1="40116" x2="87326" y2="40465"/>
                        <a14:backgroundMark x1="9186" y1="37326" x2="9186" y2="37326"/>
                        <a14:backgroundMark x1="9186" y1="37209" x2="9651" y2="37326"/>
                        <a14:backgroundMark x1="9651" y1="34419" x2="10233" y2="34419"/>
                        <a14:backgroundMark x1="35698" y1="91860" x2="44884" y2="93140"/>
                        <a14:backgroundMark x1="47326" y1="93372" x2="63140" y2="92791"/>
                        <a14:backgroundMark x1="66395" y1="90930" x2="62442" y2="91860"/>
                        <a14:backgroundMark x1="48605" y1="93953" x2="44186" y2="93372"/>
                        <a14:backgroundMark x1="36860" y1="19186" x2="37093" y2="57326"/>
                        <a14:backgroundMark x1="37093" y1="57326" x2="42674" y2="83837"/>
                        <a14:backgroundMark x1="42674" y1="83837" x2="49535" y2="80465"/>
                        <a14:backgroundMark x1="49535" y1="80465" x2="66977" y2="55930"/>
                        <a14:backgroundMark x1="66977" y1="55930" x2="58721" y2="5930"/>
                        <a14:backgroundMark x1="58721" y1="5930" x2="41977" y2="12326"/>
                        <a14:backgroundMark x1="41977" y1="12326" x2="41279" y2="20581"/>
                        <a14:backgroundMark x1="39419" y1="18953" x2="43488" y2="32326"/>
                        <a14:backgroundMark x1="43488" y1="32326" x2="55581" y2="47093"/>
                        <a14:backgroundMark x1="64651" y1="14884" x2="72326" y2="18953"/>
                        <a14:backgroundMark x1="72326" y1="18953" x2="80581" y2="36047"/>
                        <a14:backgroundMark x1="80581" y1="36047" x2="80233" y2="62209"/>
                        <a14:backgroundMark x1="80233" y1="62209" x2="72209" y2="70465"/>
                        <a14:backgroundMark x1="72209" y1="70465" x2="55814" y2="76395"/>
                        <a14:backgroundMark x1="50698" y1="82209" x2="66279" y2="80930"/>
                        <a14:backgroundMark x1="66279" y1="80930" x2="78372" y2="74651"/>
                        <a14:backgroundMark x1="78372" y1="74651" x2="87674" y2="59767"/>
                        <a14:backgroundMark x1="87674" y1="59767" x2="88140" y2="38023"/>
                        <a14:backgroundMark x1="88140" y1="38023" x2="79186" y2="18140"/>
                        <a14:backgroundMark x1="79186" y1="18140" x2="68023" y2="12791"/>
                        <a14:backgroundMark x1="68023" y1="12791" x2="63256" y2="15581"/>
                        <a14:backgroundMark x1="68023" y1="20349" x2="85814" y2="30000"/>
                        <a14:backgroundMark x1="85814" y1="30000" x2="84535" y2="50814"/>
                        <a14:backgroundMark x1="84535" y1="50814" x2="89419" y2="56860"/>
                        <a14:backgroundMark x1="89419" y1="55465" x2="86395" y2="30349"/>
                        <a14:backgroundMark x1="86279" y1="29884" x2="88372" y2="51047"/>
                        <a14:backgroundMark x1="86860" y1="29651" x2="86860" y2="29651"/>
                        <a14:backgroundMark x1="86628" y1="29302" x2="85930" y2="32326"/>
                        <a14:backgroundMark x1="88837" y1="48953" x2="91047" y2="56047"/>
                        <a14:backgroundMark x1="91047" y1="56047" x2="86744" y2="66047"/>
                        <a14:backgroundMark x1="86744" y1="66047" x2="76628" y2="76279"/>
                        <a14:backgroundMark x1="76628" y1="76279" x2="76047" y2="75698"/>
                        <a14:backgroundMark x1="84651" y1="70349" x2="79186" y2="76163"/>
                        <a14:backgroundMark x1="79186" y1="76163" x2="76047" y2="76163"/>
                        <a14:backgroundMark x1="52093" y1="49302" x2="51860" y2="38023"/>
                        <a14:backgroundMark x1="26860" y1="26860" x2="30698" y2="41860"/>
                        <a14:backgroundMark x1="53488" y1="20814" x2="35698" y2="26047"/>
                        <a14:backgroundMark x1="35698" y1="26047" x2="28256" y2="58140"/>
                        <a14:backgroundMark x1="28256" y1="58140" x2="34767" y2="59767"/>
                        <a14:backgroundMark x1="42674" y1="14070" x2="31744" y2="15930"/>
                        <a14:backgroundMark x1="31744" y1="15930" x2="18605" y2="40116"/>
                        <a14:backgroundMark x1="18605" y1="40116" x2="30698" y2="75349"/>
                        <a14:backgroundMark x1="30698" y1="75349" x2="23140" y2="76047"/>
                        <a14:backgroundMark x1="23140" y1="76047" x2="15930" y2="70581"/>
                        <a14:backgroundMark x1="15930" y1="70581" x2="10349" y2="58837"/>
                        <a14:backgroundMark x1="10349" y1="58837" x2="15581" y2="64419"/>
                        <a14:backgroundMark x1="15581" y1="64419" x2="42674" y2="52326"/>
                        <a14:backgroundMark x1="42674" y1="52326" x2="49302" y2="18721"/>
                        <a14:backgroundMark x1="49302" y1="18721" x2="29651" y2="21395"/>
                        <a14:backgroundMark x1="29651" y1="21395" x2="15814" y2="39884"/>
                        <a14:backgroundMark x1="15814" y1="39884" x2="16628" y2="50233"/>
                        <a14:backgroundMark x1="16628" y1="50233" x2="16628" y2="50233"/>
                        <a14:backgroundMark x1="16860" y1="48953" x2="31163" y2="30349"/>
                        <a14:backgroundMark x1="31163" y1="30349" x2="50814" y2="15465"/>
                        <a14:backgroundMark x1="50814" y1="15465" x2="64070" y2="58488"/>
                        <a14:backgroundMark x1="64070" y1="58488" x2="60000" y2="70116"/>
                        <a14:backgroundMark x1="41977" y1="8721" x2="31163" y2="9070"/>
                        <a14:backgroundMark x1="31163" y1="9070" x2="12093" y2="22093"/>
                        <a14:backgroundMark x1="12093" y1="22093" x2="5116" y2="44186"/>
                        <a14:backgroundMark x1="5116" y1="44186" x2="10814" y2="66628"/>
                        <a14:backgroundMark x1="10814" y1="66628" x2="25930" y2="76860"/>
                        <a14:backgroundMark x1="25930" y1="76860" x2="34767" y2="79535"/>
                        <a14:backgroundMark x1="34767" y1="79535" x2="41047" y2="84884"/>
                        <a14:backgroundMark x1="41047" y1="84884" x2="69884" y2="81047"/>
                        <a14:backgroundMark x1="69884" y1="81047" x2="66395" y2="59419"/>
                        <a14:backgroundMark x1="66395" y1="59419" x2="61744" y2="49767"/>
                        <a14:backgroundMark x1="52209" y1="12442" x2="60930" y2="17093"/>
                        <a14:backgroundMark x1="60930" y1="17093" x2="72791" y2="55814"/>
                        <a14:backgroundMark x1="72791" y1="55814" x2="66047" y2="58256"/>
                        <a14:backgroundMark x1="66047" y1="82791" x2="63140" y2="83837"/>
                        <a14:backgroundMark x1="49419" y1="80930" x2="44884" y2="47326"/>
                        <a14:backgroundMark x1="30930" y1="81744" x2="24302" y2="79070"/>
                        <a14:backgroundMark x1="24302" y1="79070" x2="23023" y2="79070"/>
                        <a14:backgroundMark x1="20116" y1="76744" x2="14767" y2="71047"/>
                        <a14:backgroundMark x1="14767" y1="71047" x2="10116" y2="68256"/>
                        <a14:backgroundMark x1="13023" y1="62209" x2="17907" y2="16279"/>
                        <a14:backgroundMark x1="17907" y1="16279" x2="26512" y2="15349"/>
                        <a14:backgroundMark x1="43023" y1="10116" x2="43023" y2="10116"/>
                        <a14:backgroundMark x1="42907" y1="9302" x2="43023" y2="12093"/>
                        <a14:backgroundMark x1="17209" y1="23953" x2="13605" y2="30000"/>
                        <a14:backgroundMark x1="13605" y1="30000" x2="10465" y2="59302"/>
                        <a14:backgroundMark x1="10465" y1="59302" x2="10698" y2="61047"/>
                        <a14:backgroundMark x1="14884" y1="26512" x2="9186" y2="41279"/>
                        <a14:backgroundMark x1="9186" y1="41279" x2="9186" y2="42674"/>
                        <a14:backgroundMark x1="14767" y1="25930" x2="6512" y2="358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50" r="5691"/>
          <a:stretch/>
        </p:blipFill>
        <p:spPr bwMode="auto">
          <a:xfrm>
            <a:off x="142904" y="-130776"/>
            <a:ext cx="6329614" cy="715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73F32-6715-CCE1-E84C-76414BE2CD63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7714670" y="2278346"/>
            <a:ext cx="3265784" cy="398852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r>
              <a:rPr lang="he-IL" sz="2800" dirty="0"/>
              <a:t>   פיזית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Physical Layer</a:t>
            </a:r>
            <a:endParaRPr lang="en-US" sz="2400" b="1" i="0" dirty="0"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 algn="r" rtl="1">
              <a:buNone/>
            </a:pPr>
            <a:endParaRPr lang="en-IL" sz="2800" dirty="0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AF001A23-2767-4A31-BD30-56112DE9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E6E45D3-8B57-98A1-38A8-9C9CE71B1A9F}"/>
              </a:ext>
            </a:extLst>
          </p:cNvPr>
          <p:cNvSpPr txBox="1"/>
          <p:nvPr/>
        </p:nvSpPr>
        <p:spPr>
          <a:xfrm rot="21107678">
            <a:off x="2773055" y="5955253"/>
            <a:ext cx="212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השכבה הפיזית</a:t>
            </a:r>
            <a:endParaRPr lang="en-IL" sz="24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AF02C2-877C-7AD0-4DEA-04A7F4143646}"/>
              </a:ext>
            </a:extLst>
          </p:cNvPr>
          <p:cNvCxnSpPr>
            <a:cxnSpLocks/>
          </p:cNvCxnSpPr>
          <p:nvPr/>
        </p:nvCxnSpPr>
        <p:spPr>
          <a:xfrm>
            <a:off x="10640291" y="1671782"/>
            <a:ext cx="120071" cy="11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647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9C8D586-1ECD-4981-BED2-97336112C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96B88-55BB-5BC5-A540-8B84FAF0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396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pPr algn="ctr" rtl="1"/>
            <a:r>
              <a:rPr lang="he-IL" sz="6600" dirty="0"/>
              <a:t>פ</a:t>
            </a:r>
            <a:r>
              <a:rPr lang="en-US" sz="6600" dirty="0"/>
              <a:t>            </a:t>
            </a:r>
            <a:endParaRPr lang="en-IL" sz="6600" dirty="0"/>
          </a:p>
        </p:txBody>
      </p:sp>
      <p:pic>
        <p:nvPicPr>
          <p:cNvPr id="1026" name="Picture 2" descr="המבורגר תמונות PNG עם רקע שקוף | הורדה חינם ב- Lovepik.com">
            <a:extLst>
              <a:ext uri="{FF2B5EF4-FFF2-40B4-BE49-F238E27FC236}">
                <a16:creationId xmlns:a16="http://schemas.microsoft.com/office/drawing/2014/main" id="{CFD96EE7-0EB7-F448-C037-AA898270F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35" b="93605" l="9535" r="90698">
                        <a14:foregroundMark x1="9535" y1="42674" x2="9535" y2="43140"/>
                        <a14:foregroundMark x1="85409" y1="72886" x2="84884" y2="73605"/>
                        <a14:backgroundMark x1="87442" y1="71628" x2="87907" y2="68023"/>
                        <a14:backgroundMark x1="90698" y1="58140" x2="89609" y2="61012"/>
                        <a14:backgroundMark x1="90233" y1="58953" x2="90930" y2="58488"/>
                        <a14:backgroundMark x1="87141" y1="68525" x2="85930" y2="73023"/>
                        <a14:backgroundMark x1="8953" y1="45698" x2="9302" y2="42209"/>
                        <a14:backgroundMark x1="9186" y1="37442" x2="9767" y2="33721"/>
                        <a14:backgroundMark x1="9070" y1="36512" x2="9651" y2="36279"/>
                        <a14:backgroundMark x1="9302" y1="35465" x2="9651" y2="36744"/>
                        <a14:backgroundMark x1="10116" y1="41977" x2="9302" y2="42326"/>
                        <a14:backgroundMark x1="9535" y1="42442" x2="9535" y2="43721"/>
                        <a14:backgroundMark x1="9651" y1="43140" x2="9651" y2="44767"/>
                        <a14:backgroundMark x1="9651" y1="43953" x2="9186" y2="45581"/>
                        <a14:backgroundMark x1="9186" y1="44302" x2="9186" y2="46279"/>
                        <a14:backgroundMark x1="88256" y1="37907" x2="87791" y2="40233"/>
                        <a14:backgroundMark x1="88372" y1="36860" x2="87907" y2="37791"/>
                        <a14:backgroundMark x1="87326" y1="40116" x2="87326" y2="40465"/>
                        <a14:backgroundMark x1="9186" y1="37326" x2="9186" y2="37326"/>
                        <a14:backgroundMark x1="9186" y1="37209" x2="9651" y2="37326"/>
                        <a14:backgroundMark x1="9651" y1="34419" x2="10233" y2="34419"/>
                        <a14:backgroundMark x1="35698" y1="91860" x2="44884" y2="93140"/>
                        <a14:backgroundMark x1="47326" y1="93372" x2="63140" y2="92791"/>
                        <a14:backgroundMark x1="66395" y1="90930" x2="62442" y2="91860"/>
                        <a14:backgroundMark x1="48605" y1="93953" x2="44186" y2="93372"/>
                        <a14:backgroundMark x1="36860" y1="19186" x2="37093" y2="57326"/>
                        <a14:backgroundMark x1="37093" y1="57326" x2="42674" y2="83837"/>
                        <a14:backgroundMark x1="42674" y1="83837" x2="49535" y2="80465"/>
                        <a14:backgroundMark x1="49535" y1="80465" x2="66977" y2="55930"/>
                        <a14:backgroundMark x1="66977" y1="55930" x2="58721" y2="5930"/>
                        <a14:backgroundMark x1="58721" y1="5930" x2="41977" y2="12326"/>
                        <a14:backgroundMark x1="41977" y1="12326" x2="41279" y2="20581"/>
                        <a14:backgroundMark x1="39419" y1="18953" x2="43488" y2="32326"/>
                        <a14:backgroundMark x1="43488" y1="32326" x2="55581" y2="47093"/>
                        <a14:backgroundMark x1="64651" y1="14884" x2="72326" y2="18953"/>
                        <a14:backgroundMark x1="72326" y1="18953" x2="80581" y2="36047"/>
                        <a14:backgroundMark x1="80581" y1="36047" x2="80233" y2="62209"/>
                        <a14:backgroundMark x1="80233" y1="62209" x2="72209" y2="70465"/>
                        <a14:backgroundMark x1="72209" y1="70465" x2="55814" y2="76395"/>
                        <a14:backgroundMark x1="50698" y1="82209" x2="66279" y2="80930"/>
                        <a14:backgroundMark x1="66279" y1="80930" x2="78372" y2="74651"/>
                        <a14:backgroundMark x1="78372" y1="74651" x2="87674" y2="59767"/>
                        <a14:backgroundMark x1="87674" y1="59767" x2="88140" y2="38023"/>
                        <a14:backgroundMark x1="88140" y1="38023" x2="79186" y2="18140"/>
                        <a14:backgroundMark x1="79186" y1="18140" x2="68023" y2="12791"/>
                        <a14:backgroundMark x1="68023" y1="12791" x2="63256" y2="15581"/>
                        <a14:backgroundMark x1="68023" y1="20349" x2="85814" y2="30000"/>
                        <a14:backgroundMark x1="85814" y1="30000" x2="84535" y2="50814"/>
                        <a14:backgroundMark x1="84535" y1="50814" x2="89419" y2="56860"/>
                        <a14:backgroundMark x1="89419" y1="55465" x2="86395" y2="30349"/>
                        <a14:backgroundMark x1="86279" y1="29884" x2="88372" y2="51047"/>
                        <a14:backgroundMark x1="86860" y1="29651" x2="86860" y2="29651"/>
                        <a14:backgroundMark x1="86628" y1="29302" x2="85930" y2="32326"/>
                        <a14:backgroundMark x1="88837" y1="48953" x2="91047" y2="56047"/>
                        <a14:backgroundMark x1="91047" y1="56047" x2="86744" y2="66047"/>
                        <a14:backgroundMark x1="86744" y1="66047" x2="76628" y2="76279"/>
                        <a14:backgroundMark x1="76628" y1="76279" x2="76047" y2="75698"/>
                        <a14:backgroundMark x1="84651" y1="70349" x2="79186" y2="76163"/>
                        <a14:backgroundMark x1="79186" y1="76163" x2="76047" y2="76163"/>
                        <a14:backgroundMark x1="52093" y1="49302" x2="51860" y2="38023"/>
                        <a14:backgroundMark x1="26860" y1="26860" x2="30698" y2="41860"/>
                        <a14:backgroundMark x1="53488" y1="20814" x2="35698" y2="26047"/>
                        <a14:backgroundMark x1="35698" y1="26047" x2="28256" y2="58140"/>
                        <a14:backgroundMark x1="28256" y1="58140" x2="34767" y2="59767"/>
                        <a14:backgroundMark x1="42674" y1="14070" x2="31744" y2="15930"/>
                        <a14:backgroundMark x1="31744" y1="15930" x2="18605" y2="40116"/>
                        <a14:backgroundMark x1="18605" y1="40116" x2="30698" y2="75349"/>
                        <a14:backgroundMark x1="30698" y1="75349" x2="23140" y2="76047"/>
                        <a14:backgroundMark x1="23140" y1="76047" x2="15930" y2="70581"/>
                        <a14:backgroundMark x1="15930" y1="70581" x2="10349" y2="58837"/>
                        <a14:backgroundMark x1="10349" y1="58837" x2="15581" y2="64419"/>
                        <a14:backgroundMark x1="15581" y1="64419" x2="42674" y2="52326"/>
                        <a14:backgroundMark x1="42674" y1="52326" x2="49302" y2="18721"/>
                        <a14:backgroundMark x1="49302" y1="18721" x2="29651" y2="21395"/>
                        <a14:backgroundMark x1="29651" y1="21395" x2="15814" y2="39884"/>
                        <a14:backgroundMark x1="15814" y1="39884" x2="16628" y2="50233"/>
                        <a14:backgroundMark x1="16628" y1="50233" x2="16628" y2="50233"/>
                        <a14:backgroundMark x1="16860" y1="48953" x2="31163" y2="30349"/>
                        <a14:backgroundMark x1="31163" y1="30349" x2="50814" y2="15465"/>
                        <a14:backgroundMark x1="50814" y1="15465" x2="64070" y2="58488"/>
                        <a14:backgroundMark x1="64070" y1="58488" x2="60000" y2="70116"/>
                        <a14:backgroundMark x1="41977" y1="8721" x2="31163" y2="9070"/>
                        <a14:backgroundMark x1="31163" y1="9070" x2="12093" y2="22093"/>
                        <a14:backgroundMark x1="12093" y1="22093" x2="5116" y2="44186"/>
                        <a14:backgroundMark x1="5116" y1="44186" x2="10814" y2="66628"/>
                        <a14:backgroundMark x1="10814" y1="66628" x2="25930" y2="76860"/>
                        <a14:backgroundMark x1="25930" y1="76860" x2="34767" y2="79535"/>
                        <a14:backgroundMark x1="34767" y1="79535" x2="41047" y2="84884"/>
                        <a14:backgroundMark x1="41047" y1="84884" x2="69884" y2="81047"/>
                        <a14:backgroundMark x1="69884" y1="81047" x2="66395" y2="59419"/>
                        <a14:backgroundMark x1="66395" y1="59419" x2="61744" y2="49767"/>
                        <a14:backgroundMark x1="52209" y1="12442" x2="60930" y2="17093"/>
                        <a14:backgroundMark x1="60930" y1="17093" x2="72791" y2="55814"/>
                        <a14:backgroundMark x1="72791" y1="55814" x2="66047" y2="58256"/>
                        <a14:backgroundMark x1="66047" y1="82791" x2="63140" y2="83837"/>
                        <a14:backgroundMark x1="49419" y1="80930" x2="44884" y2="47326"/>
                        <a14:backgroundMark x1="30930" y1="81744" x2="24302" y2="79070"/>
                        <a14:backgroundMark x1="24302" y1="79070" x2="23023" y2="79070"/>
                        <a14:backgroundMark x1="20116" y1="76744" x2="14767" y2="71047"/>
                        <a14:backgroundMark x1="14767" y1="71047" x2="10116" y2="68256"/>
                        <a14:backgroundMark x1="13023" y1="62209" x2="17907" y2="16279"/>
                        <a14:backgroundMark x1="17907" y1="16279" x2="26512" y2="15349"/>
                        <a14:backgroundMark x1="43023" y1="10116" x2="43023" y2="10116"/>
                        <a14:backgroundMark x1="42907" y1="9302" x2="43023" y2="12093"/>
                        <a14:backgroundMark x1="17209" y1="23953" x2="13605" y2="30000"/>
                        <a14:backgroundMark x1="13605" y1="30000" x2="10465" y2="59302"/>
                        <a14:backgroundMark x1="10465" y1="59302" x2="10698" y2="61047"/>
                        <a14:backgroundMark x1="14884" y1="26512" x2="9186" y2="41279"/>
                        <a14:backgroundMark x1="9186" y1="41279" x2="9186" y2="42674"/>
                        <a14:backgroundMark x1="14767" y1="25930" x2="6512" y2="358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50" r="5691"/>
          <a:stretch/>
        </p:blipFill>
        <p:spPr bwMode="auto">
          <a:xfrm>
            <a:off x="142904" y="-130776"/>
            <a:ext cx="6329614" cy="715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73F32-6715-CCE1-E84C-76414BE2CD63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7714670" y="2278346"/>
            <a:ext cx="3265784" cy="398852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r>
              <a:rPr lang="he-IL" sz="2800" dirty="0"/>
              <a:t>   פיזית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Physical Layer</a:t>
            </a:r>
            <a:endParaRPr lang="en-US" sz="2400" b="1" i="0" dirty="0"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 algn="r" rtl="1">
              <a:buNone/>
            </a:pPr>
            <a:endParaRPr lang="en-IL" sz="2800" dirty="0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AF001A23-2767-4A31-BD30-56112DE9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E6E45D3-8B57-98A1-38A8-9C9CE71B1A9F}"/>
              </a:ext>
            </a:extLst>
          </p:cNvPr>
          <p:cNvSpPr txBox="1"/>
          <p:nvPr/>
        </p:nvSpPr>
        <p:spPr>
          <a:xfrm rot="21107678">
            <a:off x="2773055" y="5955253"/>
            <a:ext cx="212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השכבה הפיזית</a:t>
            </a:r>
            <a:endParaRPr lang="en-IL" sz="24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AF02C2-877C-7AD0-4DEA-04A7F4143646}"/>
              </a:ext>
            </a:extLst>
          </p:cNvPr>
          <p:cNvCxnSpPr>
            <a:cxnSpLocks/>
          </p:cNvCxnSpPr>
          <p:nvPr/>
        </p:nvCxnSpPr>
        <p:spPr>
          <a:xfrm>
            <a:off x="10640291" y="1671782"/>
            <a:ext cx="120071" cy="11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61C895-150D-89FC-3B4A-748B7112BB68}"/>
              </a:ext>
            </a:extLst>
          </p:cNvPr>
          <p:cNvSpPr/>
          <p:nvPr/>
        </p:nvSpPr>
        <p:spPr>
          <a:xfrm>
            <a:off x="590550" y="323849"/>
            <a:ext cx="11077575" cy="6257639"/>
          </a:xfrm>
          <a:prstGeom prst="roundRect">
            <a:avLst>
              <a:gd name="adj" fmla="val 12557"/>
            </a:avLst>
          </a:prstGeom>
          <a:solidFill>
            <a:srgbClr val="E5E5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8840C-68E7-9C86-CB9B-20086317548B}"/>
              </a:ext>
            </a:extLst>
          </p:cNvPr>
          <p:cNvSpPr txBox="1"/>
          <p:nvPr/>
        </p:nvSpPr>
        <p:spPr>
          <a:xfrm>
            <a:off x="2970870" y="619125"/>
            <a:ext cx="578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השכבה הפיזית- 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</a:t>
            </a:r>
            <a:r>
              <a:rPr 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F990F-5CC7-DDDE-AF6A-B6A9C28A7247}"/>
              </a:ext>
            </a:extLst>
          </p:cNvPr>
          <p:cNvSpPr txBox="1"/>
          <p:nvPr/>
        </p:nvSpPr>
        <p:spPr>
          <a:xfrm>
            <a:off x="8258174" y="1384771"/>
            <a:ext cx="23578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b="0" i="0" dirty="0">
                <a:solidFill>
                  <a:srgbClr val="262525"/>
                </a:solidFill>
                <a:effectLst/>
                <a:latin typeface="arial" panose="020B0604020202020204" pitchFamily="34" charset="0"/>
              </a:rPr>
              <a:t>שכבה זו מגדירה תקשורת בין שני התקני הרשת.</a:t>
            </a:r>
          </a:p>
          <a:p>
            <a:pPr algn="r" rtl="1"/>
            <a:endParaRPr lang="he-IL" dirty="0">
              <a:solidFill>
                <a:srgbClr val="262525"/>
              </a:solidFill>
              <a:latin typeface="arial" panose="020B0604020202020204" pitchFamily="34" charset="0"/>
            </a:endParaRPr>
          </a:p>
          <a:p>
            <a:pPr algn="r" rtl="1"/>
            <a:r>
              <a:rPr lang="he-IL" sz="2000" b="0" i="0" dirty="0">
                <a:solidFill>
                  <a:srgbClr val="262525"/>
                </a:solidFill>
                <a:effectLst/>
                <a:latin typeface="arial" panose="020B0604020202020204" pitchFamily="34" charset="0"/>
              </a:rPr>
              <a:t>הרמה הפיזית כוללת ארבעה נושאים בתחום התקשורת הפיזית:</a:t>
            </a:r>
            <a:endParaRPr lang="en-IL" sz="2000" dirty="0"/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5BA73FE5-CADA-651E-8FFD-A782D06A29A6}"/>
              </a:ext>
            </a:extLst>
          </p:cNvPr>
          <p:cNvSpPr/>
          <p:nvPr/>
        </p:nvSpPr>
        <p:spPr>
          <a:xfrm>
            <a:off x="1983673" y="3970093"/>
            <a:ext cx="2752732" cy="1935407"/>
          </a:xfrm>
          <a:prstGeom prst="cloudCallout">
            <a:avLst>
              <a:gd name="adj1" fmla="val -51646"/>
              <a:gd name="adj2" fmla="val 7673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1600" dirty="0">
              <a:solidFill>
                <a:srgbClr val="262525"/>
              </a:solidFill>
              <a:latin typeface="arial" panose="020B0604020202020204" pitchFamily="34" charset="0"/>
            </a:endParaRPr>
          </a:p>
          <a:p>
            <a:pPr algn="ctr"/>
            <a:r>
              <a:rPr lang="he-IL" b="0" i="0" dirty="0">
                <a:solidFill>
                  <a:srgbClr val="262525"/>
                </a:solidFill>
                <a:effectLst/>
                <a:latin typeface="arial" panose="020B0604020202020204" pitchFamily="34" charset="0"/>
              </a:rPr>
              <a:t>והשלבים השונים בשכבה הדרושים לשם יצירת תקשורת בין שני הצדדים. </a:t>
            </a:r>
            <a:endParaRPr lang="en-IL" dirty="0"/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A87EEE9A-21B1-5657-5DAB-88AA0E8D5258}"/>
              </a:ext>
            </a:extLst>
          </p:cNvPr>
          <p:cNvSpPr/>
          <p:nvPr/>
        </p:nvSpPr>
        <p:spPr>
          <a:xfrm>
            <a:off x="1172932" y="1384771"/>
            <a:ext cx="2627514" cy="1759694"/>
          </a:xfrm>
          <a:prstGeom prst="cloudCallout">
            <a:avLst>
              <a:gd name="adj1" fmla="val -54547"/>
              <a:gd name="adj2" fmla="val 751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0" i="0" dirty="0">
                <a:solidFill>
                  <a:srgbClr val="262525"/>
                </a:solidFill>
                <a:effectLst/>
                <a:latin typeface="arial" panose="020B0604020202020204" pitchFamily="34" charset="0"/>
              </a:rPr>
              <a:t>אפיון הקידוד של אותות חשמליים</a:t>
            </a:r>
            <a:endParaRPr lang="en-IL" dirty="0"/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9F4D5265-01EC-9B3C-F0E9-FAA9D32B7665}"/>
              </a:ext>
            </a:extLst>
          </p:cNvPr>
          <p:cNvSpPr/>
          <p:nvPr/>
        </p:nvSpPr>
        <p:spPr>
          <a:xfrm>
            <a:off x="5892214" y="3966261"/>
            <a:ext cx="2627514" cy="1759694"/>
          </a:xfrm>
          <a:prstGeom prst="cloudCallout">
            <a:avLst>
              <a:gd name="adj1" fmla="val -54184"/>
              <a:gd name="adj2" fmla="val 740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0" i="0" dirty="0">
                <a:solidFill>
                  <a:srgbClr val="262525"/>
                </a:solidFill>
                <a:effectLst/>
                <a:latin typeface="arial" panose="020B0604020202020204" pitchFamily="34" charset="0"/>
              </a:rPr>
              <a:t>האותות החשמליים העוברים בתווך התקשורת</a:t>
            </a:r>
            <a:endParaRPr lang="en-IL" dirty="0"/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50CAB381-F887-4C9C-9EF7-A88228825FA2}"/>
              </a:ext>
            </a:extLst>
          </p:cNvPr>
          <p:cNvSpPr/>
          <p:nvPr/>
        </p:nvSpPr>
        <p:spPr>
          <a:xfrm>
            <a:off x="4612317" y="1384771"/>
            <a:ext cx="2627514" cy="1759694"/>
          </a:xfrm>
          <a:prstGeom prst="cloudCallout">
            <a:avLst>
              <a:gd name="adj1" fmla="val -53459"/>
              <a:gd name="adj2" fmla="val 707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0" i="0" dirty="0">
                <a:solidFill>
                  <a:srgbClr val="262525"/>
                </a:solidFill>
                <a:effectLst/>
                <a:latin typeface="arial" panose="020B0604020202020204" pitchFamily="34" charset="0"/>
              </a:rPr>
              <a:t>המאפיינים המכניים של ממשק התקשורת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2592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9C8D586-1ECD-4981-BED2-97336112C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96B88-55BB-5BC5-A540-8B84FAF0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396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pPr algn="ctr" rtl="1"/>
            <a:r>
              <a:rPr lang="he-IL" sz="6600" dirty="0" err="1"/>
              <a:t>פע</a:t>
            </a:r>
            <a:r>
              <a:rPr lang="en-US" sz="6600" dirty="0"/>
              <a:t>           </a:t>
            </a:r>
            <a:endParaRPr lang="en-IL" sz="6600" dirty="0"/>
          </a:p>
        </p:txBody>
      </p:sp>
      <p:pic>
        <p:nvPicPr>
          <p:cNvPr id="1026" name="Picture 2" descr="המבורגר תמונות PNG עם רקע שקוף | הורדה חינם ב- Lovepik.com">
            <a:extLst>
              <a:ext uri="{FF2B5EF4-FFF2-40B4-BE49-F238E27FC236}">
                <a16:creationId xmlns:a16="http://schemas.microsoft.com/office/drawing/2014/main" id="{CFD96EE7-0EB7-F448-C037-AA898270F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35" b="93605" l="9535" r="90698">
                        <a14:foregroundMark x1="9767" y1="60465" x2="9767" y2="63605"/>
                        <a14:foregroundMark x1="85409" y1="72886" x2="84884" y2="73605"/>
                        <a14:foregroundMark x1="87808" y1="61063" x2="85349" y2="67907"/>
                        <a14:backgroundMark x1="87442" y1="71628" x2="87907" y2="68023"/>
                        <a14:backgroundMark x1="90698" y1="58140" x2="89609" y2="61012"/>
                        <a14:backgroundMark x1="90233" y1="58953" x2="90930" y2="58488"/>
                        <a14:backgroundMark x1="87141" y1="68525" x2="85930" y2="73023"/>
                        <a14:backgroundMark x1="8953" y1="45698" x2="9302" y2="42209"/>
                        <a14:backgroundMark x1="9186" y1="37442" x2="9767" y2="33721"/>
                        <a14:backgroundMark x1="9070" y1="36512" x2="9651" y2="36279"/>
                        <a14:backgroundMark x1="9302" y1="35465" x2="9651" y2="36744"/>
                        <a14:backgroundMark x1="10116" y1="41977" x2="9302" y2="42326"/>
                        <a14:backgroundMark x1="9535" y1="42442" x2="9535" y2="43721"/>
                        <a14:backgroundMark x1="9651" y1="43140" x2="9651" y2="44767"/>
                        <a14:backgroundMark x1="9651" y1="43953" x2="9186" y2="45581"/>
                        <a14:backgroundMark x1="9186" y1="44302" x2="9186" y2="46279"/>
                        <a14:backgroundMark x1="88256" y1="37907" x2="87791" y2="40233"/>
                        <a14:backgroundMark x1="88372" y1="36860" x2="87907" y2="37791"/>
                        <a14:backgroundMark x1="87326" y1="40116" x2="87326" y2="40465"/>
                        <a14:backgroundMark x1="9186" y1="37326" x2="9186" y2="37326"/>
                        <a14:backgroundMark x1="9186" y1="37209" x2="9651" y2="37326"/>
                        <a14:backgroundMark x1="9651" y1="34419" x2="10233" y2="34419"/>
                        <a14:backgroundMark x1="35698" y1="91860" x2="44884" y2="93140"/>
                        <a14:backgroundMark x1="47326" y1="93372" x2="63140" y2="92791"/>
                        <a14:backgroundMark x1="66395" y1="90930" x2="62442" y2="91860"/>
                        <a14:backgroundMark x1="48605" y1="93953" x2="44186" y2="93372"/>
                        <a14:backgroundMark x1="61744" y1="19302" x2="33372" y2="47907"/>
                        <a14:backgroundMark x1="33372" y1="47907" x2="34767" y2="58721"/>
                        <a14:backgroundMark x1="34767" y1="58721" x2="39767" y2="68488"/>
                        <a14:backgroundMark x1="39767" y1="68488" x2="46395" y2="72209"/>
                        <a14:backgroundMark x1="46395" y1="72209" x2="62674" y2="74884"/>
                        <a14:backgroundMark x1="16279" y1="63372" x2="41163" y2="73953"/>
                        <a14:backgroundMark x1="41163" y1="73953" x2="59186" y2="75814"/>
                        <a14:backgroundMark x1="59186" y1="75814" x2="66163" y2="74651"/>
                        <a14:backgroundMark x1="66163" y1="74651" x2="80000" y2="63605"/>
                        <a14:backgroundMark x1="80000" y1="63605" x2="85930" y2="49767"/>
                        <a14:backgroundMark x1="85930" y1="49767" x2="86395" y2="30698"/>
                        <a14:backgroundMark x1="86395" y1="30698" x2="81628" y2="21047"/>
                        <a14:backgroundMark x1="81628" y1="21047" x2="40000" y2="14419"/>
                        <a14:backgroundMark x1="40000" y1="14419" x2="20233" y2="22558"/>
                        <a14:backgroundMark x1="20233" y1="22558" x2="12093" y2="35349"/>
                        <a14:backgroundMark x1="12093" y1="35349" x2="16395" y2="64767"/>
                        <a14:backgroundMark x1="76512" y1="28488" x2="56977" y2="54767"/>
                        <a14:backgroundMark x1="75698" y1="20581" x2="47326" y2="43953"/>
                        <a14:backgroundMark x1="47326" y1="43953" x2="77209" y2="43837"/>
                        <a14:backgroundMark x1="77209" y1="43837" x2="92558" y2="28953"/>
                        <a14:backgroundMark x1="81628" y1="27558" x2="75116" y2="40349"/>
                        <a14:backgroundMark x1="75116" y1="40349" x2="57209" y2="59651"/>
                        <a14:backgroundMark x1="57209" y1="59651" x2="29070" y2="34419"/>
                        <a14:backgroundMark x1="29070" y1="34419" x2="49302" y2="48140"/>
                        <a14:backgroundMark x1="49302" y1="48140" x2="51512" y2="60930"/>
                        <a14:backgroundMark x1="69302" y1="45233" x2="61163" y2="55814"/>
                        <a14:backgroundMark x1="61163" y1="55814" x2="65930" y2="67209"/>
                        <a14:backgroundMark x1="65930" y1="67209" x2="74302" y2="54186"/>
                        <a14:backgroundMark x1="74302" y1="54186" x2="45814" y2="44419"/>
                        <a14:backgroundMark x1="45814" y1="44419" x2="35349" y2="57791"/>
                        <a14:backgroundMark x1="35349" y1="57791" x2="36744" y2="66395"/>
                        <a14:backgroundMark x1="64767" y1="63837" x2="90465" y2="32326"/>
                        <a14:backgroundMark x1="90465" y1="32326" x2="83372" y2="50233"/>
                        <a14:backgroundMark x1="83372" y1="50233" x2="83023" y2="59186"/>
                        <a14:backgroundMark x1="86163" y1="40349" x2="87558" y2="25116"/>
                        <a14:backgroundMark x1="86163" y1="32674" x2="86744" y2="31512"/>
                        <a14:backgroundMark x1="86395" y1="28605" x2="86395" y2="36395"/>
                        <a14:backgroundMark x1="86744" y1="50233" x2="89419" y2="57907"/>
                        <a14:backgroundMark x1="89419" y1="57907" x2="83605" y2="61279"/>
                        <a14:backgroundMark x1="83605" y1="61279" x2="79767" y2="69767"/>
                        <a14:backgroundMark x1="79767" y1="69767" x2="70465" y2="75000"/>
                        <a14:backgroundMark x1="70465" y1="75000" x2="41279" y2="77674"/>
                        <a14:backgroundMark x1="41279" y1="77674" x2="22326" y2="71047"/>
                        <a14:backgroundMark x1="22326" y1="71047" x2="17907" y2="67907"/>
                        <a14:backgroundMark x1="67093" y1="9767" x2="52093" y2="18605"/>
                        <a14:backgroundMark x1="52093" y1="18605" x2="27558" y2="46512"/>
                        <a14:backgroundMark x1="27558" y1="46512" x2="25698" y2="50698"/>
                        <a14:backgroundMark x1="56395" y1="12093" x2="38605" y2="11860"/>
                        <a14:backgroundMark x1="38605" y1="11860" x2="14302" y2="25814"/>
                        <a14:backgroundMark x1="14302" y1="25814" x2="10465" y2="36047"/>
                        <a14:backgroundMark x1="24186" y1="19186" x2="49302" y2="8256"/>
                        <a14:backgroundMark x1="49302" y1="8256" x2="61279" y2="8256"/>
                        <a14:backgroundMark x1="36977" y1="8837" x2="41744" y2="14070"/>
                        <a14:backgroundMark x1="41047" y1="9535" x2="42209" y2="10465"/>
                        <a14:backgroundMark x1="89070" y1="50465" x2="90116" y2="54302"/>
                        <a14:backgroundMark x1="87674" y1="48256" x2="90465" y2="55233"/>
                        <a14:backgroundMark x1="90465" y1="55233" x2="90465" y2="55349"/>
                        <a14:backgroundMark x1="12907" y1="59070" x2="10000" y2="52558"/>
                        <a14:backgroundMark x1="10000" y1="52558" x2="10465" y2="38721"/>
                        <a14:backgroundMark x1="9767" y1="36279" x2="11395" y2="45233"/>
                        <a14:backgroundMark x1="11395" y1="45233" x2="10116" y2="55698"/>
                        <a14:backgroundMark x1="9302" y1="56163" x2="13140" y2="569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50" r="5691"/>
          <a:stretch/>
        </p:blipFill>
        <p:spPr bwMode="auto">
          <a:xfrm>
            <a:off x="142904" y="-130776"/>
            <a:ext cx="6329614" cy="715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73F32-6715-CCE1-E84C-76414BE2CD63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6666635" y="3264113"/>
            <a:ext cx="5299585" cy="405079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r>
              <a:rPr lang="he-IL" sz="2800" dirty="0"/>
              <a:t>      ערוץ הנתונים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Data Link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   פיזית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Physical Layer</a:t>
            </a:r>
            <a:endParaRPr lang="en-US" sz="1800" b="1" i="0" dirty="0"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 algn="r" rtl="1">
              <a:buNone/>
            </a:pPr>
            <a:endParaRPr lang="en-IL" sz="2800" dirty="0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AF001A23-2767-4A31-BD30-56112DE9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100E77F-20C2-4B85-24C4-3B4C10138C34}"/>
              </a:ext>
            </a:extLst>
          </p:cNvPr>
          <p:cNvSpPr txBox="1"/>
          <p:nvPr/>
        </p:nvSpPr>
        <p:spPr>
          <a:xfrm rot="631226">
            <a:off x="1017129" y="5417631"/>
            <a:ext cx="249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שכבת ערוץ הנתונים</a:t>
            </a:r>
            <a:endParaRPr lang="en-IL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6E45D3-8B57-98A1-38A8-9C9CE71B1A9F}"/>
              </a:ext>
            </a:extLst>
          </p:cNvPr>
          <p:cNvSpPr txBox="1"/>
          <p:nvPr/>
        </p:nvSpPr>
        <p:spPr>
          <a:xfrm rot="21107678">
            <a:off x="2773055" y="5955253"/>
            <a:ext cx="212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השכבה הפיזית</a:t>
            </a:r>
            <a:endParaRPr lang="en-IL" sz="24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3D6D63-F5A8-8D0F-EB8B-AE02D17C96F9}"/>
              </a:ext>
            </a:extLst>
          </p:cNvPr>
          <p:cNvCxnSpPr>
            <a:cxnSpLocks/>
          </p:cNvCxnSpPr>
          <p:nvPr/>
        </p:nvCxnSpPr>
        <p:spPr>
          <a:xfrm>
            <a:off x="10196946" y="1790155"/>
            <a:ext cx="0" cy="126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AF02C2-877C-7AD0-4DEA-04A7F4143646}"/>
              </a:ext>
            </a:extLst>
          </p:cNvPr>
          <p:cNvCxnSpPr>
            <a:cxnSpLocks/>
          </p:cNvCxnSpPr>
          <p:nvPr/>
        </p:nvCxnSpPr>
        <p:spPr>
          <a:xfrm>
            <a:off x="10640291" y="1671782"/>
            <a:ext cx="120071" cy="11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62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9C8D586-1ECD-4981-BED2-97336112C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96B88-55BB-5BC5-A540-8B84FAF0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396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pPr algn="ctr" rtl="1"/>
            <a:r>
              <a:rPr lang="he-IL" sz="6600" dirty="0" err="1"/>
              <a:t>פע</a:t>
            </a:r>
            <a:r>
              <a:rPr lang="en-US" sz="6600" dirty="0"/>
              <a:t>           </a:t>
            </a:r>
            <a:endParaRPr lang="en-IL" sz="6600" dirty="0"/>
          </a:p>
        </p:txBody>
      </p:sp>
      <p:pic>
        <p:nvPicPr>
          <p:cNvPr id="1026" name="Picture 2" descr="המבורגר תמונות PNG עם רקע שקוף | הורדה חינם ב- Lovepik.com">
            <a:extLst>
              <a:ext uri="{FF2B5EF4-FFF2-40B4-BE49-F238E27FC236}">
                <a16:creationId xmlns:a16="http://schemas.microsoft.com/office/drawing/2014/main" id="{CFD96EE7-0EB7-F448-C037-AA898270F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35" b="93605" l="9535" r="90698">
                        <a14:foregroundMark x1="9767" y1="60465" x2="9767" y2="63605"/>
                        <a14:foregroundMark x1="85409" y1="72886" x2="84884" y2="73605"/>
                        <a14:foregroundMark x1="87808" y1="61063" x2="85349" y2="67907"/>
                        <a14:backgroundMark x1="87442" y1="71628" x2="87907" y2="68023"/>
                        <a14:backgroundMark x1="90698" y1="58140" x2="89609" y2="61012"/>
                        <a14:backgroundMark x1="90233" y1="58953" x2="90930" y2="58488"/>
                        <a14:backgroundMark x1="87141" y1="68525" x2="85930" y2="73023"/>
                        <a14:backgroundMark x1="8953" y1="45698" x2="9302" y2="42209"/>
                        <a14:backgroundMark x1="9186" y1="37442" x2="9767" y2="33721"/>
                        <a14:backgroundMark x1="9070" y1="36512" x2="9651" y2="36279"/>
                        <a14:backgroundMark x1="9302" y1="35465" x2="9651" y2="36744"/>
                        <a14:backgroundMark x1="10116" y1="41977" x2="9302" y2="42326"/>
                        <a14:backgroundMark x1="9535" y1="42442" x2="9535" y2="43721"/>
                        <a14:backgroundMark x1="9651" y1="43140" x2="9651" y2="44767"/>
                        <a14:backgroundMark x1="9651" y1="43953" x2="9186" y2="45581"/>
                        <a14:backgroundMark x1="9186" y1="44302" x2="9186" y2="46279"/>
                        <a14:backgroundMark x1="88256" y1="37907" x2="87791" y2="40233"/>
                        <a14:backgroundMark x1="88372" y1="36860" x2="87907" y2="37791"/>
                        <a14:backgroundMark x1="87326" y1="40116" x2="87326" y2="40465"/>
                        <a14:backgroundMark x1="9186" y1="37326" x2="9186" y2="37326"/>
                        <a14:backgroundMark x1="9186" y1="37209" x2="9651" y2="37326"/>
                        <a14:backgroundMark x1="9651" y1="34419" x2="10233" y2="34419"/>
                        <a14:backgroundMark x1="35698" y1="91860" x2="44884" y2="93140"/>
                        <a14:backgroundMark x1="47326" y1="93372" x2="63140" y2="92791"/>
                        <a14:backgroundMark x1="66395" y1="90930" x2="62442" y2="91860"/>
                        <a14:backgroundMark x1="48605" y1="93953" x2="44186" y2="93372"/>
                        <a14:backgroundMark x1="61744" y1="19302" x2="33372" y2="47907"/>
                        <a14:backgroundMark x1="33372" y1="47907" x2="34767" y2="58721"/>
                        <a14:backgroundMark x1="34767" y1="58721" x2="39767" y2="68488"/>
                        <a14:backgroundMark x1="39767" y1="68488" x2="46395" y2="72209"/>
                        <a14:backgroundMark x1="46395" y1="72209" x2="62674" y2="74884"/>
                        <a14:backgroundMark x1="16279" y1="63372" x2="41163" y2="73953"/>
                        <a14:backgroundMark x1="41163" y1="73953" x2="59186" y2="75814"/>
                        <a14:backgroundMark x1="59186" y1="75814" x2="66163" y2="74651"/>
                        <a14:backgroundMark x1="66163" y1="74651" x2="80000" y2="63605"/>
                        <a14:backgroundMark x1="80000" y1="63605" x2="85930" y2="49767"/>
                        <a14:backgroundMark x1="85930" y1="49767" x2="86395" y2="30698"/>
                        <a14:backgroundMark x1="86395" y1="30698" x2="81628" y2="21047"/>
                        <a14:backgroundMark x1="81628" y1="21047" x2="40000" y2="14419"/>
                        <a14:backgroundMark x1="40000" y1="14419" x2="20233" y2="22558"/>
                        <a14:backgroundMark x1="20233" y1="22558" x2="12093" y2="35349"/>
                        <a14:backgroundMark x1="12093" y1="35349" x2="16395" y2="64767"/>
                        <a14:backgroundMark x1="76512" y1="28488" x2="56977" y2="54767"/>
                        <a14:backgroundMark x1="75698" y1="20581" x2="47326" y2="43953"/>
                        <a14:backgroundMark x1="47326" y1="43953" x2="77209" y2="43837"/>
                        <a14:backgroundMark x1="77209" y1="43837" x2="92558" y2="28953"/>
                        <a14:backgroundMark x1="81628" y1="27558" x2="75116" y2="40349"/>
                        <a14:backgroundMark x1="75116" y1="40349" x2="57209" y2="59651"/>
                        <a14:backgroundMark x1="57209" y1="59651" x2="29070" y2="34419"/>
                        <a14:backgroundMark x1="29070" y1="34419" x2="49302" y2="48140"/>
                        <a14:backgroundMark x1="49302" y1="48140" x2="51512" y2="60930"/>
                        <a14:backgroundMark x1="69302" y1="45233" x2="61163" y2="55814"/>
                        <a14:backgroundMark x1="61163" y1="55814" x2="65930" y2="67209"/>
                        <a14:backgroundMark x1="65930" y1="67209" x2="74302" y2="54186"/>
                        <a14:backgroundMark x1="74302" y1="54186" x2="45814" y2="44419"/>
                        <a14:backgroundMark x1="45814" y1="44419" x2="35349" y2="57791"/>
                        <a14:backgroundMark x1="35349" y1="57791" x2="36744" y2="66395"/>
                        <a14:backgroundMark x1="64767" y1="63837" x2="90465" y2="32326"/>
                        <a14:backgroundMark x1="90465" y1="32326" x2="83372" y2="50233"/>
                        <a14:backgroundMark x1="83372" y1="50233" x2="83023" y2="59186"/>
                        <a14:backgroundMark x1="86163" y1="40349" x2="87558" y2="25116"/>
                        <a14:backgroundMark x1="86163" y1="32674" x2="86744" y2="31512"/>
                        <a14:backgroundMark x1="86395" y1="28605" x2="86395" y2="36395"/>
                        <a14:backgroundMark x1="86744" y1="50233" x2="89419" y2="57907"/>
                        <a14:backgroundMark x1="89419" y1="57907" x2="83605" y2="61279"/>
                        <a14:backgroundMark x1="83605" y1="61279" x2="79767" y2="69767"/>
                        <a14:backgroundMark x1="79767" y1="69767" x2="70465" y2="75000"/>
                        <a14:backgroundMark x1="70465" y1="75000" x2="41279" y2="77674"/>
                        <a14:backgroundMark x1="41279" y1="77674" x2="22326" y2="71047"/>
                        <a14:backgroundMark x1="22326" y1="71047" x2="17907" y2="67907"/>
                        <a14:backgroundMark x1="67093" y1="9767" x2="52093" y2="18605"/>
                        <a14:backgroundMark x1="52093" y1="18605" x2="27558" y2="46512"/>
                        <a14:backgroundMark x1="27558" y1="46512" x2="25698" y2="50698"/>
                        <a14:backgroundMark x1="56395" y1="12093" x2="38605" y2="11860"/>
                        <a14:backgroundMark x1="38605" y1="11860" x2="14302" y2="25814"/>
                        <a14:backgroundMark x1="14302" y1="25814" x2="10465" y2="36047"/>
                        <a14:backgroundMark x1="24186" y1="19186" x2="49302" y2="8256"/>
                        <a14:backgroundMark x1="49302" y1="8256" x2="61279" y2="8256"/>
                        <a14:backgroundMark x1="36977" y1="8837" x2="41744" y2="14070"/>
                        <a14:backgroundMark x1="41047" y1="9535" x2="42209" y2="10465"/>
                        <a14:backgroundMark x1="89070" y1="50465" x2="90116" y2="54302"/>
                        <a14:backgroundMark x1="87674" y1="48256" x2="90465" y2="55233"/>
                        <a14:backgroundMark x1="90465" y1="55233" x2="90465" y2="55349"/>
                        <a14:backgroundMark x1="12907" y1="59070" x2="10000" y2="52558"/>
                        <a14:backgroundMark x1="10000" y1="52558" x2="10465" y2="38721"/>
                        <a14:backgroundMark x1="9767" y1="36279" x2="11395" y2="45233"/>
                        <a14:backgroundMark x1="11395" y1="45233" x2="10116" y2="55698"/>
                        <a14:backgroundMark x1="9302" y1="56163" x2="13140" y2="569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50" r="5691"/>
          <a:stretch/>
        </p:blipFill>
        <p:spPr bwMode="auto">
          <a:xfrm>
            <a:off x="142904" y="-130776"/>
            <a:ext cx="6329614" cy="715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73F32-6715-CCE1-E84C-76414BE2CD63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6666635" y="3264113"/>
            <a:ext cx="5299585" cy="405079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r>
              <a:rPr lang="he-IL" sz="2800" dirty="0"/>
              <a:t>      ערוץ הנתונים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Data Link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   פיזית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Physical Layer</a:t>
            </a:r>
            <a:endParaRPr lang="en-US" sz="1800" b="1" i="0" dirty="0"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 algn="r" rtl="1">
              <a:buNone/>
            </a:pPr>
            <a:endParaRPr lang="en-IL" sz="2800" dirty="0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AF001A23-2767-4A31-BD30-56112DE9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100E77F-20C2-4B85-24C4-3B4C10138C34}"/>
              </a:ext>
            </a:extLst>
          </p:cNvPr>
          <p:cNvSpPr txBox="1"/>
          <p:nvPr/>
        </p:nvSpPr>
        <p:spPr>
          <a:xfrm rot="631226">
            <a:off x="1017129" y="5417631"/>
            <a:ext cx="249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שכבת ערוץ הנתונים</a:t>
            </a:r>
            <a:endParaRPr lang="en-IL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6E45D3-8B57-98A1-38A8-9C9CE71B1A9F}"/>
              </a:ext>
            </a:extLst>
          </p:cNvPr>
          <p:cNvSpPr txBox="1"/>
          <p:nvPr/>
        </p:nvSpPr>
        <p:spPr>
          <a:xfrm rot="21107678">
            <a:off x="2773055" y="5955253"/>
            <a:ext cx="212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השכבה הפיזית</a:t>
            </a:r>
            <a:endParaRPr lang="en-IL" sz="24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3D6D63-F5A8-8D0F-EB8B-AE02D17C96F9}"/>
              </a:ext>
            </a:extLst>
          </p:cNvPr>
          <p:cNvCxnSpPr>
            <a:cxnSpLocks/>
          </p:cNvCxnSpPr>
          <p:nvPr/>
        </p:nvCxnSpPr>
        <p:spPr>
          <a:xfrm>
            <a:off x="10196946" y="1790155"/>
            <a:ext cx="0" cy="126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AF02C2-877C-7AD0-4DEA-04A7F4143646}"/>
              </a:ext>
            </a:extLst>
          </p:cNvPr>
          <p:cNvCxnSpPr>
            <a:cxnSpLocks/>
          </p:cNvCxnSpPr>
          <p:nvPr/>
        </p:nvCxnSpPr>
        <p:spPr>
          <a:xfrm>
            <a:off x="10640291" y="1671782"/>
            <a:ext cx="120071" cy="11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2B1CFF-28C1-3798-86D1-6C4EE4E3B1E6}"/>
              </a:ext>
            </a:extLst>
          </p:cNvPr>
          <p:cNvSpPr/>
          <p:nvPr/>
        </p:nvSpPr>
        <p:spPr>
          <a:xfrm>
            <a:off x="434224" y="318118"/>
            <a:ext cx="11077575" cy="6257639"/>
          </a:xfrm>
          <a:prstGeom prst="roundRect">
            <a:avLst>
              <a:gd name="adj" fmla="val 12557"/>
            </a:avLst>
          </a:prstGeom>
          <a:solidFill>
            <a:srgbClr val="E5E5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621A7-C013-AD52-07A4-4842A016B436}"/>
              </a:ext>
            </a:extLst>
          </p:cNvPr>
          <p:cNvSpPr txBox="1"/>
          <p:nvPr/>
        </p:nvSpPr>
        <p:spPr>
          <a:xfrm>
            <a:off x="1543051" y="619125"/>
            <a:ext cx="881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שכבת ערוץ הנתונים-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2BD516B1-EA3B-87DE-62A6-52A2CDE03847}"/>
              </a:ext>
            </a:extLst>
          </p:cNvPr>
          <p:cNvSpPr/>
          <p:nvPr/>
        </p:nvSpPr>
        <p:spPr>
          <a:xfrm>
            <a:off x="8645360" y="2076794"/>
            <a:ext cx="2371725" cy="3038475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2000" b="0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שכבת ערוץ הנתונים אחראית על אופן מעבר הנתונים בין ההתקנים בתוך הרשת עצמה, זאת באמצעות המתג (ה-</a:t>
            </a:r>
            <a:r>
              <a:rPr lang="en-US" sz="2000" b="0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he-IL" sz="2000" b="0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6782042E-D929-CE1E-099D-FCC4E680070B}"/>
              </a:ext>
            </a:extLst>
          </p:cNvPr>
          <p:cNvSpPr/>
          <p:nvPr/>
        </p:nvSpPr>
        <p:spPr>
          <a:xfrm>
            <a:off x="1262720" y="1790155"/>
            <a:ext cx="2104416" cy="3868293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זיהוי מחשב היעד מתבצע באמצעות הכתובת הפיזית (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he-I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ctr" rtl="1"/>
            <a:r>
              <a:rPr lang="he-I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*כתובת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he-I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היא כתובת חד חד-ערכית הניתנת לכל מכשיר בזמן הייצור שלו. </a:t>
            </a:r>
            <a:endParaRPr lang="en-IL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DF0E25DD-55C0-D507-9FFD-41E8482498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1463440"/>
              </p:ext>
            </p:extLst>
          </p:nvPr>
        </p:nvGraphicFramePr>
        <p:xfrm>
          <a:off x="3720627" y="2602894"/>
          <a:ext cx="4271562" cy="3881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6" name="Scroll: Horizontal 15">
            <a:extLst>
              <a:ext uri="{FF2B5EF4-FFF2-40B4-BE49-F238E27FC236}">
                <a16:creationId xmlns:a16="http://schemas.microsoft.com/office/drawing/2014/main" id="{52B02C7B-89D4-2ECA-4E42-96560A0EE762}"/>
              </a:ext>
            </a:extLst>
          </p:cNvPr>
          <p:cNvSpPr/>
          <p:nvPr/>
        </p:nvSpPr>
        <p:spPr>
          <a:xfrm>
            <a:off x="4919915" y="1487403"/>
            <a:ext cx="3050377" cy="1178783"/>
          </a:xfrm>
          <a:prstGeom prst="horizont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נהוג לחלק את שכבת ערוץ הנתונים לשתי שכבות נפרדות:</a:t>
            </a:r>
            <a:endParaRPr lang="en-IL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2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Graphic spid="13" grpId="0">
        <p:bldAsOne/>
      </p:bldGraphic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9C8D586-1ECD-4981-BED2-97336112C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96B88-55BB-5BC5-A540-8B84FAF0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396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pPr algn="ctr" rtl="1"/>
            <a:r>
              <a:rPr lang="he-IL" sz="6600" dirty="0"/>
              <a:t>פער </a:t>
            </a:r>
            <a:r>
              <a:rPr lang="en-US" sz="6600" dirty="0"/>
              <a:t>         </a:t>
            </a:r>
            <a:endParaRPr lang="en-IL" sz="6600" dirty="0"/>
          </a:p>
        </p:txBody>
      </p:sp>
      <p:pic>
        <p:nvPicPr>
          <p:cNvPr id="1026" name="Picture 2" descr="המבורגר תמונות PNG עם רקע שקוף | הורדה חינם ב- Lovepik.com">
            <a:extLst>
              <a:ext uri="{FF2B5EF4-FFF2-40B4-BE49-F238E27FC236}">
                <a16:creationId xmlns:a16="http://schemas.microsoft.com/office/drawing/2014/main" id="{CFD96EE7-0EB7-F448-C037-AA898270F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35" b="93605" l="9535" r="90698">
                        <a14:foregroundMark x1="9767" y1="60465" x2="9767" y2="63605"/>
                        <a14:foregroundMark x1="85409" y1="72886" x2="84884" y2="73605"/>
                        <a14:foregroundMark x1="88023" y1="60465" x2="85349" y2="67907"/>
                        <a14:backgroundMark x1="87442" y1="71628" x2="87907" y2="68023"/>
                        <a14:backgroundMark x1="90698" y1="58140" x2="89609" y2="61012"/>
                        <a14:backgroundMark x1="90233" y1="58953" x2="90930" y2="58488"/>
                        <a14:backgroundMark x1="87141" y1="68525" x2="85930" y2="73023"/>
                        <a14:backgroundMark x1="8953" y1="45698" x2="9302" y2="42209"/>
                        <a14:backgroundMark x1="9186" y1="37442" x2="9767" y2="33721"/>
                        <a14:backgroundMark x1="9070" y1="36512" x2="9651" y2="36279"/>
                        <a14:backgroundMark x1="9302" y1="35465" x2="9651" y2="36744"/>
                        <a14:backgroundMark x1="10116" y1="41977" x2="9302" y2="42326"/>
                        <a14:backgroundMark x1="9535" y1="42442" x2="9535" y2="43721"/>
                        <a14:backgroundMark x1="9651" y1="43140" x2="9651" y2="44767"/>
                        <a14:backgroundMark x1="9651" y1="43953" x2="9186" y2="45581"/>
                        <a14:backgroundMark x1="9186" y1="44302" x2="9186" y2="46279"/>
                        <a14:backgroundMark x1="88256" y1="37907" x2="87791" y2="40233"/>
                        <a14:backgroundMark x1="88372" y1="36860" x2="87907" y2="37791"/>
                        <a14:backgroundMark x1="87326" y1="40116" x2="87326" y2="40465"/>
                        <a14:backgroundMark x1="9186" y1="37326" x2="9186" y2="37326"/>
                        <a14:backgroundMark x1="9186" y1="37209" x2="9651" y2="37326"/>
                        <a14:backgroundMark x1="9651" y1="34419" x2="10233" y2="34419"/>
                        <a14:backgroundMark x1="35698" y1="91860" x2="44884" y2="93140"/>
                        <a14:backgroundMark x1="47326" y1="93372" x2="63140" y2="92791"/>
                        <a14:backgroundMark x1="66395" y1="90930" x2="62442" y2="91860"/>
                        <a14:backgroundMark x1="48605" y1="93953" x2="44186" y2="93372"/>
                        <a14:backgroundMark x1="11047" y1="34535" x2="10000" y2="52093"/>
                        <a14:backgroundMark x1="10000" y1="52093" x2="15581" y2="60233"/>
                        <a14:backgroundMark x1="15581" y1="60233" x2="33488" y2="69302"/>
                        <a14:backgroundMark x1="33488" y1="69302" x2="53488" y2="65930"/>
                        <a14:backgroundMark x1="53488" y1="65930" x2="62093" y2="69651"/>
                        <a14:backgroundMark x1="62093" y1="69651" x2="68953" y2="67791"/>
                        <a14:backgroundMark x1="68953" y1="67791" x2="90116" y2="54767"/>
                        <a14:backgroundMark x1="90116" y1="52907" x2="68953" y2="34070"/>
                        <a14:backgroundMark x1="68953" y1="34070" x2="58953" y2="14767"/>
                        <a14:backgroundMark x1="58953" y1="14767" x2="42907" y2="34070"/>
                        <a14:backgroundMark x1="42907" y1="34070" x2="53140" y2="45349"/>
                        <a14:backgroundMark x1="87209" y1="29302" x2="79419" y2="22442"/>
                        <a14:backgroundMark x1="79419" y1="22442" x2="46279" y2="14535"/>
                        <a14:backgroundMark x1="46279" y1="14535" x2="34535" y2="19070"/>
                        <a14:backgroundMark x1="34535" y1="19070" x2="28140" y2="31395"/>
                        <a14:backgroundMark x1="28140" y1="31395" x2="44884" y2="49419"/>
                        <a14:backgroundMark x1="44884" y1="49419" x2="80698" y2="37442"/>
                        <a14:backgroundMark x1="80698" y1="37442" x2="83372" y2="25814"/>
                        <a14:backgroundMark x1="77558" y1="12209" x2="37907" y2="7442"/>
                        <a14:backgroundMark x1="37907" y1="7442" x2="25233" y2="9651"/>
                        <a14:backgroundMark x1="25233" y1="9651" x2="16744" y2="18721"/>
                        <a14:backgroundMark x1="16744" y1="18721" x2="11977" y2="28140"/>
                        <a14:backgroundMark x1="11977" y1="28140" x2="9884" y2="41512"/>
                        <a14:backgroundMark x1="9884" y1="41512" x2="15233" y2="53023"/>
                        <a14:backgroundMark x1="15233" y1="53023" x2="32791" y2="57209"/>
                        <a14:backgroundMark x1="32791" y1="57209" x2="51163" y2="55581"/>
                        <a14:backgroundMark x1="51163" y1="55581" x2="70814" y2="39767"/>
                        <a14:backgroundMark x1="70814" y1="39767" x2="80698" y2="19186"/>
                        <a14:backgroundMark x1="80698" y1="19186" x2="79651" y2="12209"/>
                        <a14:backgroundMark x1="72093" y1="13140" x2="24767" y2="5814"/>
                        <a14:backgroundMark x1="24767" y1="5814" x2="16395" y2="12907"/>
                        <a14:backgroundMark x1="16395" y1="12907" x2="15000" y2="36977"/>
                        <a14:backgroundMark x1="15000" y1="36977" x2="17093" y2="46279"/>
                        <a14:backgroundMark x1="17093" y1="46279" x2="31163" y2="59767"/>
                        <a14:backgroundMark x1="31163" y1="59767" x2="54302" y2="63023"/>
                        <a14:backgroundMark x1="54302" y1="63023" x2="56395" y2="62674"/>
                        <a14:backgroundMark x1="56279" y1="57093" x2="45814" y2="11279"/>
                        <a14:backgroundMark x1="45814" y1="11279" x2="27209" y2="6512"/>
                        <a14:backgroundMark x1="27209" y1="6512" x2="12442" y2="18023"/>
                        <a14:backgroundMark x1="12442" y1="18023" x2="12558" y2="45698"/>
                        <a14:backgroundMark x1="12558" y1="45698" x2="26395" y2="55465"/>
                        <a14:backgroundMark x1="26395" y1="55465" x2="46977" y2="58140"/>
                        <a14:backgroundMark x1="46977" y1="58140" x2="54651" y2="57558"/>
                        <a14:backgroundMark x1="54651" y1="57558" x2="56977" y2="57558"/>
                        <a14:backgroundMark x1="91628" y1="31163" x2="84070" y2="25000"/>
                        <a14:backgroundMark x1="84070" y1="25000" x2="76860" y2="36047"/>
                        <a14:backgroundMark x1="76860" y1="36047" x2="78605" y2="49535"/>
                        <a14:backgroundMark x1="78605" y1="49535" x2="86744" y2="45581"/>
                        <a14:backgroundMark x1="86744" y1="45581" x2="91047" y2="31512"/>
                        <a14:backgroundMark x1="86395" y1="31860" x2="85233" y2="40465"/>
                        <a14:backgroundMark x1="85233" y1="40465" x2="85349" y2="37907"/>
                        <a14:backgroundMark x1="86512" y1="30581" x2="86860" y2="40698"/>
                        <a14:backgroundMark x1="86860" y1="40698" x2="85000" y2="45465"/>
                        <a14:backgroundMark x1="86628" y1="28488" x2="86744" y2="32674"/>
                        <a14:backgroundMark x1="11163" y1="50465" x2="12558" y2="52674"/>
                        <a14:backgroundMark x1="9186" y1="54767" x2="13256" y2="58953"/>
                        <a14:backgroundMark x1="33140" y1="69884" x2="42558" y2="71279"/>
                        <a14:backgroundMark x1="42558" y1="71279" x2="45000" y2="68837"/>
                        <a14:backgroundMark x1="54535" y1="67093" x2="63488" y2="71395"/>
                        <a14:backgroundMark x1="63488" y1="71395" x2="67093" y2="69535"/>
                        <a14:backgroundMark x1="74186" y1="66512" x2="90814" y2="55116"/>
                        <a14:backgroundMark x1="90814" y1="55116" x2="91163" y2="53837"/>
                        <a14:backgroundMark x1="91163" y1="52674" x2="91047" y2="579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50" r="5691"/>
          <a:stretch/>
        </p:blipFill>
        <p:spPr bwMode="auto">
          <a:xfrm>
            <a:off x="142904" y="-130776"/>
            <a:ext cx="6329614" cy="715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73F32-6715-CCE1-E84C-76414BE2CD63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6666635" y="3264113"/>
            <a:ext cx="5299585" cy="405079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r>
              <a:rPr lang="he-IL" sz="2800" dirty="0"/>
              <a:t>רשת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Network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      ערוץ הנתונים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Data Link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   פיזית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Physical Layer</a:t>
            </a:r>
            <a:endParaRPr lang="en-US" sz="3600" b="1" i="0" dirty="0"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 algn="r" rtl="1">
              <a:buNone/>
            </a:pPr>
            <a:endParaRPr lang="en-IL" sz="2800" dirty="0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AF001A23-2767-4A31-BD30-56112DE9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D911239-5B58-2FFF-0B9F-E1AAE795B6BC}"/>
              </a:ext>
            </a:extLst>
          </p:cNvPr>
          <p:cNvSpPr txBox="1"/>
          <p:nvPr/>
        </p:nvSpPr>
        <p:spPr>
          <a:xfrm>
            <a:off x="2842290" y="5056814"/>
            <a:ext cx="184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dirty="0">
                <a:blipFill>
                  <a:blip r:embed="rId6"/>
                  <a:tile tx="0" ty="0" sx="100000" sy="100000" flip="none" algn="tl"/>
                </a:blipFill>
              </a:rPr>
              <a:t>שכבת הרשת</a:t>
            </a:r>
            <a:endParaRPr lang="en-IL" sz="2400" b="1" dirty="0">
              <a:blipFill>
                <a:blip r:embed="rId6"/>
                <a:tile tx="0" ty="0" sx="100000" sy="100000" flip="none" algn="tl"/>
              </a:blip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0E77F-20C2-4B85-24C4-3B4C10138C34}"/>
              </a:ext>
            </a:extLst>
          </p:cNvPr>
          <p:cNvSpPr txBox="1"/>
          <p:nvPr/>
        </p:nvSpPr>
        <p:spPr>
          <a:xfrm rot="631226">
            <a:off x="1017129" y="5417631"/>
            <a:ext cx="249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שכבת ערוץ הנתונים</a:t>
            </a:r>
            <a:endParaRPr lang="en-IL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6E45D3-8B57-98A1-38A8-9C9CE71B1A9F}"/>
              </a:ext>
            </a:extLst>
          </p:cNvPr>
          <p:cNvSpPr txBox="1"/>
          <p:nvPr/>
        </p:nvSpPr>
        <p:spPr>
          <a:xfrm rot="21107678">
            <a:off x="2773055" y="5955253"/>
            <a:ext cx="212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השכבה הפיזית</a:t>
            </a:r>
            <a:endParaRPr lang="en-IL" sz="24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7ED1C9-F4BC-046A-79AD-662B8D239287}"/>
              </a:ext>
            </a:extLst>
          </p:cNvPr>
          <p:cNvCxnSpPr/>
          <p:nvPr/>
        </p:nvCxnSpPr>
        <p:spPr>
          <a:xfrm flipH="1">
            <a:off x="9688945" y="1708727"/>
            <a:ext cx="138546" cy="92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3D6D63-F5A8-8D0F-EB8B-AE02D17C96F9}"/>
              </a:ext>
            </a:extLst>
          </p:cNvPr>
          <p:cNvCxnSpPr>
            <a:cxnSpLocks/>
          </p:cNvCxnSpPr>
          <p:nvPr/>
        </p:nvCxnSpPr>
        <p:spPr>
          <a:xfrm>
            <a:off x="10196946" y="1790155"/>
            <a:ext cx="0" cy="1276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AF02C2-877C-7AD0-4DEA-04A7F4143646}"/>
              </a:ext>
            </a:extLst>
          </p:cNvPr>
          <p:cNvCxnSpPr>
            <a:cxnSpLocks/>
          </p:cNvCxnSpPr>
          <p:nvPr/>
        </p:nvCxnSpPr>
        <p:spPr>
          <a:xfrm>
            <a:off x="10640291" y="1671782"/>
            <a:ext cx="120071" cy="11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222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9C8D586-1ECD-4981-BED2-97336112C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96B88-55BB-5BC5-A540-8B84FAF0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396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pPr algn="ctr" rtl="1"/>
            <a:r>
              <a:rPr lang="he-IL" sz="6600" dirty="0"/>
              <a:t>פער </a:t>
            </a:r>
            <a:r>
              <a:rPr lang="en-US" sz="6600" dirty="0"/>
              <a:t>         </a:t>
            </a:r>
            <a:endParaRPr lang="en-IL" sz="6600" dirty="0"/>
          </a:p>
        </p:txBody>
      </p:sp>
      <p:pic>
        <p:nvPicPr>
          <p:cNvPr id="1026" name="Picture 2" descr="המבורגר תמונות PNG עם רקע שקוף | הורדה חינם ב- Lovepik.com">
            <a:extLst>
              <a:ext uri="{FF2B5EF4-FFF2-40B4-BE49-F238E27FC236}">
                <a16:creationId xmlns:a16="http://schemas.microsoft.com/office/drawing/2014/main" id="{CFD96EE7-0EB7-F448-C037-AA898270F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35" b="93605" l="9535" r="90698">
                        <a14:foregroundMark x1="9767" y1="60465" x2="9767" y2="63605"/>
                        <a14:foregroundMark x1="85409" y1="72886" x2="84884" y2="73605"/>
                        <a14:foregroundMark x1="88023" y1="60465" x2="85349" y2="67907"/>
                        <a14:backgroundMark x1="87442" y1="71628" x2="87907" y2="68023"/>
                        <a14:backgroundMark x1="90698" y1="58140" x2="89609" y2="61012"/>
                        <a14:backgroundMark x1="90233" y1="58953" x2="90930" y2="58488"/>
                        <a14:backgroundMark x1="87141" y1="68525" x2="85930" y2="73023"/>
                        <a14:backgroundMark x1="8953" y1="45698" x2="9302" y2="42209"/>
                        <a14:backgroundMark x1="9186" y1="37442" x2="9767" y2="33721"/>
                        <a14:backgroundMark x1="9070" y1="36512" x2="9651" y2="36279"/>
                        <a14:backgroundMark x1="9302" y1="35465" x2="9651" y2="36744"/>
                        <a14:backgroundMark x1="10116" y1="41977" x2="9302" y2="42326"/>
                        <a14:backgroundMark x1="9535" y1="42442" x2="9535" y2="43721"/>
                        <a14:backgroundMark x1="9651" y1="43140" x2="9651" y2="44767"/>
                        <a14:backgroundMark x1="9651" y1="43953" x2="9186" y2="45581"/>
                        <a14:backgroundMark x1="9186" y1="44302" x2="9186" y2="46279"/>
                        <a14:backgroundMark x1="88256" y1="37907" x2="87791" y2="40233"/>
                        <a14:backgroundMark x1="88372" y1="36860" x2="87907" y2="37791"/>
                        <a14:backgroundMark x1="87326" y1="40116" x2="87326" y2="40465"/>
                        <a14:backgroundMark x1="9186" y1="37326" x2="9186" y2="37326"/>
                        <a14:backgroundMark x1="9186" y1="37209" x2="9651" y2="37326"/>
                        <a14:backgroundMark x1="9651" y1="34419" x2="10233" y2="34419"/>
                        <a14:backgroundMark x1="35698" y1="91860" x2="44884" y2="93140"/>
                        <a14:backgroundMark x1="47326" y1="93372" x2="63140" y2="92791"/>
                        <a14:backgroundMark x1="66395" y1="90930" x2="62442" y2="91860"/>
                        <a14:backgroundMark x1="48605" y1="93953" x2="44186" y2="93372"/>
                        <a14:backgroundMark x1="11047" y1="34535" x2="10000" y2="52093"/>
                        <a14:backgroundMark x1="10000" y1="52093" x2="15581" y2="60233"/>
                        <a14:backgroundMark x1="15581" y1="60233" x2="33488" y2="69302"/>
                        <a14:backgroundMark x1="33488" y1="69302" x2="53488" y2="65930"/>
                        <a14:backgroundMark x1="53488" y1="65930" x2="62093" y2="69651"/>
                        <a14:backgroundMark x1="62093" y1="69651" x2="68953" y2="67791"/>
                        <a14:backgroundMark x1="68953" y1="67791" x2="90116" y2="54767"/>
                        <a14:backgroundMark x1="90116" y1="52907" x2="68953" y2="34070"/>
                        <a14:backgroundMark x1="68953" y1="34070" x2="58953" y2="14767"/>
                        <a14:backgroundMark x1="58953" y1="14767" x2="42907" y2="34070"/>
                        <a14:backgroundMark x1="42907" y1="34070" x2="53140" y2="45349"/>
                        <a14:backgroundMark x1="87209" y1="29302" x2="79419" y2="22442"/>
                        <a14:backgroundMark x1="79419" y1="22442" x2="46279" y2="14535"/>
                        <a14:backgroundMark x1="46279" y1="14535" x2="34535" y2="19070"/>
                        <a14:backgroundMark x1="34535" y1="19070" x2="28140" y2="31395"/>
                        <a14:backgroundMark x1="28140" y1="31395" x2="44884" y2="49419"/>
                        <a14:backgroundMark x1="44884" y1="49419" x2="80698" y2="37442"/>
                        <a14:backgroundMark x1="80698" y1="37442" x2="83372" y2="25814"/>
                        <a14:backgroundMark x1="77558" y1="12209" x2="37907" y2="7442"/>
                        <a14:backgroundMark x1="37907" y1="7442" x2="25233" y2="9651"/>
                        <a14:backgroundMark x1="25233" y1="9651" x2="16744" y2="18721"/>
                        <a14:backgroundMark x1="16744" y1="18721" x2="11977" y2="28140"/>
                        <a14:backgroundMark x1="11977" y1="28140" x2="9884" y2="41512"/>
                        <a14:backgroundMark x1="9884" y1="41512" x2="15233" y2="53023"/>
                        <a14:backgroundMark x1="15233" y1="53023" x2="32791" y2="57209"/>
                        <a14:backgroundMark x1="32791" y1="57209" x2="51163" y2="55581"/>
                        <a14:backgroundMark x1="51163" y1="55581" x2="70814" y2="39767"/>
                        <a14:backgroundMark x1="70814" y1="39767" x2="80698" y2="19186"/>
                        <a14:backgroundMark x1="80698" y1="19186" x2="79651" y2="12209"/>
                        <a14:backgroundMark x1="72093" y1="13140" x2="24767" y2="5814"/>
                        <a14:backgroundMark x1="24767" y1="5814" x2="16395" y2="12907"/>
                        <a14:backgroundMark x1="16395" y1="12907" x2="15000" y2="36977"/>
                        <a14:backgroundMark x1="15000" y1="36977" x2="17093" y2="46279"/>
                        <a14:backgroundMark x1="17093" y1="46279" x2="31163" y2="59767"/>
                        <a14:backgroundMark x1="31163" y1="59767" x2="54302" y2="63023"/>
                        <a14:backgroundMark x1="54302" y1="63023" x2="56395" y2="62674"/>
                        <a14:backgroundMark x1="56279" y1="57093" x2="45814" y2="11279"/>
                        <a14:backgroundMark x1="45814" y1="11279" x2="27209" y2="6512"/>
                        <a14:backgroundMark x1="27209" y1="6512" x2="12442" y2="18023"/>
                        <a14:backgroundMark x1="12442" y1="18023" x2="12558" y2="45698"/>
                        <a14:backgroundMark x1="12558" y1="45698" x2="26395" y2="55465"/>
                        <a14:backgroundMark x1="26395" y1="55465" x2="46977" y2="58140"/>
                        <a14:backgroundMark x1="46977" y1="58140" x2="54651" y2="57558"/>
                        <a14:backgroundMark x1="54651" y1="57558" x2="56977" y2="57558"/>
                        <a14:backgroundMark x1="91628" y1="31163" x2="84070" y2="25000"/>
                        <a14:backgroundMark x1="84070" y1="25000" x2="76860" y2="36047"/>
                        <a14:backgroundMark x1="76860" y1="36047" x2="78605" y2="49535"/>
                        <a14:backgroundMark x1="78605" y1="49535" x2="86744" y2="45581"/>
                        <a14:backgroundMark x1="86744" y1="45581" x2="91047" y2="31512"/>
                        <a14:backgroundMark x1="86395" y1="31860" x2="85233" y2="40465"/>
                        <a14:backgroundMark x1="85233" y1="40465" x2="85349" y2="37907"/>
                        <a14:backgroundMark x1="86512" y1="30581" x2="86860" y2="40698"/>
                        <a14:backgroundMark x1="86860" y1="40698" x2="85000" y2="45465"/>
                        <a14:backgroundMark x1="86628" y1="28488" x2="86744" y2="32674"/>
                        <a14:backgroundMark x1="11163" y1="50465" x2="12558" y2="52674"/>
                        <a14:backgroundMark x1="9186" y1="54767" x2="13256" y2="58953"/>
                        <a14:backgroundMark x1="33140" y1="69884" x2="42558" y2="71279"/>
                        <a14:backgroundMark x1="42558" y1="71279" x2="45000" y2="68837"/>
                        <a14:backgroundMark x1="54535" y1="67093" x2="63488" y2="71395"/>
                        <a14:backgroundMark x1="63488" y1="71395" x2="67093" y2="69535"/>
                        <a14:backgroundMark x1="74186" y1="66512" x2="90814" y2="55116"/>
                        <a14:backgroundMark x1="90814" y1="55116" x2="91163" y2="53837"/>
                        <a14:backgroundMark x1="91163" y1="52674" x2="91047" y2="579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50" r="5691"/>
          <a:stretch/>
        </p:blipFill>
        <p:spPr bwMode="auto">
          <a:xfrm>
            <a:off x="142904" y="-130776"/>
            <a:ext cx="6329614" cy="715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73F32-6715-CCE1-E84C-76414BE2CD63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6666635" y="3264113"/>
            <a:ext cx="5299585" cy="405079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r>
              <a:rPr lang="he-IL" sz="2800" dirty="0"/>
              <a:t>רשת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Network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      ערוץ הנתונים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Data Link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   פיזית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Physical Layer</a:t>
            </a:r>
            <a:endParaRPr lang="en-US" sz="3600" b="1" i="0" dirty="0"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 algn="r" rtl="1">
              <a:buNone/>
            </a:pPr>
            <a:endParaRPr lang="en-IL" sz="2800" dirty="0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AF001A23-2767-4A31-BD30-56112DE9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D911239-5B58-2FFF-0B9F-E1AAE795B6BC}"/>
              </a:ext>
            </a:extLst>
          </p:cNvPr>
          <p:cNvSpPr txBox="1"/>
          <p:nvPr/>
        </p:nvSpPr>
        <p:spPr>
          <a:xfrm>
            <a:off x="2842290" y="5056814"/>
            <a:ext cx="184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dirty="0">
                <a:blipFill>
                  <a:blip r:embed="rId6"/>
                  <a:tile tx="0" ty="0" sx="100000" sy="100000" flip="none" algn="tl"/>
                </a:blipFill>
              </a:rPr>
              <a:t>שכבת הרשת</a:t>
            </a:r>
            <a:endParaRPr lang="en-IL" sz="2400" b="1" dirty="0">
              <a:blipFill>
                <a:blip r:embed="rId6"/>
                <a:tile tx="0" ty="0" sx="100000" sy="100000" flip="none" algn="tl"/>
              </a:blip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0E77F-20C2-4B85-24C4-3B4C10138C34}"/>
              </a:ext>
            </a:extLst>
          </p:cNvPr>
          <p:cNvSpPr txBox="1"/>
          <p:nvPr/>
        </p:nvSpPr>
        <p:spPr>
          <a:xfrm rot="631226">
            <a:off x="1017129" y="5417631"/>
            <a:ext cx="249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שכבת ערוץ הנתונים</a:t>
            </a:r>
            <a:endParaRPr lang="en-IL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6E45D3-8B57-98A1-38A8-9C9CE71B1A9F}"/>
              </a:ext>
            </a:extLst>
          </p:cNvPr>
          <p:cNvSpPr txBox="1"/>
          <p:nvPr/>
        </p:nvSpPr>
        <p:spPr>
          <a:xfrm rot="21107678">
            <a:off x="2773055" y="5955253"/>
            <a:ext cx="212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השכבה הפיזית</a:t>
            </a:r>
            <a:endParaRPr lang="en-IL" sz="24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7ED1C9-F4BC-046A-79AD-662B8D239287}"/>
              </a:ext>
            </a:extLst>
          </p:cNvPr>
          <p:cNvCxnSpPr/>
          <p:nvPr/>
        </p:nvCxnSpPr>
        <p:spPr>
          <a:xfrm flipH="1">
            <a:off x="9688945" y="1708727"/>
            <a:ext cx="138546" cy="92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3D6D63-F5A8-8D0F-EB8B-AE02D17C96F9}"/>
              </a:ext>
            </a:extLst>
          </p:cNvPr>
          <p:cNvCxnSpPr>
            <a:cxnSpLocks/>
          </p:cNvCxnSpPr>
          <p:nvPr/>
        </p:nvCxnSpPr>
        <p:spPr>
          <a:xfrm>
            <a:off x="10196946" y="1790155"/>
            <a:ext cx="0" cy="1276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AF02C2-877C-7AD0-4DEA-04A7F4143646}"/>
              </a:ext>
            </a:extLst>
          </p:cNvPr>
          <p:cNvCxnSpPr>
            <a:cxnSpLocks/>
          </p:cNvCxnSpPr>
          <p:nvPr/>
        </p:nvCxnSpPr>
        <p:spPr>
          <a:xfrm>
            <a:off x="10640291" y="1671782"/>
            <a:ext cx="120071" cy="11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2B1CFF-28C1-3798-86D1-6C4EE4E3B1E6}"/>
              </a:ext>
            </a:extLst>
          </p:cNvPr>
          <p:cNvSpPr/>
          <p:nvPr/>
        </p:nvSpPr>
        <p:spPr>
          <a:xfrm>
            <a:off x="470407" y="291818"/>
            <a:ext cx="11077575" cy="6257639"/>
          </a:xfrm>
          <a:prstGeom prst="roundRect">
            <a:avLst>
              <a:gd name="adj" fmla="val 12557"/>
            </a:avLst>
          </a:prstGeom>
          <a:solidFill>
            <a:srgbClr val="E5E5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621A7-C013-AD52-07A4-4842A016B436}"/>
              </a:ext>
            </a:extLst>
          </p:cNvPr>
          <p:cNvSpPr txBox="1"/>
          <p:nvPr/>
        </p:nvSpPr>
        <p:spPr>
          <a:xfrm>
            <a:off x="1543051" y="619125"/>
            <a:ext cx="881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שכבת הרשת-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54FAA1-E9FA-49CE-AAAC-2F6B2404A75C}"/>
              </a:ext>
            </a:extLst>
          </p:cNvPr>
          <p:cNvGrpSpPr/>
          <p:nvPr/>
        </p:nvGrpSpPr>
        <p:grpSpPr>
          <a:xfrm>
            <a:off x="5328470" y="3580793"/>
            <a:ext cx="3093452" cy="2792575"/>
            <a:chOff x="1694275" y="2238783"/>
            <a:chExt cx="3062895" cy="287935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D25B4FF-2C1E-492F-AFB4-147937E5E7D5}"/>
                </a:ext>
              </a:extLst>
            </p:cNvPr>
            <p:cNvGrpSpPr/>
            <p:nvPr/>
          </p:nvGrpSpPr>
          <p:grpSpPr>
            <a:xfrm>
              <a:off x="1694275" y="2238783"/>
              <a:ext cx="3062895" cy="2879358"/>
              <a:chOff x="1138428" y="1561092"/>
              <a:chExt cx="3062895" cy="2879358"/>
            </a:xfrm>
          </p:grpSpPr>
          <p:pic>
            <p:nvPicPr>
              <p:cNvPr id="4" name="Picture 2" descr="דפי צביעה של ברווז - יויו">
                <a:extLst>
                  <a:ext uri="{FF2B5EF4-FFF2-40B4-BE49-F238E27FC236}">
                    <a16:creationId xmlns:a16="http://schemas.microsoft.com/office/drawing/2014/main" id="{6BB072F1-79F4-47E2-80C1-2FA56DC219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500" b="93125" l="626" r="96714">
                            <a14:foregroundMark x1="156" y1="2031" x2="313" y2="80781"/>
                            <a14:foregroundMark x1="313" y1="80781" x2="1878" y2="66563"/>
                            <a14:foregroundMark x1="1878" y1="66563" x2="626" y2="94219"/>
                            <a14:foregroundMark x1="626" y1="94219" x2="36776" y2="93750"/>
                            <a14:foregroundMark x1="36776" y1="93750" x2="67919" y2="93906"/>
                            <a14:foregroundMark x1="67919" y1="93906" x2="95618" y2="92656"/>
                            <a14:foregroundMark x1="95618" y1="92656" x2="98592" y2="5781"/>
                            <a14:foregroundMark x1="98592" y1="5781" x2="85290" y2="2188"/>
                            <a14:foregroundMark x1="85290" y1="2188" x2="626" y2="2656"/>
                            <a14:foregroundMark x1="626" y1="2656" x2="626" y2="2500"/>
                            <a14:foregroundMark x1="94210" y1="19063" x2="96244" y2="33750"/>
                            <a14:foregroundMark x1="96244" y1="33750" x2="83412" y2="30312"/>
                            <a14:foregroundMark x1="83412" y1="30312" x2="89515" y2="18281"/>
                            <a14:foregroundMark x1="89515" y1="18281" x2="96870" y2="17500"/>
                            <a14:foregroundMark x1="88106" y1="78594" x2="66041" y2="90938"/>
                            <a14:foregroundMark x1="66041" y1="90938" x2="37402" y2="93125"/>
                            <a14:foregroundMark x1="37402" y1="93125" x2="7668" y2="810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139"/>
              <a:stretch/>
            </p:blipFill>
            <p:spPr bwMode="auto">
              <a:xfrm>
                <a:off x="1138428" y="1561092"/>
                <a:ext cx="3062895" cy="2879358"/>
              </a:xfrm>
              <a:prstGeom prst="rect">
                <a:avLst/>
              </a:prstGeom>
              <a:noFill/>
            </p:spPr>
          </p:pic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F85DB43-4FEE-4BA2-B50D-AE42ACFF54BC}"/>
                  </a:ext>
                </a:extLst>
              </p:cNvPr>
              <p:cNvSpPr/>
              <p:nvPr/>
            </p:nvSpPr>
            <p:spPr>
              <a:xfrm>
                <a:off x="1782618" y="3325092"/>
                <a:ext cx="1525093" cy="905164"/>
              </a:xfrm>
              <a:prstGeom prst="ellipse">
                <a:avLst/>
              </a:prstGeom>
              <a:solidFill>
                <a:srgbClr val="E5E5E5"/>
              </a:solidFill>
              <a:ln>
                <a:solidFill>
                  <a:srgbClr val="E5E5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" name="Graphic 14" descr="Sunglasses">
              <a:extLst>
                <a:ext uri="{FF2B5EF4-FFF2-40B4-BE49-F238E27FC236}">
                  <a16:creationId xmlns:a16="http://schemas.microsoft.com/office/drawing/2014/main" id="{83896576-BD3E-4774-9008-78D4143E3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55849"/>
            <a:stretch/>
          </p:blipFill>
          <p:spPr>
            <a:xfrm>
              <a:off x="3872721" y="2439130"/>
              <a:ext cx="403715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B7964EA-1115-4CA3-BC6A-76C2EFF36C96}"/>
              </a:ext>
            </a:extLst>
          </p:cNvPr>
          <p:cNvGrpSpPr/>
          <p:nvPr/>
        </p:nvGrpSpPr>
        <p:grpSpPr>
          <a:xfrm>
            <a:off x="8015196" y="1371235"/>
            <a:ext cx="2942106" cy="2704819"/>
            <a:chOff x="1694275" y="2238783"/>
            <a:chExt cx="3062895" cy="287935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AD0D391-0681-492F-B89B-65B1FBB17B5B}"/>
                </a:ext>
              </a:extLst>
            </p:cNvPr>
            <p:cNvGrpSpPr/>
            <p:nvPr/>
          </p:nvGrpSpPr>
          <p:grpSpPr>
            <a:xfrm>
              <a:off x="1694275" y="2238783"/>
              <a:ext cx="3062895" cy="2879358"/>
              <a:chOff x="1138428" y="1561092"/>
              <a:chExt cx="3062895" cy="2879358"/>
            </a:xfrm>
          </p:grpSpPr>
          <p:pic>
            <p:nvPicPr>
              <p:cNvPr id="29" name="Picture 2" descr="דפי צביעה של ברווז - יויו">
                <a:extLst>
                  <a:ext uri="{FF2B5EF4-FFF2-40B4-BE49-F238E27FC236}">
                    <a16:creationId xmlns:a16="http://schemas.microsoft.com/office/drawing/2014/main" id="{E9DD5E67-9DD5-4F96-820A-AD1EC7348F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500" b="93125" l="626" r="96714">
                            <a14:foregroundMark x1="156" y1="2031" x2="313" y2="80781"/>
                            <a14:foregroundMark x1="313" y1="80781" x2="1878" y2="66563"/>
                            <a14:foregroundMark x1="1878" y1="66563" x2="626" y2="94219"/>
                            <a14:foregroundMark x1="626" y1="94219" x2="36776" y2="93750"/>
                            <a14:foregroundMark x1="36776" y1="93750" x2="67919" y2="93906"/>
                            <a14:foregroundMark x1="67919" y1="93906" x2="95618" y2="92656"/>
                            <a14:foregroundMark x1="95618" y1="92656" x2="98592" y2="5781"/>
                            <a14:foregroundMark x1="98592" y1="5781" x2="85290" y2="2188"/>
                            <a14:foregroundMark x1="85290" y1="2188" x2="626" y2="2656"/>
                            <a14:foregroundMark x1="626" y1="2656" x2="626" y2="2500"/>
                            <a14:foregroundMark x1="94210" y1="19063" x2="96244" y2="33750"/>
                            <a14:foregroundMark x1="96244" y1="33750" x2="83412" y2="30312"/>
                            <a14:foregroundMark x1="83412" y1="30312" x2="89515" y2="18281"/>
                            <a14:foregroundMark x1="89515" y1="18281" x2="96870" y2="17500"/>
                            <a14:foregroundMark x1="88106" y1="78594" x2="66041" y2="90938"/>
                            <a14:foregroundMark x1="66041" y1="90938" x2="37402" y2="93125"/>
                            <a14:foregroundMark x1="37402" y1="93125" x2="7668" y2="810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139"/>
              <a:stretch/>
            </p:blipFill>
            <p:spPr bwMode="auto">
              <a:xfrm>
                <a:off x="1138428" y="1561092"/>
                <a:ext cx="3062895" cy="2879358"/>
              </a:xfrm>
              <a:prstGeom prst="rect">
                <a:avLst/>
              </a:prstGeom>
              <a:noFill/>
            </p:spPr>
          </p:pic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D645100-F49A-4454-B2C2-26D1658214E3}"/>
                  </a:ext>
                </a:extLst>
              </p:cNvPr>
              <p:cNvSpPr/>
              <p:nvPr/>
            </p:nvSpPr>
            <p:spPr>
              <a:xfrm>
                <a:off x="1782618" y="3325092"/>
                <a:ext cx="1525093" cy="905164"/>
              </a:xfrm>
              <a:prstGeom prst="ellipse">
                <a:avLst/>
              </a:prstGeom>
              <a:solidFill>
                <a:srgbClr val="E5E5E5"/>
              </a:solidFill>
              <a:ln>
                <a:solidFill>
                  <a:srgbClr val="E5E5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8" name="Graphic 27" descr="Sunglasses">
              <a:extLst>
                <a:ext uri="{FF2B5EF4-FFF2-40B4-BE49-F238E27FC236}">
                  <a16:creationId xmlns:a16="http://schemas.microsoft.com/office/drawing/2014/main" id="{8147B960-0465-4524-9DC3-421799EE57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55849"/>
            <a:stretch/>
          </p:blipFill>
          <p:spPr>
            <a:xfrm>
              <a:off x="3872721" y="2439130"/>
              <a:ext cx="403715" cy="9144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C7A4794-AF87-4211-983B-F1C7C602220E}"/>
              </a:ext>
            </a:extLst>
          </p:cNvPr>
          <p:cNvGrpSpPr/>
          <p:nvPr/>
        </p:nvGrpSpPr>
        <p:grpSpPr>
          <a:xfrm>
            <a:off x="4001710" y="1430781"/>
            <a:ext cx="2999786" cy="2622026"/>
            <a:chOff x="1694275" y="2238783"/>
            <a:chExt cx="3062895" cy="287935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33806F9-9F74-46BB-B4BD-283E69630120}"/>
                </a:ext>
              </a:extLst>
            </p:cNvPr>
            <p:cNvGrpSpPr/>
            <p:nvPr/>
          </p:nvGrpSpPr>
          <p:grpSpPr>
            <a:xfrm>
              <a:off x="1694275" y="2238783"/>
              <a:ext cx="3062895" cy="2879358"/>
              <a:chOff x="1138428" y="1561092"/>
              <a:chExt cx="3062895" cy="2879358"/>
            </a:xfrm>
          </p:grpSpPr>
          <p:pic>
            <p:nvPicPr>
              <p:cNvPr id="34" name="Picture 2" descr="דפי צביעה של ברווז - יויו">
                <a:extLst>
                  <a:ext uri="{FF2B5EF4-FFF2-40B4-BE49-F238E27FC236}">
                    <a16:creationId xmlns:a16="http://schemas.microsoft.com/office/drawing/2014/main" id="{3F33EB6B-E77F-48FE-B4DC-6455000598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500" b="93125" l="626" r="96714">
                            <a14:foregroundMark x1="156" y1="2031" x2="313" y2="80781"/>
                            <a14:foregroundMark x1="313" y1="80781" x2="1878" y2="66563"/>
                            <a14:foregroundMark x1="1878" y1="66563" x2="626" y2="94219"/>
                            <a14:foregroundMark x1="626" y1="94219" x2="36776" y2="93750"/>
                            <a14:foregroundMark x1="36776" y1="93750" x2="67919" y2="93906"/>
                            <a14:foregroundMark x1="67919" y1="93906" x2="95618" y2="92656"/>
                            <a14:foregroundMark x1="95618" y1="92656" x2="98592" y2="5781"/>
                            <a14:foregroundMark x1="98592" y1="5781" x2="85290" y2="2188"/>
                            <a14:foregroundMark x1="85290" y1="2188" x2="626" y2="2656"/>
                            <a14:foregroundMark x1="626" y1="2656" x2="626" y2="2500"/>
                            <a14:foregroundMark x1="94210" y1="19063" x2="96244" y2="33750"/>
                            <a14:foregroundMark x1="96244" y1="33750" x2="83412" y2="30312"/>
                            <a14:foregroundMark x1="83412" y1="30312" x2="89515" y2="18281"/>
                            <a14:foregroundMark x1="89515" y1="18281" x2="96870" y2="17500"/>
                            <a14:foregroundMark x1="88106" y1="78594" x2="66041" y2="90938"/>
                            <a14:foregroundMark x1="66041" y1="90938" x2="37402" y2="93125"/>
                            <a14:foregroundMark x1="37402" y1="93125" x2="7668" y2="810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139"/>
              <a:stretch/>
            </p:blipFill>
            <p:spPr bwMode="auto">
              <a:xfrm>
                <a:off x="1138428" y="1561092"/>
                <a:ext cx="3062895" cy="2879358"/>
              </a:xfrm>
              <a:prstGeom prst="rect">
                <a:avLst/>
              </a:prstGeom>
              <a:noFill/>
            </p:spPr>
          </p:pic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F6431E9-D542-4F55-A0C5-E41856390AA6}"/>
                  </a:ext>
                </a:extLst>
              </p:cNvPr>
              <p:cNvSpPr/>
              <p:nvPr/>
            </p:nvSpPr>
            <p:spPr>
              <a:xfrm>
                <a:off x="1782618" y="3325092"/>
                <a:ext cx="1525093" cy="905164"/>
              </a:xfrm>
              <a:prstGeom prst="ellipse">
                <a:avLst/>
              </a:prstGeom>
              <a:solidFill>
                <a:srgbClr val="E5E5E5"/>
              </a:solidFill>
              <a:ln>
                <a:solidFill>
                  <a:srgbClr val="E5E5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3" name="Graphic 32" descr="Sunglasses">
              <a:extLst>
                <a:ext uri="{FF2B5EF4-FFF2-40B4-BE49-F238E27FC236}">
                  <a16:creationId xmlns:a16="http://schemas.microsoft.com/office/drawing/2014/main" id="{E00315D9-063B-420E-B80F-8A22FDDDBD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55849"/>
            <a:stretch/>
          </p:blipFill>
          <p:spPr>
            <a:xfrm>
              <a:off x="3872721" y="2439130"/>
              <a:ext cx="403715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A02FBA-19FB-4952-8263-33EDD824E7BE}"/>
              </a:ext>
            </a:extLst>
          </p:cNvPr>
          <p:cNvGrpSpPr/>
          <p:nvPr/>
        </p:nvGrpSpPr>
        <p:grpSpPr>
          <a:xfrm>
            <a:off x="1122212" y="3445396"/>
            <a:ext cx="3054798" cy="2935756"/>
            <a:chOff x="1694275" y="2238783"/>
            <a:chExt cx="3062895" cy="287935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4626C04-1C7E-4FD8-A43A-BF6F4086AE1C}"/>
                </a:ext>
              </a:extLst>
            </p:cNvPr>
            <p:cNvGrpSpPr/>
            <p:nvPr/>
          </p:nvGrpSpPr>
          <p:grpSpPr>
            <a:xfrm>
              <a:off x="1694275" y="2238783"/>
              <a:ext cx="3062895" cy="2879358"/>
              <a:chOff x="1138428" y="1561092"/>
              <a:chExt cx="3062895" cy="2879358"/>
            </a:xfrm>
          </p:grpSpPr>
          <p:pic>
            <p:nvPicPr>
              <p:cNvPr id="39" name="Picture 2" descr="דפי צביעה של ברווז - יויו">
                <a:extLst>
                  <a:ext uri="{FF2B5EF4-FFF2-40B4-BE49-F238E27FC236}">
                    <a16:creationId xmlns:a16="http://schemas.microsoft.com/office/drawing/2014/main" id="{BDF04C11-6504-4021-B637-FB37A4F31D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500" b="93125" l="626" r="96714">
                            <a14:foregroundMark x1="156" y1="2031" x2="313" y2="80781"/>
                            <a14:foregroundMark x1="313" y1="80781" x2="1878" y2="66563"/>
                            <a14:foregroundMark x1="1878" y1="66563" x2="626" y2="94219"/>
                            <a14:foregroundMark x1="626" y1="94219" x2="36776" y2="93750"/>
                            <a14:foregroundMark x1="36776" y1="93750" x2="67919" y2="93906"/>
                            <a14:foregroundMark x1="67919" y1="93906" x2="95618" y2="92656"/>
                            <a14:foregroundMark x1="95618" y1="92656" x2="98592" y2="5781"/>
                            <a14:foregroundMark x1="98592" y1="5781" x2="85290" y2="2188"/>
                            <a14:foregroundMark x1="85290" y1="2188" x2="626" y2="2656"/>
                            <a14:foregroundMark x1="626" y1="2656" x2="626" y2="2500"/>
                            <a14:foregroundMark x1="94210" y1="19063" x2="96244" y2="33750"/>
                            <a14:foregroundMark x1="96244" y1="33750" x2="83412" y2="30312"/>
                            <a14:foregroundMark x1="83412" y1="30312" x2="89515" y2="18281"/>
                            <a14:foregroundMark x1="89515" y1="18281" x2="96870" y2="17500"/>
                            <a14:foregroundMark x1="88106" y1="78594" x2="66041" y2="90938"/>
                            <a14:foregroundMark x1="66041" y1="90938" x2="37402" y2="93125"/>
                            <a14:foregroundMark x1="37402" y1="93125" x2="7668" y2="810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139"/>
              <a:stretch/>
            </p:blipFill>
            <p:spPr bwMode="auto">
              <a:xfrm>
                <a:off x="1138428" y="1561092"/>
                <a:ext cx="3062895" cy="2879358"/>
              </a:xfrm>
              <a:prstGeom prst="rect">
                <a:avLst/>
              </a:prstGeom>
              <a:noFill/>
            </p:spPr>
          </p:pic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0225EB1-8A7B-4A13-8DC2-6C35D8B24C17}"/>
                  </a:ext>
                </a:extLst>
              </p:cNvPr>
              <p:cNvSpPr/>
              <p:nvPr/>
            </p:nvSpPr>
            <p:spPr>
              <a:xfrm>
                <a:off x="1782618" y="3325092"/>
                <a:ext cx="1525093" cy="905164"/>
              </a:xfrm>
              <a:prstGeom prst="ellipse">
                <a:avLst/>
              </a:prstGeom>
              <a:solidFill>
                <a:srgbClr val="E5E5E5"/>
              </a:solidFill>
              <a:ln>
                <a:solidFill>
                  <a:srgbClr val="E5E5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Graphic 37" descr="Sunglasses">
              <a:extLst>
                <a:ext uri="{FF2B5EF4-FFF2-40B4-BE49-F238E27FC236}">
                  <a16:creationId xmlns:a16="http://schemas.microsoft.com/office/drawing/2014/main" id="{D185943A-AF1F-4510-B6E8-25BAF25C77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55849"/>
            <a:stretch/>
          </p:blipFill>
          <p:spPr>
            <a:xfrm>
              <a:off x="3872721" y="2439130"/>
              <a:ext cx="403715" cy="9144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3916BC-C37B-4FA6-AE85-D238F584E208}"/>
              </a:ext>
            </a:extLst>
          </p:cNvPr>
          <p:cNvGrpSpPr/>
          <p:nvPr/>
        </p:nvGrpSpPr>
        <p:grpSpPr>
          <a:xfrm>
            <a:off x="487413" y="1142345"/>
            <a:ext cx="2595425" cy="2623641"/>
            <a:chOff x="1990550" y="2238783"/>
            <a:chExt cx="2766619" cy="287935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310E874-03C1-4B6C-BF78-65A4B0AF1A78}"/>
                </a:ext>
              </a:extLst>
            </p:cNvPr>
            <p:cNvGrpSpPr/>
            <p:nvPr/>
          </p:nvGrpSpPr>
          <p:grpSpPr>
            <a:xfrm>
              <a:off x="1990550" y="2238783"/>
              <a:ext cx="2766619" cy="2879358"/>
              <a:chOff x="1434703" y="1561092"/>
              <a:chExt cx="2766619" cy="2879358"/>
            </a:xfrm>
          </p:grpSpPr>
          <p:pic>
            <p:nvPicPr>
              <p:cNvPr id="44" name="Picture 2" descr="דפי צביעה של ברווז - יויו">
                <a:extLst>
                  <a:ext uri="{FF2B5EF4-FFF2-40B4-BE49-F238E27FC236}">
                    <a16:creationId xmlns:a16="http://schemas.microsoft.com/office/drawing/2014/main" id="{D6A4D048-9362-4A4A-AE5D-EDE4F1126B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500" b="93125" l="626" r="96714">
                            <a14:foregroundMark x1="156" y1="2031" x2="313" y2="80781"/>
                            <a14:foregroundMark x1="313" y1="80781" x2="1878" y2="66563"/>
                            <a14:foregroundMark x1="1878" y1="66563" x2="626" y2="94219"/>
                            <a14:foregroundMark x1="626" y1="94219" x2="36776" y2="93750"/>
                            <a14:foregroundMark x1="36776" y1="93750" x2="67919" y2="93906"/>
                            <a14:foregroundMark x1="67919" y1="93906" x2="95618" y2="92656"/>
                            <a14:foregroundMark x1="95618" y1="92656" x2="98592" y2="5781"/>
                            <a14:foregroundMark x1="98592" y1="5781" x2="85290" y2="2188"/>
                            <a14:foregroundMark x1="85290" y1="2188" x2="626" y2="2656"/>
                            <a14:foregroundMark x1="626" y1="2656" x2="626" y2="2500"/>
                            <a14:foregroundMark x1="94210" y1="19063" x2="96244" y2="33750"/>
                            <a14:foregroundMark x1="96244" y1="33750" x2="83412" y2="30312"/>
                            <a14:foregroundMark x1="83412" y1="30312" x2="89515" y2="18281"/>
                            <a14:foregroundMark x1="89515" y1="18281" x2="96870" y2="17500"/>
                            <a14:foregroundMark x1="88106" y1="78594" x2="66041" y2="90938"/>
                            <a14:foregroundMark x1="66041" y1="90938" x2="37402" y2="93125"/>
                            <a14:foregroundMark x1="37402" y1="93125" x2="7668" y2="810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73" r="-1" b="6139"/>
              <a:stretch/>
            </p:blipFill>
            <p:spPr bwMode="auto">
              <a:xfrm>
                <a:off x="1434703" y="1561092"/>
                <a:ext cx="2766619" cy="2879358"/>
              </a:xfrm>
              <a:prstGeom prst="rect">
                <a:avLst/>
              </a:prstGeom>
              <a:noFill/>
            </p:spPr>
          </p:pic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2061699-8A0B-44D3-85F1-1DAF796A2944}"/>
                  </a:ext>
                </a:extLst>
              </p:cNvPr>
              <p:cNvSpPr/>
              <p:nvPr/>
            </p:nvSpPr>
            <p:spPr>
              <a:xfrm>
                <a:off x="1949284" y="3353730"/>
                <a:ext cx="1252609" cy="905164"/>
              </a:xfrm>
              <a:prstGeom prst="rect">
                <a:avLst/>
              </a:prstGeom>
              <a:solidFill>
                <a:srgbClr val="E5E5E5"/>
              </a:solidFill>
              <a:ln>
                <a:solidFill>
                  <a:srgbClr val="E5E5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3" name="Graphic 42" descr="Sunglasses">
              <a:extLst>
                <a:ext uri="{FF2B5EF4-FFF2-40B4-BE49-F238E27FC236}">
                  <a16:creationId xmlns:a16="http://schemas.microsoft.com/office/drawing/2014/main" id="{6787A131-3E04-4A28-A7E8-CE832F9E7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55849"/>
            <a:stretch/>
          </p:blipFill>
          <p:spPr>
            <a:xfrm>
              <a:off x="3872721" y="2439130"/>
              <a:ext cx="403715" cy="9144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4952384-291B-48B9-9727-AD2308A18918}"/>
              </a:ext>
            </a:extLst>
          </p:cNvPr>
          <p:cNvGrpSpPr/>
          <p:nvPr/>
        </p:nvGrpSpPr>
        <p:grpSpPr>
          <a:xfrm>
            <a:off x="9929043" y="3358868"/>
            <a:ext cx="1611415" cy="2807972"/>
            <a:chOff x="1138428" y="1561092"/>
            <a:chExt cx="1671323" cy="2879358"/>
          </a:xfrm>
        </p:grpSpPr>
        <p:pic>
          <p:nvPicPr>
            <p:cNvPr id="49" name="Picture 2" descr="דפי צביעה של ברווז - יויו">
              <a:extLst>
                <a:ext uri="{FF2B5EF4-FFF2-40B4-BE49-F238E27FC236}">
                  <a16:creationId xmlns:a16="http://schemas.microsoft.com/office/drawing/2014/main" id="{BD3934B5-7080-497D-8864-C269D6C8CB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500" b="93125" l="626" r="96714">
                          <a14:foregroundMark x1="156" y1="2031" x2="313" y2="80781"/>
                          <a14:foregroundMark x1="313" y1="80781" x2="1878" y2="66563"/>
                          <a14:foregroundMark x1="1878" y1="66563" x2="626" y2="94219"/>
                          <a14:foregroundMark x1="626" y1="94219" x2="36776" y2="93750"/>
                          <a14:foregroundMark x1="36776" y1="93750" x2="67919" y2="93906"/>
                          <a14:foregroundMark x1="67919" y1="93906" x2="95618" y2="92656"/>
                          <a14:foregroundMark x1="95618" y1="92656" x2="98592" y2="5781"/>
                          <a14:foregroundMark x1="98592" y1="5781" x2="85290" y2="2188"/>
                          <a14:foregroundMark x1="85290" y1="2188" x2="626" y2="2656"/>
                          <a14:foregroundMark x1="626" y1="2656" x2="626" y2="2500"/>
                          <a14:foregroundMark x1="94210" y1="19063" x2="96244" y2="33750"/>
                          <a14:foregroundMark x1="96244" y1="33750" x2="83412" y2="30312"/>
                          <a14:foregroundMark x1="83412" y1="30312" x2="89515" y2="18281"/>
                          <a14:foregroundMark x1="89515" y1="18281" x2="96870" y2="17500"/>
                          <a14:foregroundMark x1="88106" y1="78594" x2="66041" y2="90938"/>
                          <a14:foregroundMark x1="66041" y1="90938" x2="37402" y2="93125"/>
                          <a14:foregroundMark x1="37402" y1="93125" x2="7668" y2="8109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433" b="6139"/>
            <a:stretch/>
          </p:blipFill>
          <p:spPr bwMode="auto">
            <a:xfrm>
              <a:off x="1138428" y="1561092"/>
              <a:ext cx="1671323" cy="2879358"/>
            </a:xfrm>
            <a:prstGeom prst="rect">
              <a:avLst/>
            </a:prstGeom>
            <a:noFill/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986037E-907F-4B9A-86FF-B7BEEB9B3951}"/>
                </a:ext>
              </a:extLst>
            </p:cNvPr>
            <p:cNvSpPr/>
            <p:nvPr/>
          </p:nvSpPr>
          <p:spPr>
            <a:xfrm>
              <a:off x="1766543" y="3338032"/>
              <a:ext cx="1034936" cy="892223"/>
            </a:xfrm>
            <a:prstGeom prst="rect">
              <a:avLst/>
            </a:prstGeom>
            <a:solidFill>
              <a:srgbClr val="E5E5E5"/>
            </a:solidFill>
            <a:ln>
              <a:solidFill>
                <a:srgbClr val="E5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CAD7E23-CC9C-4E9D-AD96-9610E7708497}"/>
              </a:ext>
            </a:extLst>
          </p:cNvPr>
          <p:cNvSpPr txBox="1"/>
          <p:nvPr/>
        </p:nvSpPr>
        <p:spPr>
          <a:xfrm>
            <a:off x="8196829" y="2770395"/>
            <a:ext cx="24762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שכבת הרשת מנתבת את החבילות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בין הרשתות.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770992-F3D0-4EE4-96D1-1F71D0793A4D}"/>
              </a:ext>
            </a:extLst>
          </p:cNvPr>
          <p:cNvSpPr txBox="1"/>
          <p:nvPr/>
        </p:nvSpPr>
        <p:spPr>
          <a:xfrm>
            <a:off x="4265941" y="2756801"/>
            <a:ext cx="2362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תפקיד השכבה למצוא נתיב בין המקור ליעד ולהעביר דרכו את המידע.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8D69F7-1236-4DCB-A02B-B18B1253360F}"/>
              </a:ext>
            </a:extLst>
          </p:cNvPr>
          <p:cNvSpPr txBox="1"/>
          <p:nvPr/>
        </p:nvSpPr>
        <p:spPr>
          <a:xfrm>
            <a:off x="262182" y="2509352"/>
            <a:ext cx="2440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השכבה מנתבת באמצעות נתב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ע"פ הכתובת הלוגית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C0A2D4-AD26-4096-9D50-F596D3840BFC}"/>
              </a:ext>
            </a:extLst>
          </p:cNvPr>
          <p:cNvSpPr txBox="1"/>
          <p:nvPr/>
        </p:nvSpPr>
        <p:spPr>
          <a:xfrm>
            <a:off x="5586480" y="5005953"/>
            <a:ext cx="2493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כתובת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היא כתובת לוגית חד ערכית המזהה את המשתמש ברשת הפנימית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EA610A-DF4B-4EA3-BCBD-01C8A52BA799}"/>
              </a:ext>
            </a:extLst>
          </p:cNvPr>
          <p:cNvSpPr txBox="1"/>
          <p:nvPr/>
        </p:nvSpPr>
        <p:spPr>
          <a:xfrm>
            <a:off x="1253118" y="4936211"/>
            <a:ext cx="2532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שירותי חיבור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כולל בקרת זרימה של שכבת הרשת, בקרת שגיאות בשכבת הרשת, ובקרת רצף מנות.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" name="Graphic 50" descr="Duck">
            <a:extLst>
              <a:ext uri="{FF2B5EF4-FFF2-40B4-BE49-F238E27FC236}">
                <a16:creationId xmlns:a16="http://schemas.microsoft.com/office/drawing/2014/main" id="{BD3E5D68-49E4-40B3-BB87-CF602A49F4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80793" y="48867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3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9C8D586-1ECD-4981-BED2-97336112C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96B88-55BB-5BC5-A540-8B84FAF0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396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pPr algn="ctr" rtl="1"/>
            <a:r>
              <a:rPr lang="he-IL" sz="6600" dirty="0"/>
              <a:t>פער ת</a:t>
            </a:r>
            <a:r>
              <a:rPr lang="en-US" sz="6600" dirty="0"/>
              <a:t>       </a:t>
            </a:r>
            <a:endParaRPr lang="en-IL" sz="6600" dirty="0"/>
          </a:p>
        </p:txBody>
      </p:sp>
      <p:pic>
        <p:nvPicPr>
          <p:cNvPr id="1026" name="Picture 2" descr="המבורגר תמונות PNG עם רקע שקוף | הורדה חינם ב- Lovepik.com">
            <a:extLst>
              <a:ext uri="{FF2B5EF4-FFF2-40B4-BE49-F238E27FC236}">
                <a16:creationId xmlns:a16="http://schemas.microsoft.com/office/drawing/2014/main" id="{CFD96EE7-0EB7-F448-C037-AA898270F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35" b="93605" l="9535" r="90698">
                        <a14:foregroundMark x1="37805" y1="9982" x2="37533" y2="9986"/>
                        <a14:foregroundMark x1="9535" y1="42597" x2="9535" y2="43140"/>
                        <a14:foregroundMark x1="12674" y1="51512" x2="9535" y2="57558"/>
                        <a14:foregroundMark x1="9767" y1="60465" x2="9767" y2="63605"/>
                        <a14:foregroundMark x1="85868" y1="48895" x2="91047" y2="53488"/>
                        <a14:foregroundMark x1="91047" y1="53488" x2="90027" y2="57896"/>
                        <a14:foregroundMark x1="85409" y1="72886" x2="84884" y2="73605"/>
                        <a14:foregroundMark x1="90698" y1="52558" x2="90698" y2="57558"/>
                        <a14:foregroundMark x1="88023" y1="60465" x2="85349" y2="67907"/>
                        <a14:foregroundMark x1="50342" y1="63648" x2="50930" y2="63721"/>
                        <a14:foregroundMark x1="52093" y1="63837" x2="52093" y2="63837"/>
                        <a14:foregroundMark x1="41047" y1="65233" x2="38953" y2="65581"/>
                        <a14:backgroundMark x1="87442" y1="71628" x2="87907" y2="68023"/>
                        <a14:backgroundMark x1="90698" y1="58140" x2="89609" y2="61012"/>
                        <a14:backgroundMark x1="90233" y1="58953" x2="90930" y2="58488"/>
                        <a14:backgroundMark x1="87141" y1="68525" x2="85930" y2="73023"/>
                        <a14:backgroundMark x1="8953" y1="45698" x2="9302" y2="42209"/>
                        <a14:backgroundMark x1="9186" y1="37442" x2="9767" y2="33721"/>
                        <a14:backgroundMark x1="9070" y1="36512" x2="9651" y2="36279"/>
                        <a14:backgroundMark x1="9302" y1="35465" x2="9651" y2="36744"/>
                        <a14:backgroundMark x1="10116" y1="41977" x2="9302" y2="42326"/>
                        <a14:backgroundMark x1="9535" y1="42442" x2="9535" y2="43721"/>
                        <a14:backgroundMark x1="9651" y1="43140" x2="9651" y2="44767"/>
                        <a14:backgroundMark x1="9651" y1="43953" x2="9186" y2="45581"/>
                        <a14:backgroundMark x1="9186" y1="44302" x2="9186" y2="46279"/>
                        <a14:backgroundMark x1="88256" y1="37907" x2="87791" y2="40233"/>
                        <a14:backgroundMark x1="88372" y1="36860" x2="87907" y2="37791"/>
                        <a14:backgroundMark x1="87326" y1="40116" x2="87326" y2="40465"/>
                        <a14:backgroundMark x1="9186" y1="37326" x2="9186" y2="37326"/>
                        <a14:backgroundMark x1="9186" y1="37209" x2="9651" y2="37326"/>
                        <a14:backgroundMark x1="9651" y1="34419" x2="10233" y2="34419"/>
                        <a14:backgroundMark x1="35698" y1="91860" x2="44884" y2="93140"/>
                        <a14:backgroundMark x1="47326" y1="93372" x2="63140" y2="92791"/>
                        <a14:backgroundMark x1="66395" y1="90930" x2="62442" y2="91860"/>
                        <a14:backgroundMark x1="48605" y1="93953" x2="44186" y2="93372"/>
                        <a14:backgroundMark x1="46163" y1="16744" x2="34419" y2="21395"/>
                        <a14:backgroundMark x1="34419" y1="21395" x2="22326" y2="37326"/>
                        <a14:backgroundMark x1="22326" y1="37326" x2="25698" y2="53605"/>
                        <a14:backgroundMark x1="25698" y1="53605" x2="44186" y2="61047"/>
                        <a14:backgroundMark x1="48915" y1="60894" x2="55000" y2="60698"/>
                        <a14:backgroundMark x1="44186" y1="61047" x2="48523" y2="60907"/>
                        <a14:backgroundMark x1="55000" y1="60698" x2="67209" y2="60930"/>
                        <a14:backgroundMark x1="67209" y1="60930" x2="74884" y2="57558"/>
                        <a14:backgroundMark x1="74884" y1="57558" x2="78953" y2="48488"/>
                        <a14:backgroundMark x1="78953" y1="48488" x2="73372" y2="28953"/>
                        <a14:backgroundMark x1="73372" y1="28953" x2="47558" y2="19884"/>
                        <a14:backgroundMark x1="47558" y1="19884" x2="45000" y2="19884"/>
                        <a14:backgroundMark x1="46977" y1="19419" x2="44070" y2="30465"/>
                        <a14:backgroundMark x1="44070" y1="30465" x2="64302" y2="23256"/>
                        <a14:backgroundMark x1="64302" y1="23256" x2="44186" y2="13953"/>
                        <a14:backgroundMark x1="52093" y1="11977" x2="42093" y2="10698"/>
                        <a14:backgroundMark x1="42093" y1="10698" x2="27791" y2="14651"/>
                        <a14:backgroundMark x1="27791" y1="14651" x2="18605" y2="23372"/>
                        <a14:backgroundMark x1="18605" y1="23372" x2="14535" y2="44186"/>
                        <a14:backgroundMark x1="14535" y1="44186" x2="19186" y2="53256"/>
                        <a14:backgroundMark x1="19186" y1="53256" x2="28837" y2="58605"/>
                        <a14:backgroundMark x1="28837" y1="58605" x2="50698" y2="60233"/>
                        <a14:backgroundMark x1="65698" y1="61744" x2="80116" y2="59884"/>
                        <a14:backgroundMark x1="80116" y1="59884" x2="84070" y2="53837"/>
                        <a14:backgroundMark x1="84070" y1="53837" x2="84767" y2="35116"/>
                        <a14:backgroundMark x1="84767" y1="35116" x2="81628" y2="22674"/>
                        <a14:backgroundMark x1="81628" y1="22674" x2="62093" y2="11279"/>
                        <a14:backgroundMark x1="62093" y1="11279" x2="36395" y2="8372"/>
                        <a14:backgroundMark x1="36395" y1="8372" x2="15581" y2="27326"/>
                        <a14:backgroundMark x1="15581" y1="27326" x2="11860" y2="40814"/>
                        <a14:backgroundMark x1="11860" y1="40814" x2="12093" y2="47674"/>
                        <a14:backgroundMark x1="12093" y1="47674" x2="23488" y2="60581"/>
                        <a14:backgroundMark x1="23488" y1="60581" x2="33488" y2="62326"/>
                        <a14:backgroundMark x1="33488" y1="62326" x2="44767" y2="62093"/>
                        <a14:backgroundMark x1="59070" y1="62442" x2="70116" y2="63372"/>
                        <a14:backgroundMark x1="70116" y1="63372" x2="79884" y2="58605"/>
                        <a14:backgroundMark x1="79884" y1="58605" x2="81163" y2="53837"/>
                        <a14:backgroundMark x1="82442" y1="47326" x2="88953" y2="43837"/>
                        <a14:backgroundMark x1="88953" y1="43837" x2="88605" y2="30465"/>
                        <a14:backgroundMark x1="88605" y1="30465" x2="86744" y2="35349"/>
                        <a14:backgroundMark x1="86279" y1="28837" x2="87093" y2="38953"/>
                        <a14:backgroundMark x1="87093" y1="38953" x2="85698" y2="46047"/>
                        <a14:backgroundMark x1="85698" y1="46047" x2="85698" y2="46047"/>
                        <a14:backgroundMark x1="46395" y1="62209" x2="24070" y2="62442"/>
                        <a14:backgroundMark x1="24070" y1="62442" x2="21860" y2="61860"/>
                        <a14:backgroundMark x1="29302" y1="63140" x2="37558" y2="63488"/>
                        <a14:backgroundMark x1="15000" y1="58372" x2="17791" y2="59651"/>
                        <a14:backgroundMark x1="12326" y1="36163" x2="10116" y2="40000"/>
                        <a14:backgroundMark x1="10465" y1="34070" x2="11163" y2="39767"/>
                        <a14:backgroundMark x1="9884" y1="40349" x2="10349" y2="40349"/>
                        <a14:backgroundMark x1="9419" y1="39767" x2="8140" y2="41977"/>
                        <a14:backgroundMark x1="13721" y1="27093" x2="9419" y2="34651"/>
                        <a14:backgroundMark x1="13605" y1="25698" x2="11047" y2="29070"/>
                        <a14:backgroundMark x1="48605" y1="62209" x2="51395" y2="61860"/>
                        <a14:backgroundMark x1="84884" y1="49070" x2="85349" y2="48256"/>
                        <a14:backgroundMark x1="86279" y1="49884" x2="84070" y2="47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50" r="5691"/>
          <a:stretch/>
        </p:blipFill>
        <p:spPr bwMode="auto">
          <a:xfrm>
            <a:off x="142904" y="-130776"/>
            <a:ext cx="6329614" cy="715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73F32-6715-CCE1-E84C-76414BE2CD63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6666635" y="3264113"/>
            <a:ext cx="5299585" cy="405079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r>
              <a:rPr lang="he-IL" sz="2800" dirty="0"/>
              <a:t>   תעבורה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Transport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רשת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Network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      ערוץ הנתונים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Data Link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   פיזית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Physical Layer</a:t>
            </a:r>
            <a:endParaRPr lang="en-IL" sz="2800" dirty="0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AF001A23-2767-4A31-BD30-56112DE9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538FB9E-B259-08FD-4A85-3DF5019CE9F8}"/>
              </a:ext>
            </a:extLst>
          </p:cNvPr>
          <p:cNvSpPr txBox="1"/>
          <p:nvPr/>
        </p:nvSpPr>
        <p:spPr>
          <a:xfrm rot="1866270">
            <a:off x="3523884" y="4521800"/>
            <a:ext cx="92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dirty="0"/>
              <a:t>שכבת</a:t>
            </a:r>
            <a:endParaRPr lang="en-IL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D4E97-3D23-284D-F4E6-E129E4919E06}"/>
              </a:ext>
            </a:extLst>
          </p:cNvPr>
          <p:cNvSpPr txBox="1"/>
          <p:nvPr/>
        </p:nvSpPr>
        <p:spPr>
          <a:xfrm rot="20249254">
            <a:off x="2003323" y="4485889"/>
            <a:ext cx="12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dirty="0"/>
              <a:t>התעבורה</a:t>
            </a:r>
            <a:endParaRPr lang="en-IL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11239-5B58-2FFF-0B9F-E1AAE795B6BC}"/>
              </a:ext>
            </a:extLst>
          </p:cNvPr>
          <p:cNvSpPr txBox="1"/>
          <p:nvPr/>
        </p:nvSpPr>
        <p:spPr>
          <a:xfrm>
            <a:off x="2842290" y="5056814"/>
            <a:ext cx="184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dirty="0">
                <a:blipFill>
                  <a:blip r:embed="rId6"/>
                  <a:tile tx="0" ty="0" sx="100000" sy="100000" flip="none" algn="tl"/>
                </a:blipFill>
              </a:rPr>
              <a:t>שכבת הרשת</a:t>
            </a:r>
            <a:endParaRPr lang="en-IL" sz="2400" b="1" dirty="0">
              <a:blipFill>
                <a:blip r:embed="rId6"/>
                <a:tile tx="0" ty="0" sx="100000" sy="100000" flip="none" algn="tl"/>
              </a:blip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0E77F-20C2-4B85-24C4-3B4C10138C34}"/>
              </a:ext>
            </a:extLst>
          </p:cNvPr>
          <p:cNvSpPr txBox="1"/>
          <p:nvPr/>
        </p:nvSpPr>
        <p:spPr>
          <a:xfrm rot="631226">
            <a:off x="1017129" y="5417631"/>
            <a:ext cx="249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שכבת ערוץ הנתונים</a:t>
            </a:r>
            <a:endParaRPr lang="en-IL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6E45D3-8B57-98A1-38A8-9C9CE71B1A9F}"/>
              </a:ext>
            </a:extLst>
          </p:cNvPr>
          <p:cNvSpPr txBox="1"/>
          <p:nvPr/>
        </p:nvSpPr>
        <p:spPr>
          <a:xfrm rot="21107678">
            <a:off x="2773055" y="5955253"/>
            <a:ext cx="212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השכבה הפיזית</a:t>
            </a:r>
            <a:endParaRPr lang="en-IL" sz="24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859A80-6CB2-79D4-C235-0800894EDE9A}"/>
              </a:ext>
            </a:extLst>
          </p:cNvPr>
          <p:cNvCxnSpPr>
            <a:cxnSpLocks/>
          </p:cNvCxnSpPr>
          <p:nvPr/>
        </p:nvCxnSpPr>
        <p:spPr>
          <a:xfrm>
            <a:off x="9134764" y="1708727"/>
            <a:ext cx="0" cy="110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7ED1C9-F4BC-046A-79AD-662B8D239287}"/>
              </a:ext>
            </a:extLst>
          </p:cNvPr>
          <p:cNvCxnSpPr/>
          <p:nvPr/>
        </p:nvCxnSpPr>
        <p:spPr>
          <a:xfrm flipH="1">
            <a:off x="9688945" y="1708727"/>
            <a:ext cx="138546" cy="92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3D6D63-F5A8-8D0F-EB8B-AE02D17C96F9}"/>
              </a:ext>
            </a:extLst>
          </p:cNvPr>
          <p:cNvCxnSpPr>
            <a:cxnSpLocks/>
          </p:cNvCxnSpPr>
          <p:nvPr/>
        </p:nvCxnSpPr>
        <p:spPr>
          <a:xfrm>
            <a:off x="10196946" y="1790155"/>
            <a:ext cx="0" cy="126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AF02C2-877C-7AD0-4DEA-04A7F4143646}"/>
              </a:ext>
            </a:extLst>
          </p:cNvPr>
          <p:cNvCxnSpPr>
            <a:cxnSpLocks/>
          </p:cNvCxnSpPr>
          <p:nvPr/>
        </p:nvCxnSpPr>
        <p:spPr>
          <a:xfrm>
            <a:off x="10640291" y="1671782"/>
            <a:ext cx="120071" cy="11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197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9C8D586-1ECD-4981-BED2-97336112C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96B88-55BB-5BC5-A540-8B84FAF0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396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pPr algn="ctr" rtl="1"/>
            <a:r>
              <a:rPr lang="he-IL" sz="6600" dirty="0"/>
              <a:t>פער ת</a:t>
            </a:r>
            <a:r>
              <a:rPr lang="en-US" sz="6600" dirty="0"/>
              <a:t>       </a:t>
            </a:r>
            <a:endParaRPr lang="en-IL" sz="6600" dirty="0"/>
          </a:p>
        </p:txBody>
      </p:sp>
      <p:pic>
        <p:nvPicPr>
          <p:cNvPr id="1026" name="Picture 2" descr="המבורגר תמונות PNG עם רקע שקוף | הורדה חינם ב- Lovepik.com">
            <a:extLst>
              <a:ext uri="{FF2B5EF4-FFF2-40B4-BE49-F238E27FC236}">
                <a16:creationId xmlns:a16="http://schemas.microsoft.com/office/drawing/2014/main" id="{CFD96EE7-0EB7-F448-C037-AA898270F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35" b="93605" l="9535" r="90698">
                        <a14:foregroundMark x1="37805" y1="9982" x2="37533" y2="9986"/>
                        <a14:foregroundMark x1="9535" y1="42597" x2="9535" y2="43140"/>
                        <a14:foregroundMark x1="12674" y1="51512" x2="9535" y2="57558"/>
                        <a14:foregroundMark x1="9767" y1="60465" x2="9767" y2="63605"/>
                        <a14:foregroundMark x1="84825" y1="47969" x2="91047" y2="53488"/>
                        <a14:foregroundMark x1="91047" y1="53488" x2="90027" y2="57896"/>
                        <a14:foregroundMark x1="85409" y1="72886" x2="84884" y2="73605"/>
                        <a14:foregroundMark x1="90698" y1="52558" x2="90698" y2="57558"/>
                        <a14:foregroundMark x1="88023" y1="60465" x2="85349" y2="67907"/>
                        <a14:foregroundMark x1="50342" y1="63648" x2="50930" y2="63721"/>
                        <a14:foregroundMark x1="52093" y1="63837" x2="52093" y2="63837"/>
                        <a14:foregroundMark x1="41047" y1="65233" x2="38953" y2="65581"/>
                        <a14:backgroundMark x1="87442" y1="71628" x2="87907" y2="68023"/>
                        <a14:backgroundMark x1="90698" y1="58140" x2="89609" y2="61012"/>
                        <a14:backgroundMark x1="90233" y1="58953" x2="90930" y2="58488"/>
                        <a14:backgroundMark x1="87141" y1="68525" x2="85930" y2="73023"/>
                        <a14:backgroundMark x1="8953" y1="45698" x2="9302" y2="42209"/>
                        <a14:backgroundMark x1="9186" y1="37442" x2="9767" y2="33721"/>
                        <a14:backgroundMark x1="9070" y1="36512" x2="9651" y2="36279"/>
                        <a14:backgroundMark x1="9302" y1="35465" x2="9651" y2="36744"/>
                        <a14:backgroundMark x1="10116" y1="41977" x2="9302" y2="42326"/>
                        <a14:backgroundMark x1="9535" y1="42442" x2="9535" y2="43721"/>
                        <a14:backgroundMark x1="9651" y1="43140" x2="9651" y2="44767"/>
                        <a14:backgroundMark x1="9651" y1="43953" x2="9186" y2="45581"/>
                        <a14:backgroundMark x1="9186" y1="44302" x2="9186" y2="46279"/>
                        <a14:backgroundMark x1="88256" y1="37907" x2="87791" y2="40233"/>
                        <a14:backgroundMark x1="88372" y1="36860" x2="87907" y2="37791"/>
                        <a14:backgroundMark x1="87326" y1="40116" x2="87326" y2="40465"/>
                        <a14:backgroundMark x1="9186" y1="37326" x2="9186" y2="37326"/>
                        <a14:backgroundMark x1="9186" y1="37209" x2="9651" y2="37326"/>
                        <a14:backgroundMark x1="9651" y1="34419" x2="10233" y2="34419"/>
                        <a14:backgroundMark x1="35698" y1="91860" x2="44884" y2="93140"/>
                        <a14:backgroundMark x1="47326" y1="93372" x2="63140" y2="92791"/>
                        <a14:backgroundMark x1="66395" y1="90930" x2="62442" y2="91860"/>
                        <a14:backgroundMark x1="48605" y1="93953" x2="44186" y2="93372"/>
                        <a14:backgroundMark x1="46163" y1="16744" x2="34419" y2="21395"/>
                        <a14:backgroundMark x1="34419" y1="21395" x2="22326" y2="37326"/>
                        <a14:backgroundMark x1="22326" y1="37326" x2="25698" y2="53605"/>
                        <a14:backgroundMark x1="25698" y1="53605" x2="44186" y2="61047"/>
                        <a14:backgroundMark x1="48915" y1="60894" x2="55000" y2="60698"/>
                        <a14:backgroundMark x1="44186" y1="61047" x2="48523" y2="60907"/>
                        <a14:backgroundMark x1="55000" y1="60698" x2="67209" y2="60930"/>
                        <a14:backgroundMark x1="67209" y1="60930" x2="74884" y2="57558"/>
                        <a14:backgroundMark x1="74884" y1="57558" x2="78953" y2="48488"/>
                        <a14:backgroundMark x1="78953" y1="48488" x2="73372" y2="28953"/>
                        <a14:backgroundMark x1="73372" y1="28953" x2="47558" y2="19884"/>
                        <a14:backgroundMark x1="47558" y1="19884" x2="45000" y2="19884"/>
                        <a14:backgroundMark x1="46977" y1="19419" x2="44070" y2="30465"/>
                        <a14:backgroundMark x1="44070" y1="30465" x2="64302" y2="23256"/>
                        <a14:backgroundMark x1="64302" y1="23256" x2="44186" y2="13953"/>
                        <a14:backgroundMark x1="52093" y1="11977" x2="42093" y2="10698"/>
                        <a14:backgroundMark x1="42093" y1="10698" x2="27791" y2="14651"/>
                        <a14:backgroundMark x1="27791" y1="14651" x2="18605" y2="23372"/>
                        <a14:backgroundMark x1="18605" y1="23372" x2="14535" y2="44186"/>
                        <a14:backgroundMark x1="14535" y1="44186" x2="19186" y2="53256"/>
                        <a14:backgroundMark x1="19186" y1="53256" x2="28837" y2="58605"/>
                        <a14:backgroundMark x1="28837" y1="58605" x2="50698" y2="60233"/>
                        <a14:backgroundMark x1="65698" y1="61744" x2="80116" y2="59884"/>
                        <a14:backgroundMark x1="80116" y1="59884" x2="84070" y2="53837"/>
                        <a14:backgroundMark x1="84070" y1="53837" x2="84767" y2="35116"/>
                        <a14:backgroundMark x1="84767" y1="35116" x2="81628" y2="22674"/>
                        <a14:backgroundMark x1="81628" y1="22674" x2="62093" y2="11279"/>
                        <a14:backgroundMark x1="62093" y1="11279" x2="36395" y2="8372"/>
                        <a14:backgroundMark x1="36395" y1="8372" x2="15581" y2="27326"/>
                        <a14:backgroundMark x1="15581" y1="27326" x2="11860" y2="40814"/>
                        <a14:backgroundMark x1="11860" y1="40814" x2="12093" y2="47674"/>
                        <a14:backgroundMark x1="12093" y1="47674" x2="23488" y2="60581"/>
                        <a14:backgroundMark x1="23488" y1="60581" x2="33488" y2="62326"/>
                        <a14:backgroundMark x1="33488" y1="62326" x2="44767" y2="62093"/>
                        <a14:backgroundMark x1="59070" y1="62442" x2="70116" y2="63372"/>
                        <a14:backgroundMark x1="70116" y1="63372" x2="79884" y2="58605"/>
                        <a14:backgroundMark x1="79884" y1="58605" x2="81163" y2="53837"/>
                        <a14:backgroundMark x1="82442" y1="47326" x2="88953" y2="43837"/>
                        <a14:backgroundMark x1="88953" y1="43837" x2="88605" y2="30465"/>
                        <a14:backgroundMark x1="88605" y1="30465" x2="86744" y2="35349"/>
                        <a14:backgroundMark x1="86279" y1="28837" x2="87093" y2="38953"/>
                        <a14:backgroundMark x1="87093" y1="38953" x2="85698" y2="46047"/>
                        <a14:backgroundMark x1="85698" y1="46047" x2="85698" y2="46047"/>
                        <a14:backgroundMark x1="46395" y1="62209" x2="24070" y2="62442"/>
                        <a14:backgroundMark x1="24070" y1="62442" x2="21860" y2="61860"/>
                        <a14:backgroundMark x1="29302" y1="63140" x2="37558" y2="63488"/>
                        <a14:backgroundMark x1="15000" y1="58372" x2="17791" y2="59651"/>
                        <a14:backgroundMark x1="12326" y1="36163" x2="10116" y2="40000"/>
                        <a14:backgroundMark x1="10465" y1="34070" x2="11163" y2="39767"/>
                        <a14:backgroundMark x1="9884" y1="40349" x2="10349" y2="40349"/>
                        <a14:backgroundMark x1="9419" y1="39767" x2="8140" y2="41977"/>
                        <a14:backgroundMark x1="13721" y1="27093" x2="9419" y2="34651"/>
                        <a14:backgroundMark x1="13605" y1="25698" x2="11047" y2="29070"/>
                        <a14:backgroundMark x1="48605" y1="62209" x2="51395" y2="618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50" r="5691"/>
          <a:stretch/>
        </p:blipFill>
        <p:spPr bwMode="auto">
          <a:xfrm>
            <a:off x="142904" y="-130776"/>
            <a:ext cx="6329614" cy="715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73F32-6715-CCE1-E84C-76414BE2CD63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6666635" y="3264113"/>
            <a:ext cx="5299585" cy="405079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endParaRPr lang="en-US" sz="2800" dirty="0"/>
          </a:p>
          <a:p>
            <a:pPr marL="0" indent="0" algn="r" rtl="1">
              <a:buNone/>
            </a:pPr>
            <a:r>
              <a:rPr lang="he-IL" sz="2800" dirty="0"/>
              <a:t>   תעבורה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Transport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רשת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Network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      ערוץ הנתונים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Data Link Layer</a:t>
            </a:r>
            <a:endParaRPr lang="he-I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2800" dirty="0"/>
              <a:t>   פיזית </a:t>
            </a:r>
            <a:r>
              <a:rPr lang="en-US" sz="18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Physical Layer</a:t>
            </a:r>
            <a:endParaRPr lang="en-IL" sz="2800" dirty="0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AF001A23-2767-4A31-BD30-56112DE9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538FB9E-B259-08FD-4A85-3DF5019CE9F8}"/>
              </a:ext>
            </a:extLst>
          </p:cNvPr>
          <p:cNvSpPr txBox="1"/>
          <p:nvPr/>
        </p:nvSpPr>
        <p:spPr>
          <a:xfrm rot="1866270">
            <a:off x="3523884" y="4521800"/>
            <a:ext cx="92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dirty="0"/>
              <a:t>שכבת</a:t>
            </a:r>
            <a:endParaRPr lang="en-IL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D4E97-3D23-284D-F4E6-E129E4919E06}"/>
              </a:ext>
            </a:extLst>
          </p:cNvPr>
          <p:cNvSpPr txBox="1"/>
          <p:nvPr/>
        </p:nvSpPr>
        <p:spPr>
          <a:xfrm rot="20249254">
            <a:off x="2003323" y="4485889"/>
            <a:ext cx="12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dirty="0"/>
              <a:t>התעבורה</a:t>
            </a:r>
            <a:endParaRPr lang="en-IL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11239-5B58-2FFF-0B9F-E1AAE795B6BC}"/>
              </a:ext>
            </a:extLst>
          </p:cNvPr>
          <p:cNvSpPr txBox="1"/>
          <p:nvPr/>
        </p:nvSpPr>
        <p:spPr>
          <a:xfrm>
            <a:off x="2842290" y="5056814"/>
            <a:ext cx="184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dirty="0">
                <a:blipFill>
                  <a:blip r:embed="rId6"/>
                  <a:tile tx="0" ty="0" sx="100000" sy="100000" flip="none" algn="tl"/>
                </a:blipFill>
              </a:rPr>
              <a:t>שכבת הרשת</a:t>
            </a:r>
            <a:endParaRPr lang="en-IL" sz="2400" b="1" dirty="0">
              <a:blipFill>
                <a:blip r:embed="rId6"/>
                <a:tile tx="0" ty="0" sx="100000" sy="100000" flip="none" algn="tl"/>
              </a:blip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0E77F-20C2-4B85-24C4-3B4C10138C34}"/>
              </a:ext>
            </a:extLst>
          </p:cNvPr>
          <p:cNvSpPr txBox="1"/>
          <p:nvPr/>
        </p:nvSpPr>
        <p:spPr>
          <a:xfrm rot="631226">
            <a:off x="1017129" y="5417631"/>
            <a:ext cx="249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שכבת ערוץ הנתונים</a:t>
            </a:r>
            <a:endParaRPr lang="en-IL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6E45D3-8B57-98A1-38A8-9C9CE71B1A9F}"/>
              </a:ext>
            </a:extLst>
          </p:cNvPr>
          <p:cNvSpPr txBox="1"/>
          <p:nvPr/>
        </p:nvSpPr>
        <p:spPr>
          <a:xfrm rot="21107678">
            <a:off x="2773055" y="5955253"/>
            <a:ext cx="212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השכבה הפיזית</a:t>
            </a:r>
            <a:endParaRPr lang="en-IL" sz="24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859A80-6CB2-79D4-C235-0800894EDE9A}"/>
              </a:ext>
            </a:extLst>
          </p:cNvPr>
          <p:cNvCxnSpPr>
            <a:cxnSpLocks/>
          </p:cNvCxnSpPr>
          <p:nvPr/>
        </p:nvCxnSpPr>
        <p:spPr>
          <a:xfrm>
            <a:off x="9134764" y="1708727"/>
            <a:ext cx="0" cy="110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7ED1C9-F4BC-046A-79AD-662B8D239287}"/>
              </a:ext>
            </a:extLst>
          </p:cNvPr>
          <p:cNvCxnSpPr/>
          <p:nvPr/>
        </p:nvCxnSpPr>
        <p:spPr>
          <a:xfrm flipH="1">
            <a:off x="9688945" y="1708727"/>
            <a:ext cx="138546" cy="92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3D6D63-F5A8-8D0F-EB8B-AE02D17C96F9}"/>
              </a:ext>
            </a:extLst>
          </p:cNvPr>
          <p:cNvCxnSpPr>
            <a:cxnSpLocks/>
          </p:cNvCxnSpPr>
          <p:nvPr/>
        </p:nvCxnSpPr>
        <p:spPr>
          <a:xfrm>
            <a:off x="10196946" y="1790155"/>
            <a:ext cx="0" cy="126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AF02C2-877C-7AD0-4DEA-04A7F4143646}"/>
              </a:ext>
            </a:extLst>
          </p:cNvPr>
          <p:cNvCxnSpPr>
            <a:cxnSpLocks/>
          </p:cNvCxnSpPr>
          <p:nvPr/>
        </p:nvCxnSpPr>
        <p:spPr>
          <a:xfrm>
            <a:off x="10640291" y="1671782"/>
            <a:ext cx="120071" cy="11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2B1CFF-28C1-3798-86D1-6C4EE4E3B1E6}"/>
              </a:ext>
            </a:extLst>
          </p:cNvPr>
          <p:cNvSpPr/>
          <p:nvPr/>
        </p:nvSpPr>
        <p:spPr>
          <a:xfrm>
            <a:off x="463418" y="318118"/>
            <a:ext cx="11077575" cy="6257639"/>
          </a:xfrm>
          <a:prstGeom prst="roundRect">
            <a:avLst>
              <a:gd name="adj" fmla="val 12557"/>
            </a:avLst>
          </a:prstGeom>
          <a:solidFill>
            <a:srgbClr val="E5E5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621A7-C013-AD52-07A4-4842A016B436}"/>
              </a:ext>
            </a:extLst>
          </p:cNvPr>
          <p:cNvSpPr txBox="1"/>
          <p:nvPr/>
        </p:nvSpPr>
        <p:spPr>
          <a:xfrm>
            <a:off x="1543051" y="619125"/>
            <a:ext cx="881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שכבת התעבורה-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</a:t>
            </a:r>
          </a:p>
        </p:txBody>
      </p:sp>
      <p:pic>
        <p:nvPicPr>
          <p:cNvPr id="2054" name="Picture 6" descr="פאזל לחלק">
            <a:extLst>
              <a:ext uri="{FF2B5EF4-FFF2-40B4-BE49-F238E27FC236}">
                <a16:creationId xmlns:a16="http://schemas.microsoft.com/office/drawing/2014/main" id="{13654169-FCF5-B202-9C62-2B1260DFC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548" y="1273121"/>
            <a:ext cx="2513230" cy="354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פאזל לחלק">
            <a:extLst>
              <a:ext uri="{FF2B5EF4-FFF2-40B4-BE49-F238E27FC236}">
                <a16:creationId xmlns:a16="http://schemas.microsoft.com/office/drawing/2014/main" id="{A38725EC-1EFD-0189-1C5D-C664E5457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36052" y="1235157"/>
            <a:ext cx="2513230" cy="354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פאזל לחלק">
            <a:extLst>
              <a:ext uri="{FF2B5EF4-FFF2-40B4-BE49-F238E27FC236}">
                <a16:creationId xmlns:a16="http://schemas.microsoft.com/office/drawing/2014/main" id="{257B1F63-FB7F-AE81-BCEA-D6FFE1C79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300" y="1167310"/>
            <a:ext cx="2513230" cy="354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פאזל לחלק">
            <a:extLst>
              <a:ext uri="{FF2B5EF4-FFF2-40B4-BE49-F238E27FC236}">
                <a16:creationId xmlns:a16="http://schemas.microsoft.com/office/drawing/2014/main" id="{E032ECCA-1DF8-2488-5FEE-80022EDB73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0"/>
          <a:stretch/>
        </p:blipFill>
        <p:spPr bwMode="auto">
          <a:xfrm rot="16200000">
            <a:off x="2215950" y="3891657"/>
            <a:ext cx="1746690" cy="354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פאזל לחלק">
            <a:extLst>
              <a:ext uri="{FF2B5EF4-FFF2-40B4-BE49-F238E27FC236}">
                <a16:creationId xmlns:a16="http://schemas.microsoft.com/office/drawing/2014/main" id="{D9EA4A0C-ED3E-165B-B5E1-4CDD9B0AE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3"/>
          <a:stretch/>
        </p:blipFill>
        <p:spPr bwMode="auto">
          <a:xfrm rot="16200000">
            <a:off x="8585994" y="3923291"/>
            <a:ext cx="1755172" cy="354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פאזל לחלק">
            <a:extLst>
              <a:ext uri="{FF2B5EF4-FFF2-40B4-BE49-F238E27FC236}">
                <a16:creationId xmlns:a16="http://schemas.microsoft.com/office/drawing/2014/main" id="{F38F0588-D406-BEBF-E10F-87186B7BB4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9"/>
          <a:stretch/>
        </p:blipFill>
        <p:spPr bwMode="auto">
          <a:xfrm>
            <a:off x="5024433" y="4244562"/>
            <a:ext cx="2513230" cy="229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פאזל לחלק">
            <a:extLst>
              <a:ext uri="{FF2B5EF4-FFF2-40B4-BE49-F238E27FC236}">
                <a16:creationId xmlns:a16="http://schemas.microsoft.com/office/drawing/2014/main" id="{4EAAC398-BD8E-7728-5403-E616DBB23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50" b="37474"/>
          <a:stretch/>
        </p:blipFill>
        <p:spPr bwMode="auto">
          <a:xfrm>
            <a:off x="463418" y="4320379"/>
            <a:ext cx="818068" cy="221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פאזל לחלק">
            <a:extLst>
              <a:ext uri="{FF2B5EF4-FFF2-40B4-BE49-F238E27FC236}">
                <a16:creationId xmlns:a16="http://schemas.microsoft.com/office/drawing/2014/main" id="{E4561769-A3D0-62E9-CB4E-A02C5AEACC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96"/>
          <a:stretch/>
        </p:blipFill>
        <p:spPr bwMode="auto">
          <a:xfrm rot="16200000">
            <a:off x="-106251" y="2275971"/>
            <a:ext cx="2513230" cy="137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פאזל לחלק">
            <a:extLst>
              <a:ext uri="{FF2B5EF4-FFF2-40B4-BE49-F238E27FC236}">
                <a16:creationId xmlns:a16="http://schemas.microsoft.com/office/drawing/2014/main" id="{B768A6BD-D82B-F220-CC23-0205C8F782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01"/>
          <a:stretch/>
        </p:blipFill>
        <p:spPr bwMode="auto">
          <a:xfrm rot="16200000">
            <a:off x="9835346" y="2608492"/>
            <a:ext cx="2513230" cy="89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CE12A18-7FE4-0303-EF37-BBDC2772E41A}"/>
              </a:ext>
            </a:extLst>
          </p:cNvPr>
          <p:cNvSpPr txBox="1"/>
          <p:nvPr/>
        </p:nvSpPr>
        <p:spPr>
          <a:xfrm>
            <a:off x="8651077" y="2059557"/>
            <a:ext cx="15787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שכבת התעבורה אחראית על ניהול התקשורת, אמינות החיבור והנתונים.</a:t>
            </a:r>
            <a:endParaRPr lang="en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D1CB39-CF54-8FC0-85E0-B235B1D1FC54}"/>
              </a:ext>
            </a:extLst>
          </p:cNvPr>
          <p:cNvSpPr txBox="1"/>
          <p:nvPr/>
        </p:nvSpPr>
        <p:spPr>
          <a:xfrm>
            <a:off x="5261458" y="2423840"/>
            <a:ext cx="20496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השכבה מנהלת את העברת המידע ברשת מקצה לקצה. </a:t>
            </a:r>
            <a:endParaRPr lang="en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53090B-5A1A-CA6D-D3D1-3F3D42A7216A}"/>
              </a:ext>
            </a:extLst>
          </p:cNvPr>
          <p:cNvSpPr txBox="1"/>
          <p:nvPr/>
        </p:nvSpPr>
        <p:spPr>
          <a:xfrm>
            <a:off x="2209075" y="2001483"/>
            <a:ext cx="1799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השכבה מפצלת את ההודעה למנות בצד             השולח            ובונה אותן מחדש בצד המקבל.</a:t>
            </a:r>
            <a:endParaRPr lang="en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A72A20-FBCE-3A36-90BF-D6D6AD3E6C6B}"/>
              </a:ext>
            </a:extLst>
          </p:cNvPr>
          <p:cNvSpPr txBox="1"/>
          <p:nvPr/>
        </p:nvSpPr>
        <p:spPr>
          <a:xfrm>
            <a:off x="8515350" y="5556579"/>
            <a:ext cx="1943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פרוטוקולים נפוצים בשכבה זו הם:</a:t>
            </a:r>
          </a:p>
          <a:p>
            <a:pPr algn="ctr" rt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ו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EEA218-9768-BAED-6086-B848A3E9CC7F}"/>
              </a:ext>
            </a:extLst>
          </p:cNvPr>
          <p:cNvSpPr txBox="1"/>
          <p:nvPr/>
        </p:nvSpPr>
        <p:spPr>
          <a:xfrm>
            <a:off x="5430132" y="5137803"/>
            <a:ext cx="17205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בנוסף השכבה מספקת בקרת זרימה על הנתונים.</a:t>
            </a:r>
            <a:endParaRPr lang="en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4C5C3-0CE8-412D-9005-CA65ED348F76}"/>
              </a:ext>
            </a:extLst>
          </p:cNvPr>
          <p:cNvSpPr txBox="1"/>
          <p:nvPr/>
        </p:nvSpPr>
        <p:spPr>
          <a:xfrm>
            <a:off x="1757488" y="5530824"/>
            <a:ext cx="2588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בד"כ נשלחת הודעת   אישור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  <a:r>
              <a:rPr 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</a:t>
            </a:r>
          </a:p>
          <a:p>
            <a:pPr algn="ctr" rtl="1"/>
            <a:r>
              <a:rPr 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למחשב השולח.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2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29" grpId="0"/>
      <p:bldP spid="30" grpId="0"/>
      <p:bldP spid="31" grpId="0"/>
      <p:bldP spid="32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510</TotalTime>
  <Words>830</Words>
  <Application>Microsoft Office PowerPoint</Application>
  <PresentationFormat>Widescreen</PresentationFormat>
  <Paragraphs>226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</vt:lpstr>
      <vt:lpstr>Calibri</vt:lpstr>
      <vt:lpstr>David</vt:lpstr>
      <vt:lpstr>Rockwell</vt:lpstr>
      <vt:lpstr>Rockwell Condensed</vt:lpstr>
      <vt:lpstr>Rockwell Extra Bold</vt:lpstr>
      <vt:lpstr>Times New Roman</vt:lpstr>
      <vt:lpstr>Wingdings</vt:lpstr>
      <vt:lpstr>Wood Type</vt:lpstr>
      <vt:lpstr>מודל 7 השכבות</vt:lpstr>
      <vt:lpstr>פ            </vt:lpstr>
      <vt:lpstr>פ            </vt:lpstr>
      <vt:lpstr>פע           </vt:lpstr>
      <vt:lpstr>פע           </vt:lpstr>
      <vt:lpstr>פער          </vt:lpstr>
      <vt:lpstr>פער          </vt:lpstr>
      <vt:lpstr>פער ת       </vt:lpstr>
      <vt:lpstr>פער ת       </vt:lpstr>
      <vt:lpstr>פער תש      </vt:lpstr>
      <vt:lpstr>פער תש      </vt:lpstr>
      <vt:lpstr>פער תש ת   </vt:lpstr>
      <vt:lpstr>פער תש ת   </vt:lpstr>
      <vt:lpstr>פער תש ת"א</vt:lpstr>
      <vt:lpstr>פער תש ת"א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מודל 7 השכבות</dc:title>
  <dc:creator>Cyber-Administrator</dc:creator>
  <cp:lastModifiedBy>Cyber-Administrator</cp:lastModifiedBy>
  <cp:revision>34</cp:revision>
  <dcterms:created xsi:type="dcterms:W3CDTF">2024-05-01T10:14:35Z</dcterms:created>
  <dcterms:modified xsi:type="dcterms:W3CDTF">2024-05-02T13:56:08Z</dcterms:modified>
</cp:coreProperties>
</file>