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94" r:id="rId1"/>
  </p:sldMasterIdLst>
  <p:notesMasterIdLst>
    <p:notesMasterId r:id="rId35"/>
  </p:notesMasterIdLst>
  <p:sldIdLst>
    <p:sldId id="256" r:id="rId2"/>
    <p:sldId id="266" r:id="rId3"/>
    <p:sldId id="257" r:id="rId4"/>
    <p:sldId id="300" r:id="rId5"/>
    <p:sldId id="261" r:id="rId6"/>
    <p:sldId id="259" r:id="rId7"/>
    <p:sldId id="258" r:id="rId8"/>
    <p:sldId id="262" r:id="rId9"/>
    <p:sldId id="263" r:id="rId10"/>
    <p:sldId id="264" r:id="rId11"/>
    <p:sldId id="267" r:id="rId12"/>
    <p:sldId id="268" r:id="rId13"/>
    <p:sldId id="269" r:id="rId14"/>
    <p:sldId id="271" r:id="rId15"/>
    <p:sldId id="273" r:id="rId16"/>
    <p:sldId id="274" r:id="rId17"/>
    <p:sldId id="275" r:id="rId18"/>
    <p:sldId id="297" r:id="rId19"/>
    <p:sldId id="276" r:id="rId20"/>
    <p:sldId id="277" r:id="rId21"/>
    <p:sldId id="279" r:id="rId22"/>
    <p:sldId id="280" r:id="rId23"/>
    <p:sldId id="281" r:id="rId24"/>
    <p:sldId id="287" r:id="rId25"/>
    <p:sldId id="299" r:id="rId26"/>
    <p:sldId id="283" r:id="rId27"/>
    <p:sldId id="285" r:id="rId28"/>
    <p:sldId id="291" r:id="rId29"/>
    <p:sldId id="288" r:id="rId30"/>
    <p:sldId id="290" r:id="rId31"/>
    <p:sldId id="289" r:id="rId32"/>
    <p:sldId id="298" r:id="rId33"/>
    <p:sldId id="294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Тема" id="{4D08F8A7-9FDB-499E-B6E8-D42800055B4A}">
          <p14:sldIdLst>
            <p14:sldId id="256"/>
          </p14:sldIdLst>
        </p14:section>
        <p14:section name="Раздел 1: Вводная информация" id="{EE564C51-8706-40B8-BC95-EF3705E8D3D2}">
          <p14:sldIdLst>
            <p14:sldId id="266"/>
            <p14:sldId id="257"/>
            <p14:sldId id="300"/>
            <p14:sldId id="261"/>
            <p14:sldId id="259"/>
            <p14:sldId id="258"/>
            <p14:sldId id="262"/>
            <p14:sldId id="263"/>
            <p14:sldId id="264"/>
          </p14:sldIdLst>
        </p14:section>
        <p14:section name="Раздел 2: Реализация проекта (первая визуальная новелла)" id="{71A5D380-1FC6-4222-8B65-CAE30C457750}">
          <p14:sldIdLst>
            <p14:sldId id="267"/>
            <p14:sldId id="268"/>
            <p14:sldId id="269"/>
            <p14:sldId id="271"/>
            <p14:sldId id="273"/>
            <p14:sldId id="274"/>
            <p14:sldId id="275"/>
            <p14:sldId id="297"/>
            <p14:sldId id="276"/>
            <p14:sldId id="277"/>
            <p14:sldId id="279"/>
          </p14:sldIdLst>
        </p14:section>
        <p14:section name="Раздел 3: Реализация проекта (вторая визуальная новелла)" id="{8E760EC0-0A15-4E8F-B1AB-FAA7E4220776}">
          <p14:sldIdLst>
            <p14:sldId id="280"/>
            <p14:sldId id="281"/>
            <p14:sldId id="287"/>
            <p14:sldId id="299"/>
            <p14:sldId id="283"/>
            <p14:sldId id="285"/>
            <p14:sldId id="291"/>
            <p14:sldId id="288"/>
            <p14:sldId id="290"/>
            <p14:sldId id="289"/>
            <p14:sldId id="298"/>
            <p14:sldId id="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8F3"/>
    <a:srgbClr val="FFF5EF"/>
    <a:srgbClr val="FFFAF7"/>
    <a:srgbClr val="FEF0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3" autoAdjust="0"/>
    <p:restoredTop sz="79742" autoAdjust="0"/>
  </p:normalViewPr>
  <p:slideViewPr>
    <p:cSldViewPr snapToGrid="0">
      <p:cViewPr varScale="1">
        <p:scale>
          <a:sx n="67" d="100"/>
          <a:sy n="67" d="100"/>
        </p:scale>
        <p:origin x="64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B4E77B-218A-4B35-B2A6-AC3A1E152A54}" type="datetimeFigureOut">
              <a:rPr lang="ru-RU" smtClean="0"/>
              <a:t>20.06.2025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EB743-175C-4A4E-AF5B-87365E171C6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5325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EB743-175C-4A4E-AF5B-87365E171C6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32776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1) </a:t>
            </a:r>
            <a:r>
              <a:rPr lang="ru-RU" dirty="0"/>
              <a:t>Больше ошибок можно объяснить вежливостью, чем у </a:t>
            </a:r>
            <a:r>
              <a:rPr lang="en-US" dirty="0" err="1"/>
              <a:t>LightGBM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2) </a:t>
            </a:r>
            <a:r>
              <a:rPr lang="ru-RU" dirty="0"/>
              <a:t>Меньше </a:t>
            </a:r>
            <a:r>
              <a:rPr lang="en-US" dirty="0"/>
              <a:t>FN.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EB743-175C-4A4E-AF5B-87365E171C6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7243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1) Часть ошибок объясняется использованием вежливых форм другими персонажами.</a:t>
            </a:r>
          </a:p>
          <a:p>
            <a:pPr marL="0" indent="0">
              <a:buNone/>
            </a:pPr>
            <a:r>
              <a:rPr lang="ru-RU" dirty="0"/>
              <a:t>2) Модель 8 раз путает </a:t>
            </a:r>
            <a:r>
              <a:rPr lang="ru-RU" dirty="0" err="1"/>
              <a:t>Юмэми</a:t>
            </a:r>
            <a:r>
              <a:rPr lang="ru-RU" dirty="0"/>
              <a:t> с </a:t>
            </a:r>
            <a:r>
              <a:rPr lang="ru-RU" dirty="0" err="1"/>
              <a:t>Сатоми</a:t>
            </a:r>
            <a:r>
              <a:rPr lang="ru-RU" dirty="0"/>
              <a:t>, которая использует то же местоимение «</a:t>
            </a:r>
            <a:r>
              <a:rPr lang="ru-RU" dirty="0" err="1"/>
              <a:t>ватаси</a:t>
            </a:r>
            <a:r>
              <a:rPr lang="ru-RU" dirty="0"/>
              <a:t>» (но учитываем, что у </a:t>
            </a:r>
            <a:r>
              <a:rPr lang="ru-RU" dirty="0" err="1"/>
              <a:t>Сатоми</a:t>
            </a:r>
            <a:r>
              <a:rPr lang="ru-RU" dirty="0"/>
              <a:t> 195 реплик!)</a:t>
            </a:r>
          </a:p>
          <a:p>
            <a:pPr marL="0" indent="0">
              <a:buNone/>
            </a:pPr>
            <a:r>
              <a:rPr lang="ru-RU" dirty="0"/>
              <a:t>3) Модель запомнила из обучающей выборки паттерны, слова, фразы. Даже если новые слова вежливые и стилистически подходят персонажу, модель могла их не распознать.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EB743-175C-4A4E-AF5B-87365E171C6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358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587263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3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1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5415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865843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34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43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88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103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BE4249-C0D0-4B06-8692-E8BB871AF643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7998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42B0DB6-F5C7-45FB-8CF3-31B45F9C2DAC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6941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1160EA64-D806-43AC-9DF2-F8C432F32B4C}" type="datetimeFigureOut">
              <a:rPr lang="en-US" smtClean="0"/>
              <a:t>6/20/2025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76496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5" r:id="rId1"/>
    <p:sldLayoutId id="2147483896" r:id="rId2"/>
    <p:sldLayoutId id="2147483897" r:id="rId3"/>
    <p:sldLayoutId id="2147483898" r:id="rId4"/>
    <p:sldLayoutId id="2147483899" r:id="rId5"/>
    <p:sldLayoutId id="2147483900" r:id="rId6"/>
    <p:sldLayoutId id="2147483901" r:id="rId7"/>
    <p:sldLayoutId id="2147483902" r:id="rId8"/>
    <p:sldLayoutId id="2147483903" r:id="rId9"/>
    <p:sldLayoutId id="2147483904" r:id="rId10"/>
    <p:sldLayoutId id="2147483905" r:id="rId11"/>
  </p:sldLayoutIdLst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1C7FCD-F103-404C-B2F6-638AF80604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385" y="1478061"/>
            <a:ext cx="8436630" cy="2464352"/>
          </a:xfrm>
        </p:spPr>
        <p:txBody>
          <a:bodyPr/>
          <a:lstStyle/>
          <a:p>
            <a:br>
              <a:rPr lang="ru-RU" sz="2800" b="0" i="0" u="none" strike="noStrike" cap="non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</a:br>
            <a:br>
              <a:rPr lang="en-US" sz="2800" b="0" i="0" u="none" strike="noStrike" cap="non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</a:br>
            <a:r>
              <a:rPr lang="ru-RU" sz="2800" b="1" i="0" u="none" strike="noStrike" cap="non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Тема проекта:</a:t>
            </a:r>
            <a:br>
              <a:rPr lang="en-US" sz="2800" b="1" i="0" u="none" strike="noStrike" cap="non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</a:br>
            <a:r>
              <a:rPr lang="ru-RU" sz="2800" i="0" u="none" strike="noStrike" cap="non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Идентификация реплик персонажа</a:t>
            </a:r>
            <a:br>
              <a:rPr lang="en-US" sz="2800" i="0" u="none" strike="noStrike" cap="non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</a:br>
            <a:r>
              <a:rPr lang="ru-RU" sz="2800" i="0" u="none" strike="noStrike" cap="non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японской визуальной новеллы</a:t>
            </a:r>
            <a:br>
              <a:rPr lang="ru-RU" sz="2800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</a:br>
            <a:r>
              <a:rPr lang="ru-RU" sz="2800" i="0" u="none" strike="noStrike" cap="non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с использованием методов машинного обучения</a:t>
            </a:r>
            <a:br>
              <a:rPr lang="en-US" sz="2800" i="0" u="none" strike="noStrike" cap="non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</a:br>
            <a:r>
              <a:rPr lang="ru-RU" sz="2800" i="0" u="none" strike="noStrike" cap="non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(на примере </a:t>
            </a:r>
            <a:r>
              <a:rPr lang="ru-RU" sz="2800" i="0" u="none" strike="noStrike" cap="none" baseline="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Юмэми</a:t>
            </a:r>
            <a:r>
              <a:rPr lang="ru-RU" sz="2800" i="0" u="none" strike="noStrike" cap="non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из </a:t>
            </a:r>
            <a:r>
              <a:rPr lang="en-US" sz="2800" i="1" cap="none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Planetarian</a:t>
            </a:r>
            <a:r>
              <a:rPr lang="ru-RU" sz="2800" i="0" u="none" strike="noStrike" cap="none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)</a:t>
            </a:r>
            <a:endParaRPr lang="ru-RU" sz="2800" cap="none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FEFC3EC-19EC-4102-ABCA-3F3C6FBC6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6292" y="4293702"/>
            <a:ext cx="7965723" cy="1086237"/>
          </a:xfrm>
        </p:spPr>
        <p:txBody>
          <a:bodyPr>
            <a:normAutofit fontScale="92500" lnSpcReduction="10000"/>
          </a:bodyPr>
          <a:lstStyle/>
          <a:p>
            <a:pPr algn="r"/>
            <a:endParaRPr lang="en-US" dirty="0">
              <a:latin typeface="Trebuchet MS" panose="020B0603020202020204" pitchFamily="34" charset="0"/>
            </a:endParaRPr>
          </a:p>
          <a:p>
            <a:pPr algn="r"/>
            <a:r>
              <a:rPr lang="ru-RU" dirty="0">
                <a:latin typeface="Trebuchet MS" panose="020B0603020202020204" pitchFamily="34" charset="0"/>
              </a:rPr>
              <a:t>Рыбакова Екатерина</a:t>
            </a:r>
          </a:p>
          <a:p>
            <a:pPr algn="r"/>
            <a:r>
              <a:rPr lang="ru-RU" dirty="0">
                <a:latin typeface="Trebuchet MS" panose="020B0603020202020204" pitchFamily="34" charset="0"/>
              </a:rPr>
              <a:t>2025 г.</a:t>
            </a:r>
          </a:p>
        </p:txBody>
      </p:sp>
    </p:spTree>
    <p:extLst>
      <p:ext uri="{BB962C8B-B14F-4D97-AF65-F5344CB8AC3E}">
        <p14:creationId xmlns:p14="http://schemas.microsoft.com/office/powerpoint/2010/main" val="372843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A78801-9038-49CB-A4F8-B8E77974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Trebuchet MS" panose="020B0603020202020204" pitchFamily="34" charset="0"/>
              </a:rPr>
              <a:t>Дисбаланс классов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494CAC-A3BC-44E1-BCB4-0C0293902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1447801"/>
            <a:ext cx="9601200" cy="4419600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Коррекцию дисбаланса классов мы осуществляли с помощью встроенных параметров моделей: логистической регрессии (</a:t>
            </a:r>
            <a:r>
              <a:rPr lang="ru-RU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class_weight</a:t>
            </a:r>
            <a:r>
              <a:rPr lang="ru-RU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), случайного леса (</a:t>
            </a:r>
            <a:r>
              <a:rPr lang="ru-RU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class_weight</a:t>
            </a:r>
            <a:r>
              <a:rPr lang="ru-RU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) и градиентного </a:t>
            </a:r>
            <a:r>
              <a:rPr lang="ru-RU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бустинга</a:t>
            </a:r>
            <a:r>
              <a:rPr lang="ru-RU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ru-RU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LightGBM</a:t>
            </a:r>
            <a:r>
              <a:rPr lang="ru-RU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(</a:t>
            </a:r>
            <a:r>
              <a:rPr lang="ru-RU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is_unbalance</a:t>
            </a:r>
            <a:r>
              <a:rPr lang="ru-RU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=</a:t>
            </a:r>
            <a:r>
              <a:rPr lang="ru-RU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True</a:t>
            </a:r>
            <a:r>
              <a:rPr lang="ru-RU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), без использования методов </a:t>
            </a:r>
            <a:r>
              <a:rPr lang="ru-RU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оверсэмплинга</a:t>
            </a:r>
            <a:r>
              <a:rPr lang="ru-RU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или </a:t>
            </a:r>
            <a:r>
              <a:rPr lang="ru-RU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андерсэмплинга</a:t>
            </a:r>
            <a:r>
              <a:rPr lang="ru-RU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Судя по результатам тестов, умеренный дисбаланс классов в (≈ 2.73:1) не помешал работе моделей благодаря применению встроенных параметров и использованию адекватных </a:t>
            </a:r>
            <a:r>
              <a:rPr lang="ru-RU" sz="2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эмбеддингов</a:t>
            </a:r>
            <a:r>
              <a:rPr lang="ru-RU" sz="26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4022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7EBBADB-570E-473E-BDED-596135C86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925" y="2002631"/>
            <a:ext cx="9612971" cy="2852737"/>
          </a:xfrm>
        </p:spPr>
        <p:txBody>
          <a:bodyPr>
            <a:normAutofit/>
          </a:bodyPr>
          <a:lstStyle/>
          <a:p>
            <a:r>
              <a:rPr lang="ru-RU" sz="3800" b="1" cap="none" dirty="0">
                <a:latin typeface="Trebuchet MS" panose="020B0603020202020204" pitchFamily="34" charset="0"/>
              </a:rPr>
              <a:t>Раздел 2: </a:t>
            </a:r>
            <a:r>
              <a:rPr lang="ru-RU" sz="3800" cap="none" dirty="0">
                <a:latin typeface="Trebuchet MS" panose="020B0603020202020204" pitchFamily="34" charset="0"/>
              </a:rPr>
              <a:t>Реализация проекта</a:t>
            </a:r>
            <a:br>
              <a:rPr lang="ru-RU" sz="3800" cap="none" dirty="0">
                <a:latin typeface="Trebuchet MS" panose="020B0603020202020204" pitchFamily="34" charset="0"/>
              </a:rPr>
            </a:br>
            <a:r>
              <a:rPr lang="ru-RU" sz="3800" cap="none" dirty="0">
                <a:latin typeface="Trebuchet MS" panose="020B0603020202020204" pitchFamily="34" charset="0"/>
              </a:rPr>
              <a:t>(первая визуальная новелла)</a:t>
            </a:r>
          </a:p>
        </p:txBody>
      </p:sp>
    </p:spTree>
    <p:extLst>
      <p:ext uri="{BB962C8B-B14F-4D97-AF65-F5344CB8AC3E}">
        <p14:creationId xmlns:p14="http://schemas.microsoft.com/office/powerpoint/2010/main" val="123572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D220E4-C672-44B5-8068-25F7A371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Trebuchet MS" panose="020B0603020202020204" pitchFamily="34" charset="0"/>
              </a:rPr>
              <a:t>1. Предобработка текста первой игры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B798A4-A091-4C07-81A6-1ACDACC1D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1533473"/>
            <a:ext cx="9601200" cy="3470167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На этапе предобработки были оставлены только символы японских слоговых азбук и иероглифы, пустые строки удалены.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Поскольку традиционные методы обработки текста (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токенизация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, n-граммы, синтаксический разбор) показали низкую эффективность на наших данных, мы выбрали подход на основе </a:t>
            </a:r>
            <a:r>
              <a:rPr lang="ru-RU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эмбеддингов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, который позволяет моделям захватывать контекст и семантику без опоры на предварительное разбиение текста.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53AF725-80A6-48C7-ABE4-E72F13EF7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627" y="5400567"/>
            <a:ext cx="5696745" cy="77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673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F9A9F-8264-46AD-9BB7-8C8C90052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Trebuchet MS" panose="020B0603020202020204" pitchFamily="34" charset="0"/>
              </a:rPr>
              <a:t>Почему традиционные методы плохо работают с японским текстом: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69D111B-4C76-4D94-80B5-6CB0C93E42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1790699"/>
            <a:ext cx="9601200" cy="4076701"/>
          </a:xfrm>
        </p:spPr>
        <p:txBody>
          <a:bodyPr>
            <a:normAutofit lnSpcReduction="10000"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В японском письме нет явных границ между словами →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токенизаторы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часто ошибаются при разбиении текста.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Грамматическая информация выражается через набор суффиксов, частиц и вспомогательных глаголов, часто «приклеенных» к основам →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n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-граммы не понимают их значений и легко теряют смысл.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Вежливость в японском — это устойчивые глагольные конструкции, которые могут состоять из нескольких морфем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→ простая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токенизация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разрывает связные выражения, и модель не улавливает контекст.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N-граммы не различают стили речи и теряют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обобщаемость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5910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D220E4-C672-44B5-8068-25F7A371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Trebuchet MS" panose="020B0603020202020204" pitchFamily="34" charset="0"/>
              </a:rPr>
              <a:t>2. Векторизация текста (</a:t>
            </a:r>
            <a:r>
              <a:rPr lang="ru-RU" sz="2800" b="1" dirty="0" err="1">
                <a:latin typeface="Trebuchet MS" panose="020B0603020202020204" pitchFamily="34" charset="0"/>
              </a:rPr>
              <a:t>эмбеддинги</a:t>
            </a:r>
            <a:r>
              <a:rPr lang="ru-RU" sz="2800" b="1" dirty="0">
                <a:latin typeface="Trebuchet MS" panose="020B0603020202020204" pitchFamily="34" charset="0"/>
              </a:rPr>
              <a:t>)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B798A4-A091-4C07-81A6-1ACDACC1DE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1571625"/>
            <a:ext cx="9601200" cy="42957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Мы обратились к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предобученным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эмбеддинг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-моделям, которые используют собственные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токенизаторы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. Мы опробовали три модели: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paraphrase-multilingual-MiniLM-L12-v2 (</a:t>
            </a:r>
            <a:r>
              <a:rPr lang="ru-RU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из </a:t>
            </a: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sentence-transformers);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sonoisa</a:t>
            </a: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/sentence-</a:t>
            </a:r>
            <a:r>
              <a:rPr lang="en-US" sz="2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bert</a:t>
            </a: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-base-ja-mean-tokens (</a:t>
            </a:r>
            <a:r>
              <a:rPr lang="ru-RU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из </a:t>
            </a: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sentence-transformers);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cl-</a:t>
            </a:r>
            <a:r>
              <a:rPr lang="en-US" sz="2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tohoku</a:t>
            </a: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/</a:t>
            </a:r>
            <a:r>
              <a:rPr lang="en-US" sz="2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bert</a:t>
            </a: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-base-</a:t>
            </a:r>
            <a:r>
              <a:rPr lang="en-US" sz="2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japanese</a:t>
            </a: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(</a:t>
            </a:r>
            <a:r>
              <a:rPr lang="en-US" sz="23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PyTorch</a:t>
            </a:r>
            <a:r>
              <a:rPr lang="en-US" sz="23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).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При обучении модели логической регрессии на первом тексте третья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эмбеддинг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-модель показала наилучший результат.</a:t>
            </a:r>
          </a:p>
        </p:txBody>
      </p:sp>
    </p:spTree>
    <p:extLst>
      <p:ext uri="{BB962C8B-B14F-4D97-AF65-F5344CB8AC3E}">
        <p14:creationId xmlns:p14="http://schemas.microsoft.com/office/powerpoint/2010/main" val="1232663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D220E4-C672-44B5-8068-25F7A371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Trebuchet MS" panose="020B0603020202020204" pitchFamily="34" charset="0"/>
              </a:rPr>
              <a:t>2. Сравнение </a:t>
            </a:r>
            <a:r>
              <a:rPr lang="ru-RU" sz="2800" b="1" dirty="0" err="1">
                <a:latin typeface="Trebuchet MS" panose="020B0603020202020204" pitchFamily="34" charset="0"/>
              </a:rPr>
              <a:t>эмбеддинг</a:t>
            </a:r>
            <a:r>
              <a:rPr lang="ru-RU" sz="2800" b="1" dirty="0">
                <a:latin typeface="Trebuchet MS" panose="020B0603020202020204" pitchFamily="34" charset="0"/>
              </a:rPr>
              <a:t>-моделей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D76CE0F-1C74-46F8-9B18-AAB944395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428750"/>
            <a:ext cx="4863220" cy="447957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F64A7879-886F-4068-B2AC-9B807604C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838" y="2647950"/>
            <a:ext cx="4934562" cy="202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0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268A52-B352-4325-B347-7311F8D71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Trebuchet MS" panose="020B0603020202020204" pitchFamily="34" charset="0"/>
              </a:rPr>
              <a:t>2. Наилучший результат у </a:t>
            </a:r>
            <a:r>
              <a:rPr lang="en-US" sz="2800" b="1" dirty="0" err="1">
                <a:latin typeface="Trebuchet MS" panose="020B0603020202020204" pitchFamily="34" charset="0"/>
              </a:rPr>
              <a:t>TohokuBERT</a:t>
            </a:r>
            <a:endParaRPr lang="ru-RU" sz="2800" b="1" dirty="0">
              <a:latin typeface="Trebuchet MS" panose="020B0603020202020204" pitchFamily="34" charset="0"/>
            </a:endParaRP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1C7ACB9-9C77-4FCE-8113-8AA666279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81850" y="1525393"/>
            <a:ext cx="4057650" cy="4583270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F-мера для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“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Yumemi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”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— 0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.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92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.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Эта модель наиболее эффективно улавливает контекст, грамматику и стилистические нюансы языка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.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Высокие показатели точности и полноты делают её оптимальным выбором для решения нашей задачи.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C3BB24F-A4DF-4268-9EE2-FBAD54CCE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4950" y="1423756"/>
            <a:ext cx="5224462" cy="478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861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268A52-B352-4325-B347-7311F8D71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Trebuchet MS" panose="020B0603020202020204" pitchFamily="34" charset="0"/>
              </a:rPr>
              <a:t>3. Алгоритм работы классификационных моделей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1C7ACB9-9C77-4FCE-8113-8AA666279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1423756"/>
            <a:ext cx="10077450" cy="4583270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arenR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Подготавливаем данные: загружаем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датасет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с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эмбеддингами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и исходными метками, создаём бинарную целевую метку (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label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), извлекаем признаки X (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эмбеддинги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) и целевую переменную y.</a:t>
            </a:r>
          </a:p>
          <a:p>
            <a:pPr marL="457200" indent="-457200">
              <a:buAutoNum type="arabicParenR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Делим данные на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train/test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(80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/20)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с параметром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stratify=y.</a:t>
            </a:r>
          </a:p>
          <a:p>
            <a:pPr marL="457200" indent="-457200">
              <a:buAutoNum type="arabicParenR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Обучаем модель с кросс-валидацией для оценки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F-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меры,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(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опционально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)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подбираем оптимальный порог вероятности на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train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(перебор от 0 до 1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, by=0.01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), чтобы максимизировать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 F-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меру. Задаём параметры с учётом дисбаланса.</a:t>
            </a:r>
          </a:p>
          <a:p>
            <a:pPr marL="457200" indent="-457200">
              <a:buAutoNum type="arabicParenR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Сохраняем обученную модель в файл 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pickle).</a:t>
            </a:r>
          </a:p>
          <a:p>
            <a:pPr marL="457200" indent="-457200">
              <a:buAutoNum type="arabicParenR"/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  <a:cs typeface="Times New Roman" panose="02020603050405020304" pitchFamily="18" charset="0"/>
              </a:rPr>
              <a:t>Оцениваем модель на тестовой выборке, выводим классификационный отчёт и матрицу ошибок. Лучшую модель выбираем по метрикам миноритарного класса.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  <a:p>
            <a:pPr marL="457200" indent="-457200">
              <a:buAutoNum type="arabicParenR"/>
            </a:pPr>
            <a:endParaRPr lang="en-US" sz="2400" i="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119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D220E4-C672-44B5-8068-25F7A371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rebuchet MS" panose="020B0603020202020204" pitchFamily="34" charset="0"/>
              </a:rPr>
              <a:t>3</a:t>
            </a:r>
            <a:r>
              <a:rPr lang="ru-RU" sz="2800" b="1" dirty="0">
                <a:latin typeface="Trebuchet MS" panose="020B0603020202020204" pitchFamily="34" charset="0"/>
              </a:rPr>
              <a:t>. </a:t>
            </a:r>
            <a:r>
              <a:rPr lang="ru-RU" sz="2800" b="1" dirty="0" err="1">
                <a:latin typeface="Trebuchet MS" panose="020B0603020202020204" pitchFamily="34" charset="0"/>
              </a:rPr>
              <a:t>Логрег</a:t>
            </a:r>
            <a:r>
              <a:rPr lang="ru-RU" sz="2800" b="1" dirty="0">
                <a:latin typeface="Trebuchet MS" panose="020B0603020202020204" pitchFamily="34" charset="0"/>
              </a:rPr>
              <a:t> </a:t>
            </a:r>
            <a:r>
              <a:rPr lang="en-US" sz="2800" b="1" dirty="0">
                <a:latin typeface="Trebuchet MS" panose="020B0603020202020204" pitchFamily="34" charset="0"/>
              </a:rPr>
              <a:t>+ </a:t>
            </a:r>
            <a:r>
              <a:rPr lang="en-US" sz="2800" b="1" dirty="0" err="1">
                <a:latin typeface="Trebuchet MS" panose="020B0603020202020204" pitchFamily="34" charset="0"/>
              </a:rPr>
              <a:t>TohokuBERT</a:t>
            </a:r>
            <a:r>
              <a:rPr lang="en-US" sz="2800" b="1" dirty="0">
                <a:latin typeface="Trebuchet MS" panose="020B0603020202020204" pitchFamily="34" charset="0"/>
              </a:rPr>
              <a:t> (</a:t>
            </a:r>
            <a:r>
              <a:rPr lang="ru-RU" sz="2800" b="1" dirty="0">
                <a:latin typeface="Trebuchet MS" panose="020B0603020202020204" pitchFamily="34" charset="0"/>
              </a:rPr>
              <a:t>оптимальный порог = 0.47)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4353E6B-3447-4405-9FE2-FD79957A9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1" y="4914540"/>
            <a:ext cx="9601200" cy="1485900"/>
          </a:xfrm>
        </p:spPr>
        <p:txBody>
          <a:bodyPr>
            <a:normAutofit fontScale="92500" lnSpcReduction="20000"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Модель показывает высокую точность: общая </a:t>
            </a:r>
            <a:r>
              <a:rPr lang="ru-RU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accuracy</a:t>
            </a:r>
            <a:r>
              <a:rPr lang="ru-RU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 — 96%.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Класс 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“</a:t>
            </a:r>
            <a:r>
              <a:rPr lang="ru-RU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Yumemi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”</a:t>
            </a:r>
            <a:r>
              <a:rPr lang="ru-RU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 определяется хорошо: F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-</a:t>
            </a:r>
            <a:r>
              <a:rPr lang="ru-RU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мера = 0.93.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Ошибки: 11 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FN </a:t>
            </a:r>
            <a:r>
              <a:rPr lang="ru-RU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и 11 </a:t>
            </a: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FP</a:t>
            </a:r>
            <a:r>
              <a:rPr lang="ru-RU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Хороший баланс между </a:t>
            </a:r>
            <a:r>
              <a:rPr lang="ru-RU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precision</a:t>
            </a:r>
            <a:r>
              <a:rPr lang="ru-RU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 и </a:t>
            </a:r>
            <a:r>
              <a:rPr lang="ru-RU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recall</a:t>
            </a:r>
            <a:r>
              <a:rPr lang="ru-RU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 для об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о</a:t>
            </a:r>
            <a:r>
              <a:rPr lang="ru-RU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их классов.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0ECD8F8-FA47-4D33-A04C-5E45DDC6F7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1487" y="1384300"/>
            <a:ext cx="4193637" cy="342876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9E41887-007C-40C3-BF4F-D9726E92A8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8901" y="2069408"/>
            <a:ext cx="4533899" cy="192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831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7D0E3BFE-C79C-4D99-8B07-98C536520ABD}"/>
              </a:ext>
            </a:extLst>
          </p:cNvPr>
          <p:cNvSpPr txBox="1"/>
          <p:nvPr/>
        </p:nvSpPr>
        <p:spPr>
          <a:xfrm>
            <a:off x="1242438" y="4970956"/>
            <a:ext cx="4942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ROC AUC = 0.981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— модель отлично отличает положительный класс от отрицательного.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238634-95D2-43B1-AF84-17CEE700DEE0}"/>
              </a:ext>
            </a:extLst>
          </p:cNvPr>
          <p:cNvSpPr txBox="1"/>
          <p:nvPr/>
        </p:nvSpPr>
        <p:spPr>
          <a:xfrm>
            <a:off x="6465327" y="761999"/>
            <a:ext cx="4942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PR AUC = 0.964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— модель хорошо работает с положительным классом, высокая точность при высокой полноте.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32DE772-1144-4F23-B01E-BDDEE7EA0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438" y="974013"/>
            <a:ext cx="4764016" cy="386068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C2C4BC1-DE88-4073-BB0F-814C8944DC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5327" y="2023306"/>
            <a:ext cx="4728251" cy="3860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437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7EBBADB-570E-473E-BDED-596135C86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5123" y="2002631"/>
            <a:ext cx="9612971" cy="2852737"/>
          </a:xfrm>
        </p:spPr>
        <p:txBody>
          <a:bodyPr>
            <a:normAutofit/>
          </a:bodyPr>
          <a:lstStyle/>
          <a:p>
            <a:r>
              <a:rPr lang="ru-RU" sz="3800" b="1" cap="none" dirty="0">
                <a:latin typeface="Trebuchet MS" panose="020B0603020202020204" pitchFamily="34" charset="0"/>
              </a:rPr>
              <a:t>Раздел 1: </a:t>
            </a:r>
            <a:r>
              <a:rPr lang="ru-RU" sz="3800" cap="none" dirty="0">
                <a:latin typeface="Trebuchet MS" panose="020B0603020202020204" pitchFamily="34" charset="0"/>
              </a:rPr>
              <a:t>Вводная 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4286211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D220E4-C672-44B5-8068-25F7A371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rebuchet MS" panose="020B0603020202020204" pitchFamily="34" charset="0"/>
              </a:rPr>
              <a:t>4</a:t>
            </a:r>
            <a:r>
              <a:rPr lang="ru-RU" sz="2800" b="1" dirty="0">
                <a:latin typeface="Trebuchet MS" panose="020B0603020202020204" pitchFamily="34" charset="0"/>
              </a:rPr>
              <a:t>. Случайный лес </a:t>
            </a:r>
            <a:r>
              <a:rPr lang="en-US" sz="2800" b="1" dirty="0">
                <a:latin typeface="Trebuchet MS" panose="020B0603020202020204" pitchFamily="34" charset="0"/>
              </a:rPr>
              <a:t>+ </a:t>
            </a:r>
            <a:r>
              <a:rPr lang="en-US" sz="2800" b="1" dirty="0" err="1">
                <a:latin typeface="Trebuchet MS" panose="020B0603020202020204" pitchFamily="34" charset="0"/>
              </a:rPr>
              <a:t>TohokuBERT</a:t>
            </a:r>
            <a:r>
              <a:rPr lang="en-US" sz="2800" b="1" dirty="0">
                <a:latin typeface="Trebuchet MS" panose="020B0603020202020204" pitchFamily="34" charset="0"/>
              </a:rPr>
              <a:t> (</a:t>
            </a:r>
            <a:r>
              <a:rPr lang="ru-RU" sz="2800" b="1" dirty="0">
                <a:latin typeface="Trebuchet MS" panose="020B0603020202020204" pitchFamily="34" charset="0"/>
              </a:rPr>
              <a:t>опт. порог = 0.26)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4353E6B-3447-4405-9FE2-FD79957A9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38301" y="4824202"/>
            <a:ext cx="9601200" cy="1485900"/>
          </a:xfrm>
        </p:spPr>
        <p:txBody>
          <a:bodyPr>
            <a:normAutofit fontScale="92500" lnSpcReduction="10000"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Без подбора </a:t>
            </a:r>
            <a:r>
              <a:rPr lang="ru-RU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гиперпараметров</a:t>
            </a:r>
            <a:r>
              <a:rPr lang="ru-RU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. </a:t>
            </a:r>
            <a:r>
              <a:rPr lang="en-US" sz="20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GridSearch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CV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и </a:t>
            </a:r>
            <a:r>
              <a:rPr lang="en-US" sz="2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RandomizedSearchCV</a:t>
            </a:r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ru-RU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показали результаты хуже, как и отсутствие оптимального порога.</a:t>
            </a:r>
            <a:endParaRPr lang="ru-RU" sz="20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rebuchet MS" panose="020B0603020202020204" pitchFamily="34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F-</a:t>
            </a:r>
            <a:r>
              <a:rPr lang="ru-RU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мера на кросс-валидации (5 </a:t>
            </a:r>
            <a:r>
              <a:rPr lang="ru-RU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фолдов</a:t>
            </a:r>
            <a:r>
              <a:rPr lang="ru-RU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): 0.768 ± 0.012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rebuchet MS" panose="020B0603020202020204" pitchFamily="34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Логрег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показал результаты лучше по всем основным метрикам.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94A9BFC-E875-42D3-8414-67C567167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8301" y="1290848"/>
            <a:ext cx="4152899" cy="339545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4DED711-0EDF-4ACE-BD2C-50CDA067AA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5999" y="1815528"/>
            <a:ext cx="4907369" cy="205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45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D220E4-C672-44B5-8068-25F7A371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rebuchet MS" panose="020B0603020202020204" pitchFamily="34" charset="0"/>
              </a:rPr>
              <a:t>4</a:t>
            </a:r>
            <a:r>
              <a:rPr lang="ru-RU" sz="2800" b="1" dirty="0">
                <a:latin typeface="Trebuchet MS" panose="020B0603020202020204" pitchFamily="34" charset="0"/>
              </a:rPr>
              <a:t>. </a:t>
            </a:r>
            <a:r>
              <a:rPr lang="en-US" sz="2800" b="1" dirty="0" err="1">
                <a:latin typeface="Trebuchet MS" panose="020B0603020202020204" pitchFamily="34" charset="0"/>
              </a:rPr>
              <a:t>LightGBM</a:t>
            </a:r>
            <a:r>
              <a:rPr lang="en-US" sz="2800" b="1" dirty="0">
                <a:latin typeface="Trebuchet MS" panose="020B0603020202020204" pitchFamily="34" charset="0"/>
              </a:rPr>
              <a:t> + </a:t>
            </a:r>
            <a:r>
              <a:rPr lang="en-US" sz="2800" b="1" dirty="0" err="1">
                <a:latin typeface="Trebuchet MS" panose="020B0603020202020204" pitchFamily="34" charset="0"/>
              </a:rPr>
              <a:t>TohokuBERT</a:t>
            </a:r>
            <a:r>
              <a:rPr lang="ru-RU" sz="2800" b="1" dirty="0">
                <a:latin typeface="Trebuchet MS" panose="020B0603020202020204" pitchFamily="34" charset="0"/>
              </a:rPr>
              <a:t> (стандартный порог = 0.5)</a:t>
            </a:r>
            <a:r>
              <a:rPr lang="en-US" sz="2800" b="1" dirty="0">
                <a:latin typeface="Trebuchet MS" panose="020B0603020202020204" pitchFamily="34" charset="0"/>
              </a:rPr>
              <a:t> </a:t>
            </a:r>
            <a:endParaRPr lang="ru-RU" sz="2800" b="1" dirty="0">
              <a:latin typeface="Trebuchet MS" panose="020B0603020202020204" pitchFamily="34" charset="0"/>
            </a:endParaRP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B4353E6B-3447-4405-9FE2-FD79957A9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51001" y="4856772"/>
            <a:ext cx="9601200" cy="1485900"/>
          </a:xfrm>
        </p:spPr>
        <p:txBody>
          <a:bodyPr>
            <a:normAutofit lnSpcReduction="10000"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F-мера на кросс-валидации (5 </a:t>
            </a:r>
            <a:r>
              <a:rPr lang="ru-RU" b="0" i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фолдов</a:t>
            </a:r>
            <a:r>
              <a:rPr lang="ru-RU" b="0" i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): 0.876 ± 0.018.</a:t>
            </a:r>
            <a:endParaRPr lang="en-US" b="0" i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rebuchet MS" panose="020B0603020202020204" pitchFamily="34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LightGBM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показывает высокую точность на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“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Yumemi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”,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но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recall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ниже, чем у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логрег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— модель осторожнее, но пропускает больше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“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Yumemi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”.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Логрег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всё равно показывает более сбалансированный результат.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2ED6F81-1A54-4343-9006-C65FA8BD9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5834" y="1395612"/>
            <a:ext cx="3898899" cy="336941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F9A8A25-0017-4D83-8BCC-44EFEAD40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6665" y="1815528"/>
            <a:ext cx="4643735" cy="19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09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7EBBADB-570E-473E-BDED-596135C86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945" y="2002631"/>
            <a:ext cx="9612971" cy="2852737"/>
          </a:xfrm>
        </p:spPr>
        <p:txBody>
          <a:bodyPr>
            <a:normAutofit/>
          </a:bodyPr>
          <a:lstStyle/>
          <a:p>
            <a:r>
              <a:rPr lang="ru-RU" sz="3800" b="1" cap="none" dirty="0">
                <a:latin typeface="Trebuchet MS" panose="020B0603020202020204" pitchFamily="34" charset="0"/>
              </a:rPr>
              <a:t>Раздел 3: </a:t>
            </a:r>
            <a:r>
              <a:rPr lang="ru-RU" sz="3800" cap="none" dirty="0">
                <a:latin typeface="Trebuchet MS" panose="020B0603020202020204" pitchFamily="34" charset="0"/>
              </a:rPr>
              <a:t>Реализация проекта</a:t>
            </a:r>
            <a:br>
              <a:rPr lang="ru-RU" sz="3800" cap="none" dirty="0">
                <a:latin typeface="Trebuchet MS" panose="020B0603020202020204" pitchFamily="34" charset="0"/>
              </a:rPr>
            </a:br>
            <a:r>
              <a:rPr lang="ru-RU" sz="3800" cap="none" dirty="0">
                <a:latin typeface="Trebuchet MS" panose="020B0603020202020204" pitchFamily="34" charset="0"/>
              </a:rPr>
              <a:t>(вторая визуальная новелла)</a:t>
            </a:r>
          </a:p>
        </p:txBody>
      </p:sp>
    </p:spTree>
    <p:extLst>
      <p:ext uri="{BB962C8B-B14F-4D97-AF65-F5344CB8AC3E}">
        <p14:creationId xmlns:p14="http://schemas.microsoft.com/office/powerpoint/2010/main" val="1283444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D220E4-C672-44B5-8068-25F7A371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rebuchet MS" panose="020B0603020202020204" pitchFamily="34" charset="0"/>
              </a:rPr>
              <a:t>5</a:t>
            </a:r>
            <a:r>
              <a:rPr lang="ru-RU" sz="2800" b="1" dirty="0">
                <a:latin typeface="Trebuchet MS" panose="020B0603020202020204" pitchFamily="34" charset="0"/>
              </a:rPr>
              <a:t>. Предобработка текста второй игры;</a:t>
            </a:r>
            <a:br>
              <a:rPr lang="ru-RU" sz="2800" b="1" dirty="0">
                <a:latin typeface="Trebuchet MS" panose="020B0603020202020204" pitchFamily="34" charset="0"/>
              </a:rPr>
            </a:br>
            <a:r>
              <a:rPr lang="en-US" sz="2800" b="1" dirty="0">
                <a:latin typeface="Trebuchet MS" panose="020B0603020202020204" pitchFamily="34" charset="0"/>
              </a:rPr>
              <a:t>6</a:t>
            </a:r>
            <a:r>
              <a:rPr lang="ru-RU" sz="2800" b="1" dirty="0">
                <a:latin typeface="Trebuchet MS" panose="020B0603020202020204" pitchFamily="34" charset="0"/>
              </a:rPr>
              <a:t>. Генерация </a:t>
            </a:r>
            <a:r>
              <a:rPr lang="ru-RU" sz="2800" b="1" dirty="0" err="1">
                <a:latin typeface="Trebuchet MS" panose="020B0603020202020204" pitchFamily="34" charset="0"/>
              </a:rPr>
              <a:t>эмбеддингов</a:t>
            </a:r>
            <a:r>
              <a:rPr lang="ru-RU" sz="2800" b="1" dirty="0">
                <a:latin typeface="Trebuchet MS" panose="020B0603020202020204" pitchFamily="34" charset="0"/>
              </a:rPr>
              <a:t> </a:t>
            </a:r>
            <a:r>
              <a:rPr lang="en-US" sz="2800" b="1" dirty="0" err="1">
                <a:latin typeface="Trebuchet MS" panose="020B0603020202020204" pitchFamily="34" charset="0"/>
              </a:rPr>
              <a:t>TohokuBERT</a:t>
            </a:r>
            <a:endParaRPr lang="ru-RU" sz="2800" b="1" dirty="0">
              <a:latin typeface="Trebuchet MS" panose="020B0603020202020204" pitchFamily="34" charset="0"/>
            </a:endParaRPr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1D389934-C84E-4002-BB5C-3CEE4DB68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4143063"/>
            <a:ext cx="9601200" cy="2029137"/>
          </a:xfrm>
        </p:spPr>
        <p:txBody>
          <a:bodyPr>
            <a:normAutofit fontScale="92500" lnSpcReduction="10000"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Для того, чтобы улучшить результаты работы модели логической регрессии, обученной на репликах из первой игры, мы нашли оптимальный порог вероятности по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F-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мере на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валидационной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выборке: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0.85 (F1 = 0.824)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. 10% —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валидационная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выборка, остальные 90% — тестовая без разметки.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Разделение потребовалось, чтобы избежать утечки данных.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6DD86E3-08BC-4BFD-8A58-28CC4CC93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2036787"/>
            <a:ext cx="2899272" cy="19056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81B88EF-355E-4247-BEE5-B4C4FC3985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0275" y="2562900"/>
            <a:ext cx="7041709" cy="49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3854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D220E4-C672-44B5-8068-25F7A371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rebuchet MS" panose="020B0603020202020204" pitchFamily="34" charset="0"/>
              </a:rPr>
              <a:t>7</a:t>
            </a:r>
            <a:r>
              <a:rPr lang="ru-RU" sz="2800" b="1" dirty="0">
                <a:latin typeface="Trebuchet MS" panose="020B0603020202020204" pitchFamily="34" charset="0"/>
              </a:rPr>
              <a:t>. Логистическая регрессия </a:t>
            </a:r>
            <a:r>
              <a:rPr lang="en-US" sz="2800" b="1" dirty="0">
                <a:latin typeface="Trebuchet MS" panose="020B0603020202020204" pitchFamily="34" charset="0"/>
              </a:rPr>
              <a:t>(</a:t>
            </a:r>
            <a:r>
              <a:rPr lang="ru-RU" sz="2800" b="1" dirty="0">
                <a:latin typeface="Trebuchet MS" panose="020B0603020202020204" pitchFamily="34" charset="0"/>
              </a:rPr>
              <a:t>опт</a:t>
            </a:r>
            <a:r>
              <a:rPr lang="en-US" sz="2800" b="1" dirty="0">
                <a:latin typeface="Trebuchet MS" panose="020B0603020202020204" pitchFamily="34" charset="0"/>
              </a:rPr>
              <a:t>.</a:t>
            </a:r>
            <a:r>
              <a:rPr lang="ru-RU" sz="2800" b="1" dirty="0">
                <a:latin typeface="Trebuchet MS" panose="020B0603020202020204" pitchFamily="34" charset="0"/>
              </a:rPr>
              <a:t> порог 0.85)</a:t>
            </a:r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1D389934-C84E-4002-BB5C-3CEE4DB68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84592" y="4225675"/>
            <a:ext cx="5108253" cy="1485900"/>
          </a:xfrm>
        </p:spPr>
        <p:txBody>
          <a:bodyPr>
            <a:normAutofit lnSpcReduction="10000"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Мало </a:t>
            </a:r>
            <a:r>
              <a:rPr lang="en-US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FN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, что важно для задачи идентификации реплик.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Высокий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recall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в ущерб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precision.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Общая точность 0.95.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7DEDEC1-232A-44AD-B094-FC35E37DC5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3636" y="1638050"/>
            <a:ext cx="4073549" cy="333057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23D3C94-91CB-4F20-85E2-E875E7882D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84592" y="1911108"/>
            <a:ext cx="4736052" cy="1936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60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0F16D2-68A2-4F85-BB2D-DE07E79D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247" y="673923"/>
            <a:ext cx="8495506" cy="35010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F789DA3-282D-4112-BC3A-14ED66B73894}"/>
              </a:ext>
            </a:extLst>
          </p:cNvPr>
          <p:cNvSpPr txBox="1"/>
          <p:nvPr/>
        </p:nvSpPr>
        <p:spPr>
          <a:xfrm>
            <a:off x="2197100" y="4433531"/>
            <a:ext cx="81466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1) ROC-кривая слабо зависит от дисбаланса классов (FPR считает только негативные классы).</a:t>
            </a:r>
          </a:p>
          <a:p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2) PR-кривая очень чувствительна к дисбалансу классов. Кривая выглядит «рваной» из-за того, что </a:t>
            </a:r>
            <a:r>
              <a:rPr lang="ru-RU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precision</a:t>
            </a: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 падает при росте </a:t>
            </a:r>
            <a:r>
              <a:rPr lang="ru-RU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recall</a:t>
            </a:r>
            <a:r>
              <a:rPr lang="ru-RU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 (положительного класса мало).</a:t>
            </a:r>
            <a:endParaRPr lang="ru-RU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51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D220E4-C672-44B5-8068-25F7A371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rebuchet MS" panose="020B0603020202020204" pitchFamily="34" charset="0"/>
              </a:rPr>
              <a:t>7</a:t>
            </a:r>
            <a:r>
              <a:rPr lang="ru-RU" sz="2800" b="1" dirty="0">
                <a:latin typeface="Trebuchet MS" panose="020B0603020202020204" pitchFamily="34" charset="0"/>
              </a:rPr>
              <a:t>. Случайный лес </a:t>
            </a:r>
            <a:r>
              <a:rPr lang="en-US" sz="2800" b="1" dirty="0">
                <a:latin typeface="Trebuchet MS" panose="020B0603020202020204" pitchFamily="34" charset="0"/>
              </a:rPr>
              <a:t>(</a:t>
            </a:r>
            <a:r>
              <a:rPr lang="ru-RU" sz="2800" b="1" dirty="0">
                <a:latin typeface="Trebuchet MS" panose="020B0603020202020204" pitchFamily="34" charset="0"/>
              </a:rPr>
              <a:t>опт</a:t>
            </a:r>
            <a:r>
              <a:rPr lang="en-US" sz="2800" b="1" dirty="0">
                <a:latin typeface="Trebuchet MS" panose="020B0603020202020204" pitchFamily="34" charset="0"/>
              </a:rPr>
              <a:t>.</a:t>
            </a:r>
            <a:r>
              <a:rPr lang="ru-RU" sz="2800" b="1" dirty="0">
                <a:latin typeface="Trebuchet MS" panose="020B0603020202020204" pitchFamily="34" charset="0"/>
              </a:rPr>
              <a:t> порог 0.46)</a:t>
            </a:r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1D389934-C84E-4002-BB5C-3CEE4DB68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77360" y="3731218"/>
            <a:ext cx="5228174" cy="2440982"/>
          </a:xfrm>
        </p:spPr>
        <p:txBody>
          <a:bodyPr>
            <a:normAutofit lnSpcReduction="10000"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Случайный лес меньше ошибается с FP, но пропускает больше положительных — хуже </a:t>
            </a:r>
            <a:r>
              <a:rPr lang="ru-R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recall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и F-мера для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“</a:t>
            </a:r>
            <a:r>
              <a:rPr lang="ru-R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Yumemi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”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Логрег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показывает лучший баланс между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recall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и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accuracy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(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F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-мера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)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для класса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“</a:t>
            </a:r>
            <a:r>
              <a:rPr lang="ru-R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Yumemi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”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, лучше улавливает положительные случаи (меньше FN), но чуть больше ошибочных срабатываний (FP).</a:t>
            </a: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ru-RU" sz="18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638C06-FCB8-4FBC-AA06-4E5F1CAE5C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9189" y="1473200"/>
            <a:ext cx="4504910" cy="187960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6C3A649-AE58-4A0B-B805-03DC90BD82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3757" y="1368425"/>
            <a:ext cx="4553133" cy="372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970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D220E4-C672-44B5-8068-25F7A371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rebuchet MS" panose="020B0603020202020204" pitchFamily="34" charset="0"/>
              </a:rPr>
              <a:t>8</a:t>
            </a:r>
            <a:r>
              <a:rPr lang="ru-RU" sz="2800" b="1" dirty="0">
                <a:latin typeface="Trebuchet MS" panose="020B0603020202020204" pitchFamily="34" charset="0"/>
              </a:rPr>
              <a:t>. Градиентный </a:t>
            </a:r>
            <a:r>
              <a:rPr lang="ru-RU" sz="2800" b="1" dirty="0" err="1">
                <a:latin typeface="Trebuchet MS" panose="020B0603020202020204" pitchFamily="34" charset="0"/>
              </a:rPr>
              <a:t>бустинг</a:t>
            </a:r>
            <a:r>
              <a:rPr lang="ru-RU" sz="2800" b="1" dirty="0">
                <a:latin typeface="Trebuchet MS" panose="020B0603020202020204" pitchFamily="34" charset="0"/>
              </a:rPr>
              <a:t> </a:t>
            </a:r>
            <a:r>
              <a:rPr lang="en-US" sz="2800" b="1" dirty="0" err="1">
                <a:latin typeface="Trebuchet MS" panose="020B0603020202020204" pitchFamily="34" charset="0"/>
              </a:rPr>
              <a:t>LightGBM</a:t>
            </a:r>
            <a:r>
              <a:rPr lang="ru-RU" sz="2800" b="1" dirty="0">
                <a:latin typeface="Trebuchet MS" panose="020B0603020202020204" pitchFamily="34" charset="0"/>
              </a:rPr>
              <a:t> </a:t>
            </a:r>
            <a:r>
              <a:rPr lang="en-US" sz="2800" b="1" dirty="0">
                <a:latin typeface="Trebuchet MS" panose="020B0603020202020204" pitchFamily="34" charset="0"/>
              </a:rPr>
              <a:t>(</a:t>
            </a:r>
            <a:r>
              <a:rPr lang="ru-RU" sz="2800" b="1" dirty="0">
                <a:latin typeface="Trebuchet MS" panose="020B0603020202020204" pitchFamily="34" charset="0"/>
              </a:rPr>
              <a:t>опт. порог 0.96)</a:t>
            </a:r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1D389934-C84E-4002-BB5C-3CEE4DB68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77360" y="3854220"/>
            <a:ext cx="5228174" cy="2609621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LightGBM</a:t>
            </a:r>
            <a:r>
              <a:rPr 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. Accuracy: 0.96</a:t>
            </a:r>
            <a:r>
              <a:rPr lang="ru-RU" sz="18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, </a:t>
            </a:r>
            <a:r>
              <a:rPr 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F1 (</a:t>
            </a:r>
            <a:r>
              <a:rPr lang="en-US" sz="18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Yumemi</a:t>
            </a:r>
            <a:r>
              <a:rPr 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): 0.76, Recall (</a:t>
            </a:r>
            <a:r>
              <a:rPr lang="en-US" sz="18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Yumemi</a:t>
            </a:r>
            <a:r>
              <a:rPr 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): 0.75, FP: 14, FN: 15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Логрег</a:t>
            </a:r>
            <a:r>
              <a:rPr lang="ru-RU" sz="18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. </a:t>
            </a:r>
            <a:r>
              <a:rPr 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Accuracy: 0.95, F1 (</a:t>
            </a:r>
            <a:r>
              <a:rPr lang="en-US" sz="18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Yumemi</a:t>
            </a:r>
            <a:r>
              <a:rPr 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): 0.76, Recall (</a:t>
            </a:r>
            <a:r>
              <a:rPr lang="en-US" sz="18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Yumemi</a:t>
            </a:r>
            <a:r>
              <a:rPr 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): 0.89, FP: 27, FN: 7</a:t>
            </a:r>
            <a:endParaRPr lang="ru-RU" sz="18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rebuchet MS" panose="020B0603020202020204" pitchFamily="34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en-US" sz="18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LightGBM</a:t>
            </a:r>
            <a:r>
              <a:rPr lang="en-US" sz="18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даёт большую точность и меньше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FP, 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однако пропускает больше 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FN.</a:t>
            </a:r>
            <a:endParaRPr lang="en-US" sz="1800" b="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rebuchet MS" panose="020B0603020202020204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3CDC831-0907-42A9-9005-456775A749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3273" y="1392499"/>
            <a:ext cx="4399227" cy="380180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0D813C-C8B8-4C8B-BB20-91BBC0C944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8588" y="1450671"/>
            <a:ext cx="4735018" cy="1978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70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F4E74A1-70EA-4E92-B10D-A56A460C95D9}"/>
              </a:ext>
            </a:extLst>
          </p:cNvPr>
          <p:cNvSpPr txBox="1"/>
          <p:nvPr/>
        </p:nvSpPr>
        <p:spPr>
          <a:xfrm>
            <a:off x="1298797" y="4755693"/>
            <a:ext cx="4685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ROC AUC = 0.975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: модель хорошо различает классы по вероятностным показателям.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9F65EA-7C79-42C6-9ACE-AF2C9C668709}"/>
              </a:ext>
            </a:extLst>
          </p:cNvPr>
          <p:cNvSpPr txBox="1"/>
          <p:nvPr/>
        </p:nvSpPr>
        <p:spPr>
          <a:xfrm>
            <a:off x="6565674" y="1203194"/>
            <a:ext cx="4327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PR AUC = 0.836 (у </a:t>
            </a:r>
            <a:r>
              <a:rPr lang="ru-RU" sz="1600" b="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логрег</a:t>
            </a:r>
            <a:r>
              <a:rPr lang="ru-RU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 был 0.815), прирост в 2.6%. </a:t>
            </a:r>
            <a:r>
              <a:rPr lang="ru-RU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К</a:t>
            </a:r>
            <a:r>
              <a:rPr lang="ru-RU" sz="1600" b="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rebuchet MS" panose="020B0603020202020204" pitchFamily="34" charset="0"/>
              </a:rPr>
              <a:t>ачество ранжирования немного улучшилось.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D6078AD-91B6-404E-9DDE-6618F30CE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674" y="2144142"/>
            <a:ext cx="4327529" cy="363433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D1A1A9-EC48-42C0-82D8-641F60862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8797" y="1203194"/>
            <a:ext cx="4373830" cy="3552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7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D220E4-C672-44B5-8068-25F7A371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Trebuchet MS" panose="020B0603020202020204" pitchFamily="34" charset="0"/>
              </a:rPr>
              <a:t>9. Выводы</a:t>
            </a:r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1D389934-C84E-4002-BB5C-3CEE4DB68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41044" y="1259172"/>
            <a:ext cx="9243040" cy="5069757"/>
          </a:xfrm>
        </p:spPr>
        <p:txBody>
          <a:bodyPr>
            <a:normAutofit/>
          </a:bodyPr>
          <a:lstStyle/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Все модели отлично определяют мажоритарный класс как в первой, так и во второй игре.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LightGBM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показал сбалансированные метрики: </a:t>
            </a:r>
            <a:r>
              <a:rPr lang="ru-R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precision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, </a:t>
            </a:r>
            <a:r>
              <a:rPr lang="ru-R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recall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и F-меру выше 0.75, что свидетельствует о хорошей способности модели как выявлять реплики </a:t>
            </a:r>
            <a:r>
              <a:rPr lang="ru-RU" sz="1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Юмэми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, так и не пропускать их значительную часть. Допущено меньше всего ошибок (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FP + FN = </a:t>
            </a: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29).</a:t>
            </a:r>
          </a:p>
          <a:p>
            <a:pPr>
              <a:buBlip>
                <a:blip r:embed="rId3">
                  <a:extLst>
                    <a:ext uri="{96DAC541-7B7A-43D3-8B79-37D633B846F1}">
                      <asvg:svgBlip xmlns:asvg="http://schemas.microsoft.com/office/drawing/2016/SVG/main" r:embed="rId4"/>
                    </a:ext>
                  </a:extLst>
                </a:blip>
              </a:buBlip>
            </a:pPr>
            <a:r>
              <a:rPr lang="ru-RU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На наш взгляд</a:t>
            </a: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, </a:t>
            </a:r>
            <a:r>
              <a:rPr lang="ru-RU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логрег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ru-RU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и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LightGBM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ru-RU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показали достойные результаты.</a:t>
            </a:r>
            <a:endParaRPr lang="ru-RU" sz="1600" b="1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4B4C7888-9F4D-403E-875A-33F5BDE280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607933"/>
              </p:ext>
            </p:extLst>
          </p:nvPr>
        </p:nvGraphicFramePr>
        <p:xfrm>
          <a:off x="3274524" y="3704374"/>
          <a:ext cx="5642952" cy="2217853"/>
        </p:xfrm>
        <a:graphic>
          <a:graphicData uri="http://schemas.openxmlformats.org/drawingml/2006/table">
            <a:tbl>
              <a:tblPr/>
              <a:tblGrid>
                <a:gridCol w="806136">
                  <a:extLst>
                    <a:ext uri="{9D8B030D-6E8A-4147-A177-3AD203B41FA5}">
                      <a16:colId xmlns:a16="http://schemas.microsoft.com/office/drawing/2014/main" val="446015215"/>
                    </a:ext>
                  </a:extLst>
                </a:gridCol>
                <a:gridCol w="806136">
                  <a:extLst>
                    <a:ext uri="{9D8B030D-6E8A-4147-A177-3AD203B41FA5}">
                      <a16:colId xmlns:a16="http://schemas.microsoft.com/office/drawing/2014/main" val="340296861"/>
                    </a:ext>
                  </a:extLst>
                </a:gridCol>
                <a:gridCol w="806136">
                  <a:extLst>
                    <a:ext uri="{9D8B030D-6E8A-4147-A177-3AD203B41FA5}">
                      <a16:colId xmlns:a16="http://schemas.microsoft.com/office/drawing/2014/main" val="3004746570"/>
                    </a:ext>
                  </a:extLst>
                </a:gridCol>
                <a:gridCol w="806136">
                  <a:extLst>
                    <a:ext uri="{9D8B030D-6E8A-4147-A177-3AD203B41FA5}">
                      <a16:colId xmlns:a16="http://schemas.microsoft.com/office/drawing/2014/main" val="2627551714"/>
                    </a:ext>
                  </a:extLst>
                </a:gridCol>
                <a:gridCol w="806136">
                  <a:extLst>
                    <a:ext uri="{9D8B030D-6E8A-4147-A177-3AD203B41FA5}">
                      <a16:colId xmlns:a16="http://schemas.microsoft.com/office/drawing/2014/main" val="3280152943"/>
                    </a:ext>
                  </a:extLst>
                </a:gridCol>
                <a:gridCol w="806136">
                  <a:extLst>
                    <a:ext uri="{9D8B030D-6E8A-4147-A177-3AD203B41FA5}">
                      <a16:colId xmlns:a16="http://schemas.microsoft.com/office/drawing/2014/main" val="764393727"/>
                    </a:ext>
                  </a:extLst>
                </a:gridCol>
                <a:gridCol w="806136">
                  <a:extLst>
                    <a:ext uri="{9D8B030D-6E8A-4147-A177-3AD203B41FA5}">
                      <a16:colId xmlns:a16="http://schemas.microsoft.com/office/drawing/2014/main" val="1221513347"/>
                    </a:ext>
                  </a:extLst>
                </a:gridCol>
              </a:tblGrid>
              <a:tr h="419862">
                <a:tc>
                  <a:txBody>
                    <a:bodyPr/>
                    <a:lstStyle/>
                    <a:p>
                      <a:r>
                        <a:rPr lang="ru-RU" sz="1000"/>
                        <a:t>Модель</a:t>
                      </a:r>
                    </a:p>
                  </a:txBody>
                  <a:tcPr marL="50846" marR="50846" marT="25424" marB="25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Precision (</a:t>
                      </a:r>
                      <a:r>
                        <a:rPr lang="en-US" sz="1000" dirty="0" err="1"/>
                        <a:t>Yumemi</a:t>
                      </a:r>
                      <a:r>
                        <a:rPr lang="en-US" sz="1000" dirty="0"/>
                        <a:t>)</a:t>
                      </a:r>
                    </a:p>
                  </a:txBody>
                  <a:tcPr marL="50846" marR="50846" marT="25424" marB="25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Recall (Yumemi)</a:t>
                      </a:r>
                    </a:p>
                  </a:txBody>
                  <a:tcPr marL="50846" marR="50846" marT="25424" marB="25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F1-score (Yumemi)</a:t>
                      </a:r>
                    </a:p>
                  </a:txBody>
                  <a:tcPr marL="50846" marR="50846" marT="25424" marB="25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False Positives</a:t>
                      </a:r>
                    </a:p>
                  </a:txBody>
                  <a:tcPr marL="50846" marR="50846" marT="25424" marB="25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False Negatives</a:t>
                      </a:r>
                    </a:p>
                  </a:txBody>
                  <a:tcPr marL="50846" marR="50846" marT="25424" marB="25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Итог</a:t>
                      </a:r>
                    </a:p>
                  </a:txBody>
                  <a:tcPr marL="50846" marR="50846" marT="25424" marB="25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2883870"/>
                  </a:ext>
                </a:extLst>
              </a:tr>
              <a:tr h="599881">
                <a:tc>
                  <a:txBody>
                    <a:bodyPr/>
                    <a:lstStyle/>
                    <a:p>
                      <a:r>
                        <a:rPr lang="en-US" sz="1000"/>
                        <a:t>Logistic Regression</a:t>
                      </a:r>
                    </a:p>
                  </a:txBody>
                  <a:tcPr marL="50846" marR="50846" marT="25424" marB="25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/>
                        <a:t>0.67</a:t>
                      </a:r>
                    </a:p>
                  </a:txBody>
                  <a:tcPr marL="50846" marR="50846" marT="25424" marB="25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0.89</a:t>
                      </a:r>
                    </a:p>
                  </a:txBody>
                  <a:tcPr marL="50846" marR="50846" marT="25424" marB="25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0.76</a:t>
                      </a:r>
                    </a:p>
                  </a:txBody>
                  <a:tcPr marL="50846" marR="50846" marT="25424" marB="25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/>
                        <a:t>27</a:t>
                      </a:r>
                    </a:p>
                  </a:txBody>
                  <a:tcPr marL="50846" marR="50846" marT="25424" marB="25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/>
                        <a:t>7</a:t>
                      </a:r>
                    </a:p>
                  </a:txBody>
                  <a:tcPr marL="50846" marR="50846" marT="25424" marB="25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/>
                        <a:t>Высокий </a:t>
                      </a:r>
                      <a:r>
                        <a:rPr lang="en-US" sz="1000"/>
                        <a:t>recall, </a:t>
                      </a:r>
                      <a:r>
                        <a:rPr lang="ru-RU" sz="1000"/>
                        <a:t>много </a:t>
                      </a:r>
                      <a:r>
                        <a:rPr lang="en-US" sz="1000"/>
                        <a:t>FP</a:t>
                      </a:r>
                    </a:p>
                  </a:txBody>
                  <a:tcPr marL="50846" marR="50846" marT="25424" marB="25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498792"/>
                  </a:ext>
                </a:extLst>
              </a:tr>
              <a:tr h="598229">
                <a:tc>
                  <a:txBody>
                    <a:bodyPr/>
                    <a:lstStyle/>
                    <a:p>
                      <a:r>
                        <a:rPr lang="en-US" sz="1000"/>
                        <a:t>Random Forest</a:t>
                      </a:r>
                    </a:p>
                  </a:txBody>
                  <a:tcPr marL="50846" marR="50846" marT="25424" marB="25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0.67</a:t>
                      </a:r>
                    </a:p>
                  </a:txBody>
                  <a:tcPr marL="50846" marR="50846" marT="25424" marB="25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/>
                        <a:t>0.72</a:t>
                      </a:r>
                    </a:p>
                  </a:txBody>
                  <a:tcPr marL="50846" marR="50846" marT="25424" marB="25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/>
                        <a:t>0.69</a:t>
                      </a:r>
                    </a:p>
                  </a:txBody>
                  <a:tcPr marL="50846" marR="50846" marT="25424" marB="25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/>
                        <a:t>22</a:t>
                      </a:r>
                    </a:p>
                  </a:txBody>
                  <a:tcPr marL="50846" marR="50846" marT="25424" marB="25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17</a:t>
                      </a:r>
                    </a:p>
                  </a:txBody>
                  <a:tcPr marL="50846" marR="50846" marT="25424" marB="25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Средние показатели</a:t>
                      </a:r>
                    </a:p>
                  </a:txBody>
                  <a:tcPr marL="50846" marR="50846" marT="25424" marB="25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2334368"/>
                  </a:ext>
                </a:extLst>
              </a:tr>
              <a:tr h="599881">
                <a:tc>
                  <a:txBody>
                    <a:bodyPr/>
                    <a:lstStyle/>
                    <a:p>
                      <a:r>
                        <a:rPr lang="en-US" sz="1000" dirty="0" err="1"/>
                        <a:t>LightGBM</a:t>
                      </a:r>
                      <a:endParaRPr lang="en-US" sz="1000" dirty="0"/>
                    </a:p>
                  </a:txBody>
                  <a:tcPr marL="50846" marR="50846" marT="25424" marB="25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1"/>
                        <a:t>0.77</a:t>
                      </a:r>
                      <a:endParaRPr lang="ru-RU" sz="1000"/>
                    </a:p>
                  </a:txBody>
                  <a:tcPr marL="50846" marR="50846" marT="25424" marB="25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/>
                        <a:t>0.75</a:t>
                      </a:r>
                    </a:p>
                  </a:txBody>
                  <a:tcPr marL="50846" marR="50846" marT="25424" marB="25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b="1"/>
                        <a:t>0.76</a:t>
                      </a:r>
                      <a:endParaRPr lang="ru-RU" sz="1000"/>
                    </a:p>
                  </a:txBody>
                  <a:tcPr marL="50846" marR="50846" marT="25424" marB="25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/>
                        <a:t>14</a:t>
                      </a:r>
                    </a:p>
                  </a:txBody>
                  <a:tcPr marL="50846" marR="50846" marT="25424" marB="25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/>
                        <a:t>15</a:t>
                      </a:r>
                    </a:p>
                  </a:txBody>
                  <a:tcPr marL="50846" marR="50846" marT="25424" marB="25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Лучший баланс, меньше </a:t>
                      </a:r>
                      <a:r>
                        <a:rPr lang="en-US" sz="1000" dirty="0"/>
                        <a:t>FP</a:t>
                      </a:r>
                    </a:p>
                  </a:txBody>
                  <a:tcPr marL="50846" marR="50846" marT="25424" marB="2542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9090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359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8D585-71D1-45BD-8357-56424C43E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58187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Trebuchet MS" panose="020B0603020202020204" pitchFamily="34" charset="0"/>
              </a:rPr>
              <a:t>Задача проекта и материалы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C654B2A-BDFB-4B20-BFC2-2466ABB9D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439055"/>
            <a:ext cx="5119141" cy="4856814"/>
          </a:xfrm>
        </p:spPr>
        <p:txBody>
          <a:bodyPr>
            <a:normAutofit fontScale="92500" lnSpcReduction="10000"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Построить модель </a:t>
            </a: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бинарной классификации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, которая по тексту реплики будет предсказывать, принадлежит ли она персонажу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Юмэми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Материалы: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файл с размеченными по ролям репликами первой визуальной новеллы (обучающая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/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тестовая выборки); файл с текстом второй визуальной новеллы (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валидационная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/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тестовая выборки).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Перенос модели на новые данные (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transfer shifting).</a:t>
            </a: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endParaRPr lang="ru-RU" sz="24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Рисунок 3" descr="Planetarian: Chiisana Hoshi no Yume - Reviews | HowLongToBeat">
            <a:extLst>
              <a:ext uri="{FF2B5EF4-FFF2-40B4-BE49-F238E27FC236}">
                <a16:creationId xmlns:a16="http://schemas.microsoft.com/office/drawing/2014/main" id="{3D1543EB-BB21-430C-94DA-9541998FE3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741" y="1457600"/>
            <a:ext cx="2508979" cy="37634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Рисунок 4" descr="planetarian ~Snow Globe~ | vndb">
            <a:extLst>
              <a:ext uri="{FF2B5EF4-FFF2-40B4-BE49-F238E27FC236}">
                <a16:creationId xmlns:a16="http://schemas.microsoft.com/office/drawing/2014/main" id="{BE813A05-CC91-4EF5-B16C-3EDAF63E039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9720" y="1457600"/>
            <a:ext cx="2508979" cy="376346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DCB6B9-0A0A-4217-9E1F-B45AA0B73B40}"/>
              </a:ext>
            </a:extLst>
          </p:cNvPr>
          <p:cNvSpPr txBox="1"/>
          <p:nvPr/>
        </p:nvSpPr>
        <p:spPr>
          <a:xfrm>
            <a:off x="6096000" y="5239613"/>
            <a:ext cx="5531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rebuchet MS" panose="020B0603020202020204" pitchFamily="34" charset="0"/>
              </a:rPr>
              <a:t>Planetarian: </a:t>
            </a:r>
            <a:r>
              <a:rPr lang="en-US" b="0" i="0" dirty="0" err="1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rebuchet MS" panose="020B0603020202020204" pitchFamily="34" charset="0"/>
              </a:rPr>
              <a:t>Chiisana</a:t>
            </a:r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rebuchet MS" panose="020B0603020202020204" pitchFamily="34" charset="0"/>
              </a:rPr>
              <a:t> Hoshi no Yume (2004),</a:t>
            </a:r>
          </a:p>
          <a:p>
            <a:pPr algn="r"/>
            <a:r>
              <a:rPr lang="en-US" b="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rebuchet MS" panose="020B0603020202020204" pitchFamily="34" charset="0"/>
              </a:rPr>
              <a:t>Planetarian: Snow Globe (2021).</a:t>
            </a:r>
          </a:p>
        </p:txBody>
      </p:sp>
    </p:spTree>
    <p:extLst>
      <p:ext uri="{BB962C8B-B14F-4D97-AF65-F5344CB8AC3E}">
        <p14:creationId xmlns:p14="http://schemas.microsoft.com/office/powerpoint/2010/main" val="3597743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D220E4-C672-44B5-8068-25F7A371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Trebuchet MS" panose="020B0603020202020204" pitchFamily="34" charset="0"/>
              </a:rPr>
              <a:t>9. Выводы</a:t>
            </a:r>
          </a:p>
        </p:txBody>
      </p:sp>
      <p:sp>
        <p:nvSpPr>
          <p:cNvPr id="12" name="Объект 4">
            <a:extLst>
              <a:ext uri="{FF2B5EF4-FFF2-40B4-BE49-F238E27FC236}">
                <a16:creationId xmlns:a16="http://schemas.microsoft.com/office/drawing/2014/main" id="{1D389934-C84E-4002-BB5C-3CEE4DB685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77360" y="1394085"/>
            <a:ext cx="9100472" cy="4778115"/>
          </a:xfrm>
        </p:spPr>
        <p:txBody>
          <a:bodyPr>
            <a:normAutofit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Градиентный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бустинг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последовательно строит ансамбль слабых моделей, каждая из которых исправляет ошибки предыдущих. Это позволяет модели эффективно захватывать сложные зависимости и паттерны в данных, особенно при работе с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высокоразмерными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и неявными признаками, как в случае с BERT-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эмбеддингами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Модель логистической регрессии допустила меньше всего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FN,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что важно для задачи идентификации реплик, несмотря на большее общее количество ошибок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(34)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, чем у градиентного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бустинга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(29)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Меньше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FN </a:t>
            </a:r>
            <a:r>
              <a:rPr lang="ru-RU" b="0" i="0" dirty="0">
                <a:solidFill>
                  <a:srgbClr val="474747"/>
                </a:solidFill>
                <a:effectLst/>
                <a:latin typeface="Trebuchet MS" panose="020B0603020202020204" pitchFamily="34" charset="0"/>
              </a:rPr>
              <a:t>→</a:t>
            </a:r>
            <a:r>
              <a:rPr lang="en-US" b="0" i="0" dirty="0">
                <a:solidFill>
                  <a:srgbClr val="474747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ru-RU" b="0" i="0" dirty="0">
                <a:solidFill>
                  <a:srgbClr val="474747"/>
                </a:solidFill>
                <a:effectLst/>
                <a:latin typeface="Trebuchet MS" panose="020B0603020202020204" pitchFamily="34" charset="0"/>
              </a:rPr>
              <a:t>максимальное покрытие всех фраз </a:t>
            </a:r>
            <a:r>
              <a:rPr lang="ru-RU" b="0" i="0" dirty="0" err="1">
                <a:solidFill>
                  <a:srgbClr val="474747"/>
                </a:solidFill>
                <a:effectLst/>
                <a:latin typeface="Trebuchet MS" panose="020B0603020202020204" pitchFamily="34" charset="0"/>
              </a:rPr>
              <a:t>Юмэми</a:t>
            </a:r>
            <a:r>
              <a:rPr lang="ru-RU" b="0" i="0" dirty="0">
                <a:solidFill>
                  <a:srgbClr val="474747"/>
                </a:solidFill>
                <a:effectLst/>
                <a:latin typeface="Trebuchet MS" panose="020B0603020202020204" pitchFamily="34" charset="0"/>
              </a:rPr>
              <a:t> → минимальный риск пропустить реплику.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Случайный лес справился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хуже, потому что переобучился на первую игру и не смог адаптироваться к изменениям стиля и контекста, в отличие от более устойчивых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LightGBM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и логистической регрессии.</a:t>
            </a:r>
          </a:p>
        </p:txBody>
      </p:sp>
    </p:spTree>
    <p:extLst>
      <p:ext uri="{BB962C8B-B14F-4D97-AF65-F5344CB8AC3E}">
        <p14:creationId xmlns:p14="http://schemas.microsoft.com/office/powerpoint/2010/main" val="3922450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D220E4-C672-44B5-8068-25F7A371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Trebuchet MS" panose="020B0603020202020204" pitchFamily="34" charset="0"/>
              </a:rPr>
              <a:t>10. Краткий анализ файла с ошибками</a:t>
            </a:r>
            <a:r>
              <a:rPr lang="en-US" sz="2800" b="1" dirty="0">
                <a:latin typeface="Trebuchet MS" panose="020B0603020202020204" pitchFamily="34" charset="0"/>
              </a:rPr>
              <a:t> </a:t>
            </a:r>
            <a:r>
              <a:rPr lang="en-US" sz="2800" b="1" dirty="0" err="1">
                <a:latin typeface="Trebuchet MS" panose="020B0603020202020204" pitchFamily="34" charset="0"/>
              </a:rPr>
              <a:t>LogReg</a:t>
            </a:r>
            <a:endParaRPr lang="ru-RU" sz="2800" b="1" dirty="0">
              <a:latin typeface="Trebuchet MS" panose="020B0603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C540B87-2B42-4512-B892-67AD984B3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267741"/>
            <a:ext cx="9715500" cy="490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801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D220E4-C672-44B5-8068-25F7A371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Trebuchet MS" panose="020B0603020202020204" pitchFamily="34" charset="0"/>
              </a:rPr>
              <a:t>10. Краткий анализ файла с ошибками</a:t>
            </a:r>
            <a:r>
              <a:rPr lang="en-US" sz="2800" b="1" dirty="0">
                <a:latin typeface="Trebuchet MS" panose="020B0603020202020204" pitchFamily="34" charset="0"/>
              </a:rPr>
              <a:t> </a:t>
            </a:r>
            <a:r>
              <a:rPr lang="en-US" sz="2800" b="1" dirty="0" err="1">
                <a:latin typeface="Trebuchet MS" panose="020B0603020202020204" pitchFamily="34" charset="0"/>
              </a:rPr>
              <a:t>LightGBM</a:t>
            </a:r>
            <a:endParaRPr lang="ru-RU" sz="2800" b="1" dirty="0">
              <a:latin typeface="Trebuchet MS" panose="020B0603020202020204" pitchFamily="34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34A629B-8FD0-43A2-99D6-32525AEE8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442" y="1428750"/>
            <a:ext cx="9601200" cy="491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657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7EBBADB-570E-473E-BDED-596135C86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800" cap="none" dirty="0">
                <a:latin typeface="Trebuchet MS" panose="020B0603020202020204" pitchFamily="34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477257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A57B98A6-69DC-4D1A-95C6-508AD98E0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71500"/>
            <a:ext cx="7620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288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E449B-2171-4047-A53D-5BD87D24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4877554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1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—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txt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-файл с размеченным по ролям текстом</a:t>
            </a:r>
            <a:b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</a:b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Planetarian: </a:t>
            </a:r>
            <a:r>
              <a:rPr lang="en-US" sz="24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Chiisana</a:t>
            </a: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Hoshi no Yume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,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740 “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Yumemi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” vs  2020 “not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Yumemi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”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</a:b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(после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препроцессинга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)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8A84802-562E-4929-A633-DC85AF0DA4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12" y="821207"/>
            <a:ext cx="8396376" cy="387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4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CE449B-2171-4047-A53D-5BD87D249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399" y="4763124"/>
            <a:ext cx="9601200" cy="148590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2 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—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xlsx-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таблица с размеченным по ролям текстом</a:t>
            </a:r>
            <a:b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</a:br>
            <a: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Planetarian: Snow Globe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,</a:t>
            </a:r>
            <a:br>
              <a:rPr lang="en-US" sz="2400" i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</a:b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68 “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Yumemi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” vs  719 “not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Yumemi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”</a:t>
            </a:r>
            <a:b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</a:b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(после </a:t>
            </a:r>
            <a:r>
              <a:rPr lang="ru-RU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препроцессинга</a:t>
            </a:r>
            <a:r>
              <a:rPr lang="ru-RU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)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F62246F-BD24-48A0-9433-1E23949D59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8315" y="608976"/>
            <a:ext cx="7055369" cy="3968645"/>
          </a:xfrm>
        </p:spPr>
      </p:pic>
    </p:spTree>
    <p:extLst>
      <p:ext uri="{BB962C8B-B14F-4D97-AF65-F5344CB8AC3E}">
        <p14:creationId xmlns:p14="http://schemas.microsoft.com/office/powerpoint/2010/main" val="241480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EF854F5-FCB9-40F9-A594-C19EE6D13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b="1" dirty="0">
                <a:latin typeface="Trebuchet MS" panose="020B0603020202020204" pitchFamily="34" charset="0"/>
              </a:rPr>
              <a:t>Чем речь </a:t>
            </a:r>
            <a:r>
              <a:rPr lang="ru-RU" sz="2800" b="1" dirty="0" err="1">
                <a:latin typeface="Trebuchet MS" panose="020B0603020202020204" pitchFamily="34" charset="0"/>
              </a:rPr>
              <a:t>Юмэми</a:t>
            </a:r>
            <a:r>
              <a:rPr lang="ru-RU" sz="2800" b="1" dirty="0">
                <a:latin typeface="Trebuchet MS" panose="020B0603020202020204" pitchFamily="34" charset="0"/>
              </a:rPr>
              <a:t> уникальна?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8D15438-2DE2-4628-88A3-A28F42AC6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27617" y="1562100"/>
            <a:ext cx="5145183" cy="4344025"/>
          </a:xfrm>
        </p:spPr>
        <p:txBody>
          <a:bodyPr>
            <a:normAutofit fontScale="92500" lnSpcReduction="10000"/>
          </a:bodyPr>
          <a:lstStyle/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Юмэми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ru-RU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Хосино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— сервисный робот-гид, работающий в планетарии. Её речь отличается </a:t>
            </a:r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вежливостью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(</a:t>
            </a:r>
            <a:r>
              <a:rPr lang="ru-RU" sz="2800" i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кэйго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), </a:t>
            </a:r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искренней доброжелательностью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, и </a:t>
            </a:r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оптимизмом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, что создаёт яркий контраст с усталым, циничным тоном главного героя первой игры.</a:t>
            </a:r>
          </a:p>
          <a:p>
            <a:pPr>
              <a:buBlip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</a:buBlip>
            </a:pP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Реплики </a:t>
            </a:r>
            <a:r>
              <a:rPr lang="ru-RU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Юмэми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часто повторяются.</a:t>
            </a:r>
          </a:p>
        </p:txBody>
      </p:sp>
      <p:pic>
        <p:nvPicPr>
          <p:cNvPr id="1029" name="Picture 5" descr="Random Visual Novel Bot (Hiatus) على X: &quot;The VN character of the week is  Yumemi Hoshino! She is a robot attendant of an abandoned planetarium and is  unaware of the apocalyptic state">
            <a:extLst>
              <a:ext uri="{FF2B5EF4-FFF2-40B4-BE49-F238E27FC236}">
                <a16:creationId xmlns:a16="http://schemas.microsoft.com/office/drawing/2014/main" id="{50AF7A82-CAFC-431A-8F0C-9D77E25A6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763" y="1562100"/>
            <a:ext cx="3125691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05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DBF82E-3D94-488C-BC81-7A2C0FDB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3912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Trebuchet MS" panose="020B0603020202020204" pitchFamily="34" charset="0"/>
              </a:rPr>
              <a:t>Этапы проекта: работа с первым текстом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9749C61-423E-424E-BE85-88AFE1BAD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1509712"/>
            <a:ext cx="9448800" cy="4357689"/>
          </a:xfrm>
        </p:spPr>
        <p:txBody>
          <a:bodyPr>
            <a:normAutofit fontScale="92500"/>
          </a:bodyPr>
          <a:lstStyle/>
          <a:p>
            <a:pPr marL="514350" indent="-514350">
              <a:buAutoNum type="arabicParenR"/>
            </a:pP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Предобработка текста первой игры.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  <a:p>
            <a:pPr marL="514350" indent="-514350">
              <a:buAutoNum type="arabicParenR"/>
            </a:pP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Векторизация текста: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MiniLM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,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Sonoisa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,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TohokuBERT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; 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выбор лучшей </a:t>
            </a:r>
            <a:r>
              <a:rPr lang="ru-RU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эмбеддинг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-модели для задачи классификации.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  <a:p>
            <a:pPr marL="514350" indent="-514350">
              <a:buAutoNum type="arabicParenR"/>
            </a:pP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Обучаем базовую модель </a:t>
            </a:r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логистической регрессии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для бинарной классификации по </a:t>
            </a:r>
            <a:r>
              <a:rPr lang="ru-RU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эмбеддингам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(первая игра: обучающая выборка 80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%, 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тестовая выборка 20%).</a:t>
            </a:r>
          </a:p>
          <a:p>
            <a:pPr marL="514350" indent="-514350">
              <a:buAutoNum type="arabicParenR"/>
            </a:pP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Помимо логистической регрессии, в отдельном файле показана работа более сложных моделей: </a:t>
            </a:r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случайного леса 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и </a:t>
            </a:r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градиентного </a:t>
            </a:r>
            <a:r>
              <a:rPr lang="ru-RU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бустинга</a:t>
            </a:r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(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LightGBM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188124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DBF82E-3D94-488C-BC81-7A2C0FDB1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23912"/>
          </a:xfrm>
        </p:spPr>
        <p:txBody>
          <a:bodyPr>
            <a:normAutofit/>
          </a:bodyPr>
          <a:lstStyle/>
          <a:p>
            <a:r>
              <a:rPr lang="ru-RU" sz="2800" b="1" dirty="0">
                <a:latin typeface="Trebuchet MS" panose="020B0603020202020204" pitchFamily="34" charset="0"/>
              </a:rPr>
              <a:t>Этапы проекта: работа со вторым текстом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9749C61-423E-424E-BE85-88AFE1BAD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371600" y="1509712"/>
            <a:ext cx="9601200" cy="4662488"/>
          </a:xfrm>
        </p:spPr>
        <p:txBody>
          <a:bodyPr>
            <a:normAutofit fontScale="85000" lnSpcReduction="10000"/>
          </a:bodyPr>
          <a:lstStyle/>
          <a:p>
            <a:pPr marL="514350" indent="-514350">
              <a:buFont typeface="+mj-lt"/>
              <a:buAutoNum type="arabicParenR" startAt="5"/>
            </a:pP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Предобработка текста второй игры.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  <a:p>
            <a:pPr marL="514350" indent="-514350">
              <a:buAutoNum type="arabicParenR" startAt="5"/>
            </a:pP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Векторизация текста: 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TohokuBERT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.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  <a:p>
            <a:pPr marL="514350" indent="-514350">
              <a:buAutoNum type="arabicParenR" startAt="5"/>
            </a:pP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Применяем обученную на тексте первой игры базовую модель </a:t>
            </a:r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логистической регрессии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. Смотрим, как хорошо она отличает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“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Yumemi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” 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от 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“not </a:t>
            </a:r>
            <a:r>
              <a:rPr lang="en-US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Yumemi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”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. 10% — </a:t>
            </a:r>
            <a:r>
              <a:rPr lang="ru-RU" sz="2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валидационная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выборка для определения оптимального порога вероятности. Оставшиеся 90% — тестовая выборка со скрытыми метками.</a:t>
            </a:r>
          </a:p>
          <a:p>
            <a:pPr marL="514350" indent="-514350">
              <a:buAutoNum type="arabicParenR" startAt="5"/>
            </a:pP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Помимо логистической регрессии, в отдельном файле показана работа более сложных моделей:</a:t>
            </a:r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случайного леса 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и </a:t>
            </a:r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градиентного </a:t>
            </a:r>
            <a:r>
              <a:rPr lang="ru-RU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бустинга</a:t>
            </a:r>
            <a:r>
              <a:rPr lang="ru-RU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 </a:t>
            </a: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(</a:t>
            </a:r>
            <a:r>
              <a:rPr lang="en-US" sz="2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LightGBM</a:t>
            </a: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).</a:t>
            </a:r>
            <a:endParaRPr lang="ru-RU" sz="28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  <a:p>
            <a:pPr marL="514350" indent="-514350">
              <a:buAutoNum type="arabicParenR" startAt="5"/>
            </a:pP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Выводы.</a:t>
            </a:r>
          </a:p>
          <a:p>
            <a:pPr marL="514350" indent="-514350">
              <a:buAutoNum type="arabicParenR" startAt="5"/>
            </a:pPr>
            <a:r>
              <a:rPr lang="ru-RU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rebuchet MS" panose="020B0603020202020204" pitchFamily="34" charset="0"/>
              </a:rPr>
              <a:t>Краткий анализ файла с ошибками.</a:t>
            </a: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067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Уголки">
  <a:themeElements>
    <a:clrScheme name="Синий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1358</TotalTime>
  <Words>1717</Words>
  <Application>Microsoft Office PowerPoint</Application>
  <PresentationFormat>Широкоэкранный</PresentationFormat>
  <Paragraphs>139</Paragraphs>
  <Slides>33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33</vt:i4>
      </vt:variant>
    </vt:vector>
  </HeadingPairs>
  <TitlesOfParts>
    <vt:vector size="37" baseType="lpstr">
      <vt:lpstr>Calibri</vt:lpstr>
      <vt:lpstr>Franklin Gothic Book</vt:lpstr>
      <vt:lpstr>Trebuchet MS</vt:lpstr>
      <vt:lpstr>Уголки</vt:lpstr>
      <vt:lpstr>  Тема проекта: Идентификация реплик персонажа японской визуальной новеллы с использованием методов машинного обучения (на примере Юмэми из Planetarian)</vt:lpstr>
      <vt:lpstr>Раздел 1: Вводная информация</vt:lpstr>
      <vt:lpstr>Задача проекта и материалы</vt:lpstr>
      <vt:lpstr>Презентация PowerPoint</vt:lpstr>
      <vt:lpstr>1 — txt-файл с размеченным по ролям текстом Planetarian: Chiisana Hoshi no Yume, 740 “Yumemi” vs  2020 “not Yumemi” (после препроцессинга)</vt:lpstr>
      <vt:lpstr>2 — xlsx-таблица с размеченным по ролям текстом Planetarian: Snow Globe, 68 “Yumemi” vs  719 “not Yumemi” (после препроцессинга)</vt:lpstr>
      <vt:lpstr>Чем речь Юмэми уникальна?</vt:lpstr>
      <vt:lpstr>Этапы проекта: работа с первым текстом</vt:lpstr>
      <vt:lpstr>Этапы проекта: работа со вторым текстом</vt:lpstr>
      <vt:lpstr>Дисбаланс классов</vt:lpstr>
      <vt:lpstr>Раздел 2: Реализация проекта (первая визуальная новелла)</vt:lpstr>
      <vt:lpstr>1. Предобработка текста первой игры</vt:lpstr>
      <vt:lpstr>Почему традиционные методы плохо работают с японским текстом:</vt:lpstr>
      <vt:lpstr>2. Векторизация текста (эмбеддинги)</vt:lpstr>
      <vt:lpstr>2. Сравнение эмбеддинг-моделей</vt:lpstr>
      <vt:lpstr>2. Наилучший результат у TohokuBERT</vt:lpstr>
      <vt:lpstr>3. Алгоритм работы классификационных моделей</vt:lpstr>
      <vt:lpstr>3. Логрег + TohokuBERT (оптимальный порог = 0.47)</vt:lpstr>
      <vt:lpstr>Презентация PowerPoint</vt:lpstr>
      <vt:lpstr>4. Случайный лес + TohokuBERT (опт. порог = 0.26)</vt:lpstr>
      <vt:lpstr>4. LightGBM + TohokuBERT (стандартный порог = 0.5) </vt:lpstr>
      <vt:lpstr>Раздел 3: Реализация проекта (вторая визуальная новелла)</vt:lpstr>
      <vt:lpstr>5. Предобработка текста второй игры; 6. Генерация эмбеддингов TohokuBERT</vt:lpstr>
      <vt:lpstr>7. Логистическая регрессия (опт. порог 0.85)</vt:lpstr>
      <vt:lpstr>Презентация PowerPoint</vt:lpstr>
      <vt:lpstr>7. Случайный лес (опт. порог 0.46)</vt:lpstr>
      <vt:lpstr>8. Градиентный бустинг LightGBM (опт. порог 0.96)</vt:lpstr>
      <vt:lpstr>Презентация PowerPoint</vt:lpstr>
      <vt:lpstr>9. Выводы</vt:lpstr>
      <vt:lpstr>9. Выводы</vt:lpstr>
      <vt:lpstr>10. Краткий анализ файла с ошибками LogReg</vt:lpstr>
      <vt:lpstr>10. Краткий анализ файла с ошибками LightGBM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 проекта: Идентификация реплик персонажа японской визуальной новеллы с использованием методов машинного обучения (на примере Юмэми из Planetarian)</dc:title>
  <dc:creator>Екатерина Рыбакова</dc:creator>
  <cp:lastModifiedBy>Екатерина Рыбакова</cp:lastModifiedBy>
  <cp:revision>176</cp:revision>
  <dcterms:created xsi:type="dcterms:W3CDTF">2025-06-05T12:09:54Z</dcterms:created>
  <dcterms:modified xsi:type="dcterms:W3CDTF">2025-06-20T16:59:39Z</dcterms:modified>
</cp:coreProperties>
</file>