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cliveac-my.sharepoint.com/personal/nmo58_uclive_ac_nz/Documents/Internship%20-DS/ANZ/per_day_amoun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cliveac-my.sharepoint.com/personal/nmo58_uclive_ac_nz/Documents/Internship%20-DS/ANZ/per_w_amoun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cliveac-my.sharepoint.com/personal/nmo58_uclive_ac_nz/Documents/Internship%20-DS/ANZ/per_w_amoun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 dirty="0" smtClean="0"/>
              <a:t>Average of transaction amounts in each</a:t>
            </a:r>
            <a:r>
              <a:rPr lang="en-NZ" baseline="0" dirty="0" smtClean="0"/>
              <a:t> day</a:t>
            </a:r>
            <a:endParaRPr lang="en-NZ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per_day_amount!$A$1:$A$91</c:f>
              <c:numCache>
                <c:formatCode>m/d/yyyy</c:formatCode>
                <c:ptCount val="91"/>
                <c:pt idx="0">
                  <c:v>43313</c:v>
                </c:pt>
                <c:pt idx="1">
                  <c:v>43314</c:v>
                </c:pt>
                <c:pt idx="2">
                  <c:v>43315</c:v>
                </c:pt>
                <c:pt idx="3">
                  <c:v>43316</c:v>
                </c:pt>
                <c:pt idx="4">
                  <c:v>43317</c:v>
                </c:pt>
                <c:pt idx="5">
                  <c:v>43318</c:v>
                </c:pt>
                <c:pt idx="6">
                  <c:v>43319</c:v>
                </c:pt>
                <c:pt idx="7">
                  <c:v>43320</c:v>
                </c:pt>
                <c:pt idx="8">
                  <c:v>43321</c:v>
                </c:pt>
                <c:pt idx="9">
                  <c:v>43322</c:v>
                </c:pt>
                <c:pt idx="10">
                  <c:v>43323</c:v>
                </c:pt>
                <c:pt idx="11">
                  <c:v>43324</c:v>
                </c:pt>
                <c:pt idx="12">
                  <c:v>43325</c:v>
                </c:pt>
                <c:pt idx="13">
                  <c:v>43326</c:v>
                </c:pt>
                <c:pt idx="14">
                  <c:v>43327</c:v>
                </c:pt>
                <c:pt idx="15">
                  <c:v>43329</c:v>
                </c:pt>
                <c:pt idx="16">
                  <c:v>43330</c:v>
                </c:pt>
                <c:pt idx="17">
                  <c:v>43331</c:v>
                </c:pt>
                <c:pt idx="18">
                  <c:v>43332</c:v>
                </c:pt>
                <c:pt idx="19">
                  <c:v>43333</c:v>
                </c:pt>
                <c:pt idx="20">
                  <c:v>43334</c:v>
                </c:pt>
                <c:pt idx="21">
                  <c:v>43335</c:v>
                </c:pt>
                <c:pt idx="22">
                  <c:v>43336</c:v>
                </c:pt>
                <c:pt idx="23">
                  <c:v>43337</c:v>
                </c:pt>
                <c:pt idx="24">
                  <c:v>43338</c:v>
                </c:pt>
                <c:pt idx="25">
                  <c:v>43339</c:v>
                </c:pt>
                <c:pt idx="26">
                  <c:v>43340</c:v>
                </c:pt>
                <c:pt idx="27">
                  <c:v>43341</c:v>
                </c:pt>
                <c:pt idx="28">
                  <c:v>43342</c:v>
                </c:pt>
                <c:pt idx="29">
                  <c:v>43343</c:v>
                </c:pt>
                <c:pt idx="30">
                  <c:v>43344</c:v>
                </c:pt>
                <c:pt idx="31">
                  <c:v>43345</c:v>
                </c:pt>
                <c:pt idx="32">
                  <c:v>43346</c:v>
                </c:pt>
                <c:pt idx="33">
                  <c:v>43347</c:v>
                </c:pt>
                <c:pt idx="34">
                  <c:v>43348</c:v>
                </c:pt>
                <c:pt idx="35">
                  <c:v>43349</c:v>
                </c:pt>
                <c:pt idx="36">
                  <c:v>43350</c:v>
                </c:pt>
                <c:pt idx="37">
                  <c:v>43351</c:v>
                </c:pt>
                <c:pt idx="38">
                  <c:v>43352</c:v>
                </c:pt>
                <c:pt idx="39">
                  <c:v>43353</c:v>
                </c:pt>
                <c:pt idx="40">
                  <c:v>43354</c:v>
                </c:pt>
                <c:pt idx="41">
                  <c:v>43355</c:v>
                </c:pt>
                <c:pt idx="42">
                  <c:v>43356</c:v>
                </c:pt>
                <c:pt idx="43">
                  <c:v>43357</c:v>
                </c:pt>
                <c:pt idx="44">
                  <c:v>43358</c:v>
                </c:pt>
                <c:pt idx="45">
                  <c:v>43359</c:v>
                </c:pt>
                <c:pt idx="46">
                  <c:v>43360</c:v>
                </c:pt>
                <c:pt idx="47">
                  <c:v>43361</c:v>
                </c:pt>
                <c:pt idx="48">
                  <c:v>43362</c:v>
                </c:pt>
                <c:pt idx="49">
                  <c:v>43363</c:v>
                </c:pt>
                <c:pt idx="50">
                  <c:v>43364</c:v>
                </c:pt>
                <c:pt idx="51">
                  <c:v>43365</c:v>
                </c:pt>
                <c:pt idx="52">
                  <c:v>43366</c:v>
                </c:pt>
                <c:pt idx="53">
                  <c:v>43367</c:v>
                </c:pt>
                <c:pt idx="54">
                  <c:v>43368</c:v>
                </c:pt>
                <c:pt idx="55">
                  <c:v>43369</c:v>
                </c:pt>
                <c:pt idx="56">
                  <c:v>43370</c:v>
                </c:pt>
                <c:pt idx="57">
                  <c:v>43371</c:v>
                </c:pt>
                <c:pt idx="58">
                  <c:v>43372</c:v>
                </c:pt>
                <c:pt idx="59">
                  <c:v>43373</c:v>
                </c:pt>
                <c:pt idx="60">
                  <c:v>43374</c:v>
                </c:pt>
                <c:pt idx="61">
                  <c:v>43375</c:v>
                </c:pt>
                <c:pt idx="62">
                  <c:v>43376</c:v>
                </c:pt>
                <c:pt idx="63">
                  <c:v>43377</c:v>
                </c:pt>
                <c:pt idx="64">
                  <c:v>43378</c:v>
                </c:pt>
                <c:pt idx="65">
                  <c:v>43379</c:v>
                </c:pt>
                <c:pt idx="66">
                  <c:v>43380</c:v>
                </c:pt>
                <c:pt idx="67">
                  <c:v>43381</c:v>
                </c:pt>
                <c:pt idx="68">
                  <c:v>43382</c:v>
                </c:pt>
                <c:pt idx="69">
                  <c:v>43383</c:v>
                </c:pt>
                <c:pt idx="70">
                  <c:v>43384</c:v>
                </c:pt>
                <c:pt idx="71">
                  <c:v>43385</c:v>
                </c:pt>
                <c:pt idx="72">
                  <c:v>43386</c:v>
                </c:pt>
                <c:pt idx="73">
                  <c:v>43387</c:v>
                </c:pt>
                <c:pt idx="74">
                  <c:v>43388</c:v>
                </c:pt>
                <c:pt idx="75">
                  <c:v>43389</c:v>
                </c:pt>
                <c:pt idx="76">
                  <c:v>43390</c:v>
                </c:pt>
                <c:pt idx="77">
                  <c:v>43391</c:v>
                </c:pt>
                <c:pt idx="78">
                  <c:v>43392</c:v>
                </c:pt>
                <c:pt idx="79">
                  <c:v>43393</c:v>
                </c:pt>
                <c:pt idx="80">
                  <c:v>43394</c:v>
                </c:pt>
                <c:pt idx="81">
                  <c:v>43395</c:v>
                </c:pt>
                <c:pt idx="82">
                  <c:v>43396</c:v>
                </c:pt>
                <c:pt idx="83">
                  <c:v>43397</c:v>
                </c:pt>
                <c:pt idx="84">
                  <c:v>43398</c:v>
                </c:pt>
                <c:pt idx="85">
                  <c:v>43399</c:v>
                </c:pt>
                <c:pt idx="86">
                  <c:v>43400</c:v>
                </c:pt>
                <c:pt idx="87">
                  <c:v>43401</c:v>
                </c:pt>
                <c:pt idx="88">
                  <c:v>43402</c:v>
                </c:pt>
                <c:pt idx="89">
                  <c:v>43403</c:v>
                </c:pt>
                <c:pt idx="90">
                  <c:v>43404</c:v>
                </c:pt>
              </c:numCache>
            </c:numRef>
          </c:cat>
          <c:val>
            <c:numRef>
              <c:f>per_day_amount!$B$1:$B$91</c:f>
              <c:numCache>
                <c:formatCode>General</c:formatCode>
                <c:ptCount val="91"/>
                <c:pt idx="0">
                  <c:v>218.01416058394099</c:v>
                </c:pt>
                <c:pt idx="1">
                  <c:v>143.33105263157799</c:v>
                </c:pt>
                <c:pt idx="2">
                  <c:v>242.65337579617801</c:v>
                </c:pt>
                <c:pt idx="3">
                  <c:v>53.3563559322033</c:v>
                </c:pt>
                <c:pt idx="4">
                  <c:v>44.264999999999901</c:v>
                </c:pt>
                <c:pt idx="5">
                  <c:v>427.15383838383798</c:v>
                </c:pt>
                <c:pt idx="6">
                  <c:v>312.482807017543</c:v>
                </c:pt>
                <c:pt idx="7">
                  <c:v>159.951134751773</c:v>
                </c:pt>
                <c:pt idx="8">
                  <c:v>193.73691275167701</c:v>
                </c:pt>
                <c:pt idx="9">
                  <c:v>203.67125827814499</c:v>
                </c:pt>
                <c:pt idx="10">
                  <c:v>52.9078625954198</c:v>
                </c:pt>
                <c:pt idx="11">
                  <c:v>40.340550458715498</c:v>
                </c:pt>
                <c:pt idx="12">
                  <c:v>302.21221153846102</c:v>
                </c:pt>
                <c:pt idx="13">
                  <c:v>185.316752136752</c:v>
                </c:pt>
                <c:pt idx="14">
                  <c:v>242.884999999999</c:v>
                </c:pt>
                <c:pt idx="15">
                  <c:v>243.64075581395301</c:v>
                </c:pt>
                <c:pt idx="16">
                  <c:v>57.194485294117598</c:v>
                </c:pt>
                <c:pt idx="17">
                  <c:v>40.499322033898302</c:v>
                </c:pt>
                <c:pt idx="18">
                  <c:v>497.32309278350499</c:v>
                </c:pt>
                <c:pt idx="19">
                  <c:v>203.15516949152499</c:v>
                </c:pt>
                <c:pt idx="20">
                  <c:v>157.06399999999999</c:v>
                </c:pt>
                <c:pt idx="21">
                  <c:v>228.704276315789</c:v>
                </c:pt>
                <c:pt idx="22">
                  <c:v>221.814807692307</c:v>
                </c:pt>
                <c:pt idx="23">
                  <c:v>39.731221374045802</c:v>
                </c:pt>
                <c:pt idx="24">
                  <c:v>36.801637931034399</c:v>
                </c:pt>
                <c:pt idx="25">
                  <c:v>289.72324324324302</c:v>
                </c:pt>
                <c:pt idx="26">
                  <c:v>177.25789062499899</c:v>
                </c:pt>
                <c:pt idx="27">
                  <c:v>208.15661870503601</c:v>
                </c:pt>
                <c:pt idx="28">
                  <c:v>145.55615384615299</c:v>
                </c:pt>
                <c:pt idx="29">
                  <c:v>237.180457516339</c:v>
                </c:pt>
                <c:pt idx="30">
                  <c:v>50.079489051094903</c:v>
                </c:pt>
                <c:pt idx="31">
                  <c:v>40.295891472868199</c:v>
                </c:pt>
                <c:pt idx="32">
                  <c:v>373.83302752293503</c:v>
                </c:pt>
                <c:pt idx="33">
                  <c:v>212.62152</c:v>
                </c:pt>
                <c:pt idx="34">
                  <c:v>166.27563758389201</c:v>
                </c:pt>
                <c:pt idx="35">
                  <c:v>235.52085526315699</c:v>
                </c:pt>
                <c:pt idx="36">
                  <c:v>252.403092105263</c:v>
                </c:pt>
                <c:pt idx="37">
                  <c:v>59.748139534883698</c:v>
                </c:pt>
                <c:pt idx="38">
                  <c:v>66.573583333333204</c:v>
                </c:pt>
                <c:pt idx="39">
                  <c:v>325.13999999999902</c:v>
                </c:pt>
                <c:pt idx="40">
                  <c:v>182.131440677966</c:v>
                </c:pt>
                <c:pt idx="41">
                  <c:v>233.163087248322</c:v>
                </c:pt>
                <c:pt idx="42">
                  <c:v>146.54448051948</c:v>
                </c:pt>
                <c:pt idx="43">
                  <c:v>302.714099378882</c:v>
                </c:pt>
                <c:pt idx="44">
                  <c:v>59.915826771653499</c:v>
                </c:pt>
                <c:pt idx="45">
                  <c:v>43.999152542372798</c:v>
                </c:pt>
                <c:pt idx="46">
                  <c:v>376.494464285714</c:v>
                </c:pt>
                <c:pt idx="47">
                  <c:v>267.991269841269</c:v>
                </c:pt>
                <c:pt idx="48">
                  <c:v>165.48155405405399</c:v>
                </c:pt>
                <c:pt idx="49">
                  <c:v>261.58006849315001</c:v>
                </c:pt>
                <c:pt idx="50">
                  <c:v>211.5678125</c:v>
                </c:pt>
                <c:pt idx="51">
                  <c:v>55.452700729926903</c:v>
                </c:pt>
                <c:pt idx="52">
                  <c:v>59.329035087719298</c:v>
                </c:pt>
                <c:pt idx="53">
                  <c:v>359.492475247524</c:v>
                </c:pt>
                <c:pt idx="54">
                  <c:v>194.08726495726401</c:v>
                </c:pt>
                <c:pt idx="55">
                  <c:v>279.95416107382499</c:v>
                </c:pt>
                <c:pt idx="56">
                  <c:v>141.17679245283</c:v>
                </c:pt>
                <c:pt idx="57">
                  <c:v>216.15454022988499</c:v>
                </c:pt>
                <c:pt idx="58">
                  <c:v>69.063740458015204</c:v>
                </c:pt>
                <c:pt idx="59">
                  <c:v>56.434205607476599</c:v>
                </c:pt>
                <c:pt idx="60">
                  <c:v>396.34009708737801</c:v>
                </c:pt>
                <c:pt idx="61">
                  <c:v>210.39612903225799</c:v>
                </c:pt>
                <c:pt idx="62">
                  <c:v>155.9416875</c:v>
                </c:pt>
                <c:pt idx="63">
                  <c:v>175.79836477987399</c:v>
                </c:pt>
                <c:pt idx="64">
                  <c:v>228.184464285714</c:v>
                </c:pt>
                <c:pt idx="65">
                  <c:v>50.709692307692301</c:v>
                </c:pt>
                <c:pt idx="66">
                  <c:v>48.901142857142801</c:v>
                </c:pt>
                <c:pt idx="67">
                  <c:v>345.99810526315702</c:v>
                </c:pt>
                <c:pt idx="68">
                  <c:v>197.70690265486701</c:v>
                </c:pt>
                <c:pt idx="69">
                  <c:v>201.366438356164</c:v>
                </c:pt>
                <c:pt idx="70">
                  <c:v>143.804620689655</c:v>
                </c:pt>
                <c:pt idx="71">
                  <c:v>264.01428571428499</c:v>
                </c:pt>
                <c:pt idx="72">
                  <c:v>74.020510948905098</c:v>
                </c:pt>
                <c:pt idx="73">
                  <c:v>42.570289855072403</c:v>
                </c:pt>
                <c:pt idx="74">
                  <c:v>463.77749999999997</c:v>
                </c:pt>
                <c:pt idx="75">
                  <c:v>235.17725490196</c:v>
                </c:pt>
                <c:pt idx="76">
                  <c:v>153.63395061728301</c:v>
                </c:pt>
                <c:pt idx="77">
                  <c:v>232.64093333333301</c:v>
                </c:pt>
                <c:pt idx="78">
                  <c:v>324.38449367088498</c:v>
                </c:pt>
                <c:pt idx="79">
                  <c:v>33.854047619047599</c:v>
                </c:pt>
                <c:pt idx="80">
                  <c:v>102.817518796992</c:v>
                </c:pt>
                <c:pt idx="81">
                  <c:v>326.46633928571401</c:v>
                </c:pt>
                <c:pt idx="82">
                  <c:v>275.96916666666601</c:v>
                </c:pt>
                <c:pt idx="83">
                  <c:v>242.65574324324299</c:v>
                </c:pt>
                <c:pt idx="84">
                  <c:v>160.48214285714201</c:v>
                </c:pt>
                <c:pt idx="85">
                  <c:v>295.86656050955401</c:v>
                </c:pt>
                <c:pt idx="86">
                  <c:v>50.155251798561103</c:v>
                </c:pt>
                <c:pt idx="87">
                  <c:v>59.007762237762201</c:v>
                </c:pt>
                <c:pt idx="88">
                  <c:v>377.93274509803899</c:v>
                </c:pt>
                <c:pt idx="89">
                  <c:v>247.891460674157</c:v>
                </c:pt>
                <c:pt idx="90">
                  <c:v>155.79524822695001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6F-4439-9FD6-E489213B0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2916464"/>
        <c:axId val="582902736"/>
      </c:lineChart>
      <c:dateAx>
        <c:axId val="582916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dirty="0" smtClean="0"/>
                  <a:t>Day</a:t>
                </a:r>
              </a:p>
            </c:rich>
          </c:tx>
          <c:layout>
            <c:manualLayout>
              <c:xMode val="edge"/>
              <c:yMode val="edge"/>
              <c:x val="0.48060597610027495"/>
              <c:y val="0.893878929112809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02736"/>
        <c:crosses val="autoZero"/>
        <c:auto val="1"/>
        <c:lblOffset val="100"/>
        <c:baseTimeUnit val="days"/>
      </c:dateAx>
      <c:valAx>
        <c:axId val="58290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dirty="0" smtClean="0"/>
                  <a:t>Avg. amount of transactions</a:t>
                </a:r>
                <a:endParaRPr lang="en-NZ" dirty="0"/>
              </a:p>
            </c:rich>
          </c:tx>
          <c:layout>
            <c:manualLayout>
              <c:xMode val="edge"/>
              <c:yMode val="edge"/>
              <c:x val="1.730162885729571E-4"/>
              <c:y val="0.105485399128768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1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NZ" sz="1400" b="0" i="0" baseline="0" dirty="0" smtClean="0">
                <a:effectLst/>
              </a:rPr>
              <a:t>Average of transaction amounts in each week</a:t>
            </a:r>
            <a:endParaRPr lang="en-NZ" sz="1100" dirty="0" smtClean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per_w_amount!$A$1:$A$14</c:f>
              <c:numCache>
                <c:formatCode>General</c:formatCode>
                <c:ptCount val="14"/>
                <c:pt idx="0">
                  <c:v>31</c:v>
                </c:pt>
                <c:pt idx="1">
                  <c:v>32</c:v>
                </c:pt>
                <c:pt idx="2">
                  <c:v>33</c:v>
                </c:pt>
                <c:pt idx="3">
                  <c:v>34</c:v>
                </c:pt>
                <c:pt idx="4">
                  <c:v>35</c:v>
                </c:pt>
                <c:pt idx="5">
                  <c:v>36</c:v>
                </c:pt>
                <c:pt idx="6">
                  <c:v>37</c:v>
                </c:pt>
                <c:pt idx="7">
                  <c:v>38</c:v>
                </c:pt>
                <c:pt idx="8">
                  <c:v>39</c:v>
                </c:pt>
                <c:pt idx="9">
                  <c:v>40</c:v>
                </c:pt>
                <c:pt idx="10">
                  <c:v>41</c:v>
                </c:pt>
                <c:pt idx="11">
                  <c:v>42</c:v>
                </c:pt>
                <c:pt idx="12">
                  <c:v>43</c:v>
                </c:pt>
                <c:pt idx="13">
                  <c:v>44</c:v>
                </c:pt>
              </c:numCache>
            </c:numRef>
          </c:xVal>
          <c:yVal>
            <c:numRef>
              <c:f>per_w_amount!$B$1:$B$14</c:f>
              <c:numCache>
                <c:formatCode>General</c:formatCode>
                <c:ptCount val="14"/>
                <c:pt idx="0">
                  <c:v>151.315346385542</c:v>
                </c:pt>
                <c:pt idx="1">
                  <c:v>191.73779642058099</c:v>
                </c:pt>
                <c:pt idx="2">
                  <c:v>180.21637168141601</c:v>
                </c:pt>
                <c:pt idx="3">
                  <c:v>189.79585869565199</c:v>
                </c:pt>
                <c:pt idx="4">
                  <c:v>162.70665957446701</c:v>
                </c:pt>
                <c:pt idx="5">
                  <c:v>194.40314102564</c:v>
                </c:pt>
                <c:pt idx="6">
                  <c:v>186.91210752688099</c:v>
                </c:pt>
                <c:pt idx="7">
                  <c:v>198.120487804878</c:v>
                </c:pt>
                <c:pt idx="8">
                  <c:v>187.49885927505301</c:v>
                </c:pt>
                <c:pt idx="9">
                  <c:v>179.00593256059</c:v>
                </c:pt>
                <c:pt idx="10">
                  <c:v>174.715064655172</c:v>
                </c:pt>
                <c:pt idx="11">
                  <c:v>217.294899257688</c:v>
                </c:pt>
                <c:pt idx="12">
                  <c:v>196.041240641711</c:v>
                </c:pt>
                <c:pt idx="13">
                  <c:v>248.73075301204801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72A-489D-BCE4-7FB4F99FF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937680"/>
        <c:axId val="582926864"/>
      </c:scatterChart>
      <c:valAx>
        <c:axId val="58293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dirty="0" smtClean="0"/>
                  <a:t>Week </a:t>
                </a:r>
                <a:endParaRPr lang="en-NZ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26864"/>
        <c:crosses val="autoZero"/>
        <c:crossBetween val="midCat"/>
      </c:valAx>
      <c:valAx>
        <c:axId val="58292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sz="1000" b="0" i="0" baseline="0" dirty="0" smtClean="0">
                    <a:effectLst/>
                  </a:rPr>
                  <a:t>Avg. amount of transactions</a:t>
                </a:r>
                <a:endParaRPr lang="en-NZ" sz="4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8.3756475738540857E-3"/>
              <c:y val="0.12664719236824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3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 sz="1200" b="0" i="0" baseline="0" dirty="0" smtClean="0">
                <a:effectLst/>
              </a:rPr>
              <a:t>Average of transaction amounts in each month</a:t>
            </a:r>
            <a:endParaRPr lang="en-NZ" sz="105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per_w_amount!$D$1:$D$3</c:f>
              <c:numCache>
                <c:formatCode>General</c:formatCode>
                <c:ptCount val="3"/>
                <c:pt idx="0">
                  <c:v>8</c:v>
                </c:pt>
                <c:pt idx="1">
                  <c:v>9</c:v>
                </c:pt>
                <c:pt idx="2">
                  <c:v>10</c:v>
                </c:pt>
              </c:numCache>
            </c:numRef>
          </c:xVal>
          <c:yVal>
            <c:numRef>
              <c:f>per_w_amount!$E$1:$E$3</c:f>
              <c:numCache>
                <c:formatCode>General</c:formatCode>
                <c:ptCount val="3"/>
                <c:pt idx="0">
                  <c:v>185.12</c:v>
                </c:pt>
                <c:pt idx="1">
                  <c:v>182.04</c:v>
                </c:pt>
                <c:pt idx="2">
                  <c:v>196.42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A3-4590-B158-69AE5AC71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1945487"/>
        <c:axId val="971944239"/>
      </c:scatterChart>
      <c:valAx>
        <c:axId val="971945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dirty="0" smtClean="0"/>
                  <a:t>month</a:t>
                </a:r>
                <a:endParaRPr lang="en-NZ" dirty="0"/>
              </a:p>
            </c:rich>
          </c:tx>
          <c:layout>
            <c:manualLayout>
              <c:xMode val="edge"/>
              <c:yMode val="edge"/>
              <c:x val="0.4522228667423458"/>
              <c:y val="0.90344017865447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944239"/>
        <c:crosses val="autoZero"/>
        <c:crossBetween val="midCat"/>
      </c:valAx>
      <c:valAx>
        <c:axId val="97194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dirty="0" smtClean="0"/>
                  <a:t>Avg. amount of transactions</a:t>
                </a:r>
                <a:endParaRPr lang="en-NZ" dirty="0"/>
              </a:p>
            </c:rich>
          </c:tx>
          <c:layout>
            <c:manualLayout>
              <c:xMode val="edge"/>
              <c:yMode val="edge"/>
              <c:x val="3.3005667618893173E-3"/>
              <c:y val="0.150189665362894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9454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5/08/2020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637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5/08/2020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46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5/08/2020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788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5/08/2020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860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5/08/2020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371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5/08/2020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178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5/08/2020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94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5/08/2020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27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5/08/2020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73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5/08/2020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625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98D-D6BB-4B4E-AA38-56D340346CF6}" type="datetimeFigureOut">
              <a:rPr lang="en-NZ" smtClean="0"/>
              <a:t>5/08/2020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426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698D-D6BB-4B4E-AA38-56D340346CF6}" type="datetimeFigureOut">
              <a:rPr lang="en-NZ" smtClean="0"/>
              <a:t>5/08/2020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DD7C-B711-486E-96F0-05691D1F79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03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736" y="4641428"/>
            <a:ext cx="9144000" cy="1655762"/>
          </a:xfrm>
        </p:spPr>
        <p:txBody>
          <a:bodyPr anchor="ctr">
            <a:normAutofit fontScale="55000" lnSpcReduction="20000"/>
          </a:bodyPr>
          <a:lstStyle/>
          <a:p>
            <a:endParaRPr lang="en-NZ" b="1" dirty="0" smtClean="0"/>
          </a:p>
          <a:p>
            <a:r>
              <a:rPr lang="en-NZ" sz="3200" b="1" dirty="0" smtClean="0">
                <a:solidFill>
                  <a:schemeClr val="accent1">
                    <a:lumMod val="75000"/>
                  </a:schemeClr>
                </a:solidFill>
              </a:rPr>
              <a:t>ANZ</a:t>
            </a:r>
            <a:r>
              <a:rPr lang="en-NZ" sz="32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NZ" sz="3200" b="1" dirty="0" err="1">
                <a:solidFill>
                  <a:schemeClr val="accent1">
                    <a:lumMod val="75000"/>
                  </a:schemeClr>
                </a:solidFill>
              </a:rPr>
              <a:t>Data@ANZ</a:t>
            </a:r>
            <a:r>
              <a:rPr lang="en-NZ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NZ" sz="3200" b="1" dirty="0" smtClean="0">
                <a:solidFill>
                  <a:schemeClr val="accent1">
                    <a:lumMod val="75000"/>
                  </a:schemeClr>
                </a:solidFill>
              </a:rPr>
              <a:t>Virtual Program</a:t>
            </a:r>
            <a:endParaRPr lang="en-NZ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NZ" sz="3200" dirty="0" smtClean="0">
                <a:solidFill>
                  <a:schemeClr val="bg2">
                    <a:lumMod val="75000"/>
                  </a:schemeClr>
                </a:solidFill>
              </a:rPr>
              <a:t>Task 1 - </a:t>
            </a:r>
            <a:r>
              <a:rPr lang="en-NZ" sz="3200" dirty="0">
                <a:solidFill>
                  <a:schemeClr val="bg2">
                    <a:lumMod val="75000"/>
                  </a:schemeClr>
                </a:solidFill>
              </a:rPr>
              <a:t>Exploratory Data </a:t>
            </a:r>
            <a:r>
              <a:rPr lang="en-NZ" sz="3200" dirty="0" smtClean="0">
                <a:solidFill>
                  <a:schemeClr val="bg2">
                    <a:lumMod val="75000"/>
                  </a:schemeClr>
                </a:solidFill>
              </a:rPr>
              <a:t>Analysis</a:t>
            </a:r>
          </a:p>
          <a:p>
            <a:r>
              <a:rPr lang="en-NZ" sz="2900" dirty="0" smtClean="0"/>
              <a:t>Negar Mohammadhassan</a:t>
            </a:r>
            <a:endParaRPr lang="en-NZ" sz="2900" dirty="0"/>
          </a:p>
          <a:p>
            <a:r>
              <a:rPr lang="en-NZ" dirty="0" smtClean="0"/>
              <a:t/>
            </a:r>
            <a:br>
              <a:rPr lang="en-NZ" dirty="0" smtClean="0"/>
            </a:br>
            <a:endParaRPr lang="en-NZ" dirty="0"/>
          </a:p>
        </p:txBody>
      </p:sp>
      <p:pic>
        <p:nvPicPr>
          <p:cNvPr id="1026" name="Picture 2" descr="https://s3-ap-southeast-2.amazonaws.com/staticassetspasha/anz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027" y="1277795"/>
            <a:ext cx="7771417" cy="24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99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Data analysis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includes </a:t>
            </a:r>
            <a:r>
              <a:rPr lang="en-N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12044 </a:t>
            </a:r>
            <a:r>
              <a:rPr lang="en-N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transactions from 1/8/2018 to 31/10/2018</a:t>
            </a:r>
          </a:p>
          <a:p>
            <a:pPr lvl="1"/>
            <a:r>
              <a:rPr lang="en-NZ" dirty="0" smtClean="0">
                <a:solidFill>
                  <a:schemeClr val="accent2"/>
                </a:solidFill>
              </a:rPr>
              <a:t>Some Data are missed</a:t>
            </a:r>
          </a:p>
          <a:p>
            <a:pPr lvl="2"/>
            <a:r>
              <a:rPr lang="en-NZ" dirty="0" smtClean="0">
                <a:solidFill>
                  <a:schemeClr val="accent2"/>
                </a:solidFill>
              </a:rPr>
              <a:t>Merchant data</a:t>
            </a:r>
          </a:p>
          <a:p>
            <a:pPr lvl="2"/>
            <a:r>
              <a:rPr lang="en-NZ" dirty="0" err="1">
                <a:solidFill>
                  <a:schemeClr val="accent2"/>
                </a:solidFill>
              </a:rPr>
              <a:t>B</a:t>
            </a:r>
            <a:r>
              <a:rPr lang="en-NZ" dirty="0" err="1" smtClean="0">
                <a:solidFill>
                  <a:schemeClr val="accent2"/>
                </a:solidFill>
              </a:rPr>
              <a:t>pay</a:t>
            </a:r>
            <a:r>
              <a:rPr lang="en-NZ" dirty="0" smtClean="0">
                <a:solidFill>
                  <a:schemeClr val="accent2"/>
                </a:solidFill>
              </a:rPr>
              <a:t> biller code</a:t>
            </a:r>
          </a:p>
          <a:p>
            <a:pPr lvl="2"/>
            <a:r>
              <a:rPr lang="en-NZ" dirty="0" smtClean="0">
                <a:solidFill>
                  <a:schemeClr val="accent2"/>
                </a:solidFill>
              </a:rPr>
              <a:t>card present flag are</a:t>
            </a:r>
          </a:p>
          <a:p>
            <a:pPr lvl="1"/>
            <a:r>
              <a:rPr lang="en-N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Transactions </a:t>
            </a:r>
          </a:p>
          <a:p>
            <a:pPr lvl="2"/>
            <a:r>
              <a:rPr lang="en-N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amount of transactions range is [0.1, 8835.9], </a:t>
            </a:r>
            <a:r>
              <a:rPr lang="en-NZ" dirty="0" smtClean="0">
                <a:solidFill>
                  <a:schemeClr val="accent1"/>
                </a:solidFill>
              </a:rPr>
              <a:t>average = $187.9</a:t>
            </a:r>
          </a:p>
          <a:p>
            <a:pPr lvl="2"/>
            <a:r>
              <a:rPr lang="en-N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64.07% / 35.92% of the transactions are authorized/posted</a:t>
            </a:r>
          </a:p>
          <a:p>
            <a:pPr lvl="2"/>
            <a:r>
              <a:rPr lang="en-NZ" dirty="0" smtClean="0">
                <a:solidFill>
                  <a:schemeClr val="accent1"/>
                </a:solidFill>
              </a:rPr>
              <a:t>Credit</a:t>
            </a:r>
            <a:r>
              <a:rPr lang="en-N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transactions have a larger transaction than debit ones in average (c:$1898.7, d:$52.5)</a:t>
            </a:r>
            <a:endParaRPr lang="en-N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N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N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Costumers</a:t>
            </a:r>
          </a:p>
          <a:p>
            <a:pPr lvl="2"/>
            <a:r>
              <a:rPr lang="en-N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age of the customers ranges [18, 78], </a:t>
            </a:r>
            <a:r>
              <a:rPr lang="en-NZ" dirty="0" smtClean="0">
                <a:solidFill>
                  <a:schemeClr val="accent1"/>
                </a:solidFill>
              </a:rPr>
              <a:t>average = 30.5</a:t>
            </a:r>
          </a:p>
          <a:p>
            <a:pPr lvl="2"/>
            <a:r>
              <a:rPr lang="en-NZ" dirty="0" smtClean="0">
                <a:solidFill>
                  <a:schemeClr val="accent1"/>
                </a:solidFill>
              </a:rPr>
              <a:t>Male</a:t>
            </a:r>
            <a:r>
              <a:rPr lang="en-N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customers have a larger transaction than females in average ( M: $205.7, F: $168.5)</a:t>
            </a:r>
          </a:p>
          <a:p>
            <a:pPr lvl="2"/>
            <a:r>
              <a:rPr lang="en-N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 with </a:t>
            </a:r>
            <a:r>
              <a:rPr lang="en-NZ" dirty="0" smtClean="0">
                <a:solidFill>
                  <a:schemeClr val="accent1"/>
                </a:solidFill>
              </a:rPr>
              <a:t>age 57 </a:t>
            </a:r>
            <a:r>
              <a:rPr lang="en-N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had the largest transactions in average ($418.74)</a:t>
            </a:r>
          </a:p>
          <a:p>
            <a:pPr lvl="1"/>
            <a:endParaRPr lang="en-NZ" dirty="0" smtClean="0">
              <a:solidFill>
                <a:srgbClr val="FF0000"/>
              </a:solidFill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0213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Time-based analysis </a:t>
            </a:r>
            <a:endParaRPr lang="en-NZ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214768"/>
              </p:ext>
            </p:extLst>
          </p:nvPr>
        </p:nvGraphicFramePr>
        <p:xfrm>
          <a:off x="3021145" y="1985455"/>
          <a:ext cx="6149710" cy="2298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468423864"/>
              </p:ext>
            </p:extLst>
          </p:nvPr>
        </p:nvGraphicFramePr>
        <p:xfrm>
          <a:off x="1036175" y="4664099"/>
          <a:ext cx="4548902" cy="191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326641"/>
              </p:ext>
            </p:extLst>
          </p:nvPr>
        </p:nvGraphicFramePr>
        <p:xfrm>
          <a:off x="7177054" y="4578579"/>
          <a:ext cx="3847824" cy="199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Oval 7"/>
          <p:cNvSpPr/>
          <p:nvPr/>
        </p:nvSpPr>
        <p:spPr>
          <a:xfrm>
            <a:off x="4854872" y="5164058"/>
            <a:ext cx="223666" cy="20393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Oval 10"/>
          <p:cNvSpPr/>
          <p:nvPr/>
        </p:nvSpPr>
        <p:spPr>
          <a:xfrm>
            <a:off x="10242596" y="5098273"/>
            <a:ext cx="184195" cy="16775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Oval 11"/>
          <p:cNvSpPr/>
          <p:nvPr/>
        </p:nvSpPr>
        <p:spPr>
          <a:xfrm>
            <a:off x="4664099" y="2506376"/>
            <a:ext cx="210509" cy="21050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/>
          <p:cNvSpPr/>
          <p:nvPr/>
        </p:nvSpPr>
        <p:spPr>
          <a:xfrm>
            <a:off x="7900679" y="2559004"/>
            <a:ext cx="210509" cy="21051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285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Location-based analysis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225746"/>
              </p:ext>
            </p:extLst>
          </p:nvPr>
        </p:nvGraphicFramePr>
        <p:xfrm>
          <a:off x="838200" y="1690682"/>
          <a:ext cx="5819159" cy="45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64">
                  <a:extLst>
                    <a:ext uri="{9D8B030D-6E8A-4147-A177-3AD203B41FA5}">
                      <a16:colId xmlns:a16="http://schemas.microsoft.com/office/drawing/2014/main" val="4223676678"/>
                    </a:ext>
                  </a:extLst>
                </a:gridCol>
                <a:gridCol w="1907413">
                  <a:extLst>
                    <a:ext uri="{9D8B030D-6E8A-4147-A177-3AD203B41FA5}">
                      <a16:colId xmlns:a16="http://schemas.microsoft.com/office/drawing/2014/main" val="1441944950"/>
                    </a:ext>
                  </a:extLst>
                </a:gridCol>
                <a:gridCol w="2797982">
                  <a:extLst>
                    <a:ext uri="{9D8B030D-6E8A-4147-A177-3AD203B41FA5}">
                      <a16:colId xmlns:a16="http://schemas.microsoft.com/office/drawing/2014/main" val="4200395278"/>
                    </a:ext>
                  </a:extLst>
                </a:gridCol>
              </a:tblGrid>
              <a:tr h="627902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Rank </a:t>
                      </a:r>
                      <a:endParaRPr lang="en-N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Suburb </a:t>
                      </a:r>
                      <a:endParaRPr lang="en-N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Avg. transaction</a:t>
                      </a:r>
                      <a:r>
                        <a:rPr lang="en-NZ" baseline="0" dirty="0" smtClean="0"/>
                        <a:t> amount</a:t>
                      </a:r>
                      <a:endParaRPr lang="en-N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901787"/>
                  </a:ext>
                </a:extLst>
              </a:tr>
              <a:tr h="358802">
                <a:tc>
                  <a:txBody>
                    <a:bodyPr/>
                    <a:lstStyle/>
                    <a:p>
                      <a:pPr algn="ctr"/>
                      <a:r>
                        <a:rPr lang="en-NZ" sz="14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NZ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Pantapin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829.765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7715510"/>
                  </a:ext>
                </a:extLst>
              </a:tr>
              <a:tr h="358802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2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Gladesville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805605"/>
                  </a:ext>
                </a:extLst>
              </a:tr>
              <a:tr h="358802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3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Wodonga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559.33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8946872"/>
                  </a:ext>
                </a:extLst>
              </a:tr>
              <a:tr h="358802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4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Brisbane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559.0752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9786879"/>
                  </a:ext>
                </a:extLst>
              </a:tr>
              <a:tr h="358802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5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Parap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553.9183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8376017"/>
                  </a:ext>
                </a:extLst>
              </a:tr>
              <a:tr h="358802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6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Lowlands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524.58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1771413"/>
                  </a:ext>
                </a:extLst>
              </a:tr>
              <a:tr h="358802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7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Mossman Gorge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3648262"/>
                  </a:ext>
                </a:extLst>
              </a:tr>
              <a:tr h="358802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8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Fairlight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496.76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2647370"/>
                  </a:ext>
                </a:extLst>
              </a:tr>
              <a:tr h="358802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9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Deakin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491.5067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5662127"/>
                  </a:ext>
                </a:extLst>
              </a:tr>
              <a:tr h="358802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10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 Gravatt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453.5233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4614421"/>
                  </a:ext>
                </a:extLst>
              </a:tr>
              <a:tr h="358802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…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282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8887"/>
              </p:ext>
            </p:extLst>
          </p:nvPr>
        </p:nvGraphicFramePr>
        <p:xfrm>
          <a:off x="6887603" y="1690689"/>
          <a:ext cx="4808823" cy="457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762">
                  <a:extLst>
                    <a:ext uri="{9D8B030D-6E8A-4147-A177-3AD203B41FA5}">
                      <a16:colId xmlns:a16="http://schemas.microsoft.com/office/drawing/2014/main" val="681323998"/>
                    </a:ext>
                  </a:extLst>
                </a:gridCol>
                <a:gridCol w="1210429">
                  <a:extLst>
                    <a:ext uri="{9D8B030D-6E8A-4147-A177-3AD203B41FA5}">
                      <a16:colId xmlns:a16="http://schemas.microsoft.com/office/drawing/2014/main" val="3641992447"/>
                    </a:ext>
                  </a:extLst>
                </a:gridCol>
                <a:gridCol w="2611632">
                  <a:extLst>
                    <a:ext uri="{9D8B030D-6E8A-4147-A177-3AD203B41FA5}">
                      <a16:colId xmlns:a16="http://schemas.microsoft.com/office/drawing/2014/main" val="2599427974"/>
                    </a:ext>
                  </a:extLst>
                </a:gridCol>
              </a:tblGrid>
              <a:tr h="585443">
                <a:tc>
                  <a:txBody>
                    <a:bodyPr/>
                    <a:lstStyle/>
                    <a:p>
                      <a:pPr algn="ctr"/>
                      <a:r>
                        <a:rPr lang="en-NZ" sz="1800" dirty="0" smtClean="0"/>
                        <a:t>Rank</a:t>
                      </a:r>
                      <a:endParaRPr lang="en-NZ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 smtClean="0"/>
                        <a:t>*State</a:t>
                      </a:r>
                      <a:endParaRPr lang="en-NZ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 smtClean="0"/>
                        <a:t>Avg. transaction amount  </a:t>
                      </a:r>
                      <a:endParaRPr lang="en-NZ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9651"/>
                  </a:ext>
                </a:extLst>
              </a:tr>
              <a:tr h="506539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NZ" sz="1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66.80384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6830318"/>
                  </a:ext>
                </a:extLst>
              </a:tr>
              <a:tr h="513116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2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47.03632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873047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3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44.72629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8871707"/>
                  </a:ext>
                </a:extLst>
              </a:tr>
              <a:tr h="506538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4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41.09995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5505529"/>
                  </a:ext>
                </a:extLst>
              </a:tr>
              <a:tr h="486803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5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40.42547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3279474"/>
                  </a:ext>
                </a:extLst>
              </a:tr>
              <a:tr h="519695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6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34.3724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245027"/>
                  </a:ext>
                </a:extLst>
              </a:tr>
              <a:tr h="493381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7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30.90187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5911684"/>
                  </a:ext>
                </a:extLst>
              </a:tr>
              <a:tr h="450086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 smtClean="0"/>
                        <a:t>8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28.86662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11829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0228" y="6479741"/>
            <a:ext cx="773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/>
              <a:t>* The merchant state for some transactions are not identifie</a:t>
            </a:r>
            <a:r>
              <a:rPr lang="en-NZ" sz="1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8834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259</Words>
  <Application>Microsoft Office PowerPoint</Application>
  <PresentationFormat>Widescreen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Data analysis</vt:lpstr>
      <vt:lpstr>Time-based analysis </vt:lpstr>
      <vt:lpstr>Location-based analysis</vt:lpstr>
    </vt:vector>
  </TitlesOfParts>
  <Company>University of Canterbury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Negar Mohammadhassan</dc:creator>
  <cp:lastModifiedBy>Negar Mohammadhassan</cp:lastModifiedBy>
  <cp:revision>7</cp:revision>
  <dcterms:created xsi:type="dcterms:W3CDTF">2020-08-05T04:12:11Z</dcterms:created>
  <dcterms:modified xsi:type="dcterms:W3CDTF">2020-08-05T05:15:52Z</dcterms:modified>
</cp:coreProperties>
</file>