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93" r:id="rId7"/>
    <p:sldId id="261" r:id="rId8"/>
    <p:sldId id="262" r:id="rId9"/>
    <p:sldId id="294" r:id="rId10"/>
    <p:sldId id="263" r:id="rId11"/>
    <p:sldId id="265" r:id="rId12"/>
    <p:sldId id="266" r:id="rId13"/>
    <p:sldId id="281" r:id="rId14"/>
    <p:sldId id="282" r:id="rId15"/>
    <p:sldId id="267" r:id="rId16"/>
    <p:sldId id="268" r:id="rId17"/>
    <p:sldId id="295" r:id="rId18"/>
    <p:sldId id="272" r:id="rId19"/>
    <p:sldId id="273" r:id="rId20"/>
    <p:sldId id="275" r:id="rId21"/>
    <p:sldId id="278" r:id="rId22"/>
    <p:sldId id="276" r:id="rId23"/>
    <p:sldId id="277" r:id="rId24"/>
    <p:sldId id="279" r:id="rId25"/>
    <p:sldId id="280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先看一个室内就近寻找打印机的例子，这是一层楼的平面图，有一些房间和门，</a:t>
            </a:r>
            <a:r>
              <a:rPr lang="en-US" altLang="zh-CN" dirty="0"/>
              <a:t>R6</a:t>
            </a:r>
            <a:r>
              <a:rPr lang="zh-CN" altLang="en-US" dirty="0"/>
              <a:t>这个房间中的用户想要远程使用一台打印机，并且将打印物送给他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先看一个室内就近寻找打印机的例子，这是一层楼的平面图，有一些房间和门，</a:t>
            </a:r>
            <a:r>
              <a:rPr lang="en-US" altLang="zh-CN" dirty="0"/>
              <a:t>R6</a:t>
            </a:r>
            <a:r>
              <a:rPr lang="zh-CN" altLang="en-US" dirty="0"/>
              <a:t>这个房间中的用户想要远程使用一台打印机，并且将打印物送给他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下面来进行具体的工作介绍，进组第一个工作是台风应急响应演示系统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先介绍一下背景，在</a:t>
            </a:r>
            <a:r>
              <a:rPr lang="en-US" altLang="zh-CN" dirty="0"/>
              <a:t>IoT</a:t>
            </a:r>
            <a:r>
              <a:rPr lang="zh-CN" altLang="en-US" dirty="0"/>
              <a:t>场景下，将物理空间和社会空间中的智能设备和人进行定义封装，在信息空间中形成一个一个的微服务，</a:t>
            </a:r>
            <a:endParaRPr lang="zh-CN" altLang="en-US" dirty="0"/>
          </a:p>
          <a:p>
            <a:r>
              <a:rPr lang="zh-CN" altLang="en-US" dirty="0"/>
              <a:t>然后根据具体的应用场景，对这些微服务进行编排，调度和协同管理。我的工作就是负责课题中服务治理平台的调研和开发工作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先看一个室内就近寻找打印机的例子，这是一层楼的平面图，有一些房间和门，</a:t>
            </a:r>
            <a:r>
              <a:rPr lang="en-US" altLang="zh-CN" dirty="0"/>
              <a:t>R6</a:t>
            </a:r>
            <a:r>
              <a:rPr lang="zh-CN" altLang="en-US" dirty="0"/>
              <a:t>这个房间中的用户想要远程使用一台打印机，并且将打印物送给他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90B4-65CA-4AAA-B7F0-293788BB20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333144"/>
            <a:ext cx="9144000" cy="2623558"/>
          </a:xfrm>
          <a:prstGeom prst="rect">
            <a:avLst/>
          </a:prstGeom>
          <a:solidFill>
            <a:srgbClr val="6A00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846580" y="2416175"/>
            <a:ext cx="864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ServiceMatrix: </a:t>
            </a: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人机物融合的微服务治理平台</a:t>
            </a:r>
            <a:endParaRPr lang="zh-CN" altLang="en-US" sz="32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场景</a:t>
            </a:r>
            <a:r>
              <a:rPr lang="en-US" altLang="zh-CN" sz="2000" dirty="0"/>
              <a:t>:</a:t>
            </a:r>
            <a:r>
              <a:rPr lang="zh-CN" altLang="en-US" sz="2000" dirty="0"/>
              <a:t>室内就近寻找打印机</a:t>
            </a:r>
            <a:endParaRPr lang="en-US" altLang="zh-CN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</a:rPr>
              <a:t>场景介绍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快照 2020-09-29 下午8.29.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35" y="1657350"/>
            <a:ext cx="767524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流程管理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快照 2020-10-17 下午2.42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70" y="1106170"/>
            <a:ext cx="8124825" cy="5108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14715" y="3075305"/>
            <a:ext cx="398145" cy="1875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 b="1">
                <a:solidFill>
                  <a:schemeClr val="accent1"/>
                </a:solidFill>
              </a:rPr>
              <a:t>Monitoring</a:t>
            </a:r>
            <a:endParaRPr lang="en-US" altLang="zh-CN" sz="1400" b="1">
              <a:solidFill>
                <a:schemeClr val="accent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441440" y="1618615"/>
            <a:ext cx="1553845" cy="85979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定义好整个流程走向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</a:rPr>
              <a:t>流程管理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42745" y="2190750"/>
            <a:ext cx="1094105" cy="654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people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3771900" y="2190750"/>
            <a:ext cx="1094105" cy="654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printer</a:t>
            </a:r>
            <a:endParaRPr lang="en-US" altLang="zh-CN" sz="1600"/>
          </a:p>
        </p:txBody>
      </p:sp>
      <p:sp>
        <p:nvSpPr>
          <p:cNvPr id="6" name="圆角矩形 5"/>
          <p:cNvSpPr/>
          <p:nvPr/>
        </p:nvSpPr>
        <p:spPr>
          <a:xfrm>
            <a:off x="5901055" y="2190750"/>
            <a:ext cx="1094105" cy="654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robot</a:t>
            </a:r>
            <a:endParaRPr lang="en-US" altLang="zh-CN" sz="1600"/>
          </a:p>
        </p:txBody>
      </p:sp>
      <p:sp>
        <p:nvSpPr>
          <p:cNvPr id="7" name="圆角矩形 6"/>
          <p:cNvSpPr/>
          <p:nvPr/>
        </p:nvSpPr>
        <p:spPr>
          <a:xfrm>
            <a:off x="8030210" y="2190750"/>
            <a:ext cx="1094105" cy="654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people</a:t>
            </a:r>
            <a:endParaRPr lang="en-US" altLang="zh-CN" sz="1600"/>
          </a:p>
        </p:txBody>
      </p:sp>
      <p:cxnSp>
        <p:nvCxnSpPr>
          <p:cNvPr id="9" name="直接箭头连接符 8"/>
          <p:cNvCxnSpPr>
            <a:stCxn id="3" idx="3"/>
            <a:endCxn id="5" idx="1"/>
          </p:cNvCxnSpPr>
          <p:nvPr/>
        </p:nvCxnSpPr>
        <p:spPr>
          <a:xfrm>
            <a:off x="2736850" y="2518410"/>
            <a:ext cx="10350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866005" y="2518410"/>
            <a:ext cx="10350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95160" y="2518410"/>
            <a:ext cx="10350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57284" y="3342816"/>
            <a:ext cx="86874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定义好策略</a:t>
            </a:r>
            <a:r>
              <a:rPr lang="en-US" altLang="zh-CN" sz="2000" dirty="0"/>
              <a:t>(?)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就近优先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空间建模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快照 2020-10-17 下午2.42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70" y="1106170"/>
            <a:ext cx="8124825" cy="5108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14715" y="3075305"/>
            <a:ext cx="398145" cy="1875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 b="1">
                <a:solidFill>
                  <a:schemeClr val="accent1"/>
                </a:solidFill>
              </a:rPr>
              <a:t>Monitoring</a:t>
            </a:r>
            <a:endParaRPr lang="en-US" altLang="zh-CN" sz="1400" b="1">
              <a:solidFill>
                <a:schemeClr val="accent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01390" y="4081145"/>
            <a:ext cx="1905000" cy="145542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空间建模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室内建模</a:t>
            </a:r>
            <a:r>
              <a:rPr lang="en-US" altLang="zh-CN" sz="2000" dirty="0"/>
              <a:t>: IndoorGML(OGC Standard for INdoor Spatial Information)</a:t>
            </a:r>
            <a:endParaRPr lang="en-US" altLang="zh-CN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in one floor/in one building</a:t>
            </a:r>
            <a:endParaRPr lang="en-US" altLang="zh-CN" sz="2000" dirty="0"/>
          </a:p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室外建模</a:t>
            </a:r>
            <a:r>
              <a:rPr lang="en-US" altLang="zh-CN" sz="2000" dirty="0"/>
              <a:t>: CityGML</a:t>
            </a:r>
            <a:endParaRPr lang="en-US" altLang="zh-CN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Integrating IndoorGML and CityGML for Indoor Space</a:t>
            </a:r>
            <a:endParaRPr lang="en-US" altLang="zh-CN" sz="2000" dirty="0"/>
          </a:p>
        </p:txBody>
      </p:sp>
      <p:pic>
        <p:nvPicPr>
          <p:cNvPr id="10" name="图片 9" descr="ijgi-06-00116-g0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95" y="3205480"/>
            <a:ext cx="4145915" cy="2391410"/>
          </a:xfrm>
          <a:prstGeom prst="rect">
            <a:avLst/>
          </a:prstGeom>
        </p:spPr>
      </p:pic>
      <p:pic>
        <p:nvPicPr>
          <p:cNvPr id="19" name="图片 18" descr="屏幕快照 2020-10-17 下午2.59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05" y="3205480"/>
            <a:ext cx="3792220" cy="2391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空间建模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具体实现</a:t>
            </a:r>
            <a:endParaRPr lang="en-US" altLang="zh-CN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Door-to-Door Map</a:t>
            </a:r>
            <a:endParaRPr lang="en-US" altLang="zh-CN" dirty="0"/>
          </a:p>
          <a:p>
            <a:pPr marL="120015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 one floor/in one building</a:t>
            </a:r>
            <a:endParaRPr lang="en-US" altLang="zh-CN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Device-to-Door Map</a:t>
            </a:r>
            <a:endParaRPr lang="en-US" altLang="zh-CN" dirty="0"/>
          </a:p>
          <a:p>
            <a:pPr marL="120015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 one room</a:t>
            </a:r>
            <a:endParaRPr lang="en-US" altLang="zh-CN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Device-to-Device Map</a:t>
            </a:r>
            <a:endParaRPr lang="en-US" altLang="zh-CN" dirty="0"/>
          </a:p>
          <a:p>
            <a:pPr marL="120015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 one room/in one floor/in one building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593340" y="4119880"/>
          <a:ext cx="5302250" cy="21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835"/>
                <a:gridCol w="955040"/>
                <a:gridCol w="1042670"/>
                <a:gridCol w="1053465"/>
                <a:gridCol w="1031240"/>
              </a:tblGrid>
              <a:tr h="506095">
                <a:tc rowSpan="2" gridSpan="2"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/>
                        <a:t>min distance</a:t>
                      </a:r>
                      <a:endParaRPr lang="en-US" altLang="zh-CN"/>
                    </a:p>
                  </a:txBody>
                  <a:tcPr/>
                </a:tc>
                <a:tc rowSpan="2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people</a:t>
                      </a: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group</a:t>
                      </a:r>
                      <a:endParaRPr lang="en-US" altLang="zh-CN" sz="12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200"/>
                        <a:t>printergroup</a:t>
                      </a:r>
                      <a:endParaRPr lang="en-US" altLang="zh-CN" sz="1200"/>
                    </a:p>
                  </a:txBody>
                  <a:tcPr/>
                </a:tc>
                <a:tc hMerge="1">
                  <a:tcPr/>
                </a:tc>
              </a:tr>
              <a:tr h="421005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people01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printer01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printer02</a:t>
                      </a:r>
                      <a:endParaRPr lang="en-US" altLang="zh-CN" sz="1200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peoplegroup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people01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14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 rowSpan="2">
                  <a:txBody>
                    <a:bodyPr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n-US" altLang="zh-CN" sz="1200"/>
                    </a:p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n-US" altLang="zh-CN" sz="1200"/>
                    </a:p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200"/>
                        <a:t>printergroup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printer01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8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 v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printer02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/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消息路由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结合时空信息的消息路由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ServiceMesh: </a:t>
            </a:r>
            <a:r>
              <a:rPr lang="en-US" sz="2000" dirty="0"/>
              <a:t>loadBalancing(workload/latency/traffic/service health)</a:t>
            </a:r>
            <a:endParaRPr lang="en-US" altLang="zh-CN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ServiceMatrix: things in loadBalancing + location + occupy</a:t>
            </a:r>
            <a:endParaRPr lang="en-US" altLang="zh-CN" sz="2000" dirty="0"/>
          </a:p>
        </p:txBody>
      </p:sp>
      <p:pic>
        <p:nvPicPr>
          <p:cNvPr id="2" name="图片 1" descr="屏幕快照 2020-10-17 下午2.42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95" y="2493010"/>
            <a:ext cx="6073775" cy="381889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934075" y="4911090"/>
            <a:ext cx="1700530" cy="93726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50505" y="3632200"/>
            <a:ext cx="398145" cy="1875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 b="1">
                <a:solidFill>
                  <a:schemeClr val="accent1"/>
                </a:solidFill>
              </a:rPr>
              <a:t>Monitoring</a:t>
            </a:r>
            <a:endParaRPr lang="en-US" altLang="zh-CN" sz="1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消息路由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相关工作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Taiji: managing global user traffic for large-scale internet services at the edge. (SOSP 2019)</a:t>
            </a:r>
            <a:endParaRPr lang="en-US" altLang="zh-CN" sz="2000" dirty="0"/>
          </a:p>
        </p:txBody>
      </p:sp>
      <p:pic>
        <p:nvPicPr>
          <p:cNvPr id="5" name="图片 4" descr="taiji-fig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55" y="2465070"/>
            <a:ext cx="4267835" cy="3783330"/>
          </a:xfrm>
          <a:prstGeom prst="rect">
            <a:avLst/>
          </a:prstGeom>
        </p:spPr>
      </p:pic>
      <p:pic>
        <p:nvPicPr>
          <p:cNvPr id="7" name="图片 6" descr="taiji-fig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90" y="2503805"/>
            <a:ext cx="4930775" cy="35706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19630" y="24161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最短路径表</a:t>
            </a:r>
            <a:endParaRPr lang="en-US" altLang="zh-CN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643255" y="3118485"/>
          <a:ext cx="423608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065"/>
                <a:gridCol w="1213485"/>
                <a:gridCol w="16135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printer group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printer01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printer02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inuse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en-US" altLang="zh-CN" sz="1600"/>
                        <a:t>true/2min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858010" y="4261485"/>
            <a:ext cx="259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设备实时占用情况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95300" y="434975"/>
          <a:ext cx="465582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245"/>
                <a:gridCol w="838200"/>
                <a:gridCol w="915670"/>
                <a:gridCol w="925195"/>
                <a:gridCol w="905510"/>
              </a:tblGrid>
              <a:tr h="381000">
                <a:tc rowSpan="2" gridSpan="2"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/>
                        <a:t>min distance</a:t>
                      </a:r>
                      <a:endParaRPr lang="en-US" altLang="zh-CN"/>
                    </a:p>
                  </a:txBody>
                  <a:tcPr/>
                </a:tc>
                <a:tc rowSpan="2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people</a:t>
                      </a: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group</a:t>
                      </a:r>
                      <a:endParaRPr lang="en-US" altLang="zh-CN" sz="12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200"/>
                        <a:t>printergroup</a:t>
                      </a:r>
                      <a:endParaRPr lang="en-US" altLang="zh-CN" sz="1200"/>
                    </a:p>
                  </a:txBody>
                  <a:tcPr/>
                </a:tc>
                <a:tc hMerge="1">
                  <a:tcPr/>
                </a:tc>
              </a:tr>
              <a:tr h="38100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people01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printer01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printer02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peoplegroup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people01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14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n-US" altLang="zh-CN" sz="1200"/>
                    </a:p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n-US" altLang="zh-CN" sz="1200"/>
                    </a:p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200"/>
                        <a:t>printergroup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printer01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printer02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/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767715" y="4963160"/>
          <a:ext cx="4111625" cy="1099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920"/>
                <a:gridCol w="873760"/>
                <a:gridCol w="873760"/>
                <a:gridCol w="59118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en-US" altLang="zh-CN" sz="1400"/>
                        <a:t>latency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400"/>
                        <a:t>traffic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......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printer01service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printer02service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19630" y="606298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服务负载信息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6592570" y="1569720"/>
          <a:ext cx="4511675" cy="285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655"/>
                <a:gridCol w="913130"/>
                <a:gridCol w="1607185"/>
                <a:gridCol w="687705"/>
              </a:tblGrid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     group</a:t>
                      </a:r>
                      <a:endParaRPr lang="en-US" altLang="zh-CN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service</a:t>
                      </a:r>
                      <a:endParaRPr lang="en-US" altLang="zh-CN"/>
                    </a:p>
                  </a:txBody>
                  <a:tcPr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600"/>
                        <a:t>printer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600"/>
                        <a:t>coffeeMachine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people01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printer01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coffeeMachine01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printer01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/>
                        <a:t>printer01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400"/>
                        <a:t>coffeeMachine02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600"/>
                        <a:t>printer02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printer02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400"/>
                        <a:t>coffeeMachine01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600"/>
                        <a:t>......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068310" y="4071620"/>
            <a:ext cx="250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动态路由表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2" idx="3"/>
            <a:endCxn id="9" idx="1"/>
          </p:cNvCxnSpPr>
          <p:nvPr/>
        </p:nvCxnSpPr>
        <p:spPr>
          <a:xfrm>
            <a:off x="5151120" y="1425575"/>
            <a:ext cx="1441450" cy="1570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  <a:endCxn id="9" idx="1"/>
          </p:cNvCxnSpPr>
          <p:nvPr/>
        </p:nvCxnSpPr>
        <p:spPr>
          <a:xfrm flipV="1">
            <a:off x="4879340" y="2995930"/>
            <a:ext cx="1713230" cy="6940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3"/>
          </p:cNvCxnSpPr>
          <p:nvPr/>
        </p:nvCxnSpPr>
        <p:spPr>
          <a:xfrm flipV="1">
            <a:off x="4879340" y="2998470"/>
            <a:ext cx="170434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设备管理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快照 2020-10-17 下午2.42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85" y="1424305"/>
            <a:ext cx="6943725" cy="436626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657600" y="2595245"/>
            <a:ext cx="1700530" cy="93726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5" y="1033768"/>
            <a:ext cx="858211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平台背景</a:t>
            </a:r>
            <a:endParaRPr lang="zh-CN" altLang="en-US" sz="2000" dirty="0"/>
          </a:p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平台设计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平台架构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流程管理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ym typeface="+mn-ea"/>
              </a:rPr>
              <a:t>空间建模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消息路由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设备管理</a:t>
            </a:r>
            <a:endParaRPr lang="zh-CN" altLang="en-US" sz="2000" dirty="0"/>
          </a:p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后续计划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23630" y="392623"/>
            <a:ext cx="77292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A005F"/>
                </a:solidFill>
                <a:latin typeface="微软雅黑" charset="-122"/>
                <a:ea typeface="微软雅黑" charset="-122"/>
              </a:rPr>
              <a:t>目录</a:t>
            </a:r>
            <a:endParaRPr lang="zh-CN" altLang="en-US" sz="2400" b="1" dirty="0">
              <a:solidFill>
                <a:srgbClr val="6A005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设备管理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IoT Gateway in ThingsBoard</a:t>
            </a:r>
            <a:endParaRPr lang="en-US" altLang="zh-CN" sz="2000" dirty="0"/>
          </a:p>
        </p:txBody>
      </p:sp>
      <p:pic>
        <p:nvPicPr>
          <p:cNvPr id="5" name="图片 4" descr="屏幕快照 2020-10-18 下午1.46.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678305"/>
            <a:ext cx="7981950" cy="44634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设备管理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通过调用第三方接口实现设备发现</a:t>
            </a:r>
            <a:endParaRPr lang="zh-CN" altLang="en-US" sz="2000" dirty="0"/>
          </a:p>
        </p:txBody>
      </p:sp>
      <p:pic>
        <p:nvPicPr>
          <p:cNvPr id="2" name="图片 1" descr="屏幕快照 2020-10-18 下午2.01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15" y="2042795"/>
            <a:ext cx="10058400" cy="2773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总结及后续计划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总结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基于消息中间件实现消息驱动的松耦合架构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利用空间建模增加时空属性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结合时空属性的消息路由</a:t>
            </a:r>
            <a:endParaRPr lang="zh-CN" altLang="en-US" sz="2000" dirty="0"/>
          </a:p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后续计划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整合时空映射引擎和消息中间件</a:t>
            </a:r>
            <a:r>
              <a:rPr lang="en-US" altLang="zh-CN" sz="2000" dirty="0"/>
              <a:t>(</a:t>
            </a:r>
            <a:r>
              <a:rPr lang="zh-CN" altLang="en-US" sz="2000" dirty="0"/>
              <a:t>利用已有平台？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考虑消息路由的实现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015099" y="2482179"/>
            <a:ext cx="4695914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6A005F"/>
                </a:solidFill>
                <a:latin typeface="微软雅黑" charset="-122"/>
                <a:ea typeface="微软雅黑" charset="-122"/>
              </a:rPr>
              <a:t>谢谢！</a:t>
            </a:r>
            <a:endParaRPr lang="en-US" altLang="zh-CN" sz="4400" b="1" dirty="0">
              <a:latin typeface="微软雅黑" charset="-122"/>
              <a:ea typeface="微软雅黑" charset="-122"/>
            </a:endParaRPr>
          </a:p>
          <a:p>
            <a:pPr marL="942975" lvl="2" indent="-257175" algn="ctr">
              <a:buFont typeface="Arial" panose="020B0604020202090204" pitchFamily="34" charset="0"/>
              <a:buChar char="•"/>
            </a:pPr>
            <a:endParaRPr lang="en-US" altLang="zh-CN" b="1" dirty="0">
              <a:latin typeface="微软雅黑" charset="-122"/>
              <a:ea typeface="微软雅黑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0" name="矩形 9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5" y="1027418"/>
            <a:ext cx="825755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项目背景：国家重点研发项目《人机物融合云计算架构和平台》</a:t>
            </a:r>
            <a:endParaRPr lang="zh-CN" altLang="en-US" sz="2000" dirty="0"/>
          </a:p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我的工作：目前负责课题中间服务治理平台的调研和开发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</a:rPr>
              <a:t>平台背景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7" name="图片 6" descr="屏幕快照 2020-09-23 下午8.23.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2117725"/>
            <a:ext cx="9886315" cy="41941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44090" y="2042160"/>
            <a:ext cx="8044815" cy="1305560"/>
          </a:xfrm>
          <a:prstGeom prst="roundRect">
            <a:avLst/>
          </a:prstGeom>
          <a:solidFill>
            <a:schemeClr val="bg2">
              <a:alpha val="71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IoT</a:t>
            </a:r>
            <a:r>
              <a:rPr lang="zh-CN" altLang="en-US" sz="2000" b="1">
                <a:solidFill>
                  <a:srgbClr val="FF0000"/>
                </a:solidFill>
              </a:rPr>
              <a:t>场景</a:t>
            </a:r>
            <a:r>
              <a:rPr lang="en-US" altLang="zh-CN" sz="2000" b="1">
                <a:solidFill>
                  <a:srgbClr val="FF0000"/>
                </a:solidFill>
              </a:rPr>
              <a:t>+</a:t>
            </a:r>
            <a:r>
              <a:rPr lang="zh-CN" altLang="en-US" sz="2000" b="1">
                <a:solidFill>
                  <a:srgbClr val="FF0000"/>
                </a:solidFill>
              </a:rPr>
              <a:t>服务治理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场景</a:t>
            </a:r>
            <a:r>
              <a:rPr lang="en-US" altLang="zh-CN" sz="2000" dirty="0"/>
              <a:t>:</a:t>
            </a:r>
            <a:r>
              <a:rPr lang="zh-CN" altLang="en-US" sz="2000" dirty="0"/>
              <a:t>室内就近寻找打印机</a:t>
            </a:r>
            <a:endParaRPr lang="en-US" altLang="zh-CN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</a:rPr>
              <a:t>场景介绍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快照 2020-09-29 下午8.29.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35" y="1657350"/>
            <a:ext cx="767524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relate work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IoT platform</a:t>
            </a:r>
            <a:r>
              <a:rPr lang="zh-CN" altLang="en-US" sz="2000" dirty="0"/>
              <a:t>：</a:t>
            </a:r>
            <a:r>
              <a:rPr lang="en-US" altLang="zh-CN" sz="2000" dirty="0"/>
              <a:t>data driven/event driven</a:t>
            </a:r>
            <a:endParaRPr lang="en-US" altLang="zh-CN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6A005F"/>
                </a:solidFill>
                <a:latin typeface="微软雅黑" charset="-122"/>
                <a:ea typeface="微软雅黑" charset="-122"/>
              </a:rPr>
              <a:t>Background</a:t>
            </a:r>
            <a:endParaRPr lang="en-US" altLang="zh-CN" sz="2000" b="1" dirty="0">
              <a:solidFill>
                <a:srgbClr val="6A005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5" name="图片 4" descr="1-s2.0-S2314728816300149-gr1_l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2183765"/>
            <a:ext cx="3576320" cy="3576320"/>
          </a:xfrm>
          <a:prstGeom prst="rect">
            <a:avLst/>
          </a:prstGeom>
        </p:spPr>
      </p:pic>
      <p:pic>
        <p:nvPicPr>
          <p:cNvPr id="3" name="图片 2" descr="Apache_Kafka_Connect_MQTT_Broker_Mosquitto_Integr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70" y="2352675"/>
            <a:ext cx="5705475" cy="561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88230" y="2881630"/>
            <a:ext cx="680275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2" indent="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ym typeface="+mn-ea"/>
              </a:rPr>
              <a:t>https://github.com/kaiwaehner/kafka-connect-iot-mqtt-connector-example</a:t>
            </a:r>
            <a:endParaRPr lang="zh-CN" altLang="en-US" sz="1400"/>
          </a:p>
        </p:txBody>
      </p:sp>
      <p:pic>
        <p:nvPicPr>
          <p:cNvPr id="7" name="图片 6" descr="屏幕快照 2020-10-13 上午10.13.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75" y="3384550"/>
            <a:ext cx="6229350" cy="2756535"/>
          </a:xfrm>
          <a:prstGeom prst="rect">
            <a:avLst/>
          </a:prstGeom>
        </p:spPr>
      </p:pic>
      <p:sp>
        <p:nvSpPr>
          <p:cNvPr id="2" name="菱形 1"/>
          <p:cNvSpPr/>
          <p:nvPr/>
        </p:nvSpPr>
        <p:spPr>
          <a:xfrm>
            <a:off x="3333750" y="4736465"/>
            <a:ext cx="782955" cy="770890"/>
          </a:xfrm>
          <a:prstGeom prst="diamond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2491740" y="4989195"/>
            <a:ext cx="782955" cy="770890"/>
          </a:xfrm>
          <a:prstGeom prst="diamond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192530" y="3128010"/>
            <a:ext cx="782955" cy="770890"/>
          </a:xfrm>
          <a:prstGeom prst="diamond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1635125" y="2436495"/>
            <a:ext cx="782955" cy="770890"/>
          </a:xfrm>
          <a:prstGeom prst="diamond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94740" y="5760085"/>
            <a:ext cx="45472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A survey of IoT cloud platforms</a:t>
            </a:r>
            <a:r>
              <a:rPr lang="en-US" altLang="zh-CN" sz="1000"/>
              <a:t>.</a:t>
            </a:r>
            <a:r>
              <a:rPr lang="zh-CN" altLang="en-US" sz="1000"/>
              <a:t>PP Ray - Future Computing and Informatics Journal</a:t>
            </a:r>
            <a:r>
              <a:rPr lang="en-US" altLang="zh-CN" sz="1000"/>
              <a:t>,2016</a:t>
            </a:r>
            <a:endParaRPr lang="en-US" altLang="zh-CN" sz="1000"/>
          </a:p>
        </p:txBody>
      </p:sp>
      <p:pic>
        <p:nvPicPr>
          <p:cNvPr id="20" name="图片 19" descr="屏幕快照 2020-10-19 下午8.20.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35" y="3481070"/>
            <a:ext cx="6254750" cy="25628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418580" y="5848985"/>
            <a:ext cx="2880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Smart farming solution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相关工作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服务治理平台</a:t>
            </a:r>
            <a:r>
              <a:rPr lang="en-US" altLang="zh-CN" sz="2000" dirty="0"/>
              <a:t>(Istio): only cater to the request-response style synchronous communication between microservices 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平台背景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3" name="图片 2" descr="arch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1555" y="2503805"/>
            <a:ext cx="4972050" cy="3472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4765" y="5976620"/>
            <a:ext cx="2324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3"/>
                </a:solidFill>
              </a:rPr>
              <a:t>Istio Architecture</a:t>
            </a:r>
            <a:endParaRPr lang="zh-CN" altLang="en-US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快照 2020-09-29 下午8.25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5590" y="1605915"/>
            <a:ext cx="5473700" cy="231076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53006"/>
            <a:ext cx="868740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该场景在以</a:t>
            </a:r>
            <a:r>
              <a:rPr lang="en-US" altLang="zh-CN" sz="2000" dirty="0"/>
              <a:t>Istio</a:t>
            </a:r>
            <a:r>
              <a:rPr lang="zh-CN" altLang="en-US" sz="2000" dirty="0"/>
              <a:t>为代表的目前主流的微服务治理平台下的实现</a:t>
            </a:r>
            <a:endParaRPr lang="en-US" altLang="zh-CN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人机物融合的云计算平台</a:t>
            </a:r>
            <a:endParaRPr lang="en-US" altLang="zh-CN" sz="2000" b="1" dirty="0">
              <a:solidFill>
                <a:srgbClr val="6A005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7284" y="3916856"/>
            <a:ext cx="868740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消息驱动实现服务直接的松耦合</a:t>
            </a:r>
            <a:endParaRPr lang="zh-CN" altLang="en-US" sz="2000" dirty="0"/>
          </a:p>
        </p:txBody>
      </p:sp>
      <p:pic>
        <p:nvPicPr>
          <p:cNvPr id="8" name="图片 7" descr="屏幕快照 2020-10-19 下午8.35.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590" y="4447540"/>
            <a:ext cx="4876165" cy="186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7284" y="1027606"/>
            <a:ext cx="8687408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相关工作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ym typeface="+mn-ea"/>
              </a:rPr>
              <a:t>support message-driven within a service mesh</a:t>
            </a:r>
            <a:endParaRPr lang="en-US" altLang="zh-CN" sz="2000" dirty="0">
              <a:sym typeface="+mn-ea"/>
            </a:endParaRPr>
          </a:p>
          <a:p>
            <a:pPr marL="1200150" lvl="3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zh-CN" altLang="en-US" sz="1400" dirty="0"/>
              <a:t>The Potential for Using a Service Mesh for Event-Driven Messaging</a:t>
            </a:r>
            <a:r>
              <a:rPr lang="en-US" altLang="zh-CN" sz="1400" dirty="0"/>
              <a:t>(Kasun Indrasiri)</a:t>
            </a:r>
            <a:endParaRPr lang="zh-CN" altLang="en-US" sz="2000" dirty="0"/>
          </a:p>
          <a:p>
            <a:pPr marL="742950" lvl="2" indent="-285750">
              <a:lnSpc>
                <a:spcPct val="150000"/>
              </a:lnSpc>
              <a:buClr>
                <a:srgbClr val="6A005F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EventMesh: support message-driven asynchronous communication </a:t>
            </a:r>
            <a:endParaRPr lang="en-US" altLang="zh-CN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平台背景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2" name="图片 1" descr="D-1_service-mesh-vs-event-mesh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3185795"/>
            <a:ext cx="4743450" cy="2668270"/>
          </a:xfrm>
          <a:prstGeom prst="rect">
            <a:avLst/>
          </a:prstGeom>
        </p:spPr>
      </p:pic>
      <p:pic>
        <p:nvPicPr>
          <p:cNvPr id="3" name="图片 2" descr="figure-1-large-15572096432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0" y="3185795"/>
            <a:ext cx="4694555" cy="2450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0" y="5848963"/>
            <a:ext cx="9144000" cy="1009037"/>
            <a:chOff x="1" y="4991715"/>
            <a:chExt cx="9144000" cy="1009037"/>
          </a:xfrm>
        </p:grpSpPr>
        <p:sp>
          <p:nvSpPr>
            <p:cNvPr id="12" name="矩形 11"/>
            <p:cNvSpPr/>
            <p:nvPr/>
          </p:nvSpPr>
          <p:spPr>
            <a:xfrm>
              <a:off x="1" y="5460938"/>
              <a:ext cx="9144000" cy="539813"/>
            </a:xfrm>
            <a:prstGeom prst="rect">
              <a:avLst/>
            </a:prstGeom>
            <a:solidFill>
              <a:srgbClr val="6A00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43829" y="4991715"/>
              <a:ext cx="900172" cy="1009036"/>
              <a:chOff x="11963506" y="2809484"/>
              <a:chExt cx="1200229" cy="134538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210261" y="3426510"/>
                <a:ext cx="953474" cy="7283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963506" y="2809484"/>
                <a:ext cx="602151" cy="1345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266" y="5284396"/>
              <a:ext cx="571427" cy="716356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857286" y="991316"/>
            <a:ext cx="8819260" cy="36000"/>
          </a:xfrm>
          <a:prstGeom prst="rect">
            <a:avLst/>
          </a:prstGeom>
          <a:solidFill>
            <a:srgbClr val="6A005F"/>
          </a:solidFill>
          <a:ln>
            <a:solidFill>
              <a:srgbClr val="6A005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3630" y="392623"/>
            <a:ext cx="79958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A005F"/>
                </a:solidFill>
                <a:latin typeface="微软雅黑" charset="-122"/>
                <a:ea typeface="微软雅黑" charset="-122"/>
                <a:sym typeface="+mn-ea"/>
              </a:rPr>
              <a:t>平台架构</a:t>
            </a:r>
            <a:endParaRPr lang="zh-CN" altLang="en-US" sz="2000" b="1" dirty="0">
              <a:solidFill>
                <a:srgbClr val="6A005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快照 2020-10-17 下午2.42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70" y="1115695"/>
            <a:ext cx="8124825" cy="5108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14715" y="3075305"/>
            <a:ext cx="398145" cy="1875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 b="1">
                <a:solidFill>
                  <a:schemeClr val="accent1"/>
                </a:solidFill>
              </a:rPr>
              <a:t>Monitoring</a:t>
            </a:r>
            <a:endParaRPr lang="en-US" altLang="zh-CN" sz="1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cae6531-a537-4d73-98a2-9de86258f161}"/>
</p:tagLst>
</file>

<file path=ppt/tags/tag2.xml><?xml version="1.0" encoding="utf-8"?>
<p:tagLst xmlns:p="http://schemas.openxmlformats.org/presentationml/2006/main">
  <p:tag name="KSO_WM_UNIT_TABLE_BEAUTIFY" val="smartTable{b14f96fa-06d7-46cd-b539-1d77a3129a5c}"/>
</p:tagLst>
</file>

<file path=ppt/tags/tag3.xml><?xml version="1.0" encoding="utf-8"?>
<p:tagLst xmlns:p="http://schemas.openxmlformats.org/presentationml/2006/main">
  <p:tag name="KSO_WM_UNIT_TABLE_BEAUTIFY" val="smartTable{bcae6531-a537-4d73-98a2-9de86258f161}"/>
</p:tagLst>
</file>

<file path=ppt/tags/tag4.xml><?xml version="1.0" encoding="utf-8"?>
<p:tagLst xmlns:p="http://schemas.openxmlformats.org/presentationml/2006/main">
  <p:tag name="KSO_WM_UNIT_TABLE_BEAUTIFY" val="smartTable{06d872be-37f0-4feb-ad29-98c26e4c553d}"/>
</p:tagLst>
</file>

<file path=ppt/tags/tag5.xml><?xml version="1.0" encoding="utf-8"?>
<p:tagLst xmlns:p="http://schemas.openxmlformats.org/presentationml/2006/main">
  <p:tag name="KSO_WM_UNIT_TABLE_BEAUTIFY" val="smartTable{74b41dc3-93f4-4865-bfdb-3efa9ad4de2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2326</Words>
  <Application>WPS 演示</Application>
  <PresentationFormat>宽屏</PresentationFormat>
  <Paragraphs>357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tangcong</dc:creator>
  <cp:lastModifiedBy>tangcong</cp:lastModifiedBy>
  <cp:revision>31</cp:revision>
  <dcterms:created xsi:type="dcterms:W3CDTF">2020-12-12T02:46:50Z</dcterms:created>
  <dcterms:modified xsi:type="dcterms:W3CDTF">2020-12-12T02:46:50Z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2052-3.0.2.4882</vt:lpwstr>
  </property>
</Properties>
</file>