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1320" y="2489835"/>
            <a:ext cx="9338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/>
              <a:t>Using Domain Knowledge: </a:t>
            </a:r>
            <a:endParaRPr lang="en-US" altLang="zh-CN" sz="3600" b="1"/>
          </a:p>
          <a:p>
            <a:pPr algn="ctr"/>
            <a:r>
              <a:rPr lang="en-US" altLang="zh-CN" sz="3600" b="1"/>
              <a:t>An Extended Example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243840" y="19050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I2EC'20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150" y="633920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ZheFei Chen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0650" y="91249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Conclusion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243840" y="19050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I2EC'20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471150" y="633920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ZheFei Chen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44930" y="1761490"/>
            <a:ext cx="9242425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400" b="1">
                <a:sym typeface="+mn-ea"/>
              </a:rPr>
              <a:t>- Using Domain Knowledge helps us get a more concrete understand of the system design and realization</a:t>
            </a:r>
            <a:endParaRPr lang="en-US" altLang="zh-CN" sz="1400" b="1">
              <a:sym typeface="+mn-ea"/>
            </a:endParaRPr>
          </a:p>
          <a:p>
            <a:pPr algn="l"/>
            <a:endParaRPr lang="en-US" altLang="zh-CN" sz="1400" b="1">
              <a:sym typeface="+mn-ea"/>
            </a:endParaRPr>
          </a:p>
          <a:p>
            <a:pPr algn="l"/>
            <a:r>
              <a:rPr lang="en-US" altLang="zh-CN" sz="1400" b="1">
                <a:sym typeface="+mn-ea"/>
              </a:rPr>
              <a:t>- By dividing domain knowledge precisely and appropriately, we can improve the desired performance of our software system</a:t>
            </a:r>
            <a:endParaRPr lang="en-US" altLang="zh-CN" sz="1400" b="1">
              <a:sym typeface="+mn-ea"/>
            </a:endParaRPr>
          </a:p>
          <a:p>
            <a:pPr algn="l"/>
            <a:endParaRPr lang="en-US" altLang="zh-CN" sz="1400" b="1">
              <a:sym typeface="+mn-ea"/>
            </a:endParaRPr>
          </a:p>
          <a:p>
            <a:pPr algn="l"/>
            <a:r>
              <a:rPr lang="en-US" altLang="zh-CN" sz="1400" b="1">
                <a:sym typeface="+mn-ea"/>
              </a:rPr>
              <a:t>- Domain-Driven-Design is an iterative process, we can always find somewhere need to be modified according to real world situation to keep the model corresponding to concrete realization</a:t>
            </a:r>
            <a:endParaRPr lang="en-US" altLang="zh-CN" sz="1400" b="1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01445" y="3796030"/>
            <a:ext cx="671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Step7: Keep on Refactoring while developing...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1320" y="2489835"/>
            <a:ext cx="9338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/>
              <a:t>Thanks! </a:t>
            </a:r>
            <a:endParaRPr lang="en-US" altLang="zh-CN" sz="3600" b="1"/>
          </a:p>
          <a:p>
            <a:pPr algn="ctr"/>
            <a:r>
              <a:rPr lang="en-US" altLang="zh-CN" sz="3600" b="1"/>
              <a:t>Q&amp;A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243840" y="19050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I2EC'20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150" y="633920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ZheFei Chen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7350" y="1308735"/>
            <a:ext cx="93389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- Brief Introduction of a Cargo Transportation System</a:t>
            </a:r>
            <a:endParaRPr lang="en-US" altLang="zh-CN" b="1"/>
          </a:p>
          <a:p>
            <a:pPr algn="l"/>
            <a:r>
              <a:rPr lang="en-US" altLang="zh-CN" b="1"/>
              <a:t>    - Basic Requirements</a:t>
            </a:r>
            <a:endParaRPr lang="en-US" altLang="zh-CN" b="1"/>
          </a:p>
          <a:p>
            <a:pPr algn="l"/>
            <a:endParaRPr lang="en-US" altLang="zh-CN" b="1"/>
          </a:p>
          <a:p>
            <a:pPr algn="l"/>
            <a:r>
              <a:rPr lang="en-US" altLang="zh-CN" b="1"/>
              <a:t>- Intuitional Model Design &amp; System Construction</a:t>
            </a:r>
            <a:endParaRPr lang="en-US" altLang="zh-CN" b="1"/>
          </a:p>
          <a:p>
            <a:pPr algn="l"/>
            <a:r>
              <a:rPr lang="en-US" altLang="zh-CN" b="1"/>
              <a:t>    - The Drawbacks</a:t>
            </a:r>
            <a:endParaRPr lang="en-US" altLang="zh-CN" b="1"/>
          </a:p>
          <a:p>
            <a:pPr algn="l"/>
            <a:endParaRPr lang="en-US" altLang="zh-CN" b="1"/>
          </a:p>
          <a:p>
            <a:pPr algn="l"/>
            <a:r>
              <a:rPr lang="en-US" altLang="zh-CN" b="1"/>
              <a:t>- Improve the Former Design</a:t>
            </a:r>
            <a:endParaRPr lang="en-US" altLang="zh-CN" b="1"/>
          </a:p>
          <a:p>
            <a:pPr algn="l"/>
            <a:r>
              <a:rPr lang="en-US" altLang="zh-CN" b="1"/>
              <a:t>    - Domain Knowledge Extraction</a:t>
            </a:r>
            <a:endParaRPr lang="en-US" altLang="zh-CN" b="1"/>
          </a:p>
          <a:p>
            <a:pPr algn="l"/>
            <a:r>
              <a:rPr lang="en-US" altLang="zh-CN" b="1"/>
              <a:t>    - Model Isolation &amp; Association</a:t>
            </a:r>
            <a:endParaRPr lang="en-US" altLang="zh-CN" b="1"/>
          </a:p>
          <a:p>
            <a:pPr algn="l"/>
            <a:r>
              <a:rPr lang="en-US" altLang="zh-CN" b="1"/>
              <a:t>    - Divide AGGREGATE</a:t>
            </a:r>
            <a:endParaRPr lang="en-US" altLang="zh-CN" b="1"/>
          </a:p>
          <a:p>
            <a:pPr algn="l"/>
            <a:r>
              <a:rPr lang="en-US" altLang="zh-CN" b="1"/>
              <a:t>    - Model Check</a:t>
            </a:r>
            <a:endParaRPr lang="en-US" altLang="zh-CN" b="1"/>
          </a:p>
          <a:p>
            <a:pPr algn="l"/>
            <a:r>
              <a:rPr lang="en-US" altLang="zh-CN" b="1"/>
              <a:t>    - Features for Example</a:t>
            </a:r>
            <a:endParaRPr lang="en-US" altLang="zh-CN" b="1"/>
          </a:p>
          <a:p>
            <a:pPr algn="l"/>
            <a:endParaRPr lang="en-US" altLang="zh-CN" b="1"/>
          </a:p>
          <a:p>
            <a:pPr algn="l"/>
            <a:r>
              <a:rPr lang="en-US" altLang="zh-CN" b="1"/>
              <a:t>- Conclusion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243840" y="19050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I2EC'20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150" y="633920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ZheFei Chen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0650" y="91249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A Brief Introduction of Cargo System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243840" y="19050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I2EC'20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0970" y="3003550"/>
            <a:ext cx="866775" cy="809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3070225"/>
            <a:ext cx="1519555" cy="676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050" y="3103245"/>
            <a:ext cx="1685925" cy="609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2345" y="2005330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Basic Requirement: Transport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982345" y="286067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Before Transport: Customers Appoint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982345" y="4490720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After Transport: Sending Invoice </a:t>
            </a:r>
            <a:endParaRPr lang="en-US" altLang="zh-CN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335" y="3712845"/>
            <a:ext cx="776605" cy="1209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225" y="3712845"/>
            <a:ext cx="595630" cy="13620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64910" y="3884930"/>
            <a:ext cx="1092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order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6626225" y="2802890"/>
            <a:ext cx="783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cargo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8324850" y="2763520"/>
            <a:ext cx="1388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transportation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8660765" y="4472305"/>
            <a:ext cx="981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location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982345" y="367601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During Transport: Get Location</a:t>
            </a:r>
            <a:endParaRPr lang="en-US" altLang="zh-CN" b="1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680000">
            <a:off x="7013575" y="4877435"/>
            <a:ext cx="647700" cy="762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185" y="5256530"/>
            <a:ext cx="817245" cy="53149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600315" y="5074920"/>
            <a:ext cx="793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invoice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0471150" y="633920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ZheFei Chen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541020" y="1967230"/>
            <a:ext cx="349885" cy="2096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4995" y="1551940"/>
            <a:ext cx="628650" cy="12001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630285" y="2238375"/>
            <a:ext cx="1437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drive/load/unload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6273165" y="1580515"/>
            <a:ext cx="4578985" cy="34353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3" grpId="0"/>
      <p:bldP spid="9" grpId="0"/>
      <p:bldP spid="17" grpId="0"/>
      <p:bldP spid="18" grpId="0"/>
      <p:bldP spid="10" grpId="0"/>
      <p:bldP spid="21" grpId="0"/>
      <p:bldP spid="7" grpId="0" animBg="1"/>
      <p:bldP spid="23" grpId="0"/>
      <p:bldP spid="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4365" y="1779905"/>
            <a:ext cx="2910205" cy="177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3840" y="19050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I2EC'20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150" y="633920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ZheFei Chen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4990" y="78168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Intuitional Model Design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740" y="2441575"/>
            <a:ext cx="1990725" cy="1590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025" y="3431540"/>
            <a:ext cx="1443355" cy="1314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700" y="3893820"/>
            <a:ext cx="1576705" cy="10191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75055" y="4500245"/>
            <a:ext cx="4330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Problems: </a:t>
            </a:r>
            <a:endParaRPr lang="en-US" altLang="zh-CN" b="1"/>
          </a:p>
          <a:p>
            <a:pPr algn="l"/>
            <a:r>
              <a:rPr lang="en-US" altLang="zh-CN" b="1">
                <a:sym typeface="+mn-ea"/>
              </a:rPr>
              <a:t>    Details not spicificly separated</a:t>
            </a:r>
            <a:endParaRPr lang="en-US" altLang="zh-CN" b="1"/>
          </a:p>
          <a:p>
            <a:pPr algn="l"/>
            <a:r>
              <a:rPr lang="en-US" altLang="zh-CN" b="1"/>
              <a:t>    Cargo Instance hard to understand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1075055" y="1705610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Basic Class: Customer &amp; Cargo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1079500" y="2573655"/>
            <a:ext cx="433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Additional Class: Event</a:t>
            </a:r>
            <a:endParaRPr lang="en-US" altLang="zh-CN" b="1"/>
          </a:p>
          <a:p>
            <a:pPr algn="l"/>
            <a:r>
              <a:rPr lang="en-US" altLang="zh-CN" b="1"/>
              <a:t>     load</a:t>
            </a:r>
            <a:r>
              <a:rPr lang="zh-CN" altLang="en-US" b="1"/>
              <a:t>、</a:t>
            </a:r>
            <a:r>
              <a:rPr lang="en-US" altLang="zh-CN" b="1"/>
              <a:t>unload</a:t>
            </a:r>
            <a:r>
              <a:rPr lang="zh-CN" altLang="en-US" b="1"/>
              <a:t>、</a:t>
            </a:r>
            <a:r>
              <a:rPr lang="en-US" altLang="zh-CN" b="1"/>
              <a:t>movement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75055" y="3613150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Persistence: Repository</a:t>
            </a:r>
            <a:endParaRPr lang="en-US" altLang="zh-CN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325" y="3589020"/>
            <a:ext cx="1409700" cy="10001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2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19050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I2EC'20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150" y="633920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ZheFei Chen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9465" y="1641475"/>
            <a:ext cx="671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Step1: Domain Knowledge Isolation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1192530" y="3584575"/>
            <a:ext cx="8931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Isolation(Every Object has a Clear Meaning):</a:t>
            </a:r>
            <a:endParaRPr lang="en-US" altLang="zh-CN" sz="1200" b="1"/>
          </a:p>
          <a:p>
            <a:pPr algn="l"/>
            <a:r>
              <a:rPr lang="en-US" altLang="zh-CN" sz="1200" b="1"/>
              <a:t>· Seperate DeliverySpecification &amp; EventHistory from Cargo</a:t>
            </a:r>
            <a:endParaRPr lang="en-US" altLang="zh-CN" sz="1200" b="1"/>
          </a:p>
          <a:p>
            <a:pPr algn="l"/>
            <a:r>
              <a:rPr lang="en-US" altLang="zh-CN" sz="1200" b="1">
                <a:sym typeface="+mn-ea"/>
              </a:rPr>
              <a:t>· Seperate Location from Delivery</a:t>
            </a:r>
            <a:endParaRPr lang="en-US" altLang="zh-CN" sz="1200" b="1">
              <a:sym typeface="+mn-ea"/>
            </a:endParaRPr>
          </a:p>
          <a:p>
            <a:pPr algn="l"/>
            <a:r>
              <a:rPr lang="en-US" altLang="zh-CN" sz="1200" b="1"/>
              <a:t>· Seperate Movement from Event</a:t>
            </a:r>
            <a:endParaRPr lang="en-US" altLang="zh-CN" sz="1200" b="1"/>
          </a:p>
          <a:p>
            <a:pPr algn="l"/>
            <a:endParaRPr lang="en-US" altLang="zh-CN" sz="1200" b="1"/>
          </a:p>
        </p:txBody>
      </p:sp>
      <p:sp>
        <p:nvSpPr>
          <p:cNvPr id="14" name="文本框 13"/>
          <p:cNvSpPr txBox="1"/>
          <p:nvPr/>
        </p:nvSpPr>
        <p:spPr>
          <a:xfrm>
            <a:off x="4491990" y="90868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Improve The Former Design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1192530" y="2258060"/>
            <a:ext cx="3629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Ubiquitous Language Description:</a:t>
            </a:r>
            <a:endParaRPr lang="en-US" altLang="zh-CN" sz="1200" b="1"/>
          </a:p>
          <a:p>
            <a:pPr algn="l"/>
            <a:r>
              <a:rPr lang="en-US" altLang="zh-CN" sz="1200" b="1"/>
              <a:t>- A Cargo covers several Customers</a:t>
            </a:r>
            <a:endParaRPr lang="en-US" altLang="zh-CN" sz="1200" b="1"/>
          </a:p>
          <a:p>
            <a:pPr algn="l"/>
            <a:r>
              <a:rPr lang="en-US" altLang="zh-CN" sz="1200" b="1"/>
              <a:t>- Cargo's Transportation Goal is assigned</a:t>
            </a:r>
            <a:endParaRPr lang="en-US" altLang="zh-CN" sz="1200" b="1"/>
          </a:p>
          <a:p>
            <a:pPr algn="l"/>
            <a:r>
              <a:rPr lang="en-US" altLang="zh-CN" sz="1200" b="1"/>
              <a:t>- To complete the Goal we need some Specifications to describe the behavior of Delivery</a:t>
            </a:r>
            <a:endParaRPr lang="en-US" altLang="zh-CN" sz="1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5665" y="1641475"/>
            <a:ext cx="4775200" cy="38976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92530" y="4629150"/>
            <a:ext cx="8931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Advantages:</a:t>
            </a:r>
            <a:endParaRPr lang="en-US" altLang="zh-CN" sz="1200" b="1"/>
          </a:p>
          <a:p>
            <a:pPr algn="l"/>
            <a:r>
              <a:rPr lang="en-US" altLang="zh-CN" sz="1200" b="1"/>
              <a:t>- Make Cargo and HandlingEvent more simple to understand and modify</a:t>
            </a:r>
            <a:endParaRPr lang="en-US" altLang="zh-CN" sz="1200" b="1"/>
          </a:p>
          <a:p>
            <a:pPr algn="l"/>
            <a:r>
              <a:rPr lang="en-US" altLang="zh-CN" sz="1200" b="1"/>
              <a:t>- Clearly State the Functions</a:t>
            </a:r>
            <a:endParaRPr lang="en-US" altLang="zh-CN" sz="1200" b="1"/>
          </a:p>
          <a:p>
            <a:pPr algn="l"/>
            <a:r>
              <a:rPr lang="en-US" altLang="zh-CN" sz="1200" b="1"/>
              <a:t>- Ignore some details easily and safely(Using Specification)</a:t>
            </a:r>
            <a:endParaRPr lang="en-US" altLang="zh-CN" sz="1200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46455" y="4512310"/>
            <a:ext cx="2325370" cy="5022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840" y="19050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I2EC'20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150" y="633920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ZheFei Chen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9785" y="1433195"/>
            <a:ext cx="671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Step2: Domain Knowledge Association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443230" y="2008505"/>
            <a:ext cx="2402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="1"/>
              <a:t>If the Customer has a direct reference to every Cargo it has shipped, it will become cumbersome for long-term, repeat Customers.</a:t>
            </a:r>
            <a:endParaRPr lang="en-US" altLang="zh-CN" sz="1000" b="1"/>
          </a:p>
        </p:txBody>
      </p:sp>
      <p:sp>
        <p:nvSpPr>
          <p:cNvPr id="14" name="文本框 13"/>
          <p:cNvSpPr txBox="1"/>
          <p:nvPr/>
        </p:nvSpPr>
        <p:spPr>
          <a:xfrm>
            <a:off x="4491990" y="90868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Improve The Former Design</a:t>
            </a:r>
            <a:endParaRPr lang="en-US" altLang="zh-CN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0" y="1958340"/>
            <a:ext cx="4714875" cy="43103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69900" y="1958340"/>
            <a:ext cx="2329815" cy="82677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3"/>
          </p:cNvCxnSpPr>
          <p:nvPr/>
        </p:nvCxnSpPr>
        <p:spPr>
          <a:xfrm>
            <a:off x="2799715" y="2371725"/>
            <a:ext cx="1062355" cy="25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19785" y="4562475"/>
            <a:ext cx="2402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="1"/>
              <a:t>Use a Specification to claim the goal of a Crago instance</a:t>
            </a:r>
            <a:endParaRPr lang="en-US" altLang="zh-CN" sz="1000" b="1"/>
          </a:p>
        </p:txBody>
      </p:sp>
      <p:cxnSp>
        <p:nvCxnSpPr>
          <p:cNvPr id="20" name="直接连接符 19"/>
          <p:cNvCxnSpPr>
            <a:stCxn id="18" idx="3"/>
          </p:cNvCxnSpPr>
          <p:nvPr/>
        </p:nvCxnSpPr>
        <p:spPr>
          <a:xfrm flipV="1">
            <a:off x="3221990" y="4176395"/>
            <a:ext cx="1325880" cy="585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145780" y="3594735"/>
            <a:ext cx="2375535" cy="6635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19110" y="3644900"/>
            <a:ext cx="24022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="1"/>
              <a:t>We just need to get a Cargo's trail, so link from Movement to HandlingEvent is unnecessary</a:t>
            </a:r>
            <a:endParaRPr lang="en-US" altLang="zh-CN" sz="1000" b="1"/>
          </a:p>
        </p:txBody>
      </p:sp>
      <p:cxnSp>
        <p:nvCxnSpPr>
          <p:cNvPr id="23" name="直接连接符 22"/>
          <p:cNvCxnSpPr>
            <a:endCxn id="22" idx="1"/>
          </p:cNvCxnSpPr>
          <p:nvPr/>
        </p:nvCxnSpPr>
        <p:spPr>
          <a:xfrm>
            <a:off x="7346950" y="3875405"/>
            <a:ext cx="772160" cy="46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918450" y="1881505"/>
            <a:ext cx="2384425" cy="4902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891780" y="1931670"/>
            <a:ext cx="2444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="1"/>
              <a:t>Here a circle is defined because we do need to follow cargo by its events</a:t>
            </a:r>
            <a:endParaRPr lang="en-US" altLang="zh-CN" sz="1000" b="1"/>
          </a:p>
        </p:txBody>
      </p:sp>
      <p:sp>
        <p:nvSpPr>
          <p:cNvPr id="26" name="矩形 25"/>
          <p:cNvSpPr/>
          <p:nvPr/>
        </p:nvSpPr>
        <p:spPr>
          <a:xfrm>
            <a:off x="8145780" y="5311775"/>
            <a:ext cx="2468880" cy="6680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119110" y="5366385"/>
            <a:ext cx="2641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b="1"/>
              <a:t>Location may be used by many instances, so it needs to be seperated from delivery's private members</a:t>
            </a:r>
            <a:endParaRPr lang="en-US" altLang="zh-CN" sz="1000" b="1"/>
          </a:p>
        </p:txBody>
      </p:sp>
      <p:cxnSp>
        <p:nvCxnSpPr>
          <p:cNvPr id="28" name="直接连接符 27"/>
          <p:cNvCxnSpPr>
            <a:endCxn id="25" idx="1"/>
          </p:cNvCxnSpPr>
          <p:nvPr/>
        </p:nvCxnSpPr>
        <p:spPr>
          <a:xfrm flipV="1">
            <a:off x="7111365" y="2131060"/>
            <a:ext cx="780415" cy="488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7" idx="1"/>
          </p:cNvCxnSpPr>
          <p:nvPr/>
        </p:nvCxnSpPr>
        <p:spPr>
          <a:xfrm>
            <a:off x="7351395" y="5577840"/>
            <a:ext cx="767715" cy="6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24" grpId="0" animBg="1"/>
      <p:bldP spid="25" grpId="0"/>
      <p:bldP spid="19" grpId="0" animBg="1"/>
      <p:bldP spid="18" grpId="0"/>
      <p:bldP spid="21" grpId="0" animBg="1"/>
      <p:bldP spid="22" grpId="0"/>
      <p:bldP spid="26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19050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I2EC'20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150" y="633920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ZheFei Chen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6930" y="1430020"/>
            <a:ext cx="671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Step3: Aggregate Boundaries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1164590" y="2921635"/>
            <a:ext cx="59486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Boundary Rules:</a:t>
            </a:r>
            <a:endParaRPr lang="en-US" altLang="zh-CN" sz="1200" b="1"/>
          </a:p>
          <a:p>
            <a:pPr algn="l"/>
            <a:r>
              <a:rPr lang="en-US" altLang="zh-CN" sz="1200" b="1"/>
              <a:t>- An AGGREGATE root should have global identity</a:t>
            </a:r>
            <a:endParaRPr lang="en-US" altLang="zh-CN" sz="1200" b="1"/>
          </a:p>
          <a:p>
            <a:pPr algn="l"/>
            <a:r>
              <a:rPr lang="en-US" altLang="zh-CN" sz="1200" b="1"/>
              <a:t>- Other Members of AGGREGATE has local identity unique only within AGGREGATE</a:t>
            </a:r>
            <a:endParaRPr lang="en-US" altLang="zh-CN" sz="1200" b="1"/>
          </a:p>
          <a:p>
            <a:pPr algn="l"/>
            <a:r>
              <a:rPr lang="en-US" altLang="zh-CN" sz="1200" b="1"/>
              <a:t>- Other Members of AGGREGATE can not be accessed by Instances outside of the AGGREGATE</a:t>
            </a:r>
            <a:endParaRPr lang="en-US" altLang="zh-CN" sz="1200" b="1"/>
          </a:p>
          <a:p>
            <a:pPr algn="l"/>
            <a:r>
              <a:rPr lang="en-US" altLang="zh-CN" sz="1200" b="1"/>
              <a:t>- Only root can be directly accessed by requests to database</a:t>
            </a:r>
            <a:endParaRPr lang="en-US" altLang="zh-CN" sz="1200" b="1"/>
          </a:p>
        </p:txBody>
      </p:sp>
      <p:sp>
        <p:nvSpPr>
          <p:cNvPr id="14" name="文本框 13"/>
          <p:cNvSpPr txBox="1"/>
          <p:nvPr/>
        </p:nvSpPr>
        <p:spPr>
          <a:xfrm>
            <a:off x="4491990" y="90868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Improve The Former Design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1164590" y="1844040"/>
            <a:ext cx="5704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The Definition of Aggregate:</a:t>
            </a:r>
            <a:endParaRPr lang="en-US" altLang="zh-CN" sz="1200" b="1"/>
          </a:p>
          <a:p>
            <a:pPr algn="l"/>
            <a:r>
              <a:rPr lang="en-US" altLang="zh-CN" sz="1200" b="1"/>
              <a:t>    AGGREGATES mark off the scope within which invariants have to be maintained at every stage of the life cycle.</a:t>
            </a:r>
            <a:endParaRPr lang="en-US" altLang="zh-CN" sz="1200" b="1"/>
          </a:p>
          <a:p>
            <a:pPr algn="l"/>
            <a:r>
              <a:rPr lang="en-US" altLang="zh-CN" sz="1200" b="1"/>
              <a:t>    Invariants cover the relationships between AGGREGATE members</a:t>
            </a:r>
            <a:endParaRPr lang="en-US" altLang="zh-CN" sz="1200" b="1"/>
          </a:p>
        </p:txBody>
      </p:sp>
      <p:sp>
        <p:nvSpPr>
          <p:cNvPr id="10" name="文本框 9"/>
          <p:cNvSpPr txBox="1"/>
          <p:nvPr/>
        </p:nvSpPr>
        <p:spPr>
          <a:xfrm>
            <a:off x="1164590" y="4688205"/>
            <a:ext cx="5869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Roots:</a:t>
            </a:r>
            <a:endParaRPr lang="en-US" altLang="zh-CN" sz="1200" b="1"/>
          </a:p>
          <a:p>
            <a:pPr algn="l"/>
            <a:r>
              <a:rPr lang="en-US" altLang="zh-CN" sz="1200" b="1"/>
              <a:t>    Customer</a:t>
            </a:r>
            <a:r>
              <a:rPr lang="zh-CN" altLang="en-US" sz="1200" b="1"/>
              <a:t>、</a:t>
            </a:r>
            <a:r>
              <a:rPr lang="en-US" altLang="zh-CN" sz="1200" b="1"/>
              <a:t>Cargo</a:t>
            </a:r>
            <a:r>
              <a:rPr lang="zh-CN" altLang="en-US" sz="1200" b="1"/>
              <a:t>、</a:t>
            </a:r>
            <a:r>
              <a:rPr lang="en-US" altLang="zh-CN" sz="1200" b="1"/>
              <a:t>Location</a:t>
            </a:r>
            <a:r>
              <a:rPr lang="zh-CN" altLang="en-US" sz="1200" b="1"/>
              <a:t>、</a:t>
            </a:r>
            <a:r>
              <a:rPr lang="en-US" altLang="zh-CN" sz="1200" b="1"/>
              <a:t>HandlingEvent</a:t>
            </a:r>
            <a:r>
              <a:rPr lang="zh-CN" altLang="en-US" sz="1200" b="1"/>
              <a:t>、</a:t>
            </a:r>
            <a:r>
              <a:rPr lang="en-US" altLang="zh-CN" sz="1200" b="1"/>
              <a:t>Movement</a:t>
            </a:r>
            <a:endParaRPr lang="en-US" altLang="zh-CN" sz="1200" b="1"/>
          </a:p>
          <a:p>
            <a:pPr algn="l"/>
            <a:r>
              <a:rPr lang="en-US" altLang="zh-CN" sz="1200" b="1"/>
              <a:t>    Cargo AGGREGATE contains EventHistory and DeliverySpecification Because they do not exist with a meaning but for cargo</a:t>
            </a:r>
            <a:endParaRPr lang="en-US" altLang="zh-CN" sz="1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635" y="1520190"/>
            <a:ext cx="4862830" cy="4362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419465" y="1570990"/>
            <a:ext cx="2051685" cy="311721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19050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I2EC'20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150" y="633920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ZheFei Chen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9465" y="1641475"/>
            <a:ext cx="671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Step4: Choose Repository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1192530" y="3001645"/>
            <a:ext cx="4764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Confirm the needs for a Repository</a:t>
            </a:r>
            <a:endParaRPr lang="en-US" altLang="zh-CN" sz="1200" b="1"/>
          </a:p>
          <a:p>
            <a:pPr algn="l"/>
            <a:r>
              <a:rPr lang="en-US" altLang="zh-CN" sz="1200" b="1"/>
              <a:t>    - We do not create a Repository for HandlingEvent because we recognize the relationship between EventHistory and HandlingEvent as a Set in the first development iteration</a:t>
            </a:r>
            <a:endParaRPr lang="en-US" altLang="zh-CN" sz="1200" b="1"/>
          </a:p>
        </p:txBody>
      </p:sp>
      <p:sp>
        <p:nvSpPr>
          <p:cNvPr id="14" name="文本框 13"/>
          <p:cNvSpPr txBox="1"/>
          <p:nvPr/>
        </p:nvSpPr>
        <p:spPr>
          <a:xfrm>
            <a:off x="4491990" y="90868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Improve The Former Design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1192530" y="2258060"/>
            <a:ext cx="5219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Basic Rule:</a:t>
            </a:r>
            <a:endParaRPr lang="en-US" altLang="zh-CN" sz="1200" b="1"/>
          </a:p>
          <a:p>
            <a:pPr algn="l"/>
            <a:r>
              <a:rPr lang="en-US" altLang="zh-CN" sz="1200" b="1"/>
              <a:t>    Only AGGREGATE roots can have repositories</a:t>
            </a:r>
            <a:endParaRPr lang="en-US" altLang="zh-CN" sz="1200" b="1"/>
          </a:p>
        </p:txBody>
      </p:sp>
      <p:sp>
        <p:nvSpPr>
          <p:cNvPr id="10" name="文本框 9"/>
          <p:cNvSpPr txBox="1"/>
          <p:nvPr/>
        </p:nvSpPr>
        <p:spPr>
          <a:xfrm>
            <a:off x="1192530" y="4808220"/>
            <a:ext cx="4608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Features of the model:</a:t>
            </a:r>
            <a:endParaRPr lang="en-US" altLang="zh-CN" sz="1200" b="1"/>
          </a:p>
          <a:p>
            <a:pPr algn="l"/>
            <a:r>
              <a:rPr lang="en-US" altLang="zh-CN" sz="1200" b="1"/>
              <a:t>    - When we need to accidentally change the destination, we just drop the old Specification and define a new one, then use the setter method of Cargo to comlete an update</a:t>
            </a:r>
            <a:endParaRPr lang="en-US" altLang="zh-CN" sz="1200" b="1"/>
          </a:p>
          <a:p>
            <a:pPr algn="l"/>
            <a:r>
              <a:rPr lang="en-US" altLang="zh-CN" sz="1200" b="1"/>
              <a:t>    - When we need to create a new Cargo, we only need to consider the objects within Cargo AGGREGATE</a:t>
            </a:r>
            <a:endParaRPr lang="en-US" altLang="zh-CN" sz="1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2440" y="1440815"/>
            <a:ext cx="5041265" cy="47917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24850" y="2258060"/>
            <a:ext cx="1619250" cy="27552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9465" y="4284980"/>
            <a:ext cx="671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Step5: Check the model in real world</a:t>
            </a:r>
            <a:endParaRPr lang="en-US" altLang="zh-CN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190500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I2EC'20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150" y="6339205"/>
            <a:ext cx="162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2">
                    <a:lumMod val="85000"/>
                  </a:schemeClr>
                </a:solidFill>
              </a:rPr>
              <a:t>ZheFei Chen</a:t>
            </a:r>
            <a:endParaRPr lang="en-US" altLang="zh-CN" i="1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9465" y="1641475"/>
            <a:ext cx="671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Step6: Wait and Consider Refactoring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1192530" y="3593465"/>
            <a:ext cx="5201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Solution:</a:t>
            </a:r>
            <a:endParaRPr lang="en-US" altLang="zh-CN" sz="1200" b="1"/>
          </a:p>
          <a:p>
            <a:pPr algn="l"/>
            <a:r>
              <a:rPr lang="en-US" altLang="zh-CN" sz="1200" b="1"/>
              <a:t>    Add a Repository to HandlingEvent, replacing the Delivery History's collection of Handling Events with a query would allow HandlingEvents to be added without raising any integrity issues outside its own AGGREGATE. </a:t>
            </a:r>
            <a:endParaRPr lang="en-US" altLang="zh-CN" sz="1200" b="1"/>
          </a:p>
        </p:txBody>
      </p:sp>
      <p:sp>
        <p:nvSpPr>
          <p:cNvPr id="14" name="文本框 13"/>
          <p:cNvSpPr txBox="1"/>
          <p:nvPr/>
        </p:nvSpPr>
        <p:spPr>
          <a:xfrm>
            <a:off x="4491990" y="90868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Improve The Former Design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1192530" y="2258060"/>
            <a:ext cx="5201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An apparent drawback of the domain design:</a:t>
            </a:r>
            <a:endParaRPr lang="en-US" altLang="zh-CN" sz="1200" b="1"/>
          </a:p>
          <a:p>
            <a:pPr algn="l"/>
            <a:r>
              <a:rPr lang="en-US" altLang="zh-CN" sz="1200" b="1"/>
              <a:t>    Since HandlingEvent handles the EventHistory of Cargo, when we try to add an event to a Cargo while another user is doing the same thing, we get a conflict, either one could be delayed or failed.</a:t>
            </a:r>
            <a:endParaRPr lang="en-US" altLang="zh-CN" sz="1200" b="1"/>
          </a:p>
        </p:txBody>
      </p:sp>
      <p:sp>
        <p:nvSpPr>
          <p:cNvPr id="10" name="文本框 9"/>
          <p:cNvSpPr txBox="1"/>
          <p:nvPr/>
        </p:nvSpPr>
        <p:spPr>
          <a:xfrm>
            <a:off x="1192530" y="4939665"/>
            <a:ext cx="8931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b="1"/>
              <a:t>Result:</a:t>
            </a:r>
            <a:endParaRPr lang="en-US" altLang="zh-CN" sz="1200" b="1"/>
          </a:p>
          <a:p>
            <a:pPr algn="l"/>
            <a:r>
              <a:rPr lang="en-US" altLang="zh-CN" sz="1200" b="1"/>
              <a:t>    The Domain Model is more simplified and friendly to use.</a:t>
            </a:r>
            <a:endParaRPr lang="en-US" altLang="zh-CN" sz="1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6995" y="1513205"/>
            <a:ext cx="5583555" cy="40284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42860" y="2149475"/>
            <a:ext cx="1402715" cy="23374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8" grpId="0" animBg="1"/>
      <p:bldP spid="10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4508</Words>
  <Application>WPS 演示</Application>
  <PresentationFormat>宽屏</PresentationFormat>
  <Paragraphs>191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Czf</cp:lastModifiedBy>
  <cp:revision>183</cp:revision>
  <dcterms:created xsi:type="dcterms:W3CDTF">2019-06-19T02:08:00Z</dcterms:created>
  <dcterms:modified xsi:type="dcterms:W3CDTF">2020-11-11T05:09:32Z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