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8" r:id="rId4"/>
    <p:sldId id="257" r:id="rId6"/>
    <p:sldId id="278" r:id="rId7"/>
    <p:sldId id="269" r:id="rId8"/>
    <p:sldId id="270" r:id="rId9"/>
    <p:sldId id="259" r:id="rId10"/>
    <p:sldId id="279" r:id="rId11"/>
    <p:sldId id="271" r:id="rId12"/>
    <p:sldId id="272" r:id="rId13"/>
    <p:sldId id="258" r:id="rId14"/>
    <p:sldId id="283" r:id="rId15"/>
    <p:sldId id="266" r:id="rId16"/>
  </p:sldIdLst>
  <p:sldSz cx="9144000" cy="6858000" type="screen4x3"/>
  <p:notesSz cx="6797675" cy="987425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DEB"/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6"/>
    <p:restoredTop sz="91546"/>
  </p:normalViewPr>
  <p:slideViewPr>
    <p:cSldViewPr showGuides="1">
      <p:cViewPr>
        <p:scale>
          <a:sx n="66" d="100"/>
          <a:sy n="66" d="100"/>
        </p:scale>
        <p:origin x="-1326" y="-270"/>
      </p:cViewPr>
      <p:guideLst>
        <p:guide orient="horz" pos="2160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页眉占位符 2099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09923" name="日期占位符 20992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09924" name="幻灯片图像占位符 209923"/>
          <p:cNvSpPr>
            <a:spLocks noRot="1" noTextEdi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文本占位符 20992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9926" name="页脚占位符 20992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09927" name="灯片编号占位符 20992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02082" name="幻灯片图像占位符 3020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2083" name="文本占位符 3020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9442" name="副标题 189441"/>
          <p:cNvSpPr>
            <a:spLocks noGrp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49580" lvl="1" indent="0" algn="ctr"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lvl2pPr>
            <a:lvl3pPr marL="89090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295400" lvl="3" indent="0"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lvl4pPr>
            <a:lvl5pPr marL="1682750" lvl="4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89443" name="日期占位符 189442"/>
          <p:cNvSpPr>
            <a:spLocks noGrp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600"/>
            </a:lvl1pPr>
          </a:lstStyle>
          <a:p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9444" name="页脚占位符 189443"/>
          <p:cNvSpPr>
            <a:spLocks noGrp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Institute of Computer Software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Nanjing</a:t>
            </a:r>
            <a:r>
              <a:rPr lang="en-US" altLang="zh-CN">
                <a:latin typeface="Arial" panose="020B0604020202020204" pitchFamily="34" charset="0"/>
              </a:rPr>
              <a:t> University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9445" name="灯片编号占位符 189444"/>
          <p:cNvSpPr>
            <a:spLocks noGrp="1"/>
          </p:cNvSpPr>
          <p:nvPr>
            <p:ph type="sldNum" sz="quarter" idx="4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6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9446" name="椭圆 189445"/>
          <p:cNvSpPr/>
          <p:nvPr/>
        </p:nvSpPr>
        <p:spPr>
          <a:xfrm>
            <a:off x="228600" y="1635125"/>
            <a:ext cx="2514600" cy="2514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189447" name="矩形 189446"/>
          <p:cNvSpPr/>
          <p:nvPr/>
        </p:nvSpPr>
        <p:spPr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9448" name="矩形 189447"/>
          <p:cNvSpPr/>
          <p:nvPr/>
        </p:nvSpPr>
        <p:spPr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9449" name="标题 189448"/>
          <p:cNvSpPr>
            <a:spLocks noGrp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89450" name="图片 189449" descr="tow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51" name="图片 189450" descr="NJU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52" name="图片 189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53" name="图片 1894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028" y="404813"/>
            <a:ext cx="2035572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88711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9442" name="副标题 189441"/>
          <p:cNvSpPr>
            <a:spLocks noGrp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49580" lvl="1" indent="0" algn="ctr"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lvl2pPr>
            <a:lvl3pPr marL="89090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295400" lvl="3" indent="0"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lvl4pPr>
            <a:lvl5pPr marL="1682750" lvl="4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89443" name="日期占位符 189442"/>
          <p:cNvSpPr>
            <a:spLocks noGrp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600"/>
            </a:lvl1pPr>
          </a:lstStyle>
          <a:p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9444" name="页脚占位符 189443"/>
          <p:cNvSpPr>
            <a:spLocks noGrp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Institute of Computer Software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Nanjing</a:t>
            </a:r>
            <a:r>
              <a:rPr lang="en-US" altLang="zh-CN">
                <a:latin typeface="Arial" panose="020B0604020202020204" pitchFamily="34" charset="0"/>
              </a:rPr>
              <a:t> University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9445" name="灯片编号占位符 189444"/>
          <p:cNvSpPr>
            <a:spLocks noGrp="1"/>
          </p:cNvSpPr>
          <p:nvPr>
            <p:ph type="sldNum" sz="quarter" idx="4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6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9446" name="椭圆 189445"/>
          <p:cNvSpPr/>
          <p:nvPr/>
        </p:nvSpPr>
        <p:spPr>
          <a:xfrm>
            <a:off x="228600" y="1635125"/>
            <a:ext cx="2514600" cy="2514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189447" name="矩形 189446"/>
          <p:cNvSpPr/>
          <p:nvPr/>
        </p:nvSpPr>
        <p:spPr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9448" name="矩形 189447"/>
          <p:cNvSpPr/>
          <p:nvPr/>
        </p:nvSpPr>
        <p:spPr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9449" name="标题 189448"/>
          <p:cNvSpPr>
            <a:spLocks noGrp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89450" name="图片 189449" descr="tow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51" name="图片 189450" descr="NJU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52" name="图片 189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53" name="图片 1894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89721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0879" y="1484313"/>
            <a:ext cx="3989721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028" y="404813"/>
            <a:ext cx="2035572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88711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89721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0879" y="1484313"/>
            <a:ext cx="3989721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8418" name="矩形 188417"/>
          <p:cNvSpPr/>
          <p:nvPr/>
        </p:nvSpPr>
        <p:spPr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8420" name="标题 188419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8421" name="文本占位符 188420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8422" name="图片 188421" descr="tower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8423" name="日期占位符 188422"/>
          <p:cNvSpPr>
            <a:spLocks noGrp="1"/>
          </p:cNvSpPr>
          <p:nvPr>
            <p:ph type="dt" sz="half" idx="2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600"/>
            </a:lvl1pPr>
          </a:lstStyle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8424" name="页脚占位符 188423"/>
          <p:cNvSpPr>
            <a:spLocks noGrp="1"/>
          </p:cNvSpPr>
          <p:nvPr>
            <p:ph type="ftr" sz="quarter" idx="3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600"/>
            </a:lvl1pPr>
          </a:lstStyle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88425" name="灯片编号占位符 188424"/>
          <p:cNvSpPr>
            <a:spLocks noGrp="1"/>
          </p:cNvSpPr>
          <p:nvPr>
            <p:ph type="sldNum" sz="quarter" idx="4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6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8426" name="图片 1884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8427" name="图片 188426" descr="校徽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lvl="0" indent="-4476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9000" lvl="1" indent="-43942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94130" lvl="2" indent="-4032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81480" lvl="3" indent="-38608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70100" lvl="4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8418" name="矩形 188417"/>
          <p:cNvSpPr/>
          <p:nvPr/>
        </p:nvSpPr>
        <p:spPr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88420" name="标题 188419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8421" name="文本占位符 188420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8422" name="图片 188421" descr="tower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8423" name="日期占位符 188422"/>
          <p:cNvSpPr>
            <a:spLocks noGrp="1"/>
          </p:cNvSpPr>
          <p:nvPr>
            <p:ph type="dt" sz="half" idx="2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600"/>
            </a:lvl1pPr>
          </a:lstStyle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8424" name="页脚占位符 188423"/>
          <p:cNvSpPr>
            <a:spLocks noGrp="1"/>
          </p:cNvSpPr>
          <p:nvPr>
            <p:ph type="ftr" sz="quarter" idx="3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600"/>
            </a:lvl1pPr>
          </a:lstStyle>
          <a:p>
            <a:pPr lvl="0"/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Institute of Computer Software</a:t>
            </a:r>
            <a:endParaRPr lang="en-US" altLang="zh-CN" sz="1600">
              <a:latin typeface="Arial" panose="020B0604020202020204" pitchFamily="34" charset="0"/>
            </a:endParaRPr>
          </a:p>
          <a:p>
            <a:pPr lvl="0" algn="ctr"/>
            <a:r>
              <a:rPr lang="en-US" altLang="zh-CN" sz="1600" dirty="0" err="1">
                <a:latin typeface="Arial" panose="020B0604020202020204" pitchFamily="34" charset="0"/>
              </a:rPr>
              <a:t>Nanjing</a:t>
            </a:r>
            <a:r>
              <a:rPr lang="en-US" altLang="zh-CN" sz="1600">
                <a:latin typeface="Arial" panose="020B0604020202020204" pitchFamily="34" charset="0"/>
              </a:rPr>
              <a:t> University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88425" name="灯片编号占位符 188424"/>
          <p:cNvSpPr>
            <a:spLocks noGrp="1"/>
          </p:cNvSpPr>
          <p:nvPr>
            <p:ph type="sldNum" sz="quarter" idx="4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6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8426" name="图片 1884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8427" name="图片 188426" descr="校徽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lvl="0" indent="-4476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9000" lvl="1" indent="-43942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94130" lvl="2" indent="-4032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81480" lvl="3" indent="-38608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70100" lvl="4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55650" y="2420938"/>
            <a:ext cx="7632700" cy="1104900"/>
          </a:xfrm>
        </p:spPr>
        <p:txBody>
          <a:bodyPr anchor="ctr"/>
          <a:p>
            <a:pPr defTabSz="914400">
              <a:buSzTx/>
            </a:pPr>
            <a:r>
              <a:rPr lang="en-US" altLang="zh-CN" sz="3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Work Report</a:t>
            </a:r>
            <a:endParaRPr lang="en-US" altLang="zh-CN" sz="3400" b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787900" y="4581525"/>
            <a:ext cx="4356100" cy="1195388"/>
          </a:xfrm>
        </p:spPr>
        <p:txBody>
          <a:bodyPr anchor="t"/>
          <a:p>
            <a:pPr defTabSz="914400">
              <a:buSzPct val="70000"/>
            </a:pPr>
            <a:endParaRPr lang="en-US" altLang="zh-CN" sz="2400" b="1" kern="1200" baseline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70000"/>
            </a:pPr>
            <a:endParaRPr lang="en-US" altLang="zh-CN" sz="3200" b="1" kern="1200" baseline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70000"/>
            </a:pPr>
            <a:endParaRPr lang="en-US" alt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440" y="4450080"/>
            <a:ext cx="710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 automated form building application based on domain-driven-design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05270" y="5720715"/>
            <a:ext cx="2411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DZ20330005 </a:t>
            </a:r>
            <a:r>
              <a:rPr lang="zh-CN" altLang="en-US" sz="1200"/>
              <a:t>陈哲霏</a:t>
            </a:r>
            <a:endParaRPr lang="zh-CN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5090" name="标题 3450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What are the merits</a:t>
            </a:r>
            <a:endParaRPr 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95275" y="2381250"/>
            <a:ext cx="34391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Clearly we find the benefits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more flexibility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less cost when changes to Domain model are made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allow for many add-ons</a:t>
            </a:r>
            <a:endParaRPr lang="en-US" altLang="zh-CN"/>
          </a:p>
        </p:txBody>
      </p:sp>
      <p:pic>
        <p:nvPicPr>
          <p:cNvPr id="12" name="图片 11" descr="7W_82S@(}W7Q{2K4XLIOC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575" y="1937385"/>
            <a:ext cx="524256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5090" name="标题 3450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Conclusion</a:t>
            </a:r>
            <a:endParaRPr 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5640" y="2413635"/>
            <a:ext cx="7087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- Applying Domain-Driven-Design helps us build project in a more systematical way, typically in this project domain model consists of data model and processInstance model, severally describes the data and behavior of a concrete type in practice.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- Using Json Schema(as a DSL) in this project dramatically improves the ease mantainance and flexibility of the whole system.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- The cost comes with the change of requirement is reduced by storing all the documents in a general type and processing them within a specifically designed access controll system.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Next step is to complete a specifically-designed DSL(Json Schema still has its drawbacks), and combine the front end and back end into a whole framework for building a DDD project.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97405" y="3237865"/>
            <a:ext cx="4851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Thanks for listening!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标题 344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What is Domain-Driven-Design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6730" y="1721485"/>
            <a:ext cx="76155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- Domain-driven-design (DDD) is the concept that the structure and language of software code (class names, class methods, class variables) should match the business domain. For example, if a software processes loan applications, it might have classes such as LoanApplication and Customer, and methods such as AcceptOffer and Withdraw.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What does Domain mean here?</a:t>
            </a:r>
            <a:endParaRPr lang="en-US" altLang="zh-CN"/>
          </a:p>
          <a:p>
            <a:pPr algn="l"/>
            <a:r>
              <a:rPr lang="en-US" altLang="zh-CN"/>
              <a:t>     It is a rigorously organized and selective abstraction of that knowledge.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Domain-Driven</a:t>
            </a:r>
            <a:endParaRPr lang="en-US" altLang="zh-CN"/>
          </a:p>
          <a:p>
            <a:pPr algn="l"/>
            <a:r>
              <a:rPr lang="en-US" altLang="zh-CN"/>
              <a:t>     Build project based on the comprehensive understand of Domain models.</a:t>
            </a:r>
            <a:endParaRPr lang="en-US" altLang="zh-CN"/>
          </a:p>
          <a:p>
            <a:pPr algn="l"/>
            <a:r>
              <a:rPr lang="en-US" altLang="zh-CN"/>
              <a:t>     </a:t>
            </a:r>
            <a:endParaRPr lang="en-US" altLang="zh-CN"/>
          </a:p>
          <a:p>
            <a:pPr algn="l"/>
            <a:r>
              <a:rPr lang="en-US" altLang="zh-CN"/>
              <a:t>Reference:</a:t>
            </a:r>
            <a:endParaRPr lang="en-US" altLang="zh-CN"/>
          </a:p>
          <a:p>
            <a:pPr algn="l"/>
            <a:r>
              <a:rPr lang="en-US" altLang="zh-CN"/>
              <a:t>    </a:t>
            </a:r>
            <a:r>
              <a:rPr lang="zh-CN" altLang="en-US"/>
              <a:t>《</a:t>
            </a:r>
            <a:r>
              <a:rPr lang="en-US" altLang="zh-CN"/>
              <a:t>Domain-Driven Design - Tackling Complexity in the Heart of Software</a:t>
            </a:r>
            <a:r>
              <a:rPr lang="zh-CN" altLang="en-US"/>
              <a:t>》</a:t>
            </a:r>
            <a:r>
              <a:rPr lang="en-US" altLang="zh-CN"/>
              <a:t>—— </a:t>
            </a:r>
            <a:r>
              <a:rPr lang="zh-CN" altLang="en-US"/>
              <a:t>Eric Evans 2003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标题 344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Take Aggregation as an Example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78155" y="3660140"/>
            <a:ext cx="8366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Using DDD aims at</a:t>
            </a:r>
            <a:endParaRPr lang="en-US" altLang="zh-CN"/>
          </a:p>
          <a:p>
            <a:pPr algn="l"/>
            <a:r>
              <a:rPr lang="en-US" altLang="zh-CN"/>
              <a:t>    1. Placing the project's primary focus on the core domain and domain logic;</a:t>
            </a:r>
            <a:endParaRPr lang="en-US" altLang="zh-CN"/>
          </a:p>
          <a:p>
            <a:pPr algn="l"/>
            <a:r>
              <a:rPr lang="en-US" altLang="zh-CN"/>
              <a:t>    2. Basing complex designs on a model of the domain;</a:t>
            </a:r>
            <a:endParaRPr lang="en-US" altLang="zh-CN"/>
          </a:p>
          <a:p>
            <a:pPr algn="l"/>
            <a:r>
              <a:rPr lang="en-US" altLang="zh-CN"/>
              <a:t>    3. Initiating a creative collaboration between technical and domain experts to iteratively refine a conceptual model that addresses particular domain problems.</a:t>
            </a:r>
            <a:endParaRPr lang="en-US" altLang="zh-CN"/>
          </a:p>
        </p:txBody>
      </p:sp>
      <p:pic>
        <p:nvPicPr>
          <p:cNvPr id="3" name="图片 2" descr="[IJR2R8YEVQ$CJVCL0`V9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787525"/>
            <a:ext cx="4862195" cy="2215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0620" y="1481455"/>
            <a:ext cx="219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car assembly line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66665" y="2463800"/>
            <a:ext cx="31089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Wheel</a:t>
            </a:r>
            <a:r>
              <a:rPr lang="zh-CN" altLang="en-US" sz="1400"/>
              <a:t>、</a:t>
            </a:r>
            <a:r>
              <a:rPr lang="en-US" altLang="zh-CN" sz="1400"/>
              <a:t>Tire connected by Positon form up an Aggregation, which can be accessed by Car only. 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标题 344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Automated Form Building APP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14375" y="2341245"/>
            <a:ext cx="7529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A project developed based on DDD.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What are the project consists of ?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How it applies DDD ?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What are the merits of using DDD in this project ?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193415" y="1412875"/>
            <a:ext cx="1871980" cy="4032250"/>
          </a:xfrm>
          <a:prstGeom prst="rect">
            <a:avLst/>
          </a:prstGeom>
          <a:solidFill>
            <a:srgbClr val="0070C0">
              <a:alpha val="0"/>
            </a:srgbClr>
          </a:solidFill>
          <a:ln w="28575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066" name="标题 344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What it consists of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505460" y="180721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Domain Object Model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505460" y="382587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Domain Object Model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6568440" y="180721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View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3485515" y="180721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Model Parsing/Form Rendering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3288665" y="1386205"/>
            <a:ext cx="150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Front End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>
            <a:off x="1792605" y="2148840"/>
            <a:ext cx="169291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>
          <a:xfrm>
            <a:off x="4772660" y="2148840"/>
            <a:ext cx="179578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39440" y="2578100"/>
            <a:ext cx="180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 End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85515" y="297497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 Access Controller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485515" y="382587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Authority</a:t>
            </a:r>
            <a:endParaRPr lang="en-US" altLang="zh-CN" sz="1200"/>
          </a:p>
        </p:txBody>
      </p:sp>
      <p:sp>
        <p:nvSpPr>
          <p:cNvPr id="13" name="矩形 12"/>
          <p:cNvSpPr/>
          <p:nvPr/>
        </p:nvSpPr>
        <p:spPr>
          <a:xfrm>
            <a:off x="3485515" y="467677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DataBase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568440" y="382587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 Output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3" idx="3"/>
            <a:endCxn id="11" idx="1"/>
          </p:cNvCxnSpPr>
          <p:nvPr/>
        </p:nvCxnSpPr>
        <p:spPr>
          <a:xfrm flipV="1">
            <a:off x="1792605" y="3316605"/>
            <a:ext cx="1692910" cy="8509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12" idx="1"/>
          </p:cNvCxnSpPr>
          <p:nvPr/>
        </p:nvCxnSpPr>
        <p:spPr>
          <a:xfrm>
            <a:off x="1792605" y="4167505"/>
            <a:ext cx="169291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13" idx="1"/>
          </p:cNvCxnSpPr>
          <p:nvPr/>
        </p:nvCxnSpPr>
        <p:spPr>
          <a:xfrm>
            <a:off x="1792605" y="4167505"/>
            <a:ext cx="1692910" cy="8509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4" idx="1"/>
          </p:cNvCxnSpPr>
          <p:nvPr/>
        </p:nvCxnSpPr>
        <p:spPr>
          <a:xfrm>
            <a:off x="4772660" y="3316605"/>
            <a:ext cx="1795780" cy="8509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</p:cNvCxnSpPr>
          <p:nvPr/>
        </p:nvCxnSpPr>
        <p:spPr>
          <a:xfrm>
            <a:off x="4772660" y="4167505"/>
            <a:ext cx="179133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4" idx="1"/>
          </p:cNvCxnSpPr>
          <p:nvPr/>
        </p:nvCxnSpPr>
        <p:spPr>
          <a:xfrm flipV="1">
            <a:off x="4772660" y="4167505"/>
            <a:ext cx="1795780" cy="8509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16200000">
            <a:off x="4104005" y="4405630"/>
            <a:ext cx="144145" cy="22999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56485" y="5699125"/>
            <a:ext cx="363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Usually Plenty of Work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标题 344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How it applies DDD</a:t>
            </a:r>
            <a:endParaRPr 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50545" y="1462405"/>
            <a:ext cx="79603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- Two main part of Domain Model: Data Model &amp; ProcessInstance Model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- Data Model: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Use a Special DSL(Domain Specific Language) to define Domain object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    Which means we need to construct a framework based on this DSL(mainly on how to parse it)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Unstructured Data Storation</a:t>
            </a:r>
            <a:endParaRPr lang="en-US" altLang="zh-CN"/>
          </a:p>
          <a:p>
            <a:pPr algn="l"/>
            <a:r>
              <a:rPr lang="en-US" altLang="zh-CN"/>
              <a:t>        Which means we define&amp;modify a domain object at front end unconventionally and store them in a general way without a structure constraint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ProcessInstance Model:</a:t>
            </a:r>
            <a:endParaRPr lang="en-US" altLang="zh-CN"/>
          </a:p>
          <a:p>
            <a:pPr algn="l"/>
            <a:r>
              <a:rPr lang="en-US" altLang="zh-CN"/>
              <a:t>    Define a ProcessInstance for each Data Model to describe their behavior and related features.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标题 344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sz="2400" dirty="0"/>
              <a:t>Example of Model</a:t>
            </a:r>
            <a:endParaRPr 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77215" y="1539875"/>
            <a:ext cx="50787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A situation where we need to construct different types of documents.</a:t>
            </a:r>
            <a:endParaRPr lang="en-US" altLang="zh-CN" sz="1400"/>
          </a:p>
          <a:p>
            <a:pPr algn="l"/>
            <a:r>
              <a:rPr lang="en-US" altLang="zh-CN" sz="1400"/>
              <a:t>Example: store a list of customers and employees &amp; build a business model of the trade between customer and company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732155" y="2795270"/>
            <a:ext cx="2822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 Model: Customer &amp; Employee</a:t>
            </a:r>
            <a:endParaRPr lang="en-US" altLang="zh-CN" sz="1200"/>
          </a:p>
          <a:p>
            <a:r>
              <a:rPr lang="en-US" altLang="zh-CN" sz="1200"/>
              <a:t>Decide the Data Structure</a:t>
            </a:r>
            <a:endParaRPr lang="en-US" altLang="zh-CN" sz="1200"/>
          </a:p>
          <a:p>
            <a:r>
              <a:rPr lang="en-US" altLang="zh-CN" sz="1200"/>
              <a:t>(Typically use Json Schema)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4324350" y="3440430"/>
            <a:ext cx="1331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ProcessInstance Model: Trade</a:t>
            </a:r>
            <a:endParaRPr lang="en-US" altLang="zh-CN" sz="1200"/>
          </a:p>
          <a:p>
            <a:r>
              <a:rPr lang="en-US" altLang="zh-CN" sz="1200"/>
              <a:t>Decide the Behavior of Data</a:t>
            </a:r>
            <a:endParaRPr lang="en-US" altLang="zh-CN" sz="1200"/>
          </a:p>
          <a:p>
            <a:r>
              <a:rPr lang="en-US" altLang="zh-CN" sz="1200"/>
              <a:t>(such as BPMN)</a:t>
            </a:r>
            <a:endParaRPr lang="en-US" altLang="zh-CN" sz="1200"/>
          </a:p>
        </p:txBody>
      </p:sp>
      <p:pic>
        <p:nvPicPr>
          <p:cNvPr id="13" name="图片 12" descr="6P(Z6L@Y_QE]SLA8D5Y`V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1370" y="1424305"/>
            <a:ext cx="2710815" cy="4862195"/>
          </a:xfrm>
          <a:prstGeom prst="rect">
            <a:avLst/>
          </a:prstGeom>
        </p:spPr>
      </p:pic>
      <p:pic>
        <p:nvPicPr>
          <p:cNvPr id="14" name="图片 13" descr="`C`_ZWW`PZFKQLVOH9QN9)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556635"/>
            <a:ext cx="3408045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763905" y="1347470"/>
            <a:ext cx="1800225" cy="4680585"/>
          </a:xfrm>
          <a:prstGeom prst="rect">
            <a:avLst/>
          </a:prstGeom>
          <a:solidFill>
            <a:srgbClr val="0070C0">
              <a:alpha val="0"/>
            </a:srgbClr>
          </a:solidFill>
          <a:ln w="28575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08345" y="1347470"/>
            <a:ext cx="1800225" cy="4680585"/>
          </a:xfrm>
          <a:prstGeom prst="rect">
            <a:avLst/>
          </a:prstGeom>
          <a:solidFill>
            <a:srgbClr val="0070C0">
              <a:alpha val="0"/>
            </a:srgbClr>
          </a:solidFill>
          <a:ln w="28575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When we develop...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005205" y="1456690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Front End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08345" y="145669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 End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05205" y="201485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Domain Object Model Definition Using DSL</a:t>
            </a:r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005205" y="351980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Paser &amp; Render Specially Designed</a:t>
            </a:r>
            <a:endParaRPr lang="en-US" altLang="zh-CN" sz="1000"/>
          </a:p>
        </p:txBody>
      </p:sp>
      <p:sp>
        <p:nvSpPr>
          <p:cNvPr id="8" name="矩形 7"/>
          <p:cNvSpPr/>
          <p:nvPr/>
        </p:nvSpPr>
        <p:spPr>
          <a:xfrm>
            <a:off x="1005205" y="510794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The View Presented to User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6059805" y="201485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Save Domain Object in a General Type, eg.document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6059805" y="351980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Authority</a:t>
            </a:r>
            <a:r>
              <a:rPr lang="zh-CN" altLang="en-US" sz="1000"/>
              <a:t>、</a:t>
            </a:r>
            <a:r>
              <a:rPr lang="en-US" altLang="zh-CN" sz="1000"/>
              <a:t>DataBase Specially Designed for the General Type</a:t>
            </a:r>
            <a:endParaRPr lang="en-US" altLang="zh-CN" sz="1000"/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649095" y="2698115"/>
            <a:ext cx="0" cy="8216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649095" y="4203065"/>
            <a:ext cx="0" cy="9048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59805" y="510794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Data Output(in the format of the DSL)</a:t>
            </a:r>
            <a:endParaRPr lang="en-US" altLang="zh-CN" sz="1000"/>
          </a:p>
        </p:txBody>
      </p: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6703695" y="2698115"/>
            <a:ext cx="0" cy="8216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6703695" y="4203065"/>
            <a:ext cx="0" cy="9048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24175" y="2355850"/>
            <a:ext cx="223266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71495" y="1957070"/>
            <a:ext cx="199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Domain Object Definitions are sent to BackEnd to be stored</a:t>
            </a:r>
            <a:endParaRPr lang="en-US" altLang="zh-CN" sz="1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940050" y="4566285"/>
            <a:ext cx="226250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77540" y="4611370"/>
            <a:ext cx="1979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Data Stored in database are accessable by FrontEnd to be presented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2831465" y="3152775"/>
            <a:ext cx="25628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When the requirements changed, we change the Domain Object Definition Only instead of change the whole system</a:t>
            </a:r>
            <a:endParaRPr lang="en-US" altLang="zh-CN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763905" y="1347470"/>
            <a:ext cx="1800225" cy="4680585"/>
          </a:xfrm>
          <a:prstGeom prst="rect">
            <a:avLst/>
          </a:prstGeom>
          <a:solidFill>
            <a:srgbClr val="0070C0">
              <a:alpha val="0"/>
            </a:srgbClr>
          </a:solidFill>
          <a:ln w="28575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33110" y="1347470"/>
            <a:ext cx="1800225" cy="4680585"/>
          </a:xfrm>
          <a:prstGeom prst="rect">
            <a:avLst/>
          </a:prstGeom>
          <a:solidFill>
            <a:srgbClr val="0070C0">
              <a:alpha val="0"/>
            </a:srgbClr>
          </a:solidFill>
          <a:ln w="28575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Compared with the former framework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005205" y="1456690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Front End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08345" y="145669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 End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05205" y="201485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Get Domain Object Data from BackEnd</a:t>
            </a:r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005205" y="351980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Paser &amp; Render designed for different types </a:t>
            </a:r>
            <a:endParaRPr lang="en-US" altLang="zh-CN" sz="1000"/>
          </a:p>
        </p:txBody>
      </p:sp>
      <p:sp>
        <p:nvSpPr>
          <p:cNvPr id="8" name="矩形 7"/>
          <p:cNvSpPr/>
          <p:nvPr/>
        </p:nvSpPr>
        <p:spPr>
          <a:xfrm>
            <a:off x="1005205" y="510794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The View Presented to User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6059805" y="201485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Define Domain Object in different types &amp; store them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6059805" y="3519805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Authority</a:t>
            </a:r>
            <a:r>
              <a:rPr lang="zh-CN" altLang="en-US" sz="900"/>
              <a:t>、</a:t>
            </a:r>
            <a:r>
              <a:rPr lang="en-US" altLang="zh-CN" sz="900"/>
              <a:t>DataBase designed according to types of Domain Objects</a:t>
            </a:r>
            <a:endParaRPr lang="en-US" altLang="zh-CN" sz="900"/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649095" y="2698115"/>
            <a:ext cx="0" cy="8216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649095" y="4203065"/>
            <a:ext cx="0" cy="9048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59805" y="5107940"/>
            <a:ext cx="1287145" cy="683260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Data Output</a:t>
            </a:r>
            <a:endParaRPr lang="en-US" altLang="zh-CN" sz="1000"/>
          </a:p>
        </p:txBody>
      </p: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6703695" y="2698115"/>
            <a:ext cx="0" cy="8216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6703695" y="4203065"/>
            <a:ext cx="0" cy="9048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97530" y="1803400"/>
            <a:ext cx="1999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Domain Object Definitions are defined in backend and accessable by frontend</a:t>
            </a:r>
            <a:endParaRPr lang="en-US" altLang="zh-CN" sz="1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966085" y="2356485"/>
            <a:ext cx="226250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77540" y="4611370"/>
            <a:ext cx="1979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Data Stored in database are accessable by FrontEnd to be presented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2831465" y="3152775"/>
            <a:ext cx="2562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When the requirements changed, we change the Domain Object Definition</a:t>
            </a:r>
            <a:r>
              <a:rPr lang="zh-CN" altLang="en-US" sz="1000"/>
              <a:t>、</a:t>
            </a:r>
            <a:r>
              <a:rPr lang="en-US" altLang="zh-CN" sz="1000"/>
              <a:t>the whole data processing in backend</a:t>
            </a:r>
            <a:r>
              <a:rPr lang="zh-CN" altLang="en-US" sz="1000"/>
              <a:t>、</a:t>
            </a:r>
            <a:r>
              <a:rPr lang="en-US" altLang="zh-CN" sz="1000"/>
              <a:t> the model parsing &amp; rendering in frontend</a:t>
            </a:r>
            <a:endParaRPr lang="en-US" altLang="zh-CN" sz="100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981960" y="4611370"/>
            <a:ext cx="226250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22222"/>
      </a:accent4>
      <a:accent5>
        <a:srgbClr val="E2CAAA"/>
      </a:accent5>
      <a:accent6>
        <a:srgbClr val="B7B789"/>
      </a:accent6>
      <a:hlink>
        <a:srgbClr val="999933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8F8F8"/>
        </a:dk1>
        <a:lt1>
          <a:srgbClr val="330000"/>
        </a:lt1>
        <a:dk2>
          <a:srgbClr val="FFFFFF"/>
        </a:dk2>
        <a:lt2>
          <a:srgbClr val="080808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6D6D6"/>
        </a:accent4>
        <a:accent5>
          <a:srgbClr val="FFCAAA"/>
        </a:accent5>
        <a:accent6>
          <a:srgbClr val="B72D00"/>
        </a:accent6>
        <a:hlink>
          <a:srgbClr val="CC66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666666"/>
        </a:accent2>
        <a:accent3>
          <a:srgbClr val="C1AAAA"/>
        </a:accent3>
        <a:accent4>
          <a:srgbClr val="D6D6D6"/>
        </a:accent4>
        <a:accent5>
          <a:srgbClr val="E2CAAA"/>
        </a:accent5>
        <a:accent6>
          <a:srgbClr val="5B5B5B"/>
        </a:accent6>
        <a:hlink>
          <a:srgbClr val="CC6600"/>
        </a:hlink>
        <a:folHlink>
          <a:srgbClr val="95A58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A4BEE0"/>
        </a:dk1>
        <a:lt1>
          <a:srgbClr val="013253"/>
        </a:lt1>
        <a:dk2>
          <a:srgbClr val="FFFFFF"/>
        </a:dk2>
        <a:lt2>
          <a:srgbClr val="5F5F5F"/>
        </a:lt2>
        <a:accent1>
          <a:srgbClr val="588480"/>
        </a:accent1>
        <a:accent2>
          <a:srgbClr val="6600FF"/>
        </a:accent2>
        <a:accent3>
          <a:srgbClr val="AAADB4"/>
        </a:accent3>
        <a:accent4>
          <a:srgbClr val="8DA3C1"/>
        </a:accent4>
        <a:accent5>
          <a:srgbClr val="B5C2C1"/>
        </a:accent5>
        <a:accent6>
          <a:srgbClr val="5B00E5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3D4A1C"/>
        </a:lt1>
        <a:dk2>
          <a:srgbClr val="FFFFFF"/>
        </a:dk2>
        <a:lt2>
          <a:srgbClr val="003300"/>
        </a:lt2>
        <a:accent1>
          <a:srgbClr val="99CC00"/>
        </a:accent1>
        <a:accent2>
          <a:srgbClr val="669900"/>
        </a:accent2>
        <a:accent3>
          <a:srgbClr val="AFB2AA"/>
        </a:accent3>
        <a:accent4>
          <a:srgbClr val="D6D6D6"/>
        </a:accent4>
        <a:accent5>
          <a:srgbClr val="CAE2AA"/>
        </a:accent5>
        <a:accent6>
          <a:srgbClr val="5B8900"/>
        </a:accent6>
        <a:hlink>
          <a:srgbClr val="CC99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5D8C"/>
        </a:lt1>
        <a:dk2>
          <a:srgbClr val="FFFFFF"/>
        </a:dk2>
        <a:lt2>
          <a:srgbClr val="333333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6D6D6"/>
        </a:accent4>
        <a:accent5>
          <a:srgbClr val="AAE2CA"/>
        </a:accent5>
        <a:accent6>
          <a:srgbClr val="0089B7"/>
        </a:accent6>
        <a:hlink>
          <a:srgbClr val="FFCC00"/>
        </a:hlink>
        <a:folHlink>
          <a:srgbClr val="D8D4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9AA"/>
        </a:accent5>
        <a:accent6>
          <a:srgbClr val="A661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9A88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22222"/>
        </a:accent4>
        <a:accent5>
          <a:srgbClr val="E2CAAA"/>
        </a:accent5>
        <a:accent6>
          <a:srgbClr val="B7B789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xis">
  <a:themeElements>
    <a:clrScheme name="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22222"/>
      </a:accent4>
      <a:accent5>
        <a:srgbClr val="E2CAAA"/>
      </a:accent5>
      <a:accent6>
        <a:srgbClr val="B7B789"/>
      </a:accent6>
      <a:hlink>
        <a:srgbClr val="999933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8F8F8"/>
        </a:dk1>
        <a:lt1>
          <a:srgbClr val="330000"/>
        </a:lt1>
        <a:dk2>
          <a:srgbClr val="FFFFFF"/>
        </a:dk2>
        <a:lt2>
          <a:srgbClr val="080808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6D6D6"/>
        </a:accent4>
        <a:accent5>
          <a:srgbClr val="FFCAAA"/>
        </a:accent5>
        <a:accent6>
          <a:srgbClr val="B72D00"/>
        </a:accent6>
        <a:hlink>
          <a:srgbClr val="CC66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666666"/>
        </a:accent2>
        <a:accent3>
          <a:srgbClr val="C1AAAA"/>
        </a:accent3>
        <a:accent4>
          <a:srgbClr val="D6D6D6"/>
        </a:accent4>
        <a:accent5>
          <a:srgbClr val="E2CAAA"/>
        </a:accent5>
        <a:accent6>
          <a:srgbClr val="5B5B5B"/>
        </a:accent6>
        <a:hlink>
          <a:srgbClr val="CC6600"/>
        </a:hlink>
        <a:folHlink>
          <a:srgbClr val="95A58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A4BEE0"/>
        </a:dk1>
        <a:lt1>
          <a:srgbClr val="013253"/>
        </a:lt1>
        <a:dk2>
          <a:srgbClr val="FFFFFF"/>
        </a:dk2>
        <a:lt2>
          <a:srgbClr val="5F5F5F"/>
        </a:lt2>
        <a:accent1>
          <a:srgbClr val="588480"/>
        </a:accent1>
        <a:accent2>
          <a:srgbClr val="6600FF"/>
        </a:accent2>
        <a:accent3>
          <a:srgbClr val="AAADB4"/>
        </a:accent3>
        <a:accent4>
          <a:srgbClr val="8DA3C1"/>
        </a:accent4>
        <a:accent5>
          <a:srgbClr val="B5C2C1"/>
        </a:accent5>
        <a:accent6>
          <a:srgbClr val="5B00E5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3D4A1C"/>
        </a:lt1>
        <a:dk2>
          <a:srgbClr val="FFFFFF"/>
        </a:dk2>
        <a:lt2>
          <a:srgbClr val="003300"/>
        </a:lt2>
        <a:accent1>
          <a:srgbClr val="99CC00"/>
        </a:accent1>
        <a:accent2>
          <a:srgbClr val="669900"/>
        </a:accent2>
        <a:accent3>
          <a:srgbClr val="AFB2AA"/>
        </a:accent3>
        <a:accent4>
          <a:srgbClr val="D6D6D6"/>
        </a:accent4>
        <a:accent5>
          <a:srgbClr val="CAE2AA"/>
        </a:accent5>
        <a:accent6>
          <a:srgbClr val="5B8900"/>
        </a:accent6>
        <a:hlink>
          <a:srgbClr val="CC99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5D8C"/>
        </a:lt1>
        <a:dk2>
          <a:srgbClr val="FFFFFF"/>
        </a:dk2>
        <a:lt2>
          <a:srgbClr val="333333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6D6D6"/>
        </a:accent4>
        <a:accent5>
          <a:srgbClr val="AAE2CA"/>
        </a:accent5>
        <a:accent6>
          <a:srgbClr val="0089B7"/>
        </a:accent6>
        <a:hlink>
          <a:srgbClr val="FFCC00"/>
        </a:hlink>
        <a:folHlink>
          <a:srgbClr val="D8D4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9AA"/>
        </a:accent5>
        <a:accent6>
          <a:srgbClr val="A661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9A88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22222"/>
        </a:accent4>
        <a:accent5>
          <a:srgbClr val="E2CAAA"/>
        </a:accent5>
        <a:accent6>
          <a:srgbClr val="B7B789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4460</Words>
  <Application>WPS 演示</Application>
  <PresentationFormat>在屏幕上显示</PresentationFormat>
  <Paragraphs>168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Axis</vt:lpstr>
      <vt:lpstr>1_Axis</vt:lpstr>
      <vt:lpstr>Work Report</vt:lpstr>
      <vt:lpstr>What is Domain-Driven-Design</vt:lpstr>
      <vt:lpstr>What is Domain-Driven-Design</vt:lpstr>
      <vt:lpstr>Automated Form Building APP</vt:lpstr>
      <vt:lpstr>What it consists of</vt:lpstr>
      <vt:lpstr>How it applies DDD</vt:lpstr>
      <vt:lpstr>How it applies DDD</vt:lpstr>
      <vt:lpstr>When we develop...</vt:lpstr>
      <vt:lpstr>Compared with the former framework</vt:lpstr>
      <vt:lpstr>What are the merits</vt:lpstr>
      <vt:lpstr>What are the merits</vt:lpstr>
      <vt:lpstr>PowerPoint 演示文稿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Czf</cp:lastModifiedBy>
  <cp:revision>790</cp:revision>
  <dcterms:created xsi:type="dcterms:W3CDTF">2005-03-03T04:54:00Z</dcterms:created>
  <dcterms:modified xsi:type="dcterms:W3CDTF">2020-10-25T14:15:07Z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