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77" r:id="rId9"/>
    <p:sldId id="264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52143-A821-4E88-863B-FB0717D47A6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5FC3-02FD-43DE-AF00-D94E283F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E57-35C5-4E4D-A3C0-625DC70CB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24EB-DED0-4AE7-BC67-994C43AA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ECDD-894E-4450-96D7-7CB9B9A2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11E6-5CD5-435A-9773-FE07853E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BFA0-DD02-4EFE-8758-2DABC6E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8561-D2CA-4D0A-B02E-9609875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85F18-F10E-4358-A380-4B21C7A98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1D03-B63E-463C-93CC-2D1FF9EB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1192-A24E-465D-A56A-AF8F739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4322-0BEF-4EEA-BBB2-A6DAEBA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843D3-DD4B-4DA0-89AD-A94DD0A8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8F6D4-B640-4284-AA63-95E94E559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EC87-4215-4663-9ACD-BD2733E7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4752-08B5-4780-93F4-CB7E14C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E0DD-0124-4BA0-8E48-D47BB1C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501-96C9-4253-89DD-2BC7C711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52F3-1092-489D-AEBD-CDF0F3AC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6266-FDC8-48C0-A36C-07812CC2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FB97-9728-46C9-A4A2-CFCE809B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D10A-8938-419F-B583-0DC2462D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B9D-A8D0-4482-AE32-BE9E95F1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5E96-4988-4DA3-89D2-24F9BDC9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6DD4-C404-4B2A-B655-A65151BA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0BE4-05B2-43FE-BC2B-825530E5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C13C-62F5-485F-B99A-6A6D0530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056A-ED66-4162-8493-4986DE57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83EF-788B-4459-BC38-E494729B6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DDFF8-871B-467A-916F-11481E8D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0A7-2D6E-4BE0-8F38-70205FC0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E7C2-0277-4CE1-A477-1D368533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8F9A-58D7-433F-8BCF-CAFA6C35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CC2A-5AD8-451C-8F60-F9808507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2F4DF-A2C6-4C31-9189-3F33B235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7EB6-9FDF-4265-9489-0B4EEE27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A6C9-5501-4E05-A05F-10606E76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9F1FF-D6BC-4517-976E-1C28A690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95F2B-3834-4718-BAE5-91AC2DE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F44F4-4DD3-4B15-8EDE-1566770E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F415B-94BE-4B2F-9CEB-E60F2A68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3BE-55C8-412B-AC23-C526F91E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8904-F8EC-4FA3-8F6C-AC1FBA79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5D0C-80D2-4DAE-A3A0-471E16C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82E0-83BD-4736-B7FA-7D0E525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AA8DC-501E-49AC-8270-B6B56D7F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A6A96-1F1E-4553-A15A-02E53603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6534-01B6-474D-9F81-71E5F886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F39A-7323-4C83-ABDA-BBF5EC31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B59C-CFA0-4DB7-8D68-C3A9C0F0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77551-0FAC-4F2C-AC91-57C4D665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283BC-0DC1-4B68-A03B-75B570DD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2276-54C1-4FED-A876-774177F0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23F60-51F5-4DA7-9615-236171A5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C912-0E63-4156-8A59-8BC800FF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A69AD-0D06-42AE-AF83-295DD918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BA62-CBEB-4AD8-AEF5-E6BBEBA4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AD28-120F-4774-82AB-465BC5A4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C080-BE18-4AD5-BD59-AC3C6B9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8FB1-D9E0-4872-9620-37F9DB8B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AFFA-7D5A-424E-B662-459E0FAD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72BD-BD3A-48B9-8025-3BA4C531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3F87-976B-45F2-B91B-D813DFCDD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F7ED-DA53-4A75-9FBA-7DC4321E4FA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BFAE-04FC-4DD2-BAFD-2AEAE7FF2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816E-84B4-4A1E-8F16-EC93A64A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CE5A-909D-45C7-B601-910BF7CE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469-C417-4C13-BFF1-A31FC936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ECG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89D47-EAFA-4677-9939-504B36FEA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particular kind of medical time-series data</a:t>
            </a:r>
          </a:p>
        </p:txBody>
      </p:sp>
    </p:spTree>
    <p:extLst>
      <p:ext uri="{BB962C8B-B14F-4D97-AF65-F5344CB8AC3E}">
        <p14:creationId xmlns:p14="http://schemas.microsoft.com/office/powerpoint/2010/main" val="119624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ECG data</a:t>
            </a:r>
          </a:p>
          <a:p>
            <a:r>
              <a:rPr lang="en-US" dirty="0"/>
              <a:t>Goal of classifying ECG data</a:t>
            </a:r>
          </a:p>
          <a:p>
            <a:r>
              <a:rPr lang="en-US" b="1" dirty="0"/>
              <a:t>Data Exploration</a:t>
            </a:r>
          </a:p>
          <a:p>
            <a:r>
              <a:rPr lang="en-US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4018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9CF1-99E7-4C57-8F06-3E7C8401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domain, Frequency domain, Time-Frequency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FEBB-FDF3-4994-8CB8-328DC60D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ECG is normally </a:t>
            </a:r>
            <a:r>
              <a:rPr lang="en-US" dirty="0" err="1"/>
              <a:t>analysed</a:t>
            </a:r>
            <a:r>
              <a:rPr lang="en-US" dirty="0"/>
              <a:t> in time-domain</a:t>
            </a:r>
          </a:p>
          <a:p>
            <a:r>
              <a:rPr lang="en-US" dirty="0"/>
              <a:t>…But we can convert</a:t>
            </a:r>
            <a:r>
              <a:rPr lang="en-US" b="1" dirty="0"/>
              <a:t> from time domain to frequency domain</a:t>
            </a:r>
            <a:r>
              <a:rPr lang="en-US" dirty="0"/>
              <a:t> with a method called </a:t>
            </a:r>
            <a:r>
              <a:rPr lang="en-US" b="1" dirty="0"/>
              <a:t>fast-</a:t>
            </a:r>
            <a:r>
              <a:rPr lang="en-US" b="1" dirty="0" err="1"/>
              <a:t>fourier</a:t>
            </a:r>
            <a:r>
              <a:rPr lang="en-US" b="1" dirty="0"/>
              <a:t> transform</a:t>
            </a:r>
            <a:endParaRPr lang="en-US" dirty="0"/>
          </a:p>
          <a:p>
            <a:r>
              <a:rPr lang="en-US" dirty="0"/>
              <a:t>…and we can convert </a:t>
            </a:r>
            <a:r>
              <a:rPr lang="en-US" b="1" dirty="0"/>
              <a:t>from time-domain to time-frequency domain</a:t>
            </a:r>
            <a:r>
              <a:rPr lang="en-US" dirty="0"/>
              <a:t> with </a:t>
            </a:r>
            <a:r>
              <a:rPr lang="en-US" b="1" dirty="0"/>
              <a:t>short-time </a:t>
            </a:r>
            <a:r>
              <a:rPr lang="en-US" b="1" dirty="0" err="1"/>
              <a:t>fourier</a:t>
            </a:r>
            <a:r>
              <a:rPr lang="en-US" b="1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379110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A584-EDB0-49EC-8F2A-18F941A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Stationarity of Signal (Time domain)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8A52E-F58B-439C-9213-FEB0B90D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886025"/>
            <a:ext cx="6029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6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614-95A1-4A92-AD33-FAC9C65F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strengths (Frequency domain)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4BD47-9DB4-498E-8F84-BFCCD85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4305716"/>
            <a:ext cx="8220268" cy="2368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93055-BCD4-4D73-926E-C94DEB55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70" y="1265894"/>
            <a:ext cx="4193859" cy="28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D855-E1AD-402C-AD06-DA4C448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Q, S, T peaks and R peaks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06F9A-AC00-451A-8EAB-AFD6437A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67" y="1895961"/>
            <a:ext cx="5567670" cy="3655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0338-7FA4-4DC9-A995-9803C92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7032"/>
            <a:ext cx="5537389" cy="36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ECG data</a:t>
            </a:r>
          </a:p>
          <a:p>
            <a:r>
              <a:rPr lang="en-US" dirty="0"/>
              <a:t>Goal of classifying ECG data</a:t>
            </a:r>
          </a:p>
          <a:p>
            <a:r>
              <a:rPr lang="en-US" dirty="0"/>
              <a:t>Data Exploration</a:t>
            </a:r>
          </a:p>
          <a:p>
            <a:r>
              <a:rPr lang="en-US" b="1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5798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2C9F-BB9D-4672-A9C1-707B2DE3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Ensemble Method,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28E7-51A8-4ACC-BEA1-FC0DD496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Cascading Classifier (Random Forest and Fully Connected Neural Network)</a:t>
            </a:r>
          </a:p>
          <a:p>
            <a:r>
              <a:rPr lang="en-US" dirty="0"/>
              <a:t>MTEX-CNN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5473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90D6-925C-4456-813F-AD69F2DF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 for Cascading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8823-8DAE-404D-BBFE-5B586E9C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Statistical features</a:t>
            </a:r>
            <a:r>
              <a:rPr lang="en-US" dirty="0"/>
              <a:t>: Kurtosis and Skew</a:t>
            </a:r>
          </a:p>
          <a:p>
            <a:r>
              <a:rPr lang="en-US" b="1" dirty="0"/>
              <a:t>Features about power and frequency</a:t>
            </a:r>
            <a:r>
              <a:rPr lang="en-US" dirty="0"/>
              <a:t>: Fast-Fourier Transformed, </a:t>
            </a:r>
            <a:r>
              <a:rPr lang="en-US"/>
              <a:t>Short-time </a:t>
            </a:r>
            <a:r>
              <a:rPr lang="en-US" dirty="0"/>
              <a:t>F</a:t>
            </a:r>
            <a:r>
              <a:rPr lang="en-US"/>
              <a:t>ourier </a:t>
            </a:r>
            <a:r>
              <a:rPr lang="en-US" dirty="0"/>
              <a:t>transformed signal</a:t>
            </a:r>
          </a:p>
          <a:p>
            <a:r>
              <a:rPr lang="en-US" b="1" dirty="0"/>
              <a:t>Amplitude features</a:t>
            </a:r>
            <a:r>
              <a:rPr lang="en-US" dirty="0"/>
              <a:t>: Max, Min, and Avg height of the peaks in the wave</a:t>
            </a:r>
          </a:p>
          <a:p>
            <a:endParaRPr lang="en-US" dirty="0"/>
          </a:p>
          <a:p>
            <a:r>
              <a:rPr lang="en-US" dirty="0"/>
              <a:t>…All summed up to give one number per channel per ECG signal</a:t>
            </a:r>
          </a:p>
        </p:txBody>
      </p:sp>
    </p:spTree>
    <p:extLst>
      <p:ext uri="{BB962C8B-B14F-4D97-AF65-F5344CB8AC3E}">
        <p14:creationId xmlns:p14="http://schemas.microsoft.com/office/powerpoint/2010/main" val="221340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2BC-0CF8-48EC-B5AA-3DF764A8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 and Cascading Classifier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21F0-D962-439D-BC8E-CFE14C39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60.50% accuracy</a:t>
            </a:r>
          </a:p>
          <a:p>
            <a:r>
              <a:rPr lang="en-US" dirty="0"/>
              <a:t>Cascading Classifier (Random Forest and Deep Neural Network): 60.76%!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Problems: </a:t>
            </a:r>
          </a:p>
          <a:p>
            <a:r>
              <a:rPr lang="en-US" dirty="0"/>
              <a:t>Linear combination procedure was unknown. Simple summing and scaling</a:t>
            </a:r>
          </a:p>
          <a:p>
            <a:r>
              <a:rPr lang="en-US" dirty="0"/>
              <a:t>This project aimed to use as much information from the leads as possible to simulate the data available for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7E22-AD3A-45AA-8738-4E3FBBF4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MTEX-CNN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C5511-F242-405F-81F4-E35E0054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136" y="738356"/>
            <a:ext cx="3160814" cy="2243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78159-5DE7-4810-A008-3E220A18AF0A}"/>
              </a:ext>
            </a:extLst>
          </p:cNvPr>
          <p:cNvSpPr txBox="1"/>
          <p:nvPr/>
        </p:nvSpPr>
        <p:spPr>
          <a:xfrm>
            <a:off x="757382" y="1505961"/>
            <a:ext cx="274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Accuracy: 68.65%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338C29-BB8C-44A9-A7F2-AC1B0DE6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43496"/>
              </p:ext>
            </p:extLst>
          </p:nvPr>
        </p:nvGraphicFramePr>
        <p:xfrm>
          <a:off x="1696220" y="335474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988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0548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2393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27179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309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3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7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[NORM]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153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FD6B85-0151-469B-B59F-2C8E934B377C}"/>
              </a:ext>
            </a:extLst>
          </p:cNvPr>
          <p:cNvSpPr txBox="1"/>
          <p:nvPr/>
        </p:nvSpPr>
        <p:spPr>
          <a:xfrm>
            <a:off x="757382" y="2168743"/>
            <a:ext cx="659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*Raw data fed into the MTEX-CNN network!</a:t>
            </a:r>
          </a:p>
        </p:txBody>
      </p:sp>
    </p:spTree>
    <p:extLst>
      <p:ext uri="{BB962C8B-B14F-4D97-AF65-F5344CB8AC3E}">
        <p14:creationId xmlns:p14="http://schemas.microsoft.com/office/powerpoint/2010/main" val="231045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Explanation of ECG data</a:t>
            </a:r>
          </a:p>
          <a:p>
            <a:r>
              <a:rPr lang="en-US" dirty="0"/>
              <a:t>Goal of classifying ECG data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73585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D03C-1E77-4F83-AB9F-DFE1E221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Improvements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D925-D4AD-4E2B-B3EE-46430A3E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MTEX-CNN is meant to be explainable, but couldn’t implement explainable layer</a:t>
            </a:r>
          </a:p>
          <a:p>
            <a:r>
              <a:rPr lang="en-US" dirty="0"/>
              <a:t>Can use techniques to reduce the number of unimportant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3962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699E-B116-42A7-9523-CF682AB0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ECG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8B96-7965-4E1A-87F9-8C44FBB1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ECG stands for ‘</a:t>
            </a:r>
            <a:r>
              <a:rPr lang="en-US" b="1" dirty="0"/>
              <a:t>E</a:t>
            </a:r>
            <a:r>
              <a:rPr lang="en-US" dirty="0"/>
              <a:t>lectro</a:t>
            </a:r>
            <a:r>
              <a:rPr lang="en-US" b="1" dirty="0"/>
              <a:t>c</a:t>
            </a:r>
            <a:r>
              <a:rPr lang="en-US" dirty="0"/>
              <a:t>ardio</a:t>
            </a:r>
            <a:r>
              <a:rPr lang="en-US" b="1" dirty="0"/>
              <a:t>g</a:t>
            </a:r>
            <a:r>
              <a:rPr lang="en-US" dirty="0"/>
              <a:t>raph’</a:t>
            </a:r>
          </a:p>
          <a:p>
            <a:r>
              <a:rPr lang="en-US" dirty="0"/>
              <a:t>Used to track strength and direction of electrical signals through the heart, which correlates with healthy/diseased heart states</a:t>
            </a:r>
          </a:p>
          <a:p>
            <a:r>
              <a:rPr lang="en-US" dirty="0"/>
              <a:t>Up to 12 channels (i.e. 12 ‘views of the heart’), called ‘leads’.</a:t>
            </a:r>
          </a:p>
        </p:txBody>
      </p:sp>
    </p:spTree>
    <p:extLst>
      <p:ext uri="{BB962C8B-B14F-4D97-AF65-F5344CB8AC3E}">
        <p14:creationId xmlns:p14="http://schemas.microsoft.com/office/powerpoint/2010/main" val="309590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D715-8E57-43E8-AA57-1B47BE75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an ECG look like?</a:t>
            </a:r>
          </a:p>
        </p:txBody>
      </p:sp>
      <p:pic>
        <p:nvPicPr>
          <p:cNvPr id="5" name="Picture 4" descr="ECG data chart&#10;">
            <a:extLst>
              <a:ext uri="{FF2B5EF4-FFF2-40B4-BE49-F238E27FC236}">
                <a16:creationId xmlns:a16="http://schemas.microsoft.com/office/drawing/2014/main" id="{3E4A9D0F-94E4-44C2-ADDF-266F7BE7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1823962"/>
            <a:ext cx="9436608" cy="44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4B4-A358-4714-869C-4C9EA37D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heart send electrical signals?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98155-3922-4FF0-9174-CB98630F1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08" y="1554214"/>
            <a:ext cx="5184396" cy="4832248"/>
          </a:xfrm>
        </p:spPr>
      </p:pic>
    </p:spTree>
    <p:extLst>
      <p:ext uri="{BB962C8B-B14F-4D97-AF65-F5344CB8AC3E}">
        <p14:creationId xmlns:p14="http://schemas.microsoft.com/office/powerpoint/2010/main" val="135119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89C-E45A-4D78-8BCC-85DA919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 standard wave look like?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BD1D5F5-D9C1-4DFF-9752-E79C51CC4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8972"/>
            <a:ext cx="4326614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2E41E3C-5103-41D3-B71F-D30A460E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47" y="1690688"/>
            <a:ext cx="6625892" cy="45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AE-4A6E-4AB0-9783-A89474E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846D-851B-4637-A5BC-1DFF05E5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ECG data</a:t>
            </a:r>
          </a:p>
          <a:p>
            <a:r>
              <a:rPr lang="en-US" b="1" dirty="0"/>
              <a:t>Goal of classifying ECG data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Classification techniques</a:t>
            </a:r>
          </a:p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45097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0997-A3EF-4482-B48E-2A9870AC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6579-CB10-4C2D-BC94-22A4FF52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ECG interpretation takes years of training and mistakes can be made as doctors work long hours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Goal of this project</a:t>
            </a:r>
            <a:r>
              <a:rPr lang="en-US" dirty="0"/>
              <a:t>: Automatic classification of ECGs into 1 of 6 classes, 1 healthy class and 5 diseased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745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B14-BAD2-4D1C-859F-A8D2B044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PTB-XL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306B25-FC75-4A1C-8E68-1176CB30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8774"/>
              </p:ext>
            </p:extLst>
          </p:nvPr>
        </p:nvGraphicFramePr>
        <p:xfrm>
          <a:off x="838200" y="1690688"/>
          <a:ext cx="10515600" cy="9753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806374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0290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3917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369661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6935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Database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Number of patients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Number of recordings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Number of leads (channels)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Duration of each recording (seconds)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3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PTB-XL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18885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21837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95250" marR="952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7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CBAA8-1AC9-4198-90E2-B59B7AABD73D}"/>
              </a:ext>
            </a:extLst>
          </p:cNvPr>
          <p:cNvSpPr txBox="1"/>
          <p:nvPr/>
        </p:nvSpPr>
        <p:spPr>
          <a:xfrm>
            <a:off x="838200" y="4657401"/>
            <a:ext cx="8772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ECG recordings were obtained in a hospital or clinical setting over nearly 7 years between October 1989 and June 1996. Devices from Schiller AG were used.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0356D-F3E7-424C-96FC-21B159E1182C}"/>
              </a:ext>
            </a:extLst>
          </p:cNvPr>
          <p:cNvSpPr txBox="1"/>
          <p:nvPr/>
        </p:nvSpPr>
        <p:spPr>
          <a:xfrm>
            <a:off x="838200" y="3429000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Clinicians used a sampling frequency of 500Hz, saved in </a:t>
            </a:r>
            <a:r>
              <a:rPr lang="en-US" dirty="0" err="1"/>
              <a:t>WaveForm</a:t>
            </a:r>
            <a:r>
              <a:rPr lang="en-US" dirty="0"/>
              <a:t> </a:t>
            </a:r>
            <a:r>
              <a:rPr lang="en-US" dirty="0" err="1"/>
              <a:t>DataBase</a:t>
            </a:r>
            <a:r>
              <a:rPr lang="en-US" dirty="0"/>
              <a:t> (WFDB) format. The dataset includes a </a:t>
            </a:r>
            <a:r>
              <a:rPr lang="en-US" dirty="0" err="1"/>
              <a:t>downsampled</a:t>
            </a:r>
            <a:r>
              <a:rPr lang="en-US" dirty="0"/>
              <a:t> version of the waveform data at a sampling frequency of 100Hz. </a:t>
            </a:r>
            <a:r>
              <a:rPr lang="en-US" b="1" dirty="0"/>
              <a:t>This project uses the 100Hz version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C6ACA-985A-4829-9FBD-B74A7935E805}"/>
              </a:ext>
            </a:extLst>
          </p:cNvPr>
          <p:cNvSpPr txBox="1"/>
          <p:nvPr/>
        </p:nvSpPr>
        <p:spPr>
          <a:xfrm>
            <a:off x="838200" y="2754597"/>
            <a:ext cx="974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Super-classes to classify into, NORM for Normal, and 5 other classes representing diseased classes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15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594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Classifying ECG Data</vt:lpstr>
      <vt:lpstr>Structure of the talk</vt:lpstr>
      <vt:lpstr>What is ECG data?</vt:lpstr>
      <vt:lpstr>How does an ECG look like?</vt:lpstr>
      <vt:lpstr>How does the heart send electrical signals?</vt:lpstr>
      <vt:lpstr>How does a standard wave look like?</vt:lpstr>
      <vt:lpstr>Structure of the talk</vt:lpstr>
      <vt:lpstr>Problem Statement</vt:lpstr>
      <vt:lpstr>The PTB-XL Dataset</vt:lpstr>
      <vt:lpstr>Structure of the talk</vt:lpstr>
      <vt:lpstr>Time domain, Frequency domain, Time-Frequency domain</vt:lpstr>
      <vt:lpstr>Stationarity of Signal (Time domain)</vt:lpstr>
      <vt:lpstr>Frequency strengths (Frequency domain)</vt:lpstr>
      <vt:lpstr>P, Q, S, T peaks and R peaks</vt:lpstr>
      <vt:lpstr>Structure of the talk</vt:lpstr>
      <vt:lpstr>Ensemble Method, Neural Network</vt:lpstr>
      <vt:lpstr>Feature engineering for Cascading Classifier</vt:lpstr>
      <vt:lpstr>Logistic Regression and Cascading Classifier results</vt:lpstr>
      <vt:lpstr>MTEX-CNN</vt:lpstr>
      <vt:lpstr>Future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ECG Data</dc:title>
  <dc:creator>Jun Hong Yap</dc:creator>
  <cp:lastModifiedBy>Jun Hong Yap</cp:lastModifiedBy>
  <cp:revision>16</cp:revision>
  <dcterms:created xsi:type="dcterms:W3CDTF">2021-02-23T08:10:01Z</dcterms:created>
  <dcterms:modified xsi:type="dcterms:W3CDTF">2021-02-26T06:19:36Z</dcterms:modified>
</cp:coreProperties>
</file>