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8" r:id="rId4"/>
    <p:sldId id="258" r:id="rId5"/>
    <p:sldId id="261" r:id="rId6"/>
    <p:sldId id="260"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9BE5"/>
    <a:srgbClr val="1D99E5"/>
    <a:srgbClr val="EFEFEF"/>
    <a:srgbClr val="E6E6E6"/>
    <a:srgbClr val="D9D9D9"/>
    <a:srgbClr val="C2C2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varScale="1">
        <p:scale>
          <a:sx n="82" d="100"/>
          <a:sy n="82" d="100"/>
        </p:scale>
        <p:origin x="58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980129-17AD-4C64-A08F-24C7113BAB28}"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D5A54FD4-B1DF-4BAF-ACCC-40F37425CC83}">
      <dgm:prSet/>
      <dgm:spPr/>
      <dgm:t>
        <a:bodyPr/>
        <a:lstStyle/>
        <a:p>
          <a:r>
            <a:rPr lang="en-US" b="1" i="0" baseline="0" dirty="0"/>
            <a:t>Sensitivity Metric</a:t>
          </a:r>
          <a:r>
            <a:rPr lang="en-US" b="0" i="0" baseline="0" dirty="0"/>
            <a:t>: The ratio of the True Positives to the total number of the (True Positives + False Negatives).</a:t>
          </a:r>
          <a:endParaRPr lang="en-US" dirty="0"/>
        </a:p>
      </dgm:t>
    </dgm:pt>
    <dgm:pt modelId="{2595901A-35A8-41B0-9AD0-32FBBE34BFB7}" type="parTrans" cxnId="{A259D5EA-E0AD-4606-9812-09604466E620}">
      <dgm:prSet/>
      <dgm:spPr/>
      <dgm:t>
        <a:bodyPr/>
        <a:lstStyle/>
        <a:p>
          <a:endParaRPr lang="en-US"/>
        </a:p>
      </dgm:t>
    </dgm:pt>
    <dgm:pt modelId="{51F2F180-9C93-4BD4-AF94-A65E09FB576E}" type="sibTrans" cxnId="{A259D5EA-E0AD-4606-9812-09604466E620}">
      <dgm:prSet/>
      <dgm:spPr/>
      <dgm:t>
        <a:bodyPr/>
        <a:lstStyle/>
        <a:p>
          <a:endParaRPr lang="en-US"/>
        </a:p>
      </dgm:t>
    </dgm:pt>
    <dgm:pt modelId="{E0582F17-E630-4425-A9C6-DA868CE177B2}">
      <dgm:prSet/>
      <dgm:spPr/>
      <dgm:t>
        <a:bodyPr/>
        <a:lstStyle/>
        <a:p>
          <a:r>
            <a:rPr lang="en-US" b="0" i="0" baseline="0"/>
            <a:t>F1 score as the metric to choose the best model</a:t>
          </a:r>
          <a:endParaRPr lang="en-US"/>
        </a:p>
      </dgm:t>
    </dgm:pt>
    <dgm:pt modelId="{CDE5448E-F3E6-44AC-8BBF-14187CC0063B}" type="parTrans" cxnId="{EC868113-FDEA-490C-843D-156A68F85825}">
      <dgm:prSet/>
      <dgm:spPr/>
      <dgm:t>
        <a:bodyPr/>
        <a:lstStyle/>
        <a:p>
          <a:endParaRPr lang="en-US"/>
        </a:p>
      </dgm:t>
    </dgm:pt>
    <dgm:pt modelId="{51FD44E0-9740-4B64-8226-3F8557068781}" type="sibTrans" cxnId="{EC868113-FDEA-490C-843D-156A68F85825}">
      <dgm:prSet/>
      <dgm:spPr/>
      <dgm:t>
        <a:bodyPr/>
        <a:lstStyle/>
        <a:p>
          <a:endParaRPr lang="en-US"/>
        </a:p>
      </dgm:t>
    </dgm:pt>
    <dgm:pt modelId="{8C315188-19C1-4A0F-B857-1382D0C54798}">
      <dgm:prSet/>
      <dgm:spPr/>
      <dgm:t>
        <a:bodyPr/>
        <a:lstStyle/>
        <a:p>
          <a:r>
            <a:rPr lang="en-US" b="0" i="0" baseline="0"/>
            <a:t>Random Forest Classifier with the </a:t>
          </a:r>
          <a:r>
            <a:rPr lang="en-US" b="1" i="0" baseline="0"/>
            <a:t>‘Gini’ criterion </a:t>
          </a:r>
          <a:r>
            <a:rPr lang="en-US" b="0" i="0" baseline="0"/>
            <a:t>emerged as the champion model with an F1 score of </a:t>
          </a:r>
          <a:r>
            <a:rPr lang="en-US" b="1" i="0" baseline="0"/>
            <a:t>0.69</a:t>
          </a:r>
          <a:r>
            <a:rPr lang="en-US" b="0" i="0" baseline="0"/>
            <a:t>. </a:t>
          </a:r>
          <a:endParaRPr lang="en-US"/>
        </a:p>
      </dgm:t>
    </dgm:pt>
    <dgm:pt modelId="{58A3BBD9-F750-4955-8D6B-D94F065D98E2}" type="parTrans" cxnId="{3D6716EC-D172-42EB-849B-685973F3C56A}">
      <dgm:prSet/>
      <dgm:spPr/>
      <dgm:t>
        <a:bodyPr/>
        <a:lstStyle/>
        <a:p>
          <a:endParaRPr lang="en-US"/>
        </a:p>
      </dgm:t>
    </dgm:pt>
    <dgm:pt modelId="{0BC95142-41CA-44C2-8CAF-4090B6237BDA}" type="sibTrans" cxnId="{3D6716EC-D172-42EB-849B-685973F3C56A}">
      <dgm:prSet/>
      <dgm:spPr/>
      <dgm:t>
        <a:bodyPr/>
        <a:lstStyle/>
        <a:p>
          <a:endParaRPr lang="en-US"/>
        </a:p>
      </dgm:t>
    </dgm:pt>
    <dgm:pt modelId="{7C4067EC-9CA0-4397-9A08-20022864C207}">
      <dgm:prSet/>
      <dgm:spPr/>
      <dgm:t>
        <a:bodyPr/>
        <a:lstStyle/>
        <a:p>
          <a:r>
            <a:rPr lang="en-US" b="0" i="0" baseline="0"/>
            <a:t>The sensitivity of the model is pegged at </a:t>
          </a:r>
          <a:r>
            <a:rPr lang="en-US" b="1" i="0" baseline="0"/>
            <a:t>85.6% </a:t>
          </a:r>
          <a:r>
            <a:rPr lang="en-US" b="0" i="0" baseline="0"/>
            <a:t>and the </a:t>
          </a:r>
          <a:r>
            <a:rPr lang="en-US" b="1" i="0" baseline="0"/>
            <a:t>specificity</a:t>
          </a:r>
          <a:r>
            <a:rPr lang="en-US" b="0" i="0" baseline="0"/>
            <a:t> at </a:t>
          </a:r>
          <a:r>
            <a:rPr lang="en-US" b="1" i="0" baseline="0"/>
            <a:t>72.1%. </a:t>
          </a:r>
          <a:endParaRPr lang="en-US"/>
        </a:p>
      </dgm:t>
    </dgm:pt>
    <dgm:pt modelId="{019C34C1-A9D8-408D-A0F9-B71AC09CCF1F}" type="parTrans" cxnId="{3CA4E5A3-AA06-4FF2-9A60-0A5AB7367C04}">
      <dgm:prSet/>
      <dgm:spPr/>
      <dgm:t>
        <a:bodyPr/>
        <a:lstStyle/>
        <a:p>
          <a:endParaRPr lang="en-US"/>
        </a:p>
      </dgm:t>
    </dgm:pt>
    <dgm:pt modelId="{C623E9DF-BBFC-4DEC-B8A6-E8D131D24490}" type="sibTrans" cxnId="{3CA4E5A3-AA06-4FF2-9A60-0A5AB7367C04}">
      <dgm:prSet/>
      <dgm:spPr/>
      <dgm:t>
        <a:bodyPr/>
        <a:lstStyle/>
        <a:p>
          <a:endParaRPr lang="en-US"/>
        </a:p>
      </dgm:t>
    </dgm:pt>
    <dgm:pt modelId="{BA37A0FA-6D0F-4F5C-B163-C8D328DDFA1A}" type="pres">
      <dgm:prSet presAssocID="{C6980129-17AD-4C64-A08F-24C7113BAB28}" presName="outerComposite" presStyleCnt="0">
        <dgm:presLayoutVars>
          <dgm:chMax val="5"/>
          <dgm:dir/>
          <dgm:resizeHandles val="exact"/>
        </dgm:presLayoutVars>
      </dgm:prSet>
      <dgm:spPr/>
    </dgm:pt>
    <dgm:pt modelId="{864CEA45-7BE6-4686-9859-B9A39FF75C32}" type="pres">
      <dgm:prSet presAssocID="{C6980129-17AD-4C64-A08F-24C7113BAB28}" presName="dummyMaxCanvas" presStyleCnt="0">
        <dgm:presLayoutVars/>
      </dgm:prSet>
      <dgm:spPr/>
    </dgm:pt>
    <dgm:pt modelId="{CB4619B2-2FE5-4B10-97E3-2F688B201A6E}" type="pres">
      <dgm:prSet presAssocID="{C6980129-17AD-4C64-A08F-24C7113BAB28}" presName="FourNodes_1" presStyleLbl="node1" presStyleIdx="0" presStyleCnt="4">
        <dgm:presLayoutVars>
          <dgm:bulletEnabled val="1"/>
        </dgm:presLayoutVars>
      </dgm:prSet>
      <dgm:spPr/>
    </dgm:pt>
    <dgm:pt modelId="{45CEE4EB-AC00-434A-A97E-F78892928CA2}" type="pres">
      <dgm:prSet presAssocID="{C6980129-17AD-4C64-A08F-24C7113BAB28}" presName="FourNodes_2" presStyleLbl="node1" presStyleIdx="1" presStyleCnt="4">
        <dgm:presLayoutVars>
          <dgm:bulletEnabled val="1"/>
        </dgm:presLayoutVars>
      </dgm:prSet>
      <dgm:spPr/>
    </dgm:pt>
    <dgm:pt modelId="{F9E87A24-75C7-4E66-BD1F-37C341EE9EDE}" type="pres">
      <dgm:prSet presAssocID="{C6980129-17AD-4C64-A08F-24C7113BAB28}" presName="FourNodes_3" presStyleLbl="node1" presStyleIdx="2" presStyleCnt="4">
        <dgm:presLayoutVars>
          <dgm:bulletEnabled val="1"/>
        </dgm:presLayoutVars>
      </dgm:prSet>
      <dgm:spPr/>
    </dgm:pt>
    <dgm:pt modelId="{59481F13-8BAD-4D56-B547-8D3E1A7F58ED}" type="pres">
      <dgm:prSet presAssocID="{C6980129-17AD-4C64-A08F-24C7113BAB28}" presName="FourNodes_4" presStyleLbl="node1" presStyleIdx="3" presStyleCnt="4">
        <dgm:presLayoutVars>
          <dgm:bulletEnabled val="1"/>
        </dgm:presLayoutVars>
      </dgm:prSet>
      <dgm:spPr/>
    </dgm:pt>
    <dgm:pt modelId="{F1315C43-B3DC-4A97-B49B-864EA2592E05}" type="pres">
      <dgm:prSet presAssocID="{C6980129-17AD-4C64-A08F-24C7113BAB28}" presName="FourConn_1-2" presStyleLbl="fgAccFollowNode1" presStyleIdx="0" presStyleCnt="3">
        <dgm:presLayoutVars>
          <dgm:bulletEnabled val="1"/>
        </dgm:presLayoutVars>
      </dgm:prSet>
      <dgm:spPr/>
    </dgm:pt>
    <dgm:pt modelId="{E91D9054-9BC6-48F0-B80D-81A567719742}" type="pres">
      <dgm:prSet presAssocID="{C6980129-17AD-4C64-A08F-24C7113BAB28}" presName="FourConn_2-3" presStyleLbl="fgAccFollowNode1" presStyleIdx="1" presStyleCnt="3">
        <dgm:presLayoutVars>
          <dgm:bulletEnabled val="1"/>
        </dgm:presLayoutVars>
      </dgm:prSet>
      <dgm:spPr/>
    </dgm:pt>
    <dgm:pt modelId="{C756FE95-A5E9-4402-916A-309A46EFDB05}" type="pres">
      <dgm:prSet presAssocID="{C6980129-17AD-4C64-A08F-24C7113BAB28}" presName="FourConn_3-4" presStyleLbl="fgAccFollowNode1" presStyleIdx="2" presStyleCnt="3">
        <dgm:presLayoutVars>
          <dgm:bulletEnabled val="1"/>
        </dgm:presLayoutVars>
      </dgm:prSet>
      <dgm:spPr/>
    </dgm:pt>
    <dgm:pt modelId="{E0DDDFBC-4428-4AB6-9AD7-2A7BC638CAF5}" type="pres">
      <dgm:prSet presAssocID="{C6980129-17AD-4C64-A08F-24C7113BAB28}" presName="FourNodes_1_text" presStyleLbl="node1" presStyleIdx="3" presStyleCnt="4">
        <dgm:presLayoutVars>
          <dgm:bulletEnabled val="1"/>
        </dgm:presLayoutVars>
      </dgm:prSet>
      <dgm:spPr/>
    </dgm:pt>
    <dgm:pt modelId="{D757B3EA-073E-47AD-8C6F-17694C7A07B4}" type="pres">
      <dgm:prSet presAssocID="{C6980129-17AD-4C64-A08F-24C7113BAB28}" presName="FourNodes_2_text" presStyleLbl="node1" presStyleIdx="3" presStyleCnt="4">
        <dgm:presLayoutVars>
          <dgm:bulletEnabled val="1"/>
        </dgm:presLayoutVars>
      </dgm:prSet>
      <dgm:spPr/>
    </dgm:pt>
    <dgm:pt modelId="{0D07ADE9-AF78-4AE6-A96B-F90BEE9C896B}" type="pres">
      <dgm:prSet presAssocID="{C6980129-17AD-4C64-A08F-24C7113BAB28}" presName="FourNodes_3_text" presStyleLbl="node1" presStyleIdx="3" presStyleCnt="4">
        <dgm:presLayoutVars>
          <dgm:bulletEnabled val="1"/>
        </dgm:presLayoutVars>
      </dgm:prSet>
      <dgm:spPr/>
    </dgm:pt>
    <dgm:pt modelId="{CB02C34A-90B9-4FB3-B361-8DEF19468BDE}" type="pres">
      <dgm:prSet presAssocID="{C6980129-17AD-4C64-A08F-24C7113BAB28}" presName="FourNodes_4_text" presStyleLbl="node1" presStyleIdx="3" presStyleCnt="4">
        <dgm:presLayoutVars>
          <dgm:bulletEnabled val="1"/>
        </dgm:presLayoutVars>
      </dgm:prSet>
      <dgm:spPr/>
    </dgm:pt>
  </dgm:ptLst>
  <dgm:cxnLst>
    <dgm:cxn modelId="{EC868113-FDEA-490C-843D-156A68F85825}" srcId="{C6980129-17AD-4C64-A08F-24C7113BAB28}" destId="{E0582F17-E630-4425-A9C6-DA868CE177B2}" srcOrd="1" destOrd="0" parTransId="{CDE5448E-F3E6-44AC-8BBF-14187CC0063B}" sibTransId="{51FD44E0-9740-4B64-8226-3F8557068781}"/>
    <dgm:cxn modelId="{D99F4119-BA61-46CB-ACA6-F8630872FBCC}" type="presOf" srcId="{7C4067EC-9CA0-4397-9A08-20022864C207}" destId="{CB02C34A-90B9-4FB3-B361-8DEF19468BDE}" srcOrd="1" destOrd="0" presId="urn:microsoft.com/office/officeart/2005/8/layout/vProcess5"/>
    <dgm:cxn modelId="{BC8DC51B-FA52-4E8B-8C98-651C36B2A125}" type="presOf" srcId="{7C4067EC-9CA0-4397-9A08-20022864C207}" destId="{59481F13-8BAD-4D56-B547-8D3E1A7F58ED}" srcOrd="0" destOrd="0" presId="urn:microsoft.com/office/officeart/2005/8/layout/vProcess5"/>
    <dgm:cxn modelId="{C583A127-3B97-4477-8B18-78379089F0A4}" type="presOf" srcId="{C6980129-17AD-4C64-A08F-24C7113BAB28}" destId="{BA37A0FA-6D0F-4F5C-B163-C8D328DDFA1A}" srcOrd="0" destOrd="0" presId="urn:microsoft.com/office/officeart/2005/8/layout/vProcess5"/>
    <dgm:cxn modelId="{D8D7EC3F-3C0B-4A12-BD75-03B87DFEC84C}" type="presOf" srcId="{E0582F17-E630-4425-A9C6-DA868CE177B2}" destId="{45CEE4EB-AC00-434A-A97E-F78892928CA2}" srcOrd="0" destOrd="0" presId="urn:microsoft.com/office/officeart/2005/8/layout/vProcess5"/>
    <dgm:cxn modelId="{5596CE62-19C5-4D5A-8884-F8B9E3583F1E}" type="presOf" srcId="{51F2F180-9C93-4BD4-AF94-A65E09FB576E}" destId="{F1315C43-B3DC-4A97-B49B-864EA2592E05}" srcOrd="0" destOrd="0" presId="urn:microsoft.com/office/officeart/2005/8/layout/vProcess5"/>
    <dgm:cxn modelId="{B463A746-4165-483A-BBE8-629A4EB60641}" type="presOf" srcId="{D5A54FD4-B1DF-4BAF-ACCC-40F37425CC83}" destId="{CB4619B2-2FE5-4B10-97E3-2F688B201A6E}" srcOrd="0" destOrd="0" presId="urn:microsoft.com/office/officeart/2005/8/layout/vProcess5"/>
    <dgm:cxn modelId="{4BDEE54F-E5DD-46F6-8F0C-1C4BE85D1B12}" type="presOf" srcId="{0BC95142-41CA-44C2-8CAF-4090B6237BDA}" destId="{C756FE95-A5E9-4402-916A-309A46EFDB05}" srcOrd="0" destOrd="0" presId="urn:microsoft.com/office/officeart/2005/8/layout/vProcess5"/>
    <dgm:cxn modelId="{BB456F58-5D35-4D40-B6A4-7B55EA5789D5}" type="presOf" srcId="{D5A54FD4-B1DF-4BAF-ACCC-40F37425CC83}" destId="{E0DDDFBC-4428-4AB6-9AD7-2A7BC638CAF5}" srcOrd="1" destOrd="0" presId="urn:microsoft.com/office/officeart/2005/8/layout/vProcess5"/>
    <dgm:cxn modelId="{AA568C5A-E382-4A9B-80ED-D17056D9BADF}" type="presOf" srcId="{E0582F17-E630-4425-A9C6-DA868CE177B2}" destId="{D757B3EA-073E-47AD-8C6F-17694C7A07B4}" srcOrd="1" destOrd="0" presId="urn:microsoft.com/office/officeart/2005/8/layout/vProcess5"/>
    <dgm:cxn modelId="{3CA4E5A3-AA06-4FF2-9A60-0A5AB7367C04}" srcId="{C6980129-17AD-4C64-A08F-24C7113BAB28}" destId="{7C4067EC-9CA0-4397-9A08-20022864C207}" srcOrd="3" destOrd="0" parTransId="{019C34C1-A9D8-408D-A0F9-B71AC09CCF1F}" sibTransId="{C623E9DF-BBFC-4DEC-B8A6-E8D131D24490}"/>
    <dgm:cxn modelId="{459A40C0-19CB-4339-A646-EAC58F80A266}" type="presOf" srcId="{8C315188-19C1-4A0F-B857-1382D0C54798}" destId="{0D07ADE9-AF78-4AE6-A96B-F90BEE9C896B}" srcOrd="1" destOrd="0" presId="urn:microsoft.com/office/officeart/2005/8/layout/vProcess5"/>
    <dgm:cxn modelId="{462AD3C6-DCB6-4F19-BF2A-37A2F929464F}" type="presOf" srcId="{8C315188-19C1-4A0F-B857-1382D0C54798}" destId="{F9E87A24-75C7-4E66-BD1F-37C341EE9EDE}" srcOrd="0" destOrd="0" presId="urn:microsoft.com/office/officeart/2005/8/layout/vProcess5"/>
    <dgm:cxn modelId="{91B5D4CD-65DA-4691-A98B-392DCF547190}" type="presOf" srcId="{51FD44E0-9740-4B64-8226-3F8557068781}" destId="{E91D9054-9BC6-48F0-B80D-81A567719742}" srcOrd="0" destOrd="0" presId="urn:microsoft.com/office/officeart/2005/8/layout/vProcess5"/>
    <dgm:cxn modelId="{A259D5EA-E0AD-4606-9812-09604466E620}" srcId="{C6980129-17AD-4C64-A08F-24C7113BAB28}" destId="{D5A54FD4-B1DF-4BAF-ACCC-40F37425CC83}" srcOrd="0" destOrd="0" parTransId="{2595901A-35A8-41B0-9AD0-32FBBE34BFB7}" sibTransId="{51F2F180-9C93-4BD4-AF94-A65E09FB576E}"/>
    <dgm:cxn modelId="{3D6716EC-D172-42EB-849B-685973F3C56A}" srcId="{C6980129-17AD-4C64-A08F-24C7113BAB28}" destId="{8C315188-19C1-4A0F-B857-1382D0C54798}" srcOrd="2" destOrd="0" parTransId="{58A3BBD9-F750-4955-8D6B-D94F065D98E2}" sibTransId="{0BC95142-41CA-44C2-8CAF-4090B6237BDA}"/>
    <dgm:cxn modelId="{D35C9507-7DB8-4F77-BCE7-08A60FFB4137}" type="presParOf" srcId="{BA37A0FA-6D0F-4F5C-B163-C8D328DDFA1A}" destId="{864CEA45-7BE6-4686-9859-B9A39FF75C32}" srcOrd="0" destOrd="0" presId="urn:microsoft.com/office/officeart/2005/8/layout/vProcess5"/>
    <dgm:cxn modelId="{49512B22-2F18-42BF-AE21-0F8BA352879A}" type="presParOf" srcId="{BA37A0FA-6D0F-4F5C-B163-C8D328DDFA1A}" destId="{CB4619B2-2FE5-4B10-97E3-2F688B201A6E}" srcOrd="1" destOrd="0" presId="urn:microsoft.com/office/officeart/2005/8/layout/vProcess5"/>
    <dgm:cxn modelId="{3C83568B-AB2C-43E8-8074-B6240D0A5B80}" type="presParOf" srcId="{BA37A0FA-6D0F-4F5C-B163-C8D328DDFA1A}" destId="{45CEE4EB-AC00-434A-A97E-F78892928CA2}" srcOrd="2" destOrd="0" presId="urn:microsoft.com/office/officeart/2005/8/layout/vProcess5"/>
    <dgm:cxn modelId="{136B2248-DB62-4B8D-AB49-8A0897B0F895}" type="presParOf" srcId="{BA37A0FA-6D0F-4F5C-B163-C8D328DDFA1A}" destId="{F9E87A24-75C7-4E66-BD1F-37C341EE9EDE}" srcOrd="3" destOrd="0" presId="urn:microsoft.com/office/officeart/2005/8/layout/vProcess5"/>
    <dgm:cxn modelId="{1E990D3D-6603-4A65-8D25-B63025B58035}" type="presParOf" srcId="{BA37A0FA-6D0F-4F5C-B163-C8D328DDFA1A}" destId="{59481F13-8BAD-4D56-B547-8D3E1A7F58ED}" srcOrd="4" destOrd="0" presId="urn:microsoft.com/office/officeart/2005/8/layout/vProcess5"/>
    <dgm:cxn modelId="{24899623-3078-44BE-8FCA-21CFDA7285FF}" type="presParOf" srcId="{BA37A0FA-6D0F-4F5C-B163-C8D328DDFA1A}" destId="{F1315C43-B3DC-4A97-B49B-864EA2592E05}" srcOrd="5" destOrd="0" presId="urn:microsoft.com/office/officeart/2005/8/layout/vProcess5"/>
    <dgm:cxn modelId="{5125D9BA-E373-4F16-B800-6F27B1EBACF3}" type="presParOf" srcId="{BA37A0FA-6D0F-4F5C-B163-C8D328DDFA1A}" destId="{E91D9054-9BC6-48F0-B80D-81A567719742}" srcOrd="6" destOrd="0" presId="urn:microsoft.com/office/officeart/2005/8/layout/vProcess5"/>
    <dgm:cxn modelId="{71A6704A-F953-451E-B8AB-C00AAFD51F10}" type="presParOf" srcId="{BA37A0FA-6D0F-4F5C-B163-C8D328DDFA1A}" destId="{C756FE95-A5E9-4402-916A-309A46EFDB05}" srcOrd="7" destOrd="0" presId="urn:microsoft.com/office/officeart/2005/8/layout/vProcess5"/>
    <dgm:cxn modelId="{DC67FF5A-E485-43F5-8EF1-E8C97421A0AF}" type="presParOf" srcId="{BA37A0FA-6D0F-4F5C-B163-C8D328DDFA1A}" destId="{E0DDDFBC-4428-4AB6-9AD7-2A7BC638CAF5}" srcOrd="8" destOrd="0" presId="urn:microsoft.com/office/officeart/2005/8/layout/vProcess5"/>
    <dgm:cxn modelId="{9AB42338-E212-4F1B-8196-43C470365B1A}" type="presParOf" srcId="{BA37A0FA-6D0F-4F5C-B163-C8D328DDFA1A}" destId="{D757B3EA-073E-47AD-8C6F-17694C7A07B4}" srcOrd="9" destOrd="0" presId="urn:microsoft.com/office/officeart/2005/8/layout/vProcess5"/>
    <dgm:cxn modelId="{F97ADE84-B96F-41B1-8C2C-5603A72EAFFE}" type="presParOf" srcId="{BA37A0FA-6D0F-4F5C-B163-C8D328DDFA1A}" destId="{0D07ADE9-AF78-4AE6-A96B-F90BEE9C896B}" srcOrd="10" destOrd="0" presId="urn:microsoft.com/office/officeart/2005/8/layout/vProcess5"/>
    <dgm:cxn modelId="{D5046629-BA27-4B80-9AAD-FD84DFD879CF}" type="presParOf" srcId="{BA37A0FA-6D0F-4F5C-B163-C8D328DDFA1A}" destId="{CB02C34A-90B9-4FB3-B361-8DEF19468BDE}"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40ED08-5992-4878-A0D9-06EFFB2733DD}" type="doc">
      <dgm:prSet loTypeId="urn:microsoft.com/office/officeart/2005/8/layout/arrow5" loCatId="relationship" qsTypeId="urn:microsoft.com/office/officeart/2005/8/quickstyle/simple1" qsCatId="simple" csTypeId="urn:microsoft.com/office/officeart/2005/8/colors/accent1_2" csCatId="accent1"/>
      <dgm:spPr/>
      <dgm:t>
        <a:bodyPr/>
        <a:lstStyle/>
        <a:p>
          <a:endParaRPr lang="en-US"/>
        </a:p>
      </dgm:t>
    </dgm:pt>
    <dgm:pt modelId="{700D900B-20F0-4C98-A603-E05B42D94EA0}">
      <dgm:prSet/>
      <dgm:spPr/>
      <dgm:t>
        <a:bodyPr/>
        <a:lstStyle/>
        <a:p>
          <a:r>
            <a:rPr lang="en-IN" dirty="0"/>
            <a:t>References: </a:t>
          </a:r>
          <a:endParaRPr lang="en-US" dirty="0"/>
        </a:p>
      </dgm:t>
    </dgm:pt>
    <dgm:pt modelId="{97B6EB39-3A55-4F1D-92B7-581DA233BF47}" type="parTrans" cxnId="{9AD9BBEE-FBF2-4B81-BBEF-570CE41B90F9}">
      <dgm:prSet/>
      <dgm:spPr/>
      <dgm:t>
        <a:bodyPr/>
        <a:lstStyle/>
        <a:p>
          <a:endParaRPr lang="en-US"/>
        </a:p>
      </dgm:t>
    </dgm:pt>
    <dgm:pt modelId="{F64606AB-9D7C-4242-A165-B570BDA6C94A}" type="sibTrans" cxnId="{9AD9BBEE-FBF2-4B81-BBEF-570CE41B90F9}">
      <dgm:prSet/>
      <dgm:spPr/>
      <dgm:t>
        <a:bodyPr/>
        <a:lstStyle/>
        <a:p>
          <a:endParaRPr lang="en-US"/>
        </a:p>
      </dgm:t>
    </dgm:pt>
    <dgm:pt modelId="{B5B78403-3A24-4352-80C6-CC6858DA2292}">
      <dgm:prSet/>
      <dgm:spPr/>
      <dgm:t>
        <a:bodyPr/>
        <a:lstStyle/>
        <a:p>
          <a:r>
            <a:rPr lang="en-IN" b="0" i="0" baseline="0"/>
            <a:t>Mengting Wan, Rishabh Misra, Ndapa Nakashole and Julain McAuley. 2013. “Spoiler Alert: Machine Learning Approaches to Detect Social Media Posts with Revelatory Information.” Florence, Italy: Association for Computational Linguistics. </a:t>
          </a:r>
          <a:endParaRPr lang="en-US"/>
        </a:p>
      </dgm:t>
    </dgm:pt>
    <dgm:pt modelId="{300B211E-59E5-4CFC-9CF7-C39E0FF76242}" type="parTrans" cxnId="{E5D38879-F38E-4A4F-A045-22930FFBDA1B}">
      <dgm:prSet/>
      <dgm:spPr/>
      <dgm:t>
        <a:bodyPr/>
        <a:lstStyle/>
        <a:p>
          <a:endParaRPr lang="en-US"/>
        </a:p>
      </dgm:t>
    </dgm:pt>
    <dgm:pt modelId="{21ADF8B1-F436-4F0F-94A7-E4E411382D17}" type="sibTrans" cxnId="{E5D38879-F38E-4A4F-A045-22930FFBDA1B}">
      <dgm:prSet/>
      <dgm:spPr/>
      <dgm:t>
        <a:bodyPr/>
        <a:lstStyle/>
        <a:p>
          <a:endParaRPr lang="en-US"/>
        </a:p>
      </dgm:t>
    </dgm:pt>
    <dgm:pt modelId="{79B6CD25-8273-456E-9408-24549BBE67CF}">
      <dgm:prSet/>
      <dgm:spPr/>
      <dgm:t>
        <a:bodyPr/>
        <a:lstStyle/>
        <a:p>
          <a:r>
            <a:rPr lang="en-IN" b="0" i="0" baseline="0" dirty="0"/>
            <a:t>Jordan Boyd-Graber, Kimberly Glasgow, and Jackie Sauter Zajac. 2019. “Fine-Grained Spoiler Detection from Large-Scale Review Corpora.” </a:t>
          </a:r>
          <a:r>
            <a:rPr lang="en-IN" b="0" i="1" baseline="0" dirty="0"/>
            <a:t>Proceedings of the 57th Annual Meeting of the Association for Computational Linguistics</a:t>
          </a:r>
          <a:r>
            <a:rPr lang="en-IN" b="0" i="0" baseline="0" dirty="0"/>
            <a:t>, 2605–2610. Florence, Italy: Association for Computational Linguistics. Montreal, Quebec, Canada: ASIST </a:t>
          </a:r>
          <a:endParaRPr lang="en-US" dirty="0"/>
        </a:p>
      </dgm:t>
    </dgm:pt>
    <dgm:pt modelId="{46A5D779-B037-4A19-B756-ADD841E6CA37}" type="parTrans" cxnId="{69723D55-1461-4470-A844-0318C013C342}">
      <dgm:prSet/>
      <dgm:spPr/>
      <dgm:t>
        <a:bodyPr/>
        <a:lstStyle/>
        <a:p>
          <a:endParaRPr lang="en-US"/>
        </a:p>
      </dgm:t>
    </dgm:pt>
    <dgm:pt modelId="{95E4FB1F-8102-4C8B-A002-F7DFDBD82E0A}" type="sibTrans" cxnId="{69723D55-1461-4470-A844-0318C013C342}">
      <dgm:prSet/>
      <dgm:spPr/>
      <dgm:t>
        <a:bodyPr/>
        <a:lstStyle/>
        <a:p>
          <a:endParaRPr lang="en-US"/>
        </a:p>
      </dgm:t>
    </dgm:pt>
    <dgm:pt modelId="{4E3B3051-0B58-46A9-A209-B53DDC1FA42D}">
      <dgm:prSet/>
      <dgm:spPr/>
      <dgm:t>
        <a:bodyPr/>
        <a:lstStyle/>
        <a:p>
          <a:r>
            <a:rPr lang="en-IN" b="0" i="0" baseline="0"/>
            <a:t>IMDB Spoiler Dataset - https://www.kaggle.com/rmisra/imdb-spoiler-dataset </a:t>
          </a:r>
          <a:endParaRPr lang="en-US"/>
        </a:p>
      </dgm:t>
    </dgm:pt>
    <dgm:pt modelId="{F2578CDC-5470-483C-96EA-407ECAC89DCE}" type="parTrans" cxnId="{B65BFDA6-DD44-4BA1-AC28-AE22D2F11A79}">
      <dgm:prSet/>
      <dgm:spPr/>
      <dgm:t>
        <a:bodyPr/>
        <a:lstStyle/>
        <a:p>
          <a:endParaRPr lang="en-US"/>
        </a:p>
      </dgm:t>
    </dgm:pt>
    <dgm:pt modelId="{DC22C328-D732-464B-A778-33410E673572}" type="sibTrans" cxnId="{B65BFDA6-DD44-4BA1-AC28-AE22D2F11A79}">
      <dgm:prSet/>
      <dgm:spPr/>
      <dgm:t>
        <a:bodyPr/>
        <a:lstStyle/>
        <a:p>
          <a:endParaRPr lang="en-US"/>
        </a:p>
      </dgm:t>
    </dgm:pt>
    <dgm:pt modelId="{A854DBD3-D4FB-4642-ADDE-F88CD1589DE1}">
      <dgm:prSet/>
      <dgm:spPr/>
      <dgm:t>
        <a:bodyPr/>
        <a:lstStyle/>
        <a:p>
          <a:r>
            <a:rPr lang="en-IN" b="0" i="0" baseline="0"/>
            <a:t>Sungho Jeon, Sungchul Kim, and Hwanjo Yu. 2013. “Spoiler detection in TV program tweets.”. South Korea: Department of Computer Science and Engineering, POSTECH </a:t>
          </a:r>
          <a:endParaRPr lang="en-US"/>
        </a:p>
      </dgm:t>
    </dgm:pt>
    <dgm:pt modelId="{E1555DC8-7F83-40C6-8609-C0D79D52B9FA}" type="parTrans" cxnId="{4DA0F15C-9031-41BD-B3A3-18F94A2AE5D6}">
      <dgm:prSet/>
      <dgm:spPr/>
      <dgm:t>
        <a:bodyPr/>
        <a:lstStyle/>
        <a:p>
          <a:endParaRPr lang="en-US"/>
        </a:p>
      </dgm:t>
    </dgm:pt>
    <dgm:pt modelId="{C7C683DB-A63A-43A4-9209-E4517E29616B}" type="sibTrans" cxnId="{4DA0F15C-9031-41BD-B3A3-18F94A2AE5D6}">
      <dgm:prSet/>
      <dgm:spPr/>
      <dgm:t>
        <a:bodyPr/>
        <a:lstStyle/>
        <a:p>
          <a:endParaRPr lang="en-US"/>
        </a:p>
      </dgm:t>
    </dgm:pt>
    <dgm:pt modelId="{B6E301A8-CE03-40C6-81E4-EBF1BA0CDF7D}" type="pres">
      <dgm:prSet presAssocID="{6540ED08-5992-4878-A0D9-06EFFB2733DD}" presName="diagram" presStyleCnt="0">
        <dgm:presLayoutVars>
          <dgm:dir/>
          <dgm:resizeHandles val="exact"/>
        </dgm:presLayoutVars>
      </dgm:prSet>
      <dgm:spPr/>
    </dgm:pt>
    <dgm:pt modelId="{7400EA7F-F14F-4CA9-AAFD-DB5F9C756D76}" type="pres">
      <dgm:prSet presAssocID="{700D900B-20F0-4C98-A603-E05B42D94EA0}" presName="arrow" presStyleLbl="node1" presStyleIdx="0" presStyleCnt="1">
        <dgm:presLayoutVars>
          <dgm:bulletEnabled val="1"/>
        </dgm:presLayoutVars>
      </dgm:prSet>
      <dgm:spPr/>
    </dgm:pt>
  </dgm:ptLst>
  <dgm:cxnLst>
    <dgm:cxn modelId="{56A6C314-4043-4A72-8EEF-343B92E45D6E}" type="presOf" srcId="{B5B78403-3A24-4352-80C6-CC6858DA2292}" destId="{7400EA7F-F14F-4CA9-AAFD-DB5F9C756D76}" srcOrd="0" destOrd="1" presId="urn:microsoft.com/office/officeart/2005/8/layout/arrow5"/>
    <dgm:cxn modelId="{99428217-0469-42C3-8691-5245BD951EC5}" type="presOf" srcId="{700D900B-20F0-4C98-A603-E05B42D94EA0}" destId="{7400EA7F-F14F-4CA9-AAFD-DB5F9C756D76}" srcOrd="0" destOrd="0" presId="urn:microsoft.com/office/officeart/2005/8/layout/arrow5"/>
    <dgm:cxn modelId="{1E9EDC1E-408F-45E2-8D2A-0071C6D56007}" type="presOf" srcId="{6540ED08-5992-4878-A0D9-06EFFB2733DD}" destId="{B6E301A8-CE03-40C6-81E4-EBF1BA0CDF7D}" srcOrd="0" destOrd="0" presId="urn:microsoft.com/office/officeart/2005/8/layout/arrow5"/>
    <dgm:cxn modelId="{6948D238-11B5-4540-83F9-49EC2740BA3D}" type="presOf" srcId="{4E3B3051-0B58-46A9-A209-B53DDC1FA42D}" destId="{7400EA7F-F14F-4CA9-AAFD-DB5F9C756D76}" srcOrd="0" destOrd="3" presId="urn:microsoft.com/office/officeart/2005/8/layout/arrow5"/>
    <dgm:cxn modelId="{4DA0F15C-9031-41BD-B3A3-18F94A2AE5D6}" srcId="{700D900B-20F0-4C98-A603-E05B42D94EA0}" destId="{A854DBD3-D4FB-4642-ADDE-F88CD1589DE1}" srcOrd="3" destOrd="0" parTransId="{E1555DC8-7F83-40C6-8609-C0D79D52B9FA}" sibTransId="{C7C683DB-A63A-43A4-9209-E4517E29616B}"/>
    <dgm:cxn modelId="{69723D55-1461-4470-A844-0318C013C342}" srcId="{700D900B-20F0-4C98-A603-E05B42D94EA0}" destId="{79B6CD25-8273-456E-9408-24549BBE67CF}" srcOrd="1" destOrd="0" parTransId="{46A5D779-B037-4A19-B756-ADD841E6CA37}" sibTransId="{95E4FB1F-8102-4C8B-A002-F7DFDBD82E0A}"/>
    <dgm:cxn modelId="{E5D38879-F38E-4A4F-A045-22930FFBDA1B}" srcId="{700D900B-20F0-4C98-A603-E05B42D94EA0}" destId="{B5B78403-3A24-4352-80C6-CC6858DA2292}" srcOrd="0" destOrd="0" parTransId="{300B211E-59E5-4CFC-9CF7-C39E0FF76242}" sibTransId="{21ADF8B1-F436-4F0F-94A7-E4E411382D17}"/>
    <dgm:cxn modelId="{B65BFDA6-DD44-4BA1-AC28-AE22D2F11A79}" srcId="{700D900B-20F0-4C98-A603-E05B42D94EA0}" destId="{4E3B3051-0B58-46A9-A209-B53DDC1FA42D}" srcOrd="2" destOrd="0" parTransId="{F2578CDC-5470-483C-96EA-407ECAC89DCE}" sibTransId="{DC22C328-D732-464B-A778-33410E673572}"/>
    <dgm:cxn modelId="{F76DBCA8-BE32-442A-A81A-90D490153B3E}" type="presOf" srcId="{A854DBD3-D4FB-4642-ADDE-F88CD1589DE1}" destId="{7400EA7F-F14F-4CA9-AAFD-DB5F9C756D76}" srcOrd="0" destOrd="4" presId="urn:microsoft.com/office/officeart/2005/8/layout/arrow5"/>
    <dgm:cxn modelId="{652870D3-D73D-443F-9895-D444F0EC2F84}" type="presOf" srcId="{79B6CD25-8273-456E-9408-24549BBE67CF}" destId="{7400EA7F-F14F-4CA9-AAFD-DB5F9C756D76}" srcOrd="0" destOrd="2" presId="urn:microsoft.com/office/officeart/2005/8/layout/arrow5"/>
    <dgm:cxn modelId="{9AD9BBEE-FBF2-4B81-BBEF-570CE41B90F9}" srcId="{6540ED08-5992-4878-A0D9-06EFFB2733DD}" destId="{700D900B-20F0-4C98-A603-E05B42D94EA0}" srcOrd="0" destOrd="0" parTransId="{97B6EB39-3A55-4F1D-92B7-581DA233BF47}" sibTransId="{F64606AB-9D7C-4242-A165-B570BDA6C94A}"/>
    <dgm:cxn modelId="{6C5513AF-02A5-47DC-AC91-162EB5913B7D}" type="presParOf" srcId="{B6E301A8-CE03-40C6-81E4-EBF1BA0CDF7D}" destId="{7400EA7F-F14F-4CA9-AAFD-DB5F9C756D76}" srcOrd="0"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4619B2-2FE5-4B10-97E3-2F688B201A6E}">
      <dsp:nvSpPr>
        <dsp:cNvPr id="0" name=""/>
        <dsp:cNvSpPr/>
      </dsp:nvSpPr>
      <dsp:spPr>
        <a:xfrm>
          <a:off x="0" y="0"/>
          <a:ext cx="8656320" cy="90818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i="0" kern="1200" baseline="0" dirty="0"/>
            <a:t>Sensitivity Metric</a:t>
          </a:r>
          <a:r>
            <a:rPr lang="en-US" sz="2300" b="0" i="0" kern="1200" baseline="0" dirty="0"/>
            <a:t>: The ratio of the True Positives to the total number of the (True Positives + False Negatives).</a:t>
          </a:r>
          <a:endParaRPr lang="en-US" sz="2300" kern="1200" dirty="0"/>
        </a:p>
      </dsp:txBody>
      <dsp:txXfrm>
        <a:off x="26600" y="26600"/>
        <a:ext cx="7599577" cy="854983"/>
      </dsp:txXfrm>
    </dsp:sp>
    <dsp:sp modelId="{45CEE4EB-AC00-434A-A97E-F78892928CA2}">
      <dsp:nvSpPr>
        <dsp:cNvPr id="0" name=""/>
        <dsp:cNvSpPr/>
      </dsp:nvSpPr>
      <dsp:spPr>
        <a:xfrm>
          <a:off x="724966" y="1073307"/>
          <a:ext cx="8656320" cy="908183"/>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baseline="0"/>
            <a:t>F1 score as the metric to choose the best model</a:t>
          </a:r>
          <a:endParaRPr lang="en-US" sz="2300" kern="1200"/>
        </a:p>
      </dsp:txBody>
      <dsp:txXfrm>
        <a:off x="751566" y="1099907"/>
        <a:ext cx="7287834" cy="854983"/>
      </dsp:txXfrm>
    </dsp:sp>
    <dsp:sp modelId="{F9E87A24-75C7-4E66-BD1F-37C341EE9EDE}">
      <dsp:nvSpPr>
        <dsp:cNvPr id="0" name=""/>
        <dsp:cNvSpPr/>
      </dsp:nvSpPr>
      <dsp:spPr>
        <a:xfrm>
          <a:off x="1439113" y="2146614"/>
          <a:ext cx="8656320" cy="908183"/>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baseline="0"/>
            <a:t>Random Forest Classifier with the </a:t>
          </a:r>
          <a:r>
            <a:rPr lang="en-US" sz="2300" b="1" i="0" kern="1200" baseline="0"/>
            <a:t>‘Gini’ criterion </a:t>
          </a:r>
          <a:r>
            <a:rPr lang="en-US" sz="2300" b="0" i="0" kern="1200" baseline="0"/>
            <a:t>emerged as the champion model with an F1 score of </a:t>
          </a:r>
          <a:r>
            <a:rPr lang="en-US" sz="2300" b="1" i="0" kern="1200" baseline="0"/>
            <a:t>0.69</a:t>
          </a:r>
          <a:r>
            <a:rPr lang="en-US" sz="2300" b="0" i="0" kern="1200" baseline="0"/>
            <a:t>. </a:t>
          </a:r>
          <a:endParaRPr lang="en-US" sz="2300" kern="1200"/>
        </a:p>
      </dsp:txBody>
      <dsp:txXfrm>
        <a:off x="1465713" y="2173214"/>
        <a:ext cx="7298654" cy="854983"/>
      </dsp:txXfrm>
    </dsp:sp>
    <dsp:sp modelId="{59481F13-8BAD-4D56-B547-8D3E1A7F58ED}">
      <dsp:nvSpPr>
        <dsp:cNvPr id="0" name=""/>
        <dsp:cNvSpPr/>
      </dsp:nvSpPr>
      <dsp:spPr>
        <a:xfrm>
          <a:off x="2164079" y="3219921"/>
          <a:ext cx="8656320" cy="908183"/>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baseline="0"/>
            <a:t>The sensitivity of the model is pegged at </a:t>
          </a:r>
          <a:r>
            <a:rPr lang="en-US" sz="2300" b="1" i="0" kern="1200" baseline="0"/>
            <a:t>85.6% </a:t>
          </a:r>
          <a:r>
            <a:rPr lang="en-US" sz="2300" b="0" i="0" kern="1200" baseline="0"/>
            <a:t>and the </a:t>
          </a:r>
          <a:r>
            <a:rPr lang="en-US" sz="2300" b="1" i="0" kern="1200" baseline="0"/>
            <a:t>specificity</a:t>
          </a:r>
          <a:r>
            <a:rPr lang="en-US" sz="2300" b="0" i="0" kern="1200" baseline="0"/>
            <a:t> at </a:t>
          </a:r>
          <a:r>
            <a:rPr lang="en-US" sz="2300" b="1" i="0" kern="1200" baseline="0"/>
            <a:t>72.1%. </a:t>
          </a:r>
          <a:endParaRPr lang="en-US" sz="2300" kern="1200"/>
        </a:p>
      </dsp:txBody>
      <dsp:txXfrm>
        <a:off x="2190679" y="3246521"/>
        <a:ext cx="7287834" cy="854983"/>
      </dsp:txXfrm>
    </dsp:sp>
    <dsp:sp modelId="{F1315C43-B3DC-4A97-B49B-864EA2592E05}">
      <dsp:nvSpPr>
        <dsp:cNvPr id="0" name=""/>
        <dsp:cNvSpPr/>
      </dsp:nvSpPr>
      <dsp:spPr>
        <a:xfrm>
          <a:off x="8066000" y="695585"/>
          <a:ext cx="590319" cy="59031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198822" y="695585"/>
        <a:ext cx="324675" cy="444215"/>
      </dsp:txXfrm>
    </dsp:sp>
    <dsp:sp modelId="{E91D9054-9BC6-48F0-B80D-81A567719742}">
      <dsp:nvSpPr>
        <dsp:cNvPr id="0" name=""/>
        <dsp:cNvSpPr/>
      </dsp:nvSpPr>
      <dsp:spPr>
        <a:xfrm>
          <a:off x="8790967" y="1768892"/>
          <a:ext cx="590319" cy="590319"/>
        </a:xfrm>
        <a:prstGeom prst="downArrow">
          <a:avLst>
            <a:gd name="adj1" fmla="val 55000"/>
            <a:gd name="adj2" fmla="val 45000"/>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923789" y="1768892"/>
        <a:ext cx="324675" cy="444215"/>
      </dsp:txXfrm>
    </dsp:sp>
    <dsp:sp modelId="{C756FE95-A5E9-4402-916A-309A46EFDB05}">
      <dsp:nvSpPr>
        <dsp:cNvPr id="0" name=""/>
        <dsp:cNvSpPr/>
      </dsp:nvSpPr>
      <dsp:spPr>
        <a:xfrm>
          <a:off x="9505114" y="2842200"/>
          <a:ext cx="590319" cy="590319"/>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9637936" y="2842200"/>
        <a:ext cx="324675" cy="4442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0EA7F-F14F-4CA9-AAFD-DB5F9C756D76}">
      <dsp:nvSpPr>
        <dsp:cNvPr id="0" name=""/>
        <dsp:cNvSpPr/>
      </dsp:nvSpPr>
      <dsp:spPr>
        <a:xfrm>
          <a:off x="0" y="152490"/>
          <a:ext cx="5308218" cy="5308218"/>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IN" sz="1400" kern="1200" dirty="0"/>
            <a:t>References: </a:t>
          </a:r>
          <a:endParaRPr lang="en-US" sz="1400" kern="1200" dirty="0"/>
        </a:p>
        <a:p>
          <a:pPr marL="57150" lvl="1" indent="-57150" algn="l" defTabSz="488950">
            <a:lnSpc>
              <a:spcPct val="90000"/>
            </a:lnSpc>
            <a:spcBef>
              <a:spcPct val="0"/>
            </a:spcBef>
            <a:spcAft>
              <a:spcPct val="15000"/>
            </a:spcAft>
            <a:buChar char="•"/>
          </a:pPr>
          <a:r>
            <a:rPr lang="en-IN" sz="1100" b="0" i="0" kern="1200" baseline="0"/>
            <a:t>Mengting Wan, Rishabh Misra, Ndapa Nakashole and Julain McAuley. 2013. “Spoiler Alert: Machine Learning Approaches to Detect Social Media Posts with Revelatory Information.” Florence, Italy: Association for Computational Linguistics. </a:t>
          </a:r>
          <a:endParaRPr lang="en-US" sz="1100" kern="1200"/>
        </a:p>
        <a:p>
          <a:pPr marL="57150" lvl="1" indent="-57150" algn="l" defTabSz="488950">
            <a:lnSpc>
              <a:spcPct val="90000"/>
            </a:lnSpc>
            <a:spcBef>
              <a:spcPct val="0"/>
            </a:spcBef>
            <a:spcAft>
              <a:spcPct val="15000"/>
            </a:spcAft>
            <a:buChar char="•"/>
          </a:pPr>
          <a:r>
            <a:rPr lang="en-IN" sz="1100" b="0" i="0" kern="1200" baseline="0" dirty="0"/>
            <a:t>Jordan Boyd-Graber, Kimberly Glasgow, and Jackie Sauter Zajac. 2019. “Fine-Grained Spoiler Detection from Large-Scale Review Corpora.” </a:t>
          </a:r>
          <a:r>
            <a:rPr lang="en-IN" sz="1100" b="0" i="1" kern="1200" baseline="0" dirty="0"/>
            <a:t>Proceedings of the 57th Annual Meeting of the Association for Computational Linguistics</a:t>
          </a:r>
          <a:r>
            <a:rPr lang="en-IN" sz="1100" b="0" i="0" kern="1200" baseline="0" dirty="0"/>
            <a:t>, 2605–2610. Florence, Italy: Association for Computational Linguistics. Montreal, Quebec, Canada: ASIST </a:t>
          </a:r>
          <a:endParaRPr lang="en-US" sz="1100" kern="1200" dirty="0"/>
        </a:p>
        <a:p>
          <a:pPr marL="57150" lvl="1" indent="-57150" algn="l" defTabSz="488950">
            <a:lnSpc>
              <a:spcPct val="90000"/>
            </a:lnSpc>
            <a:spcBef>
              <a:spcPct val="0"/>
            </a:spcBef>
            <a:spcAft>
              <a:spcPct val="15000"/>
            </a:spcAft>
            <a:buChar char="•"/>
          </a:pPr>
          <a:r>
            <a:rPr lang="en-IN" sz="1100" b="0" i="0" kern="1200" baseline="0"/>
            <a:t>IMDB Spoiler Dataset - https://www.kaggle.com/rmisra/imdb-spoiler-dataset </a:t>
          </a:r>
          <a:endParaRPr lang="en-US" sz="1100" kern="1200"/>
        </a:p>
        <a:p>
          <a:pPr marL="57150" lvl="1" indent="-57150" algn="l" defTabSz="488950">
            <a:lnSpc>
              <a:spcPct val="90000"/>
            </a:lnSpc>
            <a:spcBef>
              <a:spcPct val="0"/>
            </a:spcBef>
            <a:spcAft>
              <a:spcPct val="15000"/>
            </a:spcAft>
            <a:buChar char="•"/>
          </a:pPr>
          <a:r>
            <a:rPr lang="en-IN" sz="1100" b="0" i="0" kern="1200" baseline="0"/>
            <a:t>Sungho Jeon, Sungchul Kim, and Hwanjo Yu. 2013. “Spoiler detection in TV program tweets.”. South Korea: Department of Computer Science and Engineering, POSTECH </a:t>
          </a:r>
          <a:endParaRPr lang="en-US" sz="1100" kern="1200"/>
        </a:p>
      </dsp:txBody>
      <dsp:txXfrm>
        <a:off x="1327055" y="152490"/>
        <a:ext cx="2654109" cy="437928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35099-8D7F-F0CA-AE5F-5482130477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8A558C-CCBA-5EA8-6842-5D78DC4FE6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E51291-B476-0EC2-9B4B-138B988064CA}"/>
              </a:ext>
            </a:extLst>
          </p:cNvPr>
          <p:cNvSpPr>
            <a:spLocks noGrp="1"/>
          </p:cNvSpPr>
          <p:nvPr>
            <p:ph type="dt" sz="half" idx="10"/>
          </p:nvPr>
        </p:nvSpPr>
        <p:spPr/>
        <p:txBody>
          <a:bodyPr/>
          <a:lstStyle/>
          <a:p>
            <a:fld id="{0422BE3D-DA51-415D-8614-26695BF0A097}" type="datetimeFigureOut">
              <a:rPr lang="en-IN" smtClean="0"/>
              <a:t>16-10-2022</a:t>
            </a:fld>
            <a:endParaRPr lang="en-IN"/>
          </a:p>
        </p:txBody>
      </p:sp>
      <p:sp>
        <p:nvSpPr>
          <p:cNvPr id="5" name="Footer Placeholder 4">
            <a:extLst>
              <a:ext uri="{FF2B5EF4-FFF2-40B4-BE49-F238E27FC236}">
                <a16:creationId xmlns:a16="http://schemas.microsoft.com/office/drawing/2014/main" id="{9421E8F3-0244-7F3A-A218-F85BA97583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3D44C-8DDE-4CEF-114F-111A1D33E9DB}"/>
              </a:ext>
            </a:extLst>
          </p:cNvPr>
          <p:cNvSpPr>
            <a:spLocks noGrp="1"/>
          </p:cNvSpPr>
          <p:nvPr>
            <p:ph type="sldNum" sz="quarter" idx="12"/>
          </p:nvPr>
        </p:nvSpPr>
        <p:spPr/>
        <p:txBody>
          <a:bodyPr/>
          <a:lstStyle/>
          <a:p>
            <a:fld id="{7746BE86-53EC-4242-8322-16CE777F2622}" type="slidenum">
              <a:rPr lang="en-IN" smtClean="0"/>
              <a:t>‹#›</a:t>
            </a:fld>
            <a:endParaRPr lang="en-IN"/>
          </a:p>
        </p:txBody>
      </p:sp>
    </p:spTree>
    <p:extLst>
      <p:ext uri="{BB962C8B-B14F-4D97-AF65-F5344CB8AC3E}">
        <p14:creationId xmlns:p14="http://schemas.microsoft.com/office/powerpoint/2010/main" val="2631832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BD5A-0C82-9B67-0638-4FCFDA5F2C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70A06A-EF25-D924-E8A8-199A8F6108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0638F5-877A-F913-E2CB-67B9B41705AA}"/>
              </a:ext>
            </a:extLst>
          </p:cNvPr>
          <p:cNvSpPr>
            <a:spLocks noGrp="1"/>
          </p:cNvSpPr>
          <p:nvPr>
            <p:ph type="dt" sz="half" idx="10"/>
          </p:nvPr>
        </p:nvSpPr>
        <p:spPr/>
        <p:txBody>
          <a:bodyPr/>
          <a:lstStyle/>
          <a:p>
            <a:fld id="{0422BE3D-DA51-415D-8614-26695BF0A097}" type="datetimeFigureOut">
              <a:rPr lang="en-IN" smtClean="0"/>
              <a:t>16-10-2022</a:t>
            </a:fld>
            <a:endParaRPr lang="en-IN"/>
          </a:p>
        </p:txBody>
      </p:sp>
      <p:sp>
        <p:nvSpPr>
          <p:cNvPr id="5" name="Footer Placeholder 4">
            <a:extLst>
              <a:ext uri="{FF2B5EF4-FFF2-40B4-BE49-F238E27FC236}">
                <a16:creationId xmlns:a16="http://schemas.microsoft.com/office/drawing/2014/main" id="{39A84CAA-1D30-8A43-6BBE-A57017CA61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B5E46E-545A-6FA8-0882-5E8E00AE5267}"/>
              </a:ext>
            </a:extLst>
          </p:cNvPr>
          <p:cNvSpPr>
            <a:spLocks noGrp="1"/>
          </p:cNvSpPr>
          <p:nvPr>
            <p:ph type="sldNum" sz="quarter" idx="12"/>
          </p:nvPr>
        </p:nvSpPr>
        <p:spPr/>
        <p:txBody>
          <a:bodyPr/>
          <a:lstStyle/>
          <a:p>
            <a:fld id="{7746BE86-53EC-4242-8322-16CE777F2622}" type="slidenum">
              <a:rPr lang="en-IN" smtClean="0"/>
              <a:t>‹#›</a:t>
            </a:fld>
            <a:endParaRPr lang="en-IN"/>
          </a:p>
        </p:txBody>
      </p:sp>
    </p:spTree>
    <p:extLst>
      <p:ext uri="{BB962C8B-B14F-4D97-AF65-F5344CB8AC3E}">
        <p14:creationId xmlns:p14="http://schemas.microsoft.com/office/powerpoint/2010/main" val="523323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692B57-083E-BB92-B31F-57FA13A525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95646C-F919-A636-18A5-1E3E0635E2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464810-FCFB-2B3A-7851-6013020A1562}"/>
              </a:ext>
            </a:extLst>
          </p:cNvPr>
          <p:cNvSpPr>
            <a:spLocks noGrp="1"/>
          </p:cNvSpPr>
          <p:nvPr>
            <p:ph type="dt" sz="half" idx="10"/>
          </p:nvPr>
        </p:nvSpPr>
        <p:spPr/>
        <p:txBody>
          <a:bodyPr/>
          <a:lstStyle/>
          <a:p>
            <a:fld id="{0422BE3D-DA51-415D-8614-26695BF0A097}" type="datetimeFigureOut">
              <a:rPr lang="en-IN" smtClean="0"/>
              <a:t>16-10-2022</a:t>
            </a:fld>
            <a:endParaRPr lang="en-IN"/>
          </a:p>
        </p:txBody>
      </p:sp>
      <p:sp>
        <p:nvSpPr>
          <p:cNvPr id="5" name="Footer Placeholder 4">
            <a:extLst>
              <a:ext uri="{FF2B5EF4-FFF2-40B4-BE49-F238E27FC236}">
                <a16:creationId xmlns:a16="http://schemas.microsoft.com/office/drawing/2014/main" id="{33B43983-D4FA-90E0-9A67-806A990D06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F683FA-6611-61BA-E011-6FE16967FE67}"/>
              </a:ext>
            </a:extLst>
          </p:cNvPr>
          <p:cNvSpPr>
            <a:spLocks noGrp="1"/>
          </p:cNvSpPr>
          <p:nvPr>
            <p:ph type="sldNum" sz="quarter" idx="12"/>
          </p:nvPr>
        </p:nvSpPr>
        <p:spPr/>
        <p:txBody>
          <a:bodyPr/>
          <a:lstStyle/>
          <a:p>
            <a:fld id="{7746BE86-53EC-4242-8322-16CE777F2622}" type="slidenum">
              <a:rPr lang="en-IN" smtClean="0"/>
              <a:t>‹#›</a:t>
            </a:fld>
            <a:endParaRPr lang="en-IN"/>
          </a:p>
        </p:txBody>
      </p:sp>
    </p:spTree>
    <p:extLst>
      <p:ext uri="{BB962C8B-B14F-4D97-AF65-F5344CB8AC3E}">
        <p14:creationId xmlns:p14="http://schemas.microsoft.com/office/powerpoint/2010/main" val="3747578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D8281-6B3F-70AA-F73A-492D080B2E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7BB2A8-E4A6-7EFA-2C5D-38A03B6DD6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4376E2-A697-6DB2-89DB-9897F7B4D0E4}"/>
              </a:ext>
            </a:extLst>
          </p:cNvPr>
          <p:cNvSpPr>
            <a:spLocks noGrp="1"/>
          </p:cNvSpPr>
          <p:nvPr>
            <p:ph type="dt" sz="half" idx="10"/>
          </p:nvPr>
        </p:nvSpPr>
        <p:spPr/>
        <p:txBody>
          <a:bodyPr/>
          <a:lstStyle/>
          <a:p>
            <a:fld id="{0422BE3D-DA51-415D-8614-26695BF0A097}" type="datetimeFigureOut">
              <a:rPr lang="en-IN" smtClean="0"/>
              <a:t>16-10-2022</a:t>
            </a:fld>
            <a:endParaRPr lang="en-IN"/>
          </a:p>
        </p:txBody>
      </p:sp>
      <p:sp>
        <p:nvSpPr>
          <p:cNvPr id="5" name="Footer Placeholder 4">
            <a:extLst>
              <a:ext uri="{FF2B5EF4-FFF2-40B4-BE49-F238E27FC236}">
                <a16:creationId xmlns:a16="http://schemas.microsoft.com/office/drawing/2014/main" id="{FC44AAE2-9DC1-C1F7-8A13-518D94F207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C6004C-31CC-75AF-21A7-90BE12F61F8E}"/>
              </a:ext>
            </a:extLst>
          </p:cNvPr>
          <p:cNvSpPr>
            <a:spLocks noGrp="1"/>
          </p:cNvSpPr>
          <p:nvPr>
            <p:ph type="sldNum" sz="quarter" idx="12"/>
          </p:nvPr>
        </p:nvSpPr>
        <p:spPr/>
        <p:txBody>
          <a:bodyPr/>
          <a:lstStyle/>
          <a:p>
            <a:fld id="{7746BE86-53EC-4242-8322-16CE777F2622}" type="slidenum">
              <a:rPr lang="en-IN" smtClean="0"/>
              <a:t>‹#›</a:t>
            </a:fld>
            <a:endParaRPr lang="en-IN"/>
          </a:p>
        </p:txBody>
      </p:sp>
    </p:spTree>
    <p:extLst>
      <p:ext uri="{BB962C8B-B14F-4D97-AF65-F5344CB8AC3E}">
        <p14:creationId xmlns:p14="http://schemas.microsoft.com/office/powerpoint/2010/main" val="1026309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F4933-1B1B-004F-6D32-5DCE3CD5A5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54DC77-928E-5F4B-5AE3-56C709FD61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F2229C-CB7B-4F25-0F60-E45892EA9785}"/>
              </a:ext>
            </a:extLst>
          </p:cNvPr>
          <p:cNvSpPr>
            <a:spLocks noGrp="1"/>
          </p:cNvSpPr>
          <p:nvPr>
            <p:ph type="dt" sz="half" idx="10"/>
          </p:nvPr>
        </p:nvSpPr>
        <p:spPr/>
        <p:txBody>
          <a:bodyPr/>
          <a:lstStyle/>
          <a:p>
            <a:fld id="{0422BE3D-DA51-415D-8614-26695BF0A097}" type="datetimeFigureOut">
              <a:rPr lang="en-IN" smtClean="0"/>
              <a:t>16-10-2022</a:t>
            </a:fld>
            <a:endParaRPr lang="en-IN"/>
          </a:p>
        </p:txBody>
      </p:sp>
      <p:sp>
        <p:nvSpPr>
          <p:cNvPr id="5" name="Footer Placeholder 4">
            <a:extLst>
              <a:ext uri="{FF2B5EF4-FFF2-40B4-BE49-F238E27FC236}">
                <a16:creationId xmlns:a16="http://schemas.microsoft.com/office/drawing/2014/main" id="{63699998-94EB-CE34-FFC8-710F874ACD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01228B-F834-15F0-8C5C-A8746AB85EA3}"/>
              </a:ext>
            </a:extLst>
          </p:cNvPr>
          <p:cNvSpPr>
            <a:spLocks noGrp="1"/>
          </p:cNvSpPr>
          <p:nvPr>
            <p:ph type="sldNum" sz="quarter" idx="12"/>
          </p:nvPr>
        </p:nvSpPr>
        <p:spPr/>
        <p:txBody>
          <a:bodyPr/>
          <a:lstStyle/>
          <a:p>
            <a:fld id="{7746BE86-53EC-4242-8322-16CE777F2622}" type="slidenum">
              <a:rPr lang="en-IN" smtClean="0"/>
              <a:t>‹#›</a:t>
            </a:fld>
            <a:endParaRPr lang="en-IN"/>
          </a:p>
        </p:txBody>
      </p:sp>
    </p:spTree>
    <p:extLst>
      <p:ext uri="{BB962C8B-B14F-4D97-AF65-F5344CB8AC3E}">
        <p14:creationId xmlns:p14="http://schemas.microsoft.com/office/powerpoint/2010/main" val="1715856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3F45D-07A3-6A3C-F19A-7186A75A45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B32A2C-5EC8-8E48-75B1-BDC78B40DB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E96F94-C181-3D72-4885-80826C7EE6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234582-64D4-E108-DD66-3AF6E29EB65A}"/>
              </a:ext>
            </a:extLst>
          </p:cNvPr>
          <p:cNvSpPr>
            <a:spLocks noGrp="1"/>
          </p:cNvSpPr>
          <p:nvPr>
            <p:ph type="dt" sz="half" idx="10"/>
          </p:nvPr>
        </p:nvSpPr>
        <p:spPr/>
        <p:txBody>
          <a:bodyPr/>
          <a:lstStyle/>
          <a:p>
            <a:fld id="{0422BE3D-DA51-415D-8614-26695BF0A097}" type="datetimeFigureOut">
              <a:rPr lang="en-IN" smtClean="0"/>
              <a:t>16-10-2022</a:t>
            </a:fld>
            <a:endParaRPr lang="en-IN"/>
          </a:p>
        </p:txBody>
      </p:sp>
      <p:sp>
        <p:nvSpPr>
          <p:cNvPr id="6" name="Footer Placeholder 5">
            <a:extLst>
              <a:ext uri="{FF2B5EF4-FFF2-40B4-BE49-F238E27FC236}">
                <a16:creationId xmlns:a16="http://schemas.microsoft.com/office/drawing/2014/main" id="{D272D07F-EC00-09C2-C992-DC8C1974CA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50E139-2C57-E60C-DB35-A1465B8D858D}"/>
              </a:ext>
            </a:extLst>
          </p:cNvPr>
          <p:cNvSpPr>
            <a:spLocks noGrp="1"/>
          </p:cNvSpPr>
          <p:nvPr>
            <p:ph type="sldNum" sz="quarter" idx="12"/>
          </p:nvPr>
        </p:nvSpPr>
        <p:spPr/>
        <p:txBody>
          <a:bodyPr/>
          <a:lstStyle/>
          <a:p>
            <a:fld id="{7746BE86-53EC-4242-8322-16CE777F2622}" type="slidenum">
              <a:rPr lang="en-IN" smtClean="0"/>
              <a:t>‹#›</a:t>
            </a:fld>
            <a:endParaRPr lang="en-IN"/>
          </a:p>
        </p:txBody>
      </p:sp>
    </p:spTree>
    <p:extLst>
      <p:ext uri="{BB962C8B-B14F-4D97-AF65-F5344CB8AC3E}">
        <p14:creationId xmlns:p14="http://schemas.microsoft.com/office/powerpoint/2010/main" val="3926554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043D4-493D-DE94-8A2C-601ED35937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E5EC36-BADE-8874-53B5-33EEF9780D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DBDE79-F948-C594-3BE5-475EB8F7E4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E4C77C-3D13-8A23-39DC-23E9BBA9A7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89D4E8-EDB5-3590-007D-1FBCDE7613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DADCEE-54DD-B7EF-F369-861B7C01C63E}"/>
              </a:ext>
            </a:extLst>
          </p:cNvPr>
          <p:cNvSpPr>
            <a:spLocks noGrp="1"/>
          </p:cNvSpPr>
          <p:nvPr>
            <p:ph type="dt" sz="half" idx="10"/>
          </p:nvPr>
        </p:nvSpPr>
        <p:spPr/>
        <p:txBody>
          <a:bodyPr/>
          <a:lstStyle/>
          <a:p>
            <a:fld id="{0422BE3D-DA51-415D-8614-26695BF0A097}" type="datetimeFigureOut">
              <a:rPr lang="en-IN" smtClean="0"/>
              <a:t>16-10-2022</a:t>
            </a:fld>
            <a:endParaRPr lang="en-IN"/>
          </a:p>
        </p:txBody>
      </p:sp>
      <p:sp>
        <p:nvSpPr>
          <p:cNvPr id="8" name="Footer Placeholder 7">
            <a:extLst>
              <a:ext uri="{FF2B5EF4-FFF2-40B4-BE49-F238E27FC236}">
                <a16:creationId xmlns:a16="http://schemas.microsoft.com/office/drawing/2014/main" id="{A6DDAD22-19FD-17F4-F338-EEA147C4C8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292F2E-1973-F81C-E604-33C3B870E332}"/>
              </a:ext>
            </a:extLst>
          </p:cNvPr>
          <p:cNvSpPr>
            <a:spLocks noGrp="1"/>
          </p:cNvSpPr>
          <p:nvPr>
            <p:ph type="sldNum" sz="quarter" idx="12"/>
          </p:nvPr>
        </p:nvSpPr>
        <p:spPr/>
        <p:txBody>
          <a:bodyPr/>
          <a:lstStyle/>
          <a:p>
            <a:fld id="{7746BE86-53EC-4242-8322-16CE777F2622}" type="slidenum">
              <a:rPr lang="en-IN" smtClean="0"/>
              <a:t>‹#›</a:t>
            </a:fld>
            <a:endParaRPr lang="en-IN"/>
          </a:p>
        </p:txBody>
      </p:sp>
    </p:spTree>
    <p:extLst>
      <p:ext uri="{BB962C8B-B14F-4D97-AF65-F5344CB8AC3E}">
        <p14:creationId xmlns:p14="http://schemas.microsoft.com/office/powerpoint/2010/main" val="2775415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FC6EC-F253-CACC-8824-B505D2B005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8BB49F-96A0-77AB-B430-B6FB2477A54B}"/>
              </a:ext>
            </a:extLst>
          </p:cNvPr>
          <p:cNvSpPr>
            <a:spLocks noGrp="1"/>
          </p:cNvSpPr>
          <p:nvPr>
            <p:ph type="dt" sz="half" idx="10"/>
          </p:nvPr>
        </p:nvSpPr>
        <p:spPr/>
        <p:txBody>
          <a:bodyPr/>
          <a:lstStyle/>
          <a:p>
            <a:fld id="{0422BE3D-DA51-415D-8614-26695BF0A097}" type="datetimeFigureOut">
              <a:rPr lang="en-IN" smtClean="0"/>
              <a:t>16-10-2022</a:t>
            </a:fld>
            <a:endParaRPr lang="en-IN"/>
          </a:p>
        </p:txBody>
      </p:sp>
      <p:sp>
        <p:nvSpPr>
          <p:cNvPr id="4" name="Footer Placeholder 3">
            <a:extLst>
              <a:ext uri="{FF2B5EF4-FFF2-40B4-BE49-F238E27FC236}">
                <a16:creationId xmlns:a16="http://schemas.microsoft.com/office/drawing/2014/main" id="{5D2EDC0F-EE3B-8014-0003-95F32AA2FF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258E11A-06A5-98F2-4559-B015A51CF205}"/>
              </a:ext>
            </a:extLst>
          </p:cNvPr>
          <p:cNvSpPr>
            <a:spLocks noGrp="1"/>
          </p:cNvSpPr>
          <p:nvPr>
            <p:ph type="sldNum" sz="quarter" idx="12"/>
          </p:nvPr>
        </p:nvSpPr>
        <p:spPr/>
        <p:txBody>
          <a:bodyPr/>
          <a:lstStyle/>
          <a:p>
            <a:fld id="{7746BE86-53EC-4242-8322-16CE777F2622}" type="slidenum">
              <a:rPr lang="en-IN" smtClean="0"/>
              <a:t>‹#›</a:t>
            </a:fld>
            <a:endParaRPr lang="en-IN"/>
          </a:p>
        </p:txBody>
      </p:sp>
    </p:spTree>
    <p:extLst>
      <p:ext uri="{BB962C8B-B14F-4D97-AF65-F5344CB8AC3E}">
        <p14:creationId xmlns:p14="http://schemas.microsoft.com/office/powerpoint/2010/main" val="78732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C7389F-29FB-9403-6B31-52513989E914}"/>
              </a:ext>
            </a:extLst>
          </p:cNvPr>
          <p:cNvSpPr>
            <a:spLocks noGrp="1"/>
          </p:cNvSpPr>
          <p:nvPr>
            <p:ph type="dt" sz="half" idx="10"/>
          </p:nvPr>
        </p:nvSpPr>
        <p:spPr/>
        <p:txBody>
          <a:bodyPr/>
          <a:lstStyle/>
          <a:p>
            <a:fld id="{0422BE3D-DA51-415D-8614-26695BF0A097}" type="datetimeFigureOut">
              <a:rPr lang="en-IN" smtClean="0"/>
              <a:t>16-10-2022</a:t>
            </a:fld>
            <a:endParaRPr lang="en-IN"/>
          </a:p>
        </p:txBody>
      </p:sp>
      <p:sp>
        <p:nvSpPr>
          <p:cNvPr id="3" name="Footer Placeholder 2">
            <a:extLst>
              <a:ext uri="{FF2B5EF4-FFF2-40B4-BE49-F238E27FC236}">
                <a16:creationId xmlns:a16="http://schemas.microsoft.com/office/drawing/2014/main" id="{53A0247A-1106-9CB1-1472-F85B971488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7098AF1-38A7-811B-CF92-592FC3B4C0BF}"/>
              </a:ext>
            </a:extLst>
          </p:cNvPr>
          <p:cNvSpPr>
            <a:spLocks noGrp="1"/>
          </p:cNvSpPr>
          <p:nvPr>
            <p:ph type="sldNum" sz="quarter" idx="12"/>
          </p:nvPr>
        </p:nvSpPr>
        <p:spPr/>
        <p:txBody>
          <a:bodyPr/>
          <a:lstStyle/>
          <a:p>
            <a:fld id="{7746BE86-53EC-4242-8322-16CE777F2622}" type="slidenum">
              <a:rPr lang="en-IN" smtClean="0"/>
              <a:t>‹#›</a:t>
            </a:fld>
            <a:endParaRPr lang="en-IN"/>
          </a:p>
        </p:txBody>
      </p:sp>
    </p:spTree>
    <p:extLst>
      <p:ext uri="{BB962C8B-B14F-4D97-AF65-F5344CB8AC3E}">
        <p14:creationId xmlns:p14="http://schemas.microsoft.com/office/powerpoint/2010/main" val="707488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55CFD-D7E6-0399-EE0E-5DB3CE8561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646E1E4-98A6-A04B-EA26-993E9485E6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130CF3-A020-D7F3-45C7-9337E9F771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F66ED6-214B-F425-8A2B-E9D0B6D17EF0}"/>
              </a:ext>
            </a:extLst>
          </p:cNvPr>
          <p:cNvSpPr>
            <a:spLocks noGrp="1"/>
          </p:cNvSpPr>
          <p:nvPr>
            <p:ph type="dt" sz="half" idx="10"/>
          </p:nvPr>
        </p:nvSpPr>
        <p:spPr/>
        <p:txBody>
          <a:bodyPr/>
          <a:lstStyle/>
          <a:p>
            <a:fld id="{0422BE3D-DA51-415D-8614-26695BF0A097}" type="datetimeFigureOut">
              <a:rPr lang="en-IN" smtClean="0"/>
              <a:t>16-10-2022</a:t>
            </a:fld>
            <a:endParaRPr lang="en-IN"/>
          </a:p>
        </p:txBody>
      </p:sp>
      <p:sp>
        <p:nvSpPr>
          <p:cNvPr id="6" name="Footer Placeholder 5">
            <a:extLst>
              <a:ext uri="{FF2B5EF4-FFF2-40B4-BE49-F238E27FC236}">
                <a16:creationId xmlns:a16="http://schemas.microsoft.com/office/drawing/2014/main" id="{EDC4DADA-A84B-16CF-4565-06849F297C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A5AE7E-07E0-7807-1E0E-592B851F457C}"/>
              </a:ext>
            </a:extLst>
          </p:cNvPr>
          <p:cNvSpPr>
            <a:spLocks noGrp="1"/>
          </p:cNvSpPr>
          <p:nvPr>
            <p:ph type="sldNum" sz="quarter" idx="12"/>
          </p:nvPr>
        </p:nvSpPr>
        <p:spPr/>
        <p:txBody>
          <a:bodyPr/>
          <a:lstStyle/>
          <a:p>
            <a:fld id="{7746BE86-53EC-4242-8322-16CE777F2622}" type="slidenum">
              <a:rPr lang="en-IN" smtClean="0"/>
              <a:t>‹#›</a:t>
            </a:fld>
            <a:endParaRPr lang="en-IN"/>
          </a:p>
        </p:txBody>
      </p:sp>
    </p:spTree>
    <p:extLst>
      <p:ext uri="{BB962C8B-B14F-4D97-AF65-F5344CB8AC3E}">
        <p14:creationId xmlns:p14="http://schemas.microsoft.com/office/powerpoint/2010/main" val="259399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EAEA-93C7-BF75-6990-D15DBD437F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7597E6-6C6E-B2D6-691F-3AC3C1A2D4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0CBE838-5662-9DE6-34B4-E3FAF52D05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CFE074-1CBC-90D2-1288-B9479E806E08}"/>
              </a:ext>
            </a:extLst>
          </p:cNvPr>
          <p:cNvSpPr>
            <a:spLocks noGrp="1"/>
          </p:cNvSpPr>
          <p:nvPr>
            <p:ph type="dt" sz="half" idx="10"/>
          </p:nvPr>
        </p:nvSpPr>
        <p:spPr/>
        <p:txBody>
          <a:bodyPr/>
          <a:lstStyle/>
          <a:p>
            <a:fld id="{0422BE3D-DA51-415D-8614-26695BF0A097}" type="datetimeFigureOut">
              <a:rPr lang="en-IN" smtClean="0"/>
              <a:t>16-10-2022</a:t>
            </a:fld>
            <a:endParaRPr lang="en-IN"/>
          </a:p>
        </p:txBody>
      </p:sp>
      <p:sp>
        <p:nvSpPr>
          <p:cNvPr id="6" name="Footer Placeholder 5">
            <a:extLst>
              <a:ext uri="{FF2B5EF4-FFF2-40B4-BE49-F238E27FC236}">
                <a16:creationId xmlns:a16="http://schemas.microsoft.com/office/drawing/2014/main" id="{851E8134-F867-16B8-48EA-D34B65F53E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5A3E77-1E65-08F6-EC77-EF3A7EC32D55}"/>
              </a:ext>
            </a:extLst>
          </p:cNvPr>
          <p:cNvSpPr>
            <a:spLocks noGrp="1"/>
          </p:cNvSpPr>
          <p:nvPr>
            <p:ph type="sldNum" sz="quarter" idx="12"/>
          </p:nvPr>
        </p:nvSpPr>
        <p:spPr/>
        <p:txBody>
          <a:bodyPr/>
          <a:lstStyle/>
          <a:p>
            <a:fld id="{7746BE86-53EC-4242-8322-16CE777F2622}" type="slidenum">
              <a:rPr lang="en-IN" smtClean="0"/>
              <a:t>‹#›</a:t>
            </a:fld>
            <a:endParaRPr lang="en-IN"/>
          </a:p>
        </p:txBody>
      </p:sp>
    </p:spTree>
    <p:extLst>
      <p:ext uri="{BB962C8B-B14F-4D97-AF65-F5344CB8AC3E}">
        <p14:creationId xmlns:p14="http://schemas.microsoft.com/office/powerpoint/2010/main" val="637816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59AC74-A043-7D3C-2A64-C37B0CBE9B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01FA86-CA36-1EC0-61F7-9813D37A9E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E3BFCC-4B3A-FD93-0918-918FD521FC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22BE3D-DA51-415D-8614-26695BF0A097}" type="datetimeFigureOut">
              <a:rPr lang="en-IN" smtClean="0"/>
              <a:t>16-10-2022</a:t>
            </a:fld>
            <a:endParaRPr lang="en-IN"/>
          </a:p>
        </p:txBody>
      </p:sp>
      <p:sp>
        <p:nvSpPr>
          <p:cNvPr id="5" name="Footer Placeholder 4">
            <a:extLst>
              <a:ext uri="{FF2B5EF4-FFF2-40B4-BE49-F238E27FC236}">
                <a16:creationId xmlns:a16="http://schemas.microsoft.com/office/drawing/2014/main" id="{B993A945-32E2-86FC-E81B-FAC8247870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EDF36CA-AF20-5E30-5507-B5C30D3C02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46BE86-53EC-4242-8322-16CE777F2622}" type="slidenum">
              <a:rPr lang="en-IN" smtClean="0"/>
              <a:t>‹#›</a:t>
            </a:fld>
            <a:endParaRPr lang="en-IN"/>
          </a:p>
        </p:txBody>
      </p:sp>
    </p:spTree>
    <p:extLst>
      <p:ext uri="{BB962C8B-B14F-4D97-AF65-F5344CB8AC3E}">
        <p14:creationId xmlns:p14="http://schemas.microsoft.com/office/powerpoint/2010/main" val="1519693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12" name="Title 1">
            <a:extLst>
              <a:ext uri="{FF2B5EF4-FFF2-40B4-BE49-F238E27FC236}">
                <a16:creationId xmlns:a16="http://schemas.microsoft.com/office/drawing/2014/main" id="{BBD34074-CD32-AB0C-1A60-A84CBBC70C1C}"/>
              </a:ext>
            </a:extLst>
          </p:cNvPr>
          <p:cNvSpPr txBox="1">
            <a:spLocks/>
          </p:cNvSpPr>
          <p:nvPr/>
        </p:nvSpPr>
        <p:spPr>
          <a:xfrm>
            <a:off x="643468" y="1850741"/>
            <a:ext cx="5319317" cy="315651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4400" kern="1200" dirty="0">
                <a:solidFill>
                  <a:schemeClr val="tx1"/>
                </a:solidFill>
                <a:latin typeface="Bernard MT Condensed" panose="02050806060905020404" pitchFamily="18" charset="0"/>
              </a:rPr>
              <a:t>Movie  Reviews: To Read or Not to Read!</a:t>
            </a:r>
            <a:br>
              <a:rPr lang="en-US" sz="4400" kern="1200" dirty="0">
                <a:solidFill>
                  <a:schemeClr val="tx1"/>
                </a:solidFill>
                <a:latin typeface="Bernard MT Condensed" panose="02050806060905020404" pitchFamily="18" charset="0"/>
              </a:rPr>
            </a:br>
            <a:r>
              <a:rPr lang="en-US" sz="4400" kern="1200" dirty="0">
                <a:solidFill>
                  <a:schemeClr val="tx1"/>
                </a:solidFill>
                <a:latin typeface="Bernard MT Condensed" panose="02050806060905020404" pitchFamily="18" charset="0"/>
              </a:rPr>
              <a:t>Spoiler Detection with Applied Machine Learning</a:t>
            </a:r>
          </a:p>
        </p:txBody>
      </p:sp>
      <p:pic>
        <p:nvPicPr>
          <p:cNvPr id="6" name="Picture 5" descr="A picture containing text, clapperboard&#10;&#10;Description automatically generated">
            <a:extLst>
              <a:ext uri="{FF2B5EF4-FFF2-40B4-BE49-F238E27FC236}">
                <a16:creationId xmlns:a16="http://schemas.microsoft.com/office/drawing/2014/main" id="{967B0D61-4FBC-8FCE-9726-225BB06D8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7470" y="1347065"/>
            <a:ext cx="4942280" cy="4163870"/>
          </a:xfrm>
          <a:prstGeom prst="rect">
            <a:avLst/>
          </a:prstGeom>
        </p:spPr>
      </p:pic>
    </p:spTree>
    <p:extLst>
      <p:ext uri="{BB962C8B-B14F-4D97-AF65-F5344CB8AC3E}">
        <p14:creationId xmlns:p14="http://schemas.microsoft.com/office/powerpoint/2010/main" val="588378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52AEF-0104-D149-B358-D334033B2682}"/>
              </a:ext>
            </a:extLst>
          </p:cNvPr>
          <p:cNvSpPr>
            <a:spLocks noGrp="1"/>
          </p:cNvSpPr>
          <p:nvPr>
            <p:ph type="ctrTitle"/>
          </p:nvPr>
        </p:nvSpPr>
        <p:spPr>
          <a:xfrm>
            <a:off x="497002" y="649357"/>
            <a:ext cx="5465784" cy="5055704"/>
          </a:xfrm>
        </p:spPr>
        <p:txBody>
          <a:bodyPr>
            <a:noAutofit/>
          </a:bodyPr>
          <a:lstStyle/>
          <a:p>
            <a:pPr algn="l"/>
            <a:br>
              <a:rPr lang="en-IN" sz="3500" dirty="0"/>
            </a:br>
            <a:r>
              <a:rPr lang="en-US" sz="3500" b="1" dirty="0"/>
              <a:t>Would you still watch The Avengers if you found out that Iron Man dies at the end? </a:t>
            </a:r>
            <a:br>
              <a:rPr lang="en-US" sz="3500" b="1" dirty="0"/>
            </a:br>
            <a:r>
              <a:rPr lang="en-US" sz="3500" b="1" dirty="0"/>
              <a:t>Would you watch the final season of Game of Thrones if somebody told you Bran was going to be the king of the North? </a:t>
            </a:r>
            <a:br>
              <a:rPr lang="en-US" sz="3500" dirty="0"/>
            </a:br>
            <a:endParaRPr lang="en-IN" sz="3500" dirty="0"/>
          </a:p>
        </p:txBody>
      </p:sp>
      <p:pic>
        <p:nvPicPr>
          <p:cNvPr id="5" name="Picture 4" descr="Film reel and slate">
            <a:extLst>
              <a:ext uri="{FF2B5EF4-FFF2-40B4-BE49-F238E27FC236}">
                <a16:creationId xmlns:a16="http://schemas.microsoft.com/office/drawing/2014/main" id="{E0F34CA6-3E57-794A-7BCA-6780118FD7BD}"/>
              </a:ext>
            </a:extLst>
          </p:cNvPr>
          <p:cNvPicPr>
            <a:picLocks noChangeAspect="1"/>
          </p:cNvPicPr>
          <p:nvPr/>
        </p:nvPicPr>
        <p:blipFill rotWithShape="1">
          <a:blip r:embed="rId2"/>
          <a:srcRect l="11154" r="30808"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7" name="TextBox 6">
            <a:extLst>
              <a:ext uri="{FF2B5EF4-FFF2-40B4-BE49-F238E27FC236}">
                <a16:creationId xmlns:a16="http://schemas.microsoft.com/office/drawing/2014/main" id="{A6D990B8-1AB4-A8CD-ECCB-67B04B2B6FF1}"/>
              </a:ext>
            </a:extLst>
          </p:cNvPr>
          <p:cNvSpPr txBox="1"/>
          <p:nvPr/>
        </p:nvSpPr>
        <p:spPr>
          <a:xfrm>
            <a:off x="1093304" y="5389590"/>
            <a:ext cx="2961861" cy="630942"/>
          </a:xfrm>
          <a:prstGeom prst="rect">
            <a:avLst/>
          </a:prstGeom>
          <a:noFill/>
        </p:spPr>
        <p:txBody>
          <a:bodyPr wrap="square" rtlCol="0">
            <a:spAutoFit/>
          </a:bodyPr>
          <a:lstStyle/>
          <a:p>
            <a:pPr algn="ctr"/>
            <a:r>
              <a:rPr lang="en-IN" sz="3500" b="1" dirty="0">
                <a:solidFill>
                  <a:srgbClr val="FF0000"/>
                </a:solidFill>
                <a:latin typeface="Calibri Light (Headings)"/>
              </a:rPr>
              <a:t>Highly Unlikely!</a:t>
            </a:r>
          </a:p>
        </p:txBody>
      </p:sp>
    </p:spTree>
    <p:extLst>
      <p:ext uri="{BB962C8B-B14F-4D97-AF65-F5344CB8AC3E}">
        <p14:creationId xmlns:p14="http://schemas.microsoft.com/office/powerpoint/2010/main" val="4285805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E6B50F2F-B5D4-1102-3461-E6B7E7C37088}"/>
              </a:ext>
            </a:extLst>
          </p:cNvPr>
          <p:cNvSpPr txBox="1">
            <a:spLocks/>
          </p:cNvSpPr>
          <p:nvPr/>
        </p:nvSpPr>
        <p:spPr>
          <a:xfrm>
            <a:off x="934872" y="982272"/>
            <a:ext cx="3388419" cy="4560970"/>
          </a:xfrm>
          <a:prstGeom prst="rect">
            <a:avLst/>
          </a:prstGeom>
        </p:spPr>
        <p:txBody>
          <a:bodyPr vert="wordArtVert" lIns="91440" tIns="45720" rIns="91440" bIns="45720" rtlCol="0" anchor="ctr" anchorCtr="1">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000" kern="1200" dirty="0">
                <a:solidFill>
                  <a:srgbClr val="FFFFFF"/>
                </a:solidFill>
                <a:latin typeface="+mj-lt"/>
                <a:ea typeface="+mj-ea"/>
                <a:cs typeface="+mj-cs"/>
              </a:rPr>
              <a:t>DATA</a:t>
            </a:r>
          </a:p>
        </p:txBody>
      </p:sp>
      <p:sp>
        <p:nvSpPr>
          <p:cNvPr id="17"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5" name="Content Placeholder 4">
            <a:extLst>
              <a:ext uri="{FF2B5EF4-FFF2-40B4-BE49-F238E27FC236}">
                <a16:creationId xmlns:a16="http://schemas.microsoft.com/office/drawing/2014/main" id="{710E7704-F87F-DBC5-8E17-EB80C2C3223D}"/>
              </a:ext>
            </a:extLst>
          </p:cNvPr>
          <p:cNvPicPr>
            <a:picLocks noGrp="1" noChangeAspect="1"/>
          </p:cNvPicPr>
          <p:nvPr>
            <p:ph idx="1"/>
          </p:nvPr>
        </p:nvPicPr>
        <p:blipFill rotWithShape="1">
          <a:blip r:embed="rId2"/>
          <a:srcRect b="9931"/>
          <a:stretch/>
        </p:blipFill>
        <p:spPr>
          <a:xfrm>
            <a:off x="5307178" y="4575895"/>
            <a:ext cx="5949950" cy="1717729"/>
          </a:xfrm>
          <a:prstGeom prst="rect">
            <a:avLst/>
          </a:prstGeom>
        </p:spPr>
      </p:pic>
      <p:pic>
        <p:nvPicPr>
          <p:cNvPr id="6" name="Content Placeholder 4">
            <a:extLst>
              <a:ext uri="{FF2B5EF4-FFF2-40B4-BE49-F238E27FC236}">
                <a16:creationId xmlns:a16="http://schemas.microsoft.com/office/drawing/2014/main" id="{158D5B16-F53E-8EB9-A7D2-349B33402F4F}"/>
              </a:ext>
            </a:extLst>
          </p:cNvPr>
          <p:cNvPicPr>
            <a:picLocks noChangeAspect="1"/>
          </p:cNvPicPr>
          <p:nvPr/>
        </p:nvPicPr>
        <p:blipFill rotWithShape="1">
          <a:blip r:embed="rId3"/>
          <a:srcRect b="15663"/>
          <a:stretch/>
        </p:blipFill>
        <p:spPr>
          <a:xfrm>
            <a:off x="5307178" y="1654477"/>
            <a:ext cx="5949950" cy="1163295"/>
          </a:xfrm>
          <a:prstGeom prst="rect">
            <a:avLst/>
          </a:prstGeom>
        </p:spPr>
      </p:pic>
      <p:pic>
        <p:nvPicPr>
          <p:cNvPr id="7" name="Picture 6">
            <a:extLst>
              <a:ext uri="{FF2B5EF4-FFF2-40B4-BE49-F238E27FC236}">
                <a16:creationId xmlns:a16="http://schemas.microsoft.com/office/drawing/2014/main" id="{0F676E0C-69B9-D6EF-6005-9F2AF236DA31}"/>
              </a:ext>
            </a:extLst>
          </p:cNvPr>
          <p:cNvPicPr>
            <a:picLocks noChangeAspect="1"/>
          </p:cNvPicPr>
          <p:nvPr/>
        </p:nvPicPr>
        <p:blipFill rotWithShape="1">
          <a:blip r:embed="rId4"/>
          <a:srcRect b="17395"/>
          <a:stretch/>
        </p:blipFill>
        <p:spPr>
          <a:xfrm>
            <a:off x="5307178" y="3220217"/>
            <a:ext cx="5949950" cy="1045355"/>
          </a:xfrm>
          <a:prstGeom prst="rect">
            <a:avLst/>
          </a:prstGeom>
        </p:spPr>
      </p:pic>
    </p:spTree>
    <p:extLst>
      <p:ext uri="{BB962C8B-B14F-4D97-AF65-F5344CB8AC3E}">
        <p14:creationId xmlns:p14="http://schemas.microsoft.com/office/powerpoint/2010/main" val="3415249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DAFD41-A270-4B23-99DC-8A810731E830}"/>
              </a:ext>
            </a:extLst>
          </p:cNvPr>
          <p:cNvSpPr>
            <a:spLocks noGrp="1"/>
          </p:cNvSpPr>
          <p:nvPr>
            <p:ph type="title"/>
          </p:nvPr>
        </p:nvSpPr>
        <p:spPr>
          <a:xfrm>
            <a:off x="-11790" y="2216339"/>
            <a:ext cx="6053558" cy="2424774"/>
          </a:xfrm>
        </p:spPr>
        <p:txBody>
          <a:bodyPr>
            <a:normAutofit/>
          </a:bodyPr>
          <a:lstStyle/>
          <a:p>
            <a:pPr algn="ctr"/>
            <a:r>
              <a:rPr lang="en-IN" sz="5400" dirty="0">
                <a:solidFill>
                  <a:srgbClr val="FFFFFF"/>
                </a:solidFill>
              </a:rPr>
              <a:t>Characteristics</a:t>
            </a:r>
          </a:p>
        </p:txBody>
      </p:sp>
      <p:sp>
        <p:nvSpPr>
          <p:cNvPr id="13" name="Freeform: Shape 12">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77942832-EA45-29A4-8A3F-D8123979CB33}"/>
              </a:ext>
            </a:extLst>
          </p:cNvPr>
          <p:cNvSpPr>
            <a:spLocks noGrp="1"/>
          </p:cNvSpPr>
          <p:nvPr>
            <p:ph sz="half" idx="1"/>
          </p:nvPr>
        </p:nvSpPr>
        <p:spPr>
          <a:xfrm>
            <a:off x="4008655" y="36706"/>
            <a:ext cx="2878409" cy="2382355"/>
          </a:xfrm>
        </p:spPr>
        <p:txBody>
          <a:bodyPr anchor="ctr">
            <a:normAutofit fontScale="92500" lnSpcReduction="10000"/>
          </a:bodyPr>
          <a:lstStyle/>
          <a:p>
            <a:pPr marL="0" indent="0">
              <a:buNone/>
            </a:pPr>
            <a:endParaRPr lang="en-IN" sz="700" dirty="0"/>
          </a:p>
          <a:p>
            <a:pPr marL="0" indent="0">
              <a:buNone/>
            </a:pPr>
            <a:r>
              <a:rPr lang="en-IN" sz="2400" dirty="0"/>
              <a:t>Target Variable:</a:t>
            </a:r>
          </a:p>
          <a:p>
            <a:pPr marL="0" indent="0">
              <a:buNone/>
            </a:pPr>
            <a:endParaRPr lang="en-IN" sz="2600" dirty="0"/>
          </a:p>
          <a:p>
            <a:pPr marL="0" indent="0">
              <a:buNone/>
            </a:pPr>
            <a:r>
              <a:rPr lang="en-IN" sz="2200" dirty="0"/>
              <a:t>- Is Spoiler?</a:t>
            </a:r>
          </a:p>
          <a:p>
            <a:pPr marL="0" indent="0">
              <a:buNone/>
            </a:pPr>
            <a:endParaRPr lang="en-IN" sz="700" dirty="0"/>
          </a:p>
        </p:txBody>
      </p:sp>
      <p:sp>
        <p:nvSpPr>
          <p:cNvPr id="19" name="Freeform: Shape 18">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319043BA-CBD2-F904-4CC9-60F91F82D89E}"/>
              </a:ext>
            </a:extLst>
          </p:cNvPr>
          <p:cNvSpPr>
            <a:spLocks noGrp="1"/>
          </p:cNvSpPr>
          <p:nvPr>
            <p:ph sz="half" idx="2"/>
          </p:nvPr>
        </p:nvSpPr>
        <p:spPr>
          <a:xfrm>
            <a:off x="8739318" y="2750074"/>
            <a:ext cx="3452683" cy="3701895"/>
          </a:xfrm>
        </p:spPr>
        <p:txBody>
          <a:bodyPr>
            <a:normAutofit fontScale="92500" lnSpcReduction="10000"/>
          </a:bodyPr>
          <a:lstStyle/>
          <a:p>
            <a:pPr marL="0" indent="0">
              <a:buNone/>
            </a:pPr>
            <a:r>
              <a:rPr lang="en-IN" sz="2200" dirty="0"/>
              <a:t>Independent Variables:</a:t>
            </a:r>
          </a:p>
          <a:p>
            <a:pPr marL="0" indent="0">
              <a:buNone/>
            </a:pPr>
            <a:endParaRPr lang="en-IN" sz="2200" dirty="0"/>
          </a:p>
          <a:p>
            <a:pPr>
              <a:buFontTx/>
              <a:buChar char="-"/>
            </a:pPr>
            <a:r>
              <a:rPr lang="en-IN" sz="2200" dirty="0"/>
              <a:t>Movie id</a:t>
            </a:r>
          </a:p>
          <a:p>
            <a:pPr>
              <a:buFontTx/>
              <a:buChar char="-"/>
            </a:pPr>
            <a:r>
              <a:rPr lang="en-IN" sz="2200" dirty="0"/>
              <a:t>Duration</a:t>
            </a:r>
          </a:p>
          <a:p>
            <a:pPr>
              <a:buFontTx/>
              <a:buChar char="-"/>
            </a:pPr>
            <a:r>
              <a:rPr lang="en-IN" sz="2200" dirty="0"/>
              <a:t>Genre</a:t>
            </a:r>
          </a:p>
          <a:p>
            <a:pPr>
              <a:buFontTx/>
              <a:buChar char="-"/>
            </a:pPr>
            <a:r>
              <a:rPr lang="en-IN" sz="2200" dirty="0"/>
              <a:t>Rating</a:t>
            </a:r>
          </a:p>
          <a:p>
            <a:pPr>
              <a:buFontTx/>
              <a:buChar char="-"/>
            </a:pPr>
            <a:r>
              <a:rPr lang="en-IN" sz="2200" dirty="0"/>
              <a:t>Release date</a:t>
            </a:r>
          </a:p>
          <a:p>
            <a:pPr>
              <a:buFontTx/>
              <a:buChar char="-"/>
            </a:pPr>
            <a:r>
              <a:rPr lang="en-IN" sz="2200" b="1" dirty="0">
                <a:solidFill>
                  <a:srgbClr val="FF0000"/>
                </a:solidFill>
              </a:rPr>
              <a:t>Plot synopsis</a:t>
            </a:r>
          </a:p>
          <a:p>
            <a:pPr>
              <a:buFontTx/>
              <a:buChar char="-"/>
            </a:pPr>
            <a:r>
              <a:rPr lang="en-IN" sz="2200" b="1" dirty="0">
                <a:solidFill>
                  <a:srgbClr val="FF0000"/>
                </a:solidFill>
              </a:rPr>
              <a:t>Review text</a:t>
            </a:r>
          </a:p>
          <a:p>
            <a:pPr>
              <a:buFontTx/>
              <a:buChar char="-"/>
            </a:pPr>
            <a:r>
              <a:rPr lang="en-IN" sz="2200" dirty="0"/>
              <a:t>User ID</a:t>
            </a:r>
          </a:p>
          <a:p>
            <a:pPr>
              <a:buFontTx/>
              <a:buChar char="-"/>
            </a:pPr>
            <a:endParaRPr lang="en-IN" sz="2000" dirty="0"/>
          </a:p>
        </p:txBody>
      </p:sp>
      <p:sp>
        <p:nvSpPr>
          <p:cNvPr id="7" name="TextBox 6">
            <a:extLst>
              <a:ext uri="{FF2B5EF4-FFF2-40B4-BE49-F238E27FC236}">
                <a16:creationId xmlns:a16="http://schemas.microsoft.com/office/drawing/2014/main" id="{CC1A35D0-669A-BA79-B7D2-0FDF0A93D378}"/>
              </a:ext>
            </a:extLst>
          </p:cNvPr>
          <p:cNvSpPr txBox="1"/>
          <p:nvPr/>
        </p:nvSpPr>
        <p:spPr>
          <a:xfrm>
            <a:off x="227623" y="3846282"/>
            <a:ext cx="5471908" cy="2554545"/>
          </a:xfrm>
          <a:prstGeom prst="rect">
            <a:avLst/>
          </a:prstGeom>
          <a:noFill/>
        </p:spPr>
        <p:txBody>
          <a:bodyPr wrap="square" rtlCol="0">
            <a:spAutoFit/>
          </a:bodyPr>
          <a:lstStyle/>
          <a:p>
            <a:r>
              <a:rPr lang="en-US" sz="2000" b="0" i="0" u="none" strike="noStrike" baseline="0" dirty="0">
                <a:solidFill>
                  <a:schemeClr val="accent2">
                    <a:lumMod val="20000"/>
                    <a:lumOff val="80000"/>
                  </a:schemeClr>
                </a:solidFill>
                <a:latin typeface="Verdana" panose="020B0604030504040204" pitchFamily="34" charset="0"/>
              </a:rPr>
              <a:t>-This dataset consists of 70% spoilers and 30% non-spoilers. For modeling purposes, a balanced dataset is created with 50% spoilers and 50% non-spoilers for training data. </a:t>
            </a:r>
          </a:p>
          <a:p>
            <a:r>
              <a:rPr lang="en-US" sz="2000" b="0" i="0" u="none" strike="noStrike" baseline="0" dirty="0">
                <a:solidFill>
                  <a:schemeClr val="accent2">
                    <a:lumMod val="20000"/>
                    <a:lumOff val="80000"/>
                  </a:schemeClr>
                </a:solidFill>
                <a:latin typeface="Verdana" panose="020B0604030504040204" pitchFamily="34" charset="0"/>
              </a:rPr>
              <a:t>-Sampling is applied only to the training dataset keeping in mind that the dataset won’t exhibit a 50-50 ratio in real life. </a:t>
            </a:r>
            <a:endParaRPr lang="en-IN" sz="2000" dirty="0">
              <a:solidFill>
                <a:schemeClr val="accent2">
                  <a:lumMod val="20000"/>
                  <a:lumOff val="80000"/>
                </a:schemeClr>
              </a:solidFill>
            </a:endParaRPr>
          </a:p>
        </p:txBody>
      </p:sp>
    </p:spTree>
    <p:extLst>
      <p:ext uri="{BB962C8B-B14F-4D97-AF65-F5344CB8AC3E}">
        <p14:creationId xmlns:p14="http://schemas.microsoft.com/office/powerpoint/2010/main" val="394484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6D8F4F9-8E25-928B-3F2E-63413FAC0761}"/>
              </a:ext>
            </a:extLst>
          </p:cNvPr>
          <p:cNvPicPr>
            <a:picLocks noChangeAspect="1"/>
          </p:cNvPicPr>
          <p:nvPr/>
        </p:nvPicPr>
        <p:blipFill>
          <a:blip r:embed="rId2"/>
          <a:stretch>
            <a:fillRect/>
          </a:stretch>
        </p:blipFill>
        <p:spPr>
          <a:xfrm>
            <a:off x="96603" y="4114211"/>
            <a:ext cx="3341895" cy="1980072"/>
          </a:xfrm>
          <a:prstGeom prst="rect">
            <a:avLst/>
          </a:prstGeom>
        </p:spPr>
      </p:pic>
      <p:pic>
        <p:nvPicPr>
          <p:cNvPr id="5" name="Content Placeholder 4">
            <a:extLst>
              <a:ext uri="{FF2B5EF4-FFF2-40B4-BE49-F238E27FC236}">
                <a16:creationId xmlns:a16="http://schemas.microsoft.com/office/drawing/2014/main" id="{017CC7F8-5A67-38E8-E8F0-61DE0B7306AD}"/>
              </a:ext>
            </a:extLst>
          </p:cNvPr>
          <p:cNvPicPr>
            <a:picLocks noGrp="1" noChangeAspect="1"/>
          </p:cNvPicPr>
          <p:nvPr>
            <p:ph idx="1"/>
          </p:nvPr>
        </p:nvPicPr>
        <p:blipFill>
          <a:blip r:embed="rId3"/>
          <a:stretch>
            <a:fillRect/>
          </a:stretch>
        </p:blipFill>
        <p:spPr>
          <a:xfrm>
            <a:off x="373001" y="233229"/>
            <a:ext cx="2789101" cy="2691482"/>
          </a:xfrm>
          <a:prstGeom prst="rect">
            <a:avLst/>
          </a:prstGeom>
        </p:spPr>
      </p:pic>
      <p:sp>
        <p:nvSpPr>
          <p:cNvPr id="35" name="Freeform: Shape 34">
            <a:extLst>
              <a:ext uri="{FF2B5EF4-FFF2-40B4-BE49-F238E27FC236}">
                <a16:creationId xmlns:a16="http://schemas.microsoft.com/office/drawing/2014/main" id="{40996378-98B9-4F3A-9BD5-D71A617AD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5360" y="1248157"/>
            <a:ext cx="4979816" cy="4361685"/>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FAE0F8-C9F8-20D0-67C3-277DEAD7B429}"/>
              </a:ext>
            </a:extLst>
          </p:cNvPr>
          <p:cNvSpPr>
            <a:spLocks noGrp="1"/>
          </p:cNvSpPr>
          <p:nvPr>
            <p:ph type="title"/>
          </p:nvPr>
        </p:nvSpPr>
        <p:spPr>
          <a:xfrm>
            <a:off x="7649571" y="1578971"/>
            <a:ext cx="3050273" cy="1453826"/>
          </a:xfrm>
        </p:spPr>
        <p:txBody>
          <a:bodyPr vert="horz" lIns="91440" tIns="45720" rIns="91440" bIns="45720" rtlCol="0" anchor="b" anchorCtr="1">
            <a:normAutofit/>
          </a:bodyPr>
          <a:lstStyle/>
          <a:p>
            <a:r>
              <a:rPr lang="en-US" sz="3200">
                <a:solidFill>
                  <a:schemeClr val="bg1"/>
                </a:solidFill>
              </a:rPr>
              <a:t>EXPLORATION</a:t>
            </a:r>
          </a:p>
        </p:txBody>
      </p:sp>
      <p:cxnSp>
        <p:nvCxnSpPr>
          <p:cNvPr id="37" name="Straight Connector 36">
            <a:extLst>
              <a:ext uri="{FF2B5EF4-FFF2-40B4-BE49-F238E27FC236}">
                <a16:creationId xmlns:a16="http://schemas.microsoft.com/office/drawing/2014/main" id="{0825E110-0C82-46B4-B14F-14FEDF8C2A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3429000"/>
            <a:ext cx="6715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37FF09F-1F54-46D1-B139-16AD435BD2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flipH="1">
            <a:off x="106103" y="3429001"/>
            <a:ext cx="6858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84A63E0-4BD0-D575-1349-2AD1D71E441F}"/>
              </a:ext>
            </a:extLst>
          </p:cNvPr>
          <p:cNvSpPr txBox="1"/>
          <p:nvPr/>
        </p:nvSpPr>
        <p:spPr>
          <a:xfrm>
            <a:off x="7693245" y="3116200"/>
            <a:ext cx="3282286" cy="2162829"/>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a:solidFill>
                  <a:schemeClr val="bg1"/>
                </a:solidFill>
                <a:latin typeface="Bradley Hand ITC" panose="03070402050302030203" pitchFamily="66" charset="0"/>
              </a:rPr>
              <a:t>Spoiler vs NS reviews</a:t>
            </a:r>
          </a:p>
          <a:p>
            <a:pPr indent="-228600">
              <a:lnSpc>
                <a:spcPct val="90000"/>
              </a:lnSpc>
              <a:spcAft>
                <a:spcPts val="600"/>
              </a:spcAft>
              <a:buFont typeface="Arial" panose="020B0604020202020204" pitchFamily="34" charset="0"/>
              <a:buChar char="•"/>
            </a:pPr>
            <a:r>
              <a:rPr lang="en-US" sz="2000" dirty="0">
                <a:solidFill>
                  <a:schemeClr val="bg1"/>
                </a:solidFill>
                <a:latin typeface="Bradley Hand ITC" panose="03070402050302030203" pitchFamily="66" charset="0"/>
              </a:rPr>
              <a:t>Reviewers – highest number of reviews</a:t>
            </a:r>
          </a:p>
          <a:p>
            <a:pPr indent="-228600">
              <a:lnSpc>
                <a:spcPct val="90000"/>
              </a:lnSpc>
              <a:spcAft>
                <a:spcPts val="600"/>
              </a:spcAft>
              <a:buFont typeface="Arial" panose="020B0604020202020204" pitchFamily="34" charset="0"/>
              <a:buChar char="•"/>
            </a:pPr>
            <a:r>
              <a:rPr lang="en-US" sz="2000" dirty="0">
                <a:solidFill>
                  <a:schemeClr val="bg1"/>
                </a:solidFill>
                <a:latin typeface="Bradley Hand ITC" panose="03070402050302030203" pitchFamily="66" charset="0"/>
              </a:rPr>
              <a:t>Trend of spoilers over time</a:t>
            </a:r>
          </a:p>
          <a:p>
            <a:pPr indent="-228600">
              <a:lnSpc>
                <a:spcPct val="90000"/>
              </a:lnSpc>
              <a:spcAft>
                <a:spcPts val="600"/>
              </a:spcAft>
              <a:buFont typeface="Arial" panose="020B0604020202020204" pitchFamily="34" charset="0"/>
              <a:buChar char="•"/>
            </a:pPr>
            <a:r>
              <a:rPr lang="en-US" sz="2000" dirty="0">
                <a:solidFill>
                  <a:schemeClr val="bg1"/>
                </a:solidFill>
                <a:latin typeface="Bradley Hand ITC" panose="03070402050302030203" pitchFamily="66" charset="0"/>
              </a:rPr>
              <a:t>Spoilers in reviews w.r.t genre</a:t>
            </a:r>
          </a:p>
        </p:txBody>
      </p:sp>
      <p:pic>
        <p:nvPicPr>
          <p:cNvPr id="15" name="Picture 14">
            <a:extLst>
              <a:ext uri="{FF2B5EF4-FFF2-40B4-BE49-F238E27FC236}">
                <a16:creationId xmlns:a16="http://schemas.microsoft.com/office/drawing/2014/main" id="{DA9DC254-7CEC-D119-7741-B3D92011D89C}"/>
              </a:ext>
            </a:extLst>
          </p:cNvPr>
          <p:cNvPicPr>
            <a:picLocks noChangeAspect="1"/>
          </p:cNvPicPr>
          <p:nvPr/>
        </p:nvPicPr>
        <p:blipFill>
          <a:blip r:embed="rId4"/>
          <a:stretch>
            <a:fillRect/>
          </a:stretch>
        </p:blipFill>
        <p:spPr>
          <a:xfrm>
            <a:off x="3607494" y="539154"/>
            <a:ext cx="3462712" cy="2079633"/>
          </a:xfrm>
          <a:prstGeom prst="rect">
            <a:avLst/>
          </a:prstGeom>
        </p:spPr>
      </p:pic>
      <p:pic>
        <p:nvPicPr>
          <p:cNvPr id="17" name="Picture 16">
            <a:extLst>
              <a:ext uri="{FF2B5EF4-FFF2-40B4-BE49-F238E27FC236}">
                <a16:creationId xmlns:a16="http://schemas.microsoft.com/office/drawing/2014/main" id="{EBEF6109-A7B8-DFD5-D6D5-E1F8B97E9837}"/>
              </a:ext>
            </a:extLst>
          </p:cNvPr>
          <p:cNvPicPr>
            <a:picLocks noChangeAspect="1"/>
          </p:cNvPicPr>
          <p:nvPr/>
        </p:nvPicPr>
        <p:blipFill>
          <a:blip r:embed="rId5"/>
          <a:stretch>
            <a:fillRect/>
          </a:stretch>
        </p:blipFill>
        <p:spPr>
          <a:xfrm>
            <a:off x="3631708" y="4114211"/>
            <a:ext cx="3341892" cy="2079634"/>
          </a:xfrm>
          <a:prstGeom prst="rect">
            <a:avLst/>
          </a:prstGeom>
        </p:spPr>
      </p:pic>
    </p:spTree>
    <p:extLst>
      <p:ext uri="{BB962C8B-B14F-4D97-AF65-F5344CB8AC3E}">
        <p14:creationId xmlns:p14="http://schemas.microsoft.com/office/powerpoint/2010/main" val="2378919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4477FA-0F5D-09E0-6166-14FAB894847F}"/>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3000" b="1" kern="1200" dirty="0">
                <a:solidFill>
                  <a:schemeClr val="tx1"/>
                </a:solidFill>
                <a:latin typeface="+mj-lt"/>
                <a:ea typeface="+mj-ea"/>
                <a:cs typeface="+mj-cs"/>
              </a:rPr>
              <a:t>Model</a:t>
            </a:r>
          </a:p>
        </p:txBody>
      </p:sp>
      <p:sp>
        <p:nvSpPr>
          <p:cNvPr id="17"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E0A98B4-ED2E-E081-4FF3-B53574F44903}"/>
              </a:ext>
            </a:extLst>
          </p:cNvPr>
          <p:cNvSpPr>
            <a:spLocks noGrp="1"/>
          </p:cNvSpPr>
          <p:nvPr>
            <p:ph sz="half" idx="1"/>
          </p:nvPr>
        </p:nvSpPr>
        <p:spPr>
          <a:xfrm>
            <a:off x="371094" y="2718054"/>
            <a:ext cx="3438906" cy="3207258"/>
          </a:xfrm>
        </p:spPr>
        <p:txBody>
          <a:bodyPr vert="horz" lIns="91440" tIns="45720" rIns="91440" bIns="45720" rtlCol="0" anchor="t">
            <a:normAutofit/>
          </a:bodyPr>
          <a:lstStyle/>
          <a:p>
            <a:r>
              <a:rPr lang="en-US" sz="2500" b="0" i="0" u="none" strike="noStrike" baseline="0" dirty="0"/>
              <a:t>K- Nearest-Neighbors</a:t>
            </a:r>
          </a:p>
          <a:p>
            <a:r>
              <a:rPr lang="en-US" sz="2500" b="0" i="0" u="none" strike="noStrike" baseline="0" dirty="0"/>
              <a:t>Multi-layer Perceptron</a:t>
            </a:r>
          </a:p>
          <a:p>
            <a:r>
              <a:rPr lang="en-US" sz="2500" b="0" i="0" u="none" strike="noStrike" baseline="0" dirty="0"/>
              <a:t>Random Forest Classifiers</a:t>
            </a:r>
            <a:endParaRPr lang="en-US" sz="2500" dirty="0"/>
          </a:p>
        </p:txBody>
      </p:sp>
      <p:pic>
        <p:nvPicPr>
          <p:cNvPr id="6" name="Picture 5">
            <a:extLst>
              <a:ext uri="{FF2B5EF4-FFF2-40B4-BE49-F238E27FC236}">
                <a16:creationId xmlns:a16="http://schemas.microsoft.com/office/drawing/2014/main" id="{7AAEEB09-454C-6CCD-DAD9-2201B1621954}"/>
              </a:ext>
            </a:extLst>
          </p:cNvPr>
          <p:cNvPicPr>
            <a:picLocks noChangeAspect="1"/>
          </p:cNvPicPr>
          <p:nvPr/>
        </p:nvPicPr>
        <p:blipFill>
          <a:blip r:embed="rId2"/>
          <a:stretch>
            <a:fillRect/>
          </a:stretch>
        </p:blipFill>
        <p:spPr>
          <a:xfrm>
            <a:off x="4883916" y="1723644"/>
            <a:ext cx="6921940" cy="3149482"/>
          </a:xfrm>
          <a:prstGeom prst="rect">
            <a:avLst/>
          </a:prstGeom>
        </p:spPr>
      </p:pic>
      <p:sp>
        <p:nvSpPr>
          <p:cNvPr id="9" name="TextBox 8">
            <a:extLst>
              <a:ext uri="{FF2B5EF4-FFF2-40B4-BE49-F238E27FC236}">
                <a16:creationId xmlns:a16="http://schemas.microsoft.com/office/drawing/2014/main" id="{00250885-B3A9-7811-46A5-A109F1BB0442}"/>
              </a:ext>
            </a:extLst>
          </p:cNvPr>
          <p:cNvSpPr txBox="1"/>
          <p:nvPr/>
        </p:nvSpPr>
        <p:spPr>
          <a:xfrm>
            <a:off x="4955418" y="5555980"/>
            <a:ext cx="6778935" cy="369332"/>
          </a:xfrm>
          <a:prstGeom prst="rect">
            <a:avLst/>
          </a:prstGeom>
          <a:noFill/>
        </p:spPr>
        <p:txBody>
          <a:bodyPr wrap="square" rtlCol="0">
            <a:spAutoFit/>
          </a:bodyPr>
          <a:lstStyle/>
          <a:p>
            <a:pPr algn="ctr"/>
            <a:r>
              <a:rPr lang="en-IN" dirty="0">
                <a:solidFill>
                  <a:schemeClr val="accent3">
                    <a:lumMod val="60000"/>
                    <a:lumOff val="40000"/>
                  </a:schemeClr>
                </a:solidFill>
              </a:rPr>
              <a:t>Illustration – A network graph is being built for each movie and review</a:t>
            </a:r>
          </a:p>
        </p:txBody>
      </p:sp>
    </p:spTree>
    <p:extLst>
      <p:ext uri="{BB962C8B-B14F-4D97-AF65-F5344CB8AC3E}">
        <p14:creationId xmlns:p14="http://schemas.microsoft.com/office/powerpoint/2010/main" val="2170147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2" name="Group 11">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3" name="Rectangle 12">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6" name="Freeform: Shape 15">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8" name="Rectangle 17">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B6F9FB45-8DEA-152B-33FD-1293D8C2ABDC}"/>
              </a:ext>
            </a:extLst>
          </p:cNvPr>
          <p:cNvSpPr>
            <a:spLocks noGrp="1"/>
          </p:cNvSpPr>
          <p:nvPr>
            <p:ph type="title"/>
          </p:nvPr>
        </p:nvSpPr>
        <p:spPr>
          <a:xfrm>
            <a:off x="1143000" y="990599"/>
            <a:ext cx="9906000" cy="685800"/>
          </a:xfrm>
        </p:spPr>
        <p:txBody>
          <a:bodyPr vert="horz" lIns="91440" tIns="45720" rIns="91440" bIns="45720" rtlCol="0" anchor="t">
            <a:normAutofit/>
          </a:bodyPr>
          <a:lstStyle/>
          <a:p>
            <a:r>
              <a:rPr lang="en-US" sz="4000" kern="1200">
                <a:solidFill>
                  <a:schemeClr val="tx1"/>
                </a:solidFill>
                <a:latin typeface="+mj-lt"/>
                <a:ea typeface="+mj-ea"/>
                <a:cs typeface="+mj-cs"/>
              </a:rPr>
              <a:t>Results &amp; Reliability</a:t>
            </a:r>
          </a:p>
        </p:txBody>
      </p:sp>
      <p:graphicFrame>
        <p:nvGraphicFramePr>
          <p:cNvPr id="5" name="Content Placeholder 2">
            <a:extLst>
              <a:ext uri="{FF2B5EF4-FFF2-40B4-BE49-F238E27FC236}">
                <a16:creationId xmlns:a16="http://schemas.microsoft.com/office/drawing/2014/main" id="{DE5EF479-8350-5ABC-8B17-B35C4722EF00}"/>
              </a:ext>
            </a:extLst>
          </p:cNvPr>
          <p:cNvGraphicFramePr>
            <a:graphicFrameLocks noGrp="1"/>
          </p:cNvGraphicFramePr>
          <p:nvPr>
            <p:ph sz="half" idx="1"/>
            <p:extLst>
              <p:ext uri="{D42A27DB-BD31-4B8C-83A1-F6EECF244321}">
                <p14:modId xmlns:p14="http://schemas.microsoft.com/office/powerpoint/2010/main" val="3744546255"/>
              </p:ext>
            </p:extLst>
          </p:nvPr>
        </p:nvGraphicFramePr>
        <p:xfrm>
          <a:off x="685798" y="1959428"/>
          <a:ext cx="10820400" cy="41281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1049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0B57016-0D32-8175-0C16-EE94869AACA7}"/>
              </a:ext>
            </a:extLst>
          </p:cNvPr>
          <p:cNvSpPr>
            <a:spLocks noGrp="1"/>
          </p:cNvSpPr>
          <p:nvPr>
            <p:ph sz="half" idx="1"/>
          </p:nvPr>
        </p:nvSpPr>
        <p:spPr>
          <a:xfrm>
            <a:off x="6270476" y="1622544"/>
            <a:ext cx="5845897" cy="5097951"/>
          </a:xfrm>
        </p:spPr>
        <p:txBody>
          <a:bodyPr vert="horz" lIns="91440" tIns="45720" rIns="91440" bIns="45720" rtlCol="0" anchor="ctr">
            <a:normAutofit lnSpcReduction="10000"/>
          </a:bodyPr>
          <a:lstStyle/>
          <a:p>
            <a:pPr marL="0" indent="0">
              <a:buNone/>
            </a:pPr>
            <a:endParaRPr lang="en-US" sz="1400" b="0" i="0" u="none" strike="noStrike" baseline="0" dirty="0">
              <a:solidFill>
                <a:schemeClr val="tx2"/>
              </a:solidFill>
            </a:endParaRPr>
          </a:p>
          <a:p>
            <a:r>
              <a:rPr lang="en-US" sz="1600" b="0" i="0" u="none" strike="noStrike" baseline="0" dirty="0">
                <a:solidFill>
                  <a:schemeClr val="tx2"/>
                </a:solidFill>
                <a:latin typeface="Grotesque Light" panose="020B0604020202020204" pitchFamily="34" charset="0"/>
              </a:rPr>
              <a:t> Along with being detrimental to viewer experience, these revelations are hurting the entertainment industry by causing people to lose interest in a particular film, resulting in the loss of revenue for the filmmakers. </a:t>
            </a:r>
          </a:p>
          <a:p>
            <a:r>
              <a:rPr lang="en-US" sz="1600" b="0" i="0" u="none" strike="noStrike" baseline="0" dirty="0">
                <a:solidFill>
                  <a:schemeClr val="tx2"/>
                </a:solidFill>
                <a:latin typeface="Grotesque Light" panose="020B0604020202020204" pitchFamily="34" charset="0"/>
              </a:rPr>
              <a:t>With the help of this model, the entertainment industry can detect if a review contains a spoiler or not. </a:t>
            </a:r>
          </a:p>
          <a:p>
            <a:r>
              <a:rPr lang="en-US" sz="1600" b="0" i="0" u="none" strike="noStrike" baseline="0" dirty="0">
                <a:solidFill>
                  <a:schemeClr val="tx2"/>
                </a:solidFill>
                <a:latin typeface="Grotesque Light" panose="020B0604020202020204" pitchFamily="34" charset="0"/>
              </a:rPr>
              <a:t>Either the reviewer can be prompted that he/she is mentioning a spoiler and therefore, it must be tagged as a ‘spoiler’, or the reader of the review can be made aware of the fact that the review features a spoiler. </a:t>
            </a:r>
            <a:endParaRPr lang="en-US" sz="1600" dirty="0">
              <a:solidFill>
                <a:schemeClr val="tx2"/>
              </a:solidFill>
              <a:latin typeface="Grotesque Light" panose="020B0604020202020204" pitchFamily="34" charset="0"/>
            </a:endParaRPr>
          </a:p>
          <a:p>
            <a:r>
              <a:rPr lang="en-US" sz="1600" b="1" i="0" dirty="0" err="1">
                <a:solidFill>
                  <a:schemeClr val="accent2">
                    <a:lumMod val="75000"/>
                  </a:schemeClr>
                </a:solidFill>
                <a:effectLst/>
                <a:latin typeface="Eras Medium ITC" panose="020B0602030504020804" pitchFamily="34" charset="0"/>
              </a:rPr>
              <a:t>Cinelytic</a:t>
            </a:r>
            <a:r>
              <a:rPr lang="en-US" sz="1600" b="0" i="0" dirty="0">
                <a:solidFill>
                  <a:schemeClr val="tx2"/>
                </a:solidFill>
                <a:effectLst/>
                <a:latin typeface="Eras Medium ITC" panose="020B0602030504020804" pitchFamily="34" charset="0"/>
              </a:rPr>
              <a:t> </a:t>
            </a:r>
            <a:r>
              <a:rPr lang="en-US" sz="1600" b="0" i="0" dirty="0">
                <a:solidFill>
                  <a:schemeClr val="accent6">
                    <a:lumMod val="75000"/>
                  </a:schemeClr>
                </a:solidFill>
                <a:effectLst/>
                <a:latin typeface="Eras Medium ITC" panose="020B0602030504020804" pitchFamily="34" charset="0"/>
              </a:rPr>
              <a:t>supports studios and independent content companies to make faster and better informed greenlight, acquisition, and release decisions.</a:t>
            </a:r>
          </a:p>
          <a:p>
            <a:r>
              <a:rPr lang="en-US" sz="1600" b="0" i="0" dirty="0">
                <a:solidFill>
                  <a:schemeClr val="accent6">
                    <a:lumMod val="75000"/>
                  </a:schemeClr>
                </a:solidFill>
                <a:effectLst/>
                <a:latin typeface="Eras Medium ITC" panose="020B0602030504020804" pitchFamily="34" charset="0"/>
              </a:rPr>
              <a:t>The system also crunches script summaries, character descriptions, and length. Overall, there are 19 attributes the platform analyzes to project its box office performance and other future revenues. In these extremely complex calculations, executives try to estimate how much a film may earn across a wide range of territories, what kind of deals to sign with distributors, and how to create a reasonable budget that maximizes chances of success.</a:t>
            </a:r>
            <a:endParaRPr lang="en-US" sz="1600" dirty="0">
              <a:solidFill>
                <a:schemeClr val="accent6">
                  <a:lumMod val="75000"/>
                </a:schemeClr>
              </a:solidFill>
              <a:latin typeface="Eras Medium ITC" panose="020B0602030504020804" pitchFamily="34" charset="0"/>
            </a:endParaRPr>
          </a:p>
        </p:txBody>
      </p:sp>
      <p:pic>
        <p:nvPicPr>
          <p:cNvPr id="8" name="Picture 7" descr="A picture containing text&#10;&#10;Description automatically generated">
            <a:extLst>
              <a:ext uri="{FF2B5EF4-FFF2-40B4-BE49-F238E27FC236}">
                <a16:creationId xmlns:a16="http://schemas.microsoft.com/office/drawing/2014/main" id="{73C9EAE4-83AA-0B16-17F0-857523855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6096000" cy="3470393"/>
          </a:xfrm>
          <a:prstGeom prst="rect">
            <a:avLst/>
          </a:prstGeom>
          <a:solidFill>
            <a:srgbClr val="1D99E5"/>
          </a:solidFill>
        </p:spPr>
      </p:pic>
    </p:spTree>
    <p:extLst>
      <p:ext uri="{BB962C8B-B14F-4D97-AF65-F5344CB8AC3E}">
        <p14:creationId xmlns:p14="http://schemas.microsoft.com/office/powerpoint/2010/main" val="902776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6" name="Content Placeholder 5" descr="A picture containing text&#10;&#10;Description automatically generated">
            <a:extLst>
              <a:ext uri="{FF2B5EF4-FFF2-40B4-BE49-F238E27FC236}">
                <a16:creationId xmlns:a16="http://schemas.microsoft.com/office/drawing/2014/main" id="{EC3BEE8F-3A30-6D06-919C-9078E567DDF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0"/>
            <a:ext cx="5425132" cy="5611506"/>
          </a:xfrm>
        </p:spPr>
      </p:pic>
      <p:graphicFrame>
        <p:nvGraphicFramePr>
          <p:cNvPr id="19" name="Content Placeholder 9">
            <a:extLst>
              <a:ext uri="{FF2B5EF4-FFF2-40B4-BE49-F238E27FC236}">
                <a16:creationId xmlns:a16="http://schemas.microsoft.com/office/drawing/2014/main" id="{718F1E17-29A7-ADE6-9127-0586B2C638C1}"/>
              </a:ext>
            </a:extLst>
          </p:cNvPr>
          <p:cNvGraphicFramePr>
            <a:graphicFrameLocks noGrp="1"/>
          </p:cNvGraphicFramePr>
          <p:nvPr>
            <p:ph sz="half" idx="1"/>
            <p:extLst>
              <p:ext uri="{D42A27DB-BD31-4B8C-83A1-F6EECF244321}">
                <p14:modId xmlns:p14="http://schemas.microsoft.com/office/powerpoint/2010/main" val="795553845"/>
              </p:ext>
            </p:extLst>
          </p:nvPr>
        </p:nvGraphicFramePr>
        <p:xfrm>
          <a:off x="6883782" y="82503"/>
          <a:ext cx="5308218" cy="56131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Rectangle 14">
            <a:extLst>
              <a:ext uri="{FF2B5EF4-FFF2-40B4-BE49-F238E27FC236}">
                <a16:creationId xmlns:a16="http://schemas.microsoft.com/office/drawing/2014/main" id="{0B7C1E97-15EB-52C4-0379-6D39712EC585}"/>
              </a:ext>
            </a:extLst>
          </p:cNvPr>
          <p:cNvSpPr/>
          <p:nvPr/>
        </p:nvSpPr>
        <p:spPr>
          <a:xfrm>
            <a:off x="6036416" y="5530355"/>
            <a:ext cx="4698045" cy="1246495"/>
          </a:xfrm>
          <a:prstGeom prst="rect">
            <a:avLst/>
          </a:prstGeom>
          <a:noFill/>
        </p:spPr>
        <p:txBody>
          <a:bodyPr wrap="square" lIns="91440" tIns="45720" rIns="91440" bIns="45720" anchor="b" anchorCtr="0">
            <a:spAutoFit/>
          </a:bodyPr>
          <a:lstStyle/>
          <a:p>
            <a:pPr algn="r"/>
            <a:r>
              <a:rPr lang="en-US" sz="2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Directed by</a:t>
            </a:r>
          </a:p>
          <a:p>
            <a:pPr algn="r"/>
            <a:r>
              <a:rPr lang="en-US" sz="25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Easwar Manikanta. N</a:t>
            </a:r>
          </a:p>
          <a:p>
            <a:pPr algn="r"/>
            <a:r>
              <a:rPr lang="en-US" sz="2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(U02793943</a:t>
            </a:r>
            <a:r>
              <a:rPr lang="en-US" sz="25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en-US" sz="2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308825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3074</TotalTime>
  <Words>619</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Bernard MT Condensed</vt:lpstr>
      <vt:lpstr>Bradley Hand ITC</vt:lpstr>
      <vt:lpstr>Calibri</vt:lpstr>
      <vt:lpstr>Calibri Light</vt:lpstr>
      <vt:lpstr>Calibri Light (Headings)</vt:lpstr>
      <vt:lpstr>Eras Medium ITC</vt:lpstr>
      <vt:lpstr>Grotesque Light</vt:lpstr>
      <vt:lpstr>Verdana</vt:lpstr>
      <vt:lpstr>Office Theme</vt:lpstr>
      <vt:lpstr>PowerPoint Presentation</vt:lpstr>
      <vt:lpstr> Would you still watch The Avengers if you found out that Iron Man dies at the end?  Would you watch the final season of Game of Thrones if somebody told you Bran was going to be the king of the North?  </vt:lpstr>
      <vt:lpstr>PowerPoint Presentation</vt:lpstr>
      <vt:lpstr>Characteristics</vt:lpstr>
      <vt:lpstr>EXPLORATION</vt:lpstr>
      <vt:lpstr>Model</vt:lpstr>
      <vt:lpstr>Results &amp; Reliability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 Satya Srikar Vanga</dc:creator>
  <cp:lastModifiedBy>Easwar Manikanta Srinivas Naramsetty</cp:lastModifiedBy>
  <cp:revision>11</cp:revision>
  <dcterms:created xsi:type="dcterms:W3CDTF">2022-10-14T02:56:02Z</dcterms:created>
  <dcterms:modified xsi:type="dcterms:W3CDTF">2022-10-17T16:23:24Z</dcterms:modified>
</cp:coreProperties>
</file>