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03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44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48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663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97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4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0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01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63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52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1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081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14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500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31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EC251E-4034-4D88-A39B-E1C0CB34A403}" type="datetimeFigureOut">
              <a:rPr lang="bg-BG" smtClean="0"/>
              <a:t>16.11.2016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054BD-2D73-4E2D-A7DC-9F5DBE59BD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9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58339"/>
            <a:ext cx="8574622" cy="2616199"/>
          </a:xfrm>
        </p:spPr>
        <p:txBody>
          <a:bodyPr>
            <a:normAutofit/>
          </a:bodyPr>
          <a:lstStyle/>
          <a:p>
            <a:r>
              <a:rPr lang="bg-BG" sz="8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Двумерни масиви</a:t>
            </a:r>
            <a:endParaRPr lang="bg-BG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697" y="5279157"/>
            <a:ext cx="6987645" cy="1388534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uxton Sketch" panose="03080500000500000004" pitchFamily="66" charset="0"/>
              </a:rPr>
              <a:t>Валентин Първанов и Ивелина Нонева</a:t>
            </a:r>
            <a:endParaRPr lang="bg-BG" sz="2800" dirty="0">
              <a:solidFill>
                <a:schemeClr val="tx1">
                  <a:lumMod val="75000"/>
                  <a:lumOff val="25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2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86572">
            <a:off x="1227331" y="1881834"/>
            <a:ext cx="1056272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bg-BG" sz="7200" b="1" i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60000" dist="60007" dir="5400000" sy="-100000" algn="bl" rotWithShape="0"/>
                </a:effectLst>
              </a:rPr>
              <a:t>Благодарим за вниманието !</a:t>
            </a:r>
            <a:endParaRPr lang="en-US" sz="7200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843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12"/>
            <a:ext cx="5284980" cy="829102"/>
          </a:xfrm>
        </p:spPr>
        <p:txBody>
          <a:bodyPr>
            <a:noAutofit/>
          </a:bodyPr>
          <a:lstStyle/>
          <a:p>
            <a:r>
              <a:rPr lang="bg-BG" sz="54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Масиви</a:t>
            </a:r>
            <a:endParaRPr lang="bg-BG" sz="5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128" y="832514"/>
            <a:ext cx="10018713" cy="10451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>
                <a:ln w="0"/>
                <a:solidFill>
                  <a:schemeClr val="bg2">
                    <a:lumMod val="50000"/>
                  </a:schemeClr>
                </a:solidFill>
              </a:rPr>
              <a:t>Масивите  са неизменна  </a:t>
            </a:r>
            <a:r>
              <a:rPr lang="ru-RU" dirty="0">
                <a:ln w="0"/>
                <a:solidFill>
                  <a:schemeClr val="bg2">
                    <a:lumMod val="50000"/>
                  </a:schemeClr>
                </a:solidFill>
              </a:rPr>
              <a:t>част  от </a:t>
            </a:r>
            <a:r>
              <a:rPr lang="ru-RU" dirty="0" smtClean="0">
                <a:ln w="0"/>
                <a:solidFill>
                  <a:schemeClr val="bg2">
                    <a:lumMod val="50000"/>
                  </a:schemeClr>
                </a:solidFill>
              </a:rPr>
              <a:t>повечето  езици  </a:t>
            </a:r>
            <a:r>
              <a:rPr lang="ru-RU" dirty="0">
                <a:ln w="0"/>
                <a:solidFill>
                  <a:schemeClr val="bg2">
                    <a:lumMod val="50000"/>
                  </a:schemeClr>
                </a:solidFill>
              </a:rPr>
              <a:t>за  програмиране.  </a:t>
            </a:r>
            <a:r>
              <a:rPr lang="ru-RU" dirty="0" smtClean="0">
                <a:ln w="0"/>
                <a:solidFill>
                  <a:schemeClr val="bg2">
                    <a:lumMod val="50000"/>
                  </a:schemeClr>
                </a:solidFill>
              </a:rPr>
              <a:t>Те представляват съвкупности от </a:t>
            </a:r>
            <a:r>
              <a:rPr lang="ru-RU" dirty="0">
                <a:ln w="0"/>
                <a:solidFill>
                  <a:schemeClr val="bg2">
                    <a:lumMod val="50000"/>
                  </a:schemeClr>
                </a:solidFill>
              </a:rPr>
              <a:t>променливи, които наричаме </a:t>
            </a:r>
            <a:r>
              <a:rPr lang="ru-RU" dirty="0" smtClean="0">
                <a:ln w="0"/>
                <a:solidFill>
                  <a:schemeClr val="bg2">
                    <a:lumMod val="50000"/>
                  </a:schemeClr>
                </a:solidFill>
              </a:rPr>
              <a:t>елементи.</a:t>
            </a:r>
            <a:endParaRPr lang="ru-RU" dirty="0">
              <a:ln w="0"/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60561" y="2033516"/>
            <a:ext cx="7656821" cy="204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0561" y="4517409"/>
            <a:ext cx="1012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Масивите  могат  да  бъдат  от  различни  размерности,  като  най-често използвани са едномерните и двумерните масиви. Едномерните масиви се наричат още вектори, а двумерните –матрици.</a:t>
            </a:r>
            <a:endParaRPr lang="bg-BG" sz="2400" dirty="0">
              <a:ln w="0"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7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947" y="290015"/>
            <a:ext cx="10151896" cy="638033"/>
          </a:xfrm>
        </p:spPr>
        <p:txBody>
          <a:bodyPr>
            <a:normAutofit fontScale="90000"/>
          </a:bodyPr>
          <a:lstStyle/>
          <a:p>
            <a:r>
              <a:rPr lang="ru-RU" sz="4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Деклариране и заделяне на масиви</a:t>
            </a:r>
            <a:endParaRPr lang="bg-BG" sz="4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2824" y="1431393"/>
            <a:ext cx="7083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Int [] myArray= new int [8];</a:t>
            </a:r>
            <a:endParaRPr lang="bg-BG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87857" y="2016168"/>
            <a:ext cx="614149" cy="5033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1948" y="2811439"/>
            <a:ext cx="79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</a:rPr>
              <a:t>тип</a:t>
            </a:r>
            <a:endParaRPr lang="bg-BG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57098" y="2016169"/>
            <a:ext cx="1" cy="7952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92824" y="3042271"/>
            <a:ext cx="159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solidFill>
                  <a:schemeClr val="bg2">
                    <a:lumMod val="50000"/>
                  </a:schemeClr>
                </a:solidFill>
              </a:rPr>
              <a:t>Означение за масив</a:t>
            </a:r>
            <a:endParaRPr lang="bg-BG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01320" y="2267840"/>
            <a:ext cx="243384" cy="148231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4077" y="3894302"/>
            <a:ext cx="150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</a:rPr>
              <a:t>име </a:t>
            </a:r>
            <a:endParaRPr lang="bg-BG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20518" y="2131584"/>
            <a:ext cx="484497" cy="114152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0518" y="3432637"/>
            <a:ext cx="2241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</a:rPr>
              <a:t>ключова дума, служеща за заделяне на памет</a:t>
            </a:r>
            <a:endParaRPr lang="bg-BG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08123" y="2126155"/>
            <a:ext cx="2961565" cy="15031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1296" y="3750157"/>
            <a:ext cx="245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</a:rPr>
              <a:t>дължина на масива</a:t>
            </a:r>
            <a:endParaRPr lang="bg-BG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4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084" y="1149823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Картинката показва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че след заделянето на масива променливата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myArray сочи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адрес в динамичната памет, където се намира нейната стойност. </a:t>
            </a:r>
            <a:b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Елементите на масивите винаги се съхраняват в динамичната памет (в т.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heap).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заделянето на масив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квадратните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скоби</a:t>
            </a:r>
            <a:r>
              <a:rPr lang="ru-RU" sz="4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задава броят на елементите му и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фиксира неговата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дължина. </a:t>
            </a:r>
            <a:b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Типът на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елементите се пише след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new,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се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укаже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какви точно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</a:t>
            </a:r>
            <a:r>
              <a:rPr lang="ru-RU" sz="27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 да се задели </a:t>
            </a:r>
            <a:r>
              <a:rPr lang="ru-RU" sz="27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памет.</a:t>
            </a:r>
            <a:endParaRPr lang="bg-BG" sz="27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953" y="4001992"/>
            <a:ext cx="8655844" cy="27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068" y="0"/>
            <a:ext cx="10018713" cy="1378424"/>
          </a:xfrm>
        </p:spPr>
        <p:txBody>
          <a:bodyPr/>
          <a:lstStyle/>
          <a:p>
            <a:r>
              <a:rPr lang="bg-BG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Инициализация на масив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253" y="120668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Преди да използваме елемент от даден </a:t>
            </a:r>
            <a:r>
              <a:rPr lang="ru-RU" dirty="0" smtClean="0"/>
              <a:t>масив, той </a:t>
            </a:r>
            <a:r>
              <a:rPr lang="ru-RU" dirty="0"/>
              <a:t>трябва да </a:t>
            </a:r>
            <a:r>
              <a:rPr lang="ru-RU" dirty="0" smtClean="0"/>
              <a:t>има начална </a:t>
            </a:r>
            <a:r>
              <a:rPr lang="ru-RU" dirty="0"/>
              <a:t>стойност. Тази стойност е равна на </a:t>
            </a:r>
            <a:r>
              <a:rPr lang="ru-RU" dirty="0" smtClean="0"/>
              <a:t>нула </a:t>
            </a:r>
            <a:r>
              <a:rPr lang="ru-RU" dirty="0"/>
              <a:t>при числените типове или </a:t>
            </a:r>
            <a:r>
              <a:rPr lang="ru-RU" dirty="0" smtClean="0"/>
              <a:t>неин еквивалент </a:t>
            </a:r>
            <a:r>
              <a:rPr lang="ru-RU" dirty="0"/>
              <a:t>при </a:t>
            </a:r>
            <a:r>
              <a:rPr lang="ru-RU" dirty="0" smtClean="0"/>
              <a:t>нечислени </a:t>
            </a:r>
            <a:r>
              <a:rPr lang="ru-RU" dirty="0"/>
              <a:t>типове (например </a:t>
            </a:r>
            <a:r>
              <a:rPr lang="en-US" dirty="0" smtClean="0"/>
              <a:t>N</a:t>
            </a:r>
            <a:r>
              <a:rPr lang="ru-RU" dirty="0" smtClean="0"/>
              <a:t>ull за </a:t>
            </a:r>
            <a:r>
              <a:rPr lang="ru-RU" dirty="0"/>
              <a:t>референтни типове и </a:t>
            </a:r>
            <a:r>
              <a:rPr lang="en-US" dirty="0" smtClean="0"/>
              <a:t>F</a:t>
            </a:r>
            <a:r>
              <a:rPr lang="ru-RU" dirty="0" smtClean="0"/>
              <a:t>alse за </a:t>
            </a:r>
            <a:r>
              <a:rPr lang="ru-RU" dirty="0"/>
              <a:t>булевия </a:t>
            </a:r>
            <a:r>
              <a:rPr lang="ru-RU" dirty="0" smtClean="0"/>
              <a:t>тип).</a:t>
            </a:r>
          </a:p>
          <a:p>
            <a:pPr marL="0" indent="0" algn="ctr">
              <a:buNone/>
            </a:pPr>
            <a:r>
              <a:rPr lang="ru-RU" dirty="0" smtClean="0"/>
              <a:t>Разбира се, начални </a:t>
            </a:r>
            <a:r>
              <a:rPr lang="ru-RU" dirty="0"/>
              <a:t>стойности можем да </a:t>
            </a:r>
            <a:r>
              <a:rPr lang="ru-RU" dirty="0" smtClean="0"/>
              <a:t>задаваме и изрично. </a:t>
            </a:r>
            <a:r>
              <a:rPr lang="ru-RU" dirty="0"/>
              <a:t>Това може да </a:t>
            </a:r>
            <a:r>
              <a:rPr lang="ru-RU" dirty="0" smtClean="0"/>
              <a:t>стане </a:t>
            </a:r>
            <a:r>
              <a:rPr lang="ru-RU" dirty="0"/>
              <a:t>по различни начини. </a:t>
            </a:r>
          </a:p>
          <a:p>
            <a:pPr marL="0" indent="0" algn="ctr">
              <a:buNone/>
            </a:pPr>
            <a:r>
              <a:rPr lang="ru-RU" dirty="0"/>
              <a:t>Ето един от тях: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402006" y="480401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Int [] array=  { 1, 2, 3, 4, 5}</a:t>
            </a:r>
            <a:endParaRPr lang="bg-BG" sz="3200" b="1" i="1" dirty="0"/>
          </a:p>
        </p:txBody>
      </p:sp>
    </p:spTree>
    <p:extLst>
      <p:ext uri="{BB962C8B-B14F-4D97-AF65-F5344CB8AC3E}">
        <p14:creationId xmlns:p14="http://schemas.microsoft.com/office/powerpoint/2010/main" val="3004318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0"/>
            <a:ext cx="10018713" cy="1170296"/>
          </a:xfrm>
        </p:spPr>
        <p:txBody>
          <a:bodyPr>
            <a:normAutofit fontScale="90000"/>
          </a:bodyPr>
          <a:lstStyle/>
          <a:p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Какво е </a:t>
            </a:r>
            <a:b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"многомерен масив"? </a:t>
            </a: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Какво е 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"матрица"?</a:t>
            </a:r>
            <a:endParaRPr lang="bg-BG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5025" y="1624084"/>
            <a:ext cx="8393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[,] twoDimentionalArray;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[,,] threeDimentionalArray;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Такива масиви ще наричаме двумерни</a:t>
            </a:r>
            <a:r>
              <a:rPr lang="bg-BG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тримерни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защото имат повече от едно измерения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още матрици. Масиви с повече от едно измерение ще наричаме многомерни.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33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127" y="153537"/>
            <a:ext cx="10018713" cy="1074761"/>
          </a:xfrm>
        </p:spPr>
        <p:txBody>
          <a:bodyPr>
            <a:normAutofit/>
          </a:bodyPr>
          <a:lstStyle/>
          <a:p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Деклариране и заделяне на </a:t>
            </a:r>
            <a:r>
              <a:rPr lang="ru-RU" sz="3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многомерен </a:t>
            </a:r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</a:t>
            </a:r>
            <a:endParaRPr lang="bg-BG" sz="36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127" y="1970963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[,] intMatrix = new int[ 3, 4];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[,] floatMatrix = new float [ 5, 6];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String[,,] stringCube = new string [ 5, 5, 5];</a:t>
            </a:r>
            <a:endParaRPr lang="bg-B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82436" y="1774209"/>
            <a:ext cx="27296" cy="74266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826156" y="1970963"/>
            <a:ext cx="721056" cy="5459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9169" y="1306500"/>
            <a:ext cx="75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6663" y="1425052"/>
            <a:ext cx="75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907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90" y="0"/>
            <a:ext cx="10018713" cy="1752599"/>
          </a:xfrm>
        </p:spPr>
        <p:txBody>
          <a:bodyPr/>
          <a:lstStyle/>
          <a:p>
            <a:r>
              <a:rPr lang="bg-BG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Инициализация на двумерен масив</a:t>
            </a:r>
            <a:endParaRPr lang="bg-BG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890" y="1572735"/>
            <a:ext cx="5830889" cy="4156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int[,] </a:t>
            </a:r>
            <a:r>
              <a:rPr lang="en-US" sz="3200" dirty="0"/>
              <a:t>matrix = </a:t>
            </a:r>
          </a:p>
          <a:p>
            <a:pPr marL="0" indent="0">
              <a:buNone/>
            </a:pPr>
            <a:r>
              <a:rPr lang="en-US" sz="3200" dirty="0" smtClean="0"/>
              <a:t>{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{</a:t>
            </a:r>
            <a:r>
              <a:rPr lang="en-US" sz="3200" dirty="0"/>
              <a:t>1, 2, 3, 4},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row 0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3200" dirty="0" smtClean="0"/>
              <a:t>	{</a:t>
            </a:r>
            <a:r>
              <a:rPr lang="en-US" sz="3200" dirty="0"/>
              <a:t>5, 6, 7, 8},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row 1 values</a:t>
            </a:r>
          </a:p>
          <a:p>
            <a:pPr marL="0" indent="0">
              <a:buNone/>
            </a:pPr>
            <a:r>
              <a:rPr lang="en-US" sz="3200" dirty="0" smtClean="0"/>
              <a:t>};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// The matrix size is 2 x 4 (2 rows, 4 cols)</a:t>
            </a:r>
            <a:endParaRPr lang="bg-BG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8628" y="1572735"/>
            <a:ext cx="583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bg-BG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0]  matrix</a:t>
            </a:r>
            <a:r>
              <a:rPr lang="bg-BG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1]  matrix</a:t>
            </a:r>
            <a:r>
              <a:rPr lang="bg-BG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2]  matrix</a:t>
            </a:r>
            <a:r>
              <a:rPr lang="bg-BG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3]</a:t>
            </a:r>
            <a:r>
              <a:rPr lang="bg-BG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bg-BG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[1, 0]  matrix</a:t>
            </a:r>
            <a:r>
              <a:rPr lang="bg-BG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[1, 1]  matrix</a:t>
            </a:r>
            <a:r>
              <a:rPr lang="bg-BG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[1, 2]  matrix</a:t>
            </a:r>
            <a:r>
              <a:rPr lang="bg-BG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[1, 3]</a:t>
            </a:r>
            <a:endParaRPr lang="bg-BG" sz="20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945089" y="2816126"/>
            <a:ext cx="191068" cy="207445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2054" y="4980400"/>
            <a:ext cx="352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Достъпване до елементите</a:t>
            </a:r>
            <a:endParaRPr lang="bg-BG" sz="2800" b="1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72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322" y="740392"/>
            <a:ext cx="10018713" cy="897340"/>
          </a:xfrm>
        </p:spPr>
        <p:txBody>
          <a:bodyPr>
            <a:normAutofit/>
          </a:bodyPr>
          <a:lstStyle/>
          <a:p>
            <a:pPr algn="l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Четене на матрица от конзолата 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–пример</a:t>
            </a:r>
            <a:endParaRPr lang="bg-BG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Console.Write("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rows: ");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bg-B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int.Parse(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Console.Write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("Enter the number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bg-B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int.Parse(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[,] matrix = new int [ rows, cols]; </a:t>
            </a:r>
            <a:endParaRPr lang="bg-B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11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402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Buxton Sketch</vt:lpstr>
      <vt:lpstr>Corbel</vt:lpstr>
      <vt:lpstr>Parallax</vt:lpstr>
      <vt:lpstr>Двумерни масиви</vt:lpstr>
      <vt:lpstr>Масиви</vt:lpstr>
      <vt:lpstr>Деклариране и заделяне на масиви</vt:lpstr>
      <vt:lpstr>Картинката показва, че след заделянето на масива променливата myArray сочи към адрес в динамичната памет, където се намира нейната стойност.  Елементите на масивите винаги се съхраняват в динамичната памет (в т. нар. heap). При заделянето на масив в квадратните скоби се задава броят на елементите му и така се фиксира неговата дължина.  Типът на елементите се пише след new, за да се укаже за какви точно елементи трябва да се задели памет.</vt:lpstr>
      <vt:lpstr>Инициализация на масив</vt:lpstr>
      <vt:lpstr>Какво е  "многомерен масив"? Какво е "матрица"?</vt:lpstr>
      <vt:lpstr>Деклариране и заделяне на многомерен масив</vt:lpstr>
      <vt:lpstr>Инициализация на двумерен масив</vt:lpstr>
      <vt:lpstr>Четене на матрица от конзолата –пример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Ivelina Noneva</dc:creator>
  <cp:lastModifiedBy>Ivelina Noneva</cp:lastModifiedBy>
  <cp:revision>17</cp:revision>
  <dcterms:created xsi:type="dcterms:W3CDTF">2016-11-16T14:09:17Z</dcterms:created>
  <dcterms:modified xsi:type="dcterms:W3CDTF">2016-11-16T15:33:34Z</dcterms:modified>
</cp:coreProperties>
</file>