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Canillas" initials="LC" lastIdx="1" clrIdx="0">
    <p:extLst>
      <p:ext uri="{19B8F6BF-5375-455C-9EA6-DF929625EA0E}">
        <p15:presenceInfo xmlns:p15="http://schemas.microsoft.com/office/powerpoint/2012/main" userId="cdda5c856c53e3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F43"/>
    <a:srgbClr val="FFB566"/>
    <a:srgbClr val="6D8DFF"/>
    <a:srgbClr val="77FF8E"/>
    <a:srgbClr val="FF70D1"/>
    <a:srgbClr val="FFF763"/>
    <a:srgbClr val="FF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2F7E-C844-4C8D-8A64-B6D0E2F2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A3D7-CB20-4CB0-A0A6-D89D997C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86AF-318C-413A-83E9-E9097BB9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671B-32BB-4B33-809F-8E378982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90A6-4815-4F8E-AE2F-D7BB86D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F294-8C2A-4DC4-A8BB-51867200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9B7E-38CC-4CAF-86C4-CD038652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75D-330F-459C-8475-5AF346E5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DF63-85F6-4304-9E6D-45930E04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6A2E-5F7A-41D9-AB8A-CFFC77EB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0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DC140-11B4-42B4-87AD-D0524D614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513B-FB61-48D9-B465-AFB5E941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76F9-CAD1-454D-93B9-52EA4B7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9AC4-49DB-4C8A-B46F-86EF606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2085-8D19-43A9-9E31-9DAD964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54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504-3B85-499A-B448-1FE0E253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ED4B-AD1D-45FF-85AF-DD3ED91B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3E7D-DD25-4338-99C8-80180013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3DEF-C989-41F5-BEE7-F011BFE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9593-E0E7-479E-A2B5-593BE43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6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C7C-826D-488B-9F3B-6F65061C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96CE-2980-4126-ADF7-F414FFAC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D53F-8C17-4A41-AD3E-56B806BF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DD13-99AC-4754-B2E9-04E1765A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260A-FEC0-4D48-BCAC-047A6B3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86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C424-399E-4C56-A77E-A9B70304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8716-13FB-4DE0-89E3-D60A55CA5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F5BE0-DB6F-4B8E-91F5-2ACE8F9F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103B9-ACF0-43B8-8CC5-CD33D48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17B05-7595-4479-A58C-6C78DFC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196E-8E0E-4CF5-A346-D1DA650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33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03C9-660F-441D-BE3E-466F2E95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3A81-E97B-4F6E-B139-DDEBEEFD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E0FC-1F02-4D52-9D7E-6230E121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377EC-11D7-470C-9DC0-6D4B46B1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1D37-2C4C-4ADF-8255-65B71605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50F76-84D4-4CAB-883E-EDC8A88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F3455-8653-4FF5-B1BA-A36778A7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12FF-25FB-4B74-A702-C04D4D3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5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06E-16E4-441E-9103-AB49ACE8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F0D4A-2F8E-4D4F-B52D-0E0AB90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5890E-2D2F-4945-9889-64AD3D50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11C1-F09A-4EA8-8FB0-B4DFD603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7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E2AD3-F05D-4240-856A-55006EAD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E7E9A-B26E-4135-B4AF-F96F2EE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588D-002F-441B-B9A2-12E8219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97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4955-0390-4837-A42C-7B8DD65C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39FD-825F-410E-953F-EEE1CD57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B1EFA-40FC-4B2F-99CF-0CD0DABD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104D-7211-4F5B-9C02-A8D52607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B231-8FAB-42B6-8D57-861F0A00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A32F-CAE1-4A22-B44A-B1E2243F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68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D72A-427E-4A4E-9E41-3E1E502D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5F3E0-AF38-40D5-9CD7-A0C76789D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373A-656E-4F28-B324-D5656F96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FA37-4108-4948-B84C-21D9A64E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1CA1-6EB4-4DD2-BE9A-4D5351DA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1F68-60BF-4174-94E9-84C544C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4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6B5A5-B9C6-4DDD-96E2-3C43500D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E0C0-392B-4391-BA5B-846C0BCA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21CF-0F05-4C5C-A55F-49824C989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3547-57AC-463C-B855-29AA91B66CFB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B524-214C-4986-8C8B-F682EB32C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E579-072E-4A45-8D5A-8A8B417D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0FE6-EE16-436C-A25D-B8D0757D47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1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YbJOTdZBX1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2165E-53E3-4F35-A53E-1DB5EC4E7852}"/>
              </a:ext>
            </a:extLst>
          </p:cNvPr>
          <p:cNvSpPr txBox="1"/>
          <p:nvPr/>
        </p:nvSpPr>
        <p:spPr>
          <a:xfrm>
            <a:off x="4000875" y="197708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Communication Process Topic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E12A7-1024-4116-8896-A20E18E4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45" y="4672914"/>
            <a:ext cx="2078028" cy="2078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262418-4CB5-4E89-9C06-9A4563932DB9}"/>
              </a:ext>
            </a:extLst>
          </p:cNvPr>
          <p:cNvSpPr/>
          <p:nvPr/>
        </p:nvSpPr>
        <p:spPr>
          <a:xfrm>
            <a:off x="1085610" y="583070"/>
            <a:ext cx="58305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sz="1600" dirty="0"/>
          </a:p>
          <a:p>
            <a:r>
              <a:rPr lang="en-PH" sz="1600" b="1" dirty="0">
                <a:solidFill>
                  <a:srgbClr val="544F43"/>
                </a:solidFill>
              </a:rPr>
              <a:t>A. Participants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Senders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2. Receivers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B. Messages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Meanings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2. Symbols</a:t>
            </a:r>
          </a:p>
          <a:p>
            <a:r>
              <a:rPr lang="en-US" sz="1600" b="1" dirty="0">
                <a:solidFill>
                  <a:srgbClr val="6D8DFF"/>
                </a:solidFill>
              </a:rPr>
              <a:t>        a. Verbal symbols (words)</a:t>
            </a:r>
          </a:p>
          <a:p>
            <a:r>
              <a:rPr lang="en-US" sz="1600" b="1" dirty="0">
                <a:solidFill>
                  <a:srgbClr val="6D8DFF"/>
                </a:solidFill>
              </a:rPr>
              <a:t>        b. Nonverbal (behaviors)</a:t>
            </a:r>
          </a:p>
          <a:p>
            <a:r>
              <a:rPr lang="en-US" sz="1600" b="1" dirty="0">
                <a:solidFill>
                  <a:srgbClr val="6D8DFF"/>
                </a:solidFill>
              </a:rPr>
              <a:t>        c. Visual Images</a:t>
            </a:r>
            <a:endParaRPr lang="en-PH" sz="1600" b="1" dirty="0">
              <a:solidFill>
                <a:srgbClr val="6D8DFF"/>
              </a:solidFill>
            </a:endParaRPr>
          </a:p>
          <a:p>
            <a:r>
              <a:rPr lang="en-PH" sz="1600" b="1" dirty="0">
                <a:solidFill>
                  <a:srgbClr val="544F43"/>
                </a:solidFill>
              </a:rPr>
              <a:t>    3. Encoding and decoding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a. Encoding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b. Decoding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4. Form (Organization)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C. Context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Physical Context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a. Factors of Physical Context</a:t>
            </a:r>
          </a:p>
          <a:p>
            <a:r>
              <a:rPr lang="en-PH" sz="1600" b="1" dirty="0">
                <a:solidFill>
                  <a:srgbClr val="6D8DFF"/>
                </a:solidFill>
              </a:rPr>
              <a:t>             </a:t>
            </a:r>
            <a:r>
              <a:rPr lang="en-PH" sz="1600" b="1" dirty="0" err="1">
                <a:solidFill>
                  <a:srgbClr val="6D8DFF"/>
                </a:solidFill>
              </a:rPr>
              <a:t>i</a:t>
            </a:r>
            <a:r>
              <a:rPr lang="en-PH" sz="1600" b="1" dirty="0">
                <a:solidFill>
                  <a:srgbClr val="6D8DFF"/>
                </a:solidFill>
              </a:rPr>
              <a:t>. Location</a:t>
            </a:r>
          </a:p>
          <a:p>
            <a:r>
              <a:rPr lang="en-PH" sz="1600" b="1" dirty="0">
                <a:solidFill>
                  <a:srgbClr val="6D8DFF"/>
                </a:solidFill>
              </a:rPr>
              <a:t>            ii. Environmental conditions</a:t>
            </a:r>
          </a:p>
          <a:p>
            <a:r>
              <a:rPr lang="en-PH" sz="1600" b="1" dirty="0">
                <a:solidFill>
                  <a:srgbClr val="6D8DFF"/>
                </a:solidFill>
              </a:rPr>
              <a:t>           iii. Distance between participants </a:t>
            </a:r>
          </a:p>
          <a:p>
            <a:r>
              <a:rPr lang="en-PH" sz="1600" b="1" dirty="0">
                <a:solidFill>
                  <a:srgbClr val="6D8DFF"/>
                </a:solidFill>
              </a:rPr>
              <a:t>           vi. Time</a:t>
            </a:r>
            <a:endParaRPr lang="en-PH" sz="1600" dirty="0"/>
          </a:p>
          <a:p>
            <a:r>
              <a:rPr lang="en-PH" sz="1600" b="1" dirty="0">
                <a:solidFill>
                  <a:srgbClr val="544F43"/>
                </a:solidFill>
              </a:rPr>
              <a:t>        b. Communication in Technologically Mediated spaces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     </a:t>
            </a:r>
            <a:r>
              <a:rPr lang="en-PH" sz="1600" b="1" dirty="0" err="1">
                <a:solidFill>
                  <a:srgbClr val="544F43"/>
                </a:solidFill>
              </a:rPr>
              <a:t>i</a:t>
            </a:r>
            <a:r>
              <a:rPr lang="en-PH" sz="1600" b="1" dirty="0">
                <a:solidFill>
                  <a:srgbClr val="544F43"/>
                </a:solidFill>
              </a:rPr>
              <a:t>. synchronous technologies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    ii. asynchronous technologies</a:t>
            </a:r>
          </a:p>
          <a:p>
            <a:endParaRPr lang="en-PH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EEB98-22D0-4D5C-952E-B930FCFCB6E4}"/>
              </a:ext>
            </a:extLst>
          </p:cNvPr>
          <p:cNvSpPr/>
          <p:nvPr/>
        </p:nvSpPr>
        <p:spPr>
          <a:xfrm>
            <a:off x="6518785" y="797873"/>
            <a:ext cx="599276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b="1" dirty="0">
                <a:solidFill>
                  <a:srgbClr val="544F43"/>
                </a:solidFill>
              </a:rPr>
              <a:t>    2. Social Context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3. Historical Context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4. Psychological Context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5. Cultural Context</a:t>
            </a:r>
          </a:p>
          <a:p>
            <a:r>
              <a:rPr lang="en-US" sz="1600" b="1" dirty="0">
                <a:solidFill>
                  <a:srgbClr val="FFB566"/>
                </a:solidFill>
              </a:rPr>
              <a:t>         a. Values</a:t>
            </a:r>
          </a:p>
          <a:p>
            <a:r>
              <a:rPr lang="en-US" sz="1600" b="1" dirty="0">
                <a:solidFill>
                  <a:srgbClr val="FFB566"/>
                </a:solidFill>
              </a:rPr>
              <a:t>         b. Beliefs</a:t>
            </a:r>
          </a:p>
          <a:p>
            <a:r>
              <a:rPr lang="en-US" sz="1600" b="1" dirty="0">
                <a:solidFill>
                  <a:srgbClr val="FFB566"/>
                </a:solidFill>
              </a:rPr>
              <a:t>         c. Orientations</a:t>
            </a:r>
          </a:p>
          <a:p>
            <a:r>
              <a:rPr lang="en-US" sz="1600" b="1" dirty="0">
                <a:solidFill>
                  <a:srgbClr val="FFB566"/>
                </a:solidFill>
              </a:rPr>
              <a:t>         d. Underlying assumptions</a:t>
            </a:r>
          </a:p>
          <a:p>
            <a:r>
              <a:rPr lang="en-US" sz="1600" b="1" dirty="0">
                <a:solidFill>
                  <a:srgbClr val="FFB566"/>
                </a:solidFill>
              </a:rPr>
              <a:t>         e. Rituals in society</a:t>
            </a:r>
            <a:endParaRPr lang="en-PH" sz="1600" dirty="0">
              <a:solidFill>
                <a:srgbClr val="FFB566"/>
              </a:solidFill>
            </a:endParaRPr>
          </a:p>
          <a:p>
            <a:r>
              <a:rPr lang="en-PH" sz="1600" b="1" dirty="0">
                <a:solidFill>
                  <a:srgbClr val="544F43"/>
                </a:solidFill>
              </a:rPr>
              <a:t>D. Channels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Face to Face Communication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2. Technologically Mediated Communication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E. Interference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Physical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2. Psychological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 a. Internal Noise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     b. Semantic Noise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F. Feedback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1. Face-to-face Communication</a:t>
            </a:r>
          </a:p>
          <a:p>
            <a:r>
              <a:rPr lang="en-PH" sz="1600" b="1" dirty="0">
                <a:solidFill>
                  <a:srgbClr val="544F43"/>
                </a:solidFill>
              </a:rPr>
              <a:t>    2. Online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91817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AF724-1EFB-4643-8187-A1D26D208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"/>
          <a:stretch/>
        </p:blipFill>
        <p:spPr bwMode="auto">
          <a:xfrm>
            <a:off x="1091139" y="229342"/>
            <a:ext cx="4010798" cy="639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5D6D7-8E9C-4B5E-97C9-9701A8BFB2B5}"/>
              </a:ext>
            </a:extLst>
          </p:cNvPr>
          <p:cNvSpPr txBox="1"/>
          <p:nvPr/>
        </p:nvSpPr>
        <p:spPr>
          <a:xfrm>
            <a:off x="7381415" y="130204"/>
            <a:ext cx="361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Social Media Post Interpretation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A881A-180B-46A3-ABEF-CC93EC325763}"/>
              </a:ext>
            </a:extLst>
          </p:cNvPr>
          <p:cNvSpPr/>
          <p:nvPr/>
        </p:nvSpPr>
        <p:spPr>
          <a:xfrm>
            <a:off x="6542903" y="716693"/>
            <a:ext cx="2261286" cy="1285104"/>
          </a:xfrm>
          <a:prstGeom prst="rect">
            <a:avLst/>
          </a:prstGeom>
          <a:ln w="76200">
            <a:solidFill>
              <a:srgbClr val="FF51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“spreading positivity”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“the boy is innately helpful or indebted”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86B19-CB69-450D-ADD7-E490C7CB9E70}"/>
              </a:ext>
            </a:extLst>
          </p:cNvPr>
          <p:cNvSpPr/>
          <p:nvPr/>
        </p:nvSpPr>
        <p:spPr>
          <a:xfrm>
            <a:off x="6542903" y="2265407"/>
            <a:ext cx="2261286" cy="1725826"/>
          </a:xfrm>
          <a:prstGeom prst="rect">
            <a:avLst/>
          </a:prstGeom>
          <a:ln w="76200">
            <a:solidFill>
              <a:srgbClr val="FFF7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“bond between different ages and ethnicity”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“see beyond the physical”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3628E-6F3C-45D0-8607-565AB506ACD3}"/>
              </a:ext>
            </a:extLst>
          </p:cNvPr>
          <p:cNvSpPr/>
          <p:nvPr/>
        </p:nvSpPr>
        <p:spPr>
          <a:xfrm>
            <a:off x="6542903" y="4254843"/>
            <a:ext cx="2261286" cy="2286058"/>
          </a:xfrm>
          <a:prstGeom prst="rect">
            <a:avLst/>
          </a:prstGeom>
          <a:ln w="76200">
            <a:solidFill>
              <a:srgbClr val="6D8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“family isn't just by blood“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“you can make someone's life better just by being with or spending time with them”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84AD9-4514-4261-AAA8-A6E1CBAE9FA4}"/>
              </a:ext>
            </a:extLst>
          </p:cNvPr>
          <p:cNvSpPr/>
          <p:nvPr/>
        </p:nvSpPr>
        <p:spPr>
          <a:xfrm>
            <a:off x="9413790" y="716693"/>
            <a:ext cx="2261286" cy="531340"/>
          </a:xfrm>
          <a:prstGeom prst="rect">
            <a:avLst/>
          </a:prstGeom>
          <a:ln w="76200">
            <a:solidFill>
              <a:srgbClr val="FFB5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"heart warming"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70FEF-6D6B-441D-905E-468DC65A920A}"/>
              </a:ext>
            </a:extLst>
          </p:cNvPr>
          <p:cNvSpPr/>
          <p:nvPr/>
        </p:nvSpPr>
        <p:spPr>
          <a:xfrm>
            <a:off x="9413790" y="1470457"/>
            <a:ext cx="2261286" cy="531340"/>
          </a:xfrm>
          <a:prstGeom prst="rect">
            <a:avLst/>
          </a:prstGeom>
          <a:ln w="76200">
            <a:solidFill>
              <a:srgbClr val="77FF8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“love the elderly"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25036-B175-410E-9B17-C014EB892483}"/>
              </a:ext>
            </a:extLst>
          </p:cNvPr>
          <p:cNvSpPr/>
          <p:nvPr/>
        </p:nvSpPr>
        <p:spPr>
          <a:xfrm>
            <a:off x="9413790" y="2224220"/>
            <a:ext cx="2261286" cy="597235"/>
          </a:xfrm>
          <a:prstGeom prst="rect">
            <a:avLst/>
          </a:prstGeom>
          <a:ln w="76200">
            <a:solidFill>
              <a:srgbClr val="544F4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“special connection/bond"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8323C6-E57A-4D93-B4EB-E0E3F96EE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45" y="4672914"/>
            <a:ext cx="2078028" cy="20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D94ED-A82D-4234-873C-766B6CC927F7}"/>
              </a:ext>
            </a:extLst>
          </p:cNvPr>
          <p:cNvSpPr/>
          <p:nvPr/>
        </p:nvSpPr>
        <p:spPr>
          <a:xfrm>
            <a:off x="3482124" y="6188799"/>
            <a:ext cx="490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hlinkClick r:id="rId2"/>
              </a:rPr>
              <a:t>https://www.youtube.com/watch?v=YbJOTdZBX1g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A5CB7-83BF-4B2E-B00A-51BC40DD3EFF}"/>
              </a:ext>
            </a:extLst>
          </p:cNvPr>
          <p:cNvSpPr txBox="1"/>
          <p:nvPr/>
        </p:nvSpPr>
        <p:spPr>
          <a:xfrm>
            <a:off x="5229416" y="19221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Video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3EDDA-4162-4D2A-8D81-86DF6CDFF039}"/>
              </a:ext>
            </a:extLst>
          </p:cNvPr>
          <p:cNvSpPr/>
          <p:nvPr/>
        </p:nvSpPr>
        <p:spPr>
          <a:xfrm>
            <a:off x="1357523" y="871512"/>
            <a:ext cx="2261286" cy="2007662"/>
          </a:xfrm>
          <a:prstGeom prst="rect">
            <a:avLst/>
          </a:prstGeom>
          <a:ln w="76200">
            <a:solidFill>
              <a:srgbClr val="FF515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“most disliked video on YouTube by YouTube”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“Received a lot of backlash”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56B27-5579-408C-8396-F1A1F0774930}"/>
              </a:ext>
            </a:extLst>
          </p:cNvPr>
          <p:cNvSpPr/>
          <p:nvPr/>
        </p:nvSpPr>
        <p:spPr>
          <a:xfrm>
            <a:off x="4286884" y="3300440"/>
            <a:ext cx="3296954" cy="2617048"/>
          </a:xfrm>
          <a:prstGeom prst="rect">
            <a:avLst/>
          </a:prstGeom>
          <a:ln w="76200">
            <a:solidFill>
              <a:srgbClr val="FFF7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"Unnecessary introduction through outdated quips and memes."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"YouTube not keeping up with trends.“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"Had emphasis on irrelevant events and news."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B1E23-B1B6-44C8-99D7-879A17FDA72B}"/>
              </a:ext>
            </a:extLst>
          </p:cNvPr>
          <p:cNvSpPr/>
          <p:nvPr/>
        </p:nvSpPr>
        <p:spPr>
          <a:xfrm>
            <a:off x="8237838" y="871512"/>
            <a:ext cx="2261286" cy="2007662"/>
          </a:xfrm>
          <a:prstGeom prst="rect">
            <a:avLst/>
          </a:prstGeom>
          <a:ln w="76200">
            <a:solidFill>
              <a:srgbClr val="544F4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"YouTube, not its content creators, control Rewind.“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"Neglected events that mattered."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DB65C-928D-400C-91C6-318EA48E89AE}"/>
              </a:ext>
            </a:extLst>
          </p:cNvPr>
          <p:cNvSpPr/>
          <p:nvPr/>
        </p:nvSpPr>
        <p:spPr>
          <a:xfrm>
            <a:off x="4247014" y="871512"/>
            <a:ext cx="3376693" cy="2007662"/>
          </a:xfrm>
          <a:prstGeom prst="rect">
            <a:avLst/>
          </a:prstGeom>
          <a:ln w="76200">
            <a:solidFill>
              <a:srgbClr val="FF70D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“envisioned to take a look back to the trends that defined 2018”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"didn't include most of the popular events and dramas because it's not advertiser friendly"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92745-A8EC-4075-9A52-EACDC33A04D9}"/>
              </a:ext>
            </a:extLst>
          </p:cNvPr>
          <p:cNvSpPr/>
          <p:nvPr/>
        </p:nvSpPr>
        <p:spPr>
          <a:xfrm>
            <a:off x="1353474" y="3300440"/>
            <a:ext cx="2261286" cy="2617048"/>
          </a:xfrm>
          <a:prstGeom prst="rect">
            <a:avLst/>
          </a:prstGeom>
          <a:ln w="57150">
            <a:solidFill>
              <a:srgbClr val="77FF8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"The voice of the viewers were silenced by the magnate corporate.“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"failed to include the most prominent channels"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67C74-71BD-4B30-9657-1130FAFA4C2D}"/>
              </a:ext>
            </a:extLst>
          </p:cNvPr>
          <p:cNvSpPr/>
          <p:nvPr/>
        </p:nvSpPr>
        <p:spPr>
          <a:xfrm>
            <a:off x="8255962" y="3300440"/>
            <a:ext cx="2261286" cy="912339"/>
          </a:xfrm>
          <a:prstGeom prst="rect">
            <a:avLst/>
          </a:prstGeom>
          <a:ln w="76200">
            <a:solidFill>
              <a:srgbClr val="FFB5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"family friendly" and "SJW"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748B0-244D-4513-BDDE-AB2F3008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45" y="4672914"/>
            <a:ext cx="2078028" cy="20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5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416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Canillas</dc:creator>
  <cp:lastModifiedBy>Lawrence Canillas</cp:lastModifiedBy>
  <cp:revision>12</cp:revision>
  <dcterms:created xsi:type="dcterms:W3CDTF">2019-09-12T00:43:44Z</dcterms:created>
  <dcterms:modified xsi:type="dcterms:W3CDTF">2019-09-12T03:15:22Z</dcterms:modified>
</cp:coreProperties>
</file>