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2" r:id="rId2"/>
    <p:sldId id="427" r:id="rId3"/>
    <p:sldId id="428" r:id="rId4"/>
    <p:sldId id="429" r:id="rId5"/>
    <p:sldId id="430" r:id="rId6"/>
    <p:sldId id="435" r:id="rId7"/>
    <p:sldId id="431" r:id="rId8"/>
    <p:sldId id="437" r:id="rId9"/>
    <p:sldId id="438" r:id="rId10"/>
    <p:sldId id="439" r:id="rId11"/>
    <p:sldId id="440" r:id="rId12"/>
    <p:sldId id="441" r:id="rId13"/>
    <p:sldId id="434" r:id="rId14"/>
    <p:sldId id="432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0" autoAdjust="0"/>
    <p:restoredTop sz="94660"/>
  </p:normalViewPr>
  <p:slideViewPr>
    <p:cSldViewPr>
      <p:cViewPr varScale="1">
        <p:scale>
          <a:sx n="116" d="100"/>
          <a:sy n="116" d="100"/>
        </p:scale>
        <p:origin x="1260" y="10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F20DE-AC67-4084-B730-353B86CC2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E06BA-DF6A-4D6F-8D44-857A06A6AE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7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43EC5-4F38-40D3-B13D-70206953CD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B5E03-157B-4754-8F4B-93F0846097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0DE00-28EA-412D-801C-D5A423925D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527C3-FF4D-46D7-89EB-36F59CB5AB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08262-2FF3-4F16-9DED-32EE5AF44F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4E851-04B5-42EF-9537-7AEF3991CA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44C7A-6DED-4478-B357-452590BF15B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2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546EA-43A6-4A08-A5A7-C7033E2014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6AC62-DE2E-479F-9D6D-945FCB7344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EF6A5D1-741C-4D13-9666-3EFA29BFF7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 </a:t>
            </a:r>
            <a:r>
              <a:rPr 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STRUCTURE</a:t>
            </a:r>
            <a:endParaRPr lang="en-GB" sz="2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457200" y="18288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n-MN" altLang="en-US" sz="2000" dirty="0">
                <a:solidFill>
                  <a:srgbClr val="FF0000"/>
                </a:solidFill>
                <a:latin typeface="Tahoma" pitchFamily="34" charset="0"/>
              </a:rPr>
              <a:t>Хоорондоо логик холбоо бүхий өөр өөр үзүүлэлтийн жишээ: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Tahoma" pitchFamily="34" charset="0"/>
              </a:rPr>
              <a:t>Утасны дэвтэр	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нэр, утас, тайлбар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Tahoma" pitchFamily="34" charset="0"/>
              </a:rPr>
              <a:t>Оюутны бүртгэл, 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нэр, нас, хаяг гэх мэт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Tahoma" pitchFamily="34" charset="0"/>
              </a:rPr>
              <a:t>Дүнгийн бүртгэл, 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оюутны дугаар, нэр, анги, хичээл, дүн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mn-MN" altLang="en-US" sz="2000" dirty="0">
              <a:solidFill>
                <a:schemeClr val="accent2"/>
              </a:solidFill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Эдгээрийг хүснэгтээр загварчлах боломж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????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10 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оюутны нэр, нас, хаяг хадгалах 3 хүснэгт үүсгэх: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char name[10][20] 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 err="1">
                <a:solidFill>
                  <a:schemeClr val="accent2"/>
                </a:solidFill>
                <a:latin typeface="Tahoma" pitchFamily="34" charset="0"/>
              </a:rPr>
              <a:t>int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 age[10] 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char </a:t>
            </a:r>
            <a:r>
              <a:rPr lang="en-US" altLang="en-US" sz="2000" dirty="0" err="1">
                <a:solidFill>
                  <a:schemeClr val="accent2"/>
                </a:solidFill>
                <a:latin typeface="Tahoma" pitchFamily="34" charset="0"/>
              </a:rPr>
              <a:t>adr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[10[10] ;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endParaRPr lang="en-US" altLang="en-US" sz="2000" dirty="0">
              <a:solidFill>
                <a:schemeClr val="accent2"/>
              </a:solidFill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b="1" dirty="0" err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дүгээр оюутны мэдээлэл хандахын тулд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 name[</a:t>
            </a:r>
            <a:r>
              <a:rPr lang="en-US" altLang="en-US" sz="2000" b="1" dirty="0" err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 age[</a:t>
            </a:r>
            <a:r>
              <a:rPr lang="en-US" altLang="en-US" sz="2000" b="1" dirty="0" err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dirty="0" err="1">
                <a:solidFill>
                  <a:schemeClr val="accent2"/>
                </a:solidFill>
                <a:latin typeface="Tahoma" pitchFamily="34" charset="0"/>
              </a:rPr>
              <a:t>adr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 [</a:t>
            </a:r>
            <a:r>
              <a:rPr lang="en-US" altLang="en-US" sz="2000" b="1" dirty="0" err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lang="en-US" altLang="en-US" sz="2000" dirty="0">
                <a:solidFill>
                  <a:schemeClr val="accent2"/>
                </a:solidFill>
                <a:latin typeface="Tahoma" pitchFamily="34" charset="0"/>
              </a:rPr>
              <a:t>]</a:t>
            </a: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endParaRPr lang="en-US" altLang="en-US" sz="2000" dirty="0">
              <a:solidFill>
                <a:schemeClr val="accent2"/>
              </a:solidFill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en-GB" altLang="en-US" sz="2000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381000" y="1143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mn-MN" altLang="en-US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Энгийн хувьсагч</a:t>
            </a:r>
            <a:r>
              <a:rPr lang="mn-MN" altLang="en-US" dirty="0">
                <a:solidFill>
                  <a:schemeClr val="accent2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хүснэгт г.м.</a:t>
            </a:r>
            <a:endParaRPr lang="en-US" altLang="en-US" dirty="0">
              <a:solidFill>
                <a:schemeClr val="accent2"/>
              </a:solidFill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1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13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БҮТЭЦЭН ХУВЬСАГЧ БАЙГУУЛАХ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1371600"/>
            <a:ext cx="792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49450" indent="-19494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Эхний арга:Бүтцийн загвараа гаргаж хувьсагч   тодорхойлох</a:t>
            </a:r>
          </a:p>
          <a:p>
            <a:pPr marL="1882775" indent="-18827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Удаах арга: Өмнө тодорхйолсон загварын дагуу </a:t>
            </a:r>
            <a:r>
              <a:rPr lang="en-US" b="1" dirty="0">
                <a:solidFill>
                  <a:srgbClr val="002060"/>
                </a:solidFill>
                <a:latin typeface="Tahoma" pitchFamily="34" charset="0"/>
              </a:rPr>
              <a:t> </a:t>
            </a: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хувьсагч тодорхойлох</a:t>
            </a:r>
            <a:endParaRPr lang="mn-MN" b="1" dirty="0">
              <a:solidFill>
                <a:srgbClr val="C00000"/>
              </a:solidFill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mn-MN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БҮТЭЦЭН ХУВЬСАГЧ БАЙГУУЛАХ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1371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mn-MN" sz="1800" b="1" dirty="0">
                <a:solidFill>
                  <a:srgbClr val="002060"/>
                </a:solidFill>
                <a:latin typeface="Tahoma" pitchFamily="34" charset="0"/>
              </a:rPr>
              <a:t>Эхний арга</a:t>
            </a:r>
            <a:endParaRPr lang="mn-MN" sz="1800" b="1" dirty="0">
              <a:solidFill>
                <a:srgbClr val="C00000"/>
              </a:solidFill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sz="1800" b="1" dirty="0">
                <a:solidFill>
                  <a:srgbClr val="C00000"/>
                </a:solidFill>
                <a:latin typeface="Tahoma" pitchFamily="34" charset="0"/>
              </a:rPr>
              <a:t>Бүтэц тодорхойлоод залгуулан хувьсагч тодорхойлох </a:t>
            </a:r>
            <a:endParaRPr lang="mn-MN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6505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95800" y="1981200"/>
            <a:ext cx="1355725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mn-MN" sz="1600" dirty="0">
                <a:latin typeface="Tahoma" pitchFamily="34" charset="0"/>
                <a:cs typeface="Tahoma" pitchFamily="34" charset="0"/>
              </a:rPr>
              <a:t>Бүтцийн нэр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76600" y="2209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8400" y="4648200"/>
            <a:ext cx="300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mn-MN" altLang="en-US" sz="2000">
                <a:latin typeface="Tahoma" pitchFamily="34" charset="0"/>
                <a:cs typeface="Tahoma" pitchFamily="34" charset="0"/>
              </a:rPr>
              <a:t>Бүтцэн хувьсагчийн нэр</a:t>
            </a:r>
            <a:endParaRPr lang="en-US" altLang="en-US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1752600" y="3810000"/>
            <a:ext cx="685800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БҮТЭЦЭН ХУВЬСАГЧ БАЙГУУЛАХ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1371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Удаах  арга</a:t>
            </a:r>
            <a:endParaRPr lang="en-US" b="1" dirty="0">
              <a:solidFill>
                <a:srgbClr val="002060"/>
              </a:solidFill>
              <a:latin typeface="Tahoma" pitchFamily="34" charset="0"/>
            </a:endParaRPr>
          </a:p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Бүтэц тодорхойлох</a:t>
            </a:r>
          </a:p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Бүтцэн хувьсагч тодорхойлох</a:t>
            </a:r>
            <a:endParaRPr lang="en-US" b="1" dirty="0">
              <a:solidFill>
                <a:srgbClr val="002060"/>
              </a:solidFill>
              <a:latin typeface="Tahoma" pitchFamily="34" charset="0"/>
            </a:endParaRPr>
          </a:p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/>
            </a:pPr>
            <a:endParaRPr lang="en-US" b="1" dirty="0">
              <a:solidFill>
                <a:srgbClr val="002060"/>
              </a:solidFill>
              <a:latin typeface="Tahoma" pitchFamily="34" charset="0"/>
            </a:endParaRPr>
          </a:p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endParaRPr lang="mn-MN" b="1" dirty="0">
              <a:solidFill>
                <a:srgbClr val="C00000"/>
              </a:solidFill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mn-MN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647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4343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1175" indent="-5111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dirty="0" err="1">
                <a:solidFill>
                  <a:schemeClr val="accent2"/>
                </a:solidFill>
                <a:latin typeface="Tahoma" pitchFamily="34" charset="0"/>
              </a:rPr>
              <a:t>struct</a:t>
            </a:r>
            <a:r>
              <a:rPr lang="en-US" b="1" dirty="0">
                <a:solidFill>
                  <a:srgbClr val="002060"/>
                </a:solidFill>
                <a:latin typeface="Tahoma" pitchFamily="34" charset="0"/>
              </a:rPr>
              <a:t>  rectangle  </a:t>
            </a:r>
            <a:r>
              <a:rPr lang="en-US" b="1" dirty="0" err="1">
                <a:solidFill>
                  <a:srgbClr val="C00000"/>
                </a:solidFill>
                <a:latin typeface="Tahoma" pitchFamily="34" charset="0"/>
              </a:rPr>
              <a:t>mybox</a:t>
            </a:r>
            <a:r>
              <a:rPr lang="en-US" b="1" dirty="0">
                <a:solidFill>
                  <a:srgbClr val="C00000"/>
                </a:solidFill>
                <a:latin typeface="Tahoma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ahoma" pitchFamily="34" charset="0"/>
              </a:rPr>
              <a:t>;</a:t>
            </a:r>
            <a:endParaRPr lang="mn-MN" dirty="0">
              <a:solidFill>
                <a:srgbClr val="002060"/>
              </a:solidFill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НИЙЛМЭЛ БҮТЭЦ БА БҮТЦЭН ХУВЬСАГЧ -</a:t>
            </a: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543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5812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4581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3314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0"/>
            <a:ext cx="2381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257800"/>
            <a:ext cx="37528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438400"/>
            <a:ext cx="28479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288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038600"/>
            <a:ext cx="2819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НИЙЛМЭЛ БҮТЭЦ БА БҮТЭН ХУВЬСАГЧ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914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>
                <a:latin typeface="Tahoma" pitchFamily="34" charset="0"/>
              </a:rPr>
              <a:t>rectangle  </a:t>
            </a:r>
            <a:r>
              <a:rPr lang="mn-MN" altLang="en-US">
                <a:latin typeface="Tahoma" pitchFamily="34" charset="0"/>
              </a:rPr>
              <a:t>бүтцийг хэрэглэх</a:t>
            </a:r>
            <a:endParaRPr lang="en-US" altLang="en-US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altLang="en-US" sz="2000" b="1" dirty="0" err="1">
                <a:solidFill>
                  <a:srgbClr val="C00000"/>
                </a:solidFill>
                <a:latin typeface="Courier New" pitchFamily="49" charset="0"/>
              </a:rPr>
              <a:t>mybox</a:t>
            </a:r>
            <a:r>
              <a:rPr lang="mn-MN" altLang="en-US" sz="2000" b="1" dirty="0">
                <a:latin typeface="Courier New" pitchFamily="49" charset="0"/>
              </a:rPr>
              <a:t> хувьсагчийн авах утга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mybox.tleft.x</a:t>
            </a:r>
            <a:r>
              <a:rPr lang="en-US" altLang="en-US" sz="2000" dirty="0">
                <a:latin typeface="Courier New" pitchFamily="49" charset="0"/>
              </a:rPr>
              <a:t> = 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mybox.tleft.y</a:t>
            </a:r>
            <a:r>
              <a:rPr lang="en-US" altLang="en-US" sz="2000" dirty="0">
                <a:latin typeface="Courier New" pitchFamily="49" charset="0"/>
              </a:rPr>
              <a:t> = 10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mybox.bright.x</a:t>
            </a:r>
            <a:r>
              <a:rPr lang="en-US" altLang="en-US" sz="2000" dirty="0">
                <a:latin typeface="Courier New" pitchFamily="49" charset="0"/>
              </a:rPr>
              <a:t> = 1000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dirty="0">
                <a:latin typeface="Courier New" pitchFamily="49" charset="0"/>
              </a:rPr>
              <a:t>  </a:t>
            </a:r>
            <a:r>
              <a:rPr lang="en-US" altLang="en-US" sz="2000" dirty="0" err="1">
                <a:latin typeface="Courier New" pitchFamily="49" charset="0"/>
              </a:rPr>
              <a:t>mybox.bright.y</a:t>
            </a:r>
            <a:r>
              <a:rPr lang="en-US" altLang="en-US" sz="2000" dirty="0">
                <a:latin typeface="Courier New" pitchFamily="49" charset="0"/>
              </a:rPr>
              <a:t> = 200 ;</a:t>
            </a:r>
            <a:endParaRPr lang="en-GB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STRUCTURE-1</a:t>
            </a:r>
            <a:endParaRPr lang="en-GB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Tahoma" pitchFamily="34" charset="0"/>
              </a:rPr>
              <a:t>Хэрэглэхэд энгийн байлгах үүднээс хоорондоо логик холбоотой хувьсагчуудыг нэг нэрийн доор тодорхойлж өгөх арга байдаг.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endParaRPr lang="mn-MN" altLang="en-US" sz="2000" dirty="0">
              <a:solidFill>
                <a:schemeClr val="accent2"/>
              </a:solidFill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solidFill>
                  <a:schemeClr val="accent2"/>
                </a:solidFill>
                <a:latin typeface="Tahoma" pitchFamily="34" charset="0"/>
              </a:rPr>
              <a:t>Энэ бол бүтэц юм.</a:t>
            </a:r>
            <a:endParaRPr lang="en-GB" altLang="en-US" sz="2000" dirty="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БҮТЭЦ-2</a:t>
            </a:r>
            <a:endParaRPr lang="en-GB" sz="28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>
                <a:latin typeface="Tahoma" pitchFamily="34" charset="0"/>
              </a:rPr>
              <a:t>Бүтцэд орох хувьсагч бол гишүүн өгөгдөл буюу </a:t>
            </a:r>
            <a:r>
              <a:rPr lang="en-US" altLang="en-US" sz="2000">
                <a:solidFill>
                  <a:srgbClr val="C00000"/>
                </a:solidFill>
                <a:latin typeface="Tahoma" pitchFamily="34" charset="0"/>
              </a:rPr>
              <a:t>Members</a:t>
            </a:r>
            <a:endParaRPr lang="en-GB" altLang="en-US">
              <a:solidFill>
                <a:srgbClr val="C00000"/>
              </a:solidFill>
              <a:latin typeface="Tahoma" pitchFamily="34" charset="0"/>
            </a:endParaRPr>
          </a:p>
        </p:txBody>
      </p:sp>
      <p:graphicFrame>
        <p:nvGraphicFramePr>
          <p:cNvPr id="272390" name="Object 6"/>
          <p:cNvGraphicFramePr>
            <a:graphicFrameLocks noChangeAspect="1"/>
          </p:cNvGraphicFramePr>
          <p:nvPr/>
        </p:nvGraphicFramePr>
        <p:xfrm>
          <a:off x="990600" y="15240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3" imgW="1838095" imgH="514422" progId="Paint.Picture">
                  <p:embed/>
                </p:oleObj>
              </mc:Choice>
              <mc:Fallback>
                <p:oleObj name="Bitmap Image" r:id="rId3" imgW="1838095" imgH="51442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1" name="Object 7"/>
          <p:cNvGraphicFramePr>
            <a:graphicFrameLocks noChangeAspect="1"/>
          </p:cNvGraphicFramePr>
          <p:nvPr/>
        </p:nvGraphicFramePr>
        <p:xfrm>
          <a:off x="685800" y="43434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5" imgW="1609524" imgH="638264" progId="Paint.Picture">
                  <p:embed/>
                </p:oleObj>
              </mc:Choice>
              <mc:Fallback>
                <p:oleObj name="Bitmap Image" r:id="rId5" imgW="1609524" imgH="63826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43400"/>
                        <a:ext cx="2209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304800" y="31242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</a:pPr>
            <a:r>
              <a:rPr lang="mn-MN" altLang="en-US" sz="2000" dirty="0">
                <a:latin typeface="Tahoma" pitchFamily="34" charset="0"/>
              </a:rPr>
              <a:t>Бүтцэд орох хувьсагчууд нэгэн төрлийн эсвэл өөр өөр төрлийнх байж болдог.</a:t>
            </a:r>
            <a:endParaRPr lang="en-GB" altLang="en-US" sz="2000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228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8400" y="3581400"/>
            <a:ext cx="164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mn-MN" altLang="en-US" sz="2000" dirty="0">
                <a:latin typeface="Tahoma" pitchFamily="34" charset="0"/>
                <a:cs typeface="Tahoma" pitchFamily="34" charset="0"/>
              </a:rPr>
              <a:t>Бүтцийн нэр</a:t>
            </a:r>
            <a:endParaRPr lang="en-US" altLang="en-US" sz="20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828800" y="40386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31" idx="0"/>
          </p:cNvCxnSpPr>
          <p:nvPr/>
        </p:nvCxnSpPr>
        <p:spPr>
          <a:xfrm flipH="1" flipV="1">
            <a:off x="3733800" y="39624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38800" y="5791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705600" y="5562600"/>
            <a:ext cx="20907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mn-MN" altLang="en-US" sz="2000" dirty="0">
                <a:latin typeface="Tahoma" pitchFamily="34" charset="0"/>
                <a:cs typeface="Tahoma" pitchFamily="34" charset="0"/>
              </a:rPr>
              <a:t>Бүтцэн хувьсагч</a:t>
            </a:r>
          </a:p>
          <a:p>
            <a:pPr eaLnBrk="1" hangingPunct="1"/>
            <a:r>
              <a:rPr lang="mn-MN" altLang="en-US" sz="2000" dirty="0">
                <a:latin typeface="Tahoma" pitchFamily="34" charset="0"/>
                <a:cs typeface="Tahoma" pitchFamily="34" charset="0"/>
              </a:rPr>
              <a:t>тодорхойлох</a:t>
            </a:r>
            <a:endParaRPr lang="en-US" altLang="en-US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  <p:bldP spid="272392" grpId="0"/>
      <p:bldP spid="8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 БА БҮТЦЭН ХУВЬСАГЧ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838200" y="3429000"/>
          <a:ext cx="3124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3" imgW="1895238" imgH="980952" progId="Paint.Picture">
                  <p:embed/>
                </p:oleObj>
              </mc:Choice>
              <mc:Fallback>
                <p:oleObj name="Bitmap Image" r:id="rId3" imgW="1895238" imgH="9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3124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381000" y="1214438"/>
            <a:ext cx="83058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mn-MN" sz="1800" b="1" dirty="0">
                <a:solidFill>
                  <a:schemeClr val="accent2"/>
                </a:solidFill>
                <a:latin typeface="Arial" charset="0"/>
              </a:rPr>
              <a:t>Бүтэц бол хэрэглэгчийн үүсмэл төрөл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, </a:t>
            </a:r>
            <a:r>
              <a:rPr lang="mn-MN" sz="1800" b="1" dirty="0">
                <a:solidFill>
                  <a:schemeClr val="accent2"/>
                </a:solidFill>
                <a:latin typeface="Arial" charset="0"/>
              </a:rPr>
              <a:t>зохиомол төрөл. </a:t>
            </a:r>
          </a:p>
          <a:p>
            <a:pPr>
              <a:defRPr/>
            </a:pPr>
            <a:r>
              <a:rPr lang="mn-MN" sz="1800" b="1" dirty="0">
                <a:solidFill>
                  <a:srgbClr val="990000"/>
                </a:solidFill>
                <a:latin typeface="Arial" charset="0"/>
              </a:rPr>
              <a:t>Энэ бол загвар.</a:t>
            </a:r>
            <a:r>
              <a:rPr lang="mn-MN" sz="1800" b="1" dirty="0">
                <a:solidFill>
                  <a:schemeClr val="accent2"/>
                </a:solidFill>
                <a:latin typeface="Arial" charset="0"/>
              </a:rPr>
              <a:t> </a:t>
            </a:r>
          </a:p>
          <a:p>
            <a:pPr>
              <a:defRPr/>
            </a:pPr>
            <a:endParaRPr lang="mn-MN" sz="1800" b="1" dirty="0">
              <a:solidFill>
                <a:srgbClr val="990000"/>
              </a:solidFill>
              <a:latin typeface="Arial" charset="0"/>
            </a:endParaRPr>
          </a:p>
          <a:p>
            <a:pPr>
              <a:defRPr/>
            </a:pPr>
            <a:r>
              <a:rPr lang="mn-MN" sz="1800" b="1" dirty="0">
                <a:solidFill>
                  <a:srgbClr val="990000"/>
                </a:solidFill>
                <a:latin typeface="Arial" charset="0"/>
              </a:rPr>
              <a:t>Хувьсагч тодорхойлох үед ой бэлдэх ажиллагаа явагдана</a:t>
            </a:r>
            <a:r>
              <a:rPr lang="mn-MN" sz="1800" b="1" dirty="0">
                <a:solidFill>
                  <a:schemeClr val="accent2"/>
                </a:solidFill>
                <a:latin typeface="Arial" charset="0"/>
              </a:rPr>
              <a:t>.</a:t>
            </a:r>
          </a:p>
          <a:p>
            <a:pPr>
              <a:defRPr/>
            </a:pPr>
            <a:r>
              <a:rPr lang="mn-MN" sz="1800" b="1" dirty="0">
                <a:solidFill>
                  <a:srgbClr val="990000"/>
                </a:solidFill>
                <a:latin typeface="Arial" charset="0"/>
              </a:rPr>
              <a:t>Хувьсагч тодорхойлох хоёр арга:</a:t>
            </a:r>
            <a:endParaRPr lang="mn-MN" sz="1800" b="1" dirty="0">
              <a:solidFill>
                <a:srgbClr val="C00000"/>
              </a:solidFill>
              <a:latin typeface="Arial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I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mn-MN" sz="1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Бүтцийн загвар тодорхойлох, бүтцэн хувьсагч байгуулах үйлдэл </a:t>
            </a:r>
            <a:endParaRPr lang="en-US" sz="1800" b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>
              <a:defRPr/>
            </a:pPr>
            <a:r>
              <a:rPr lang="en-US" sz="1800" b="1" dirty="0">
                <a:solidFill>
                  <a:srgbClr val="C00000"/>
                </a:solidFill>
                <a:latin typeface="Arial" charset="0"/>
              </a:rPr>
              <a:t>II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mn-MN" sz="1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Өмнө үүсгэсэн загвар бүтцийг ашиглан бүтцэн хувьсагч байгуулах үйлдэл</a:t>
            </a:r>
          </a:p>
          <a:p>
            <a:pPr>
              <a:defRPr/>
            </a:pPr>
            <a:endParaRPr lang="en-US" sz="1800" b="1" dirty="0">
              <a:latin typeface="Arial" charset="0"/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838200" y="5334000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Arial" charset="0"/>
              </a:rPr>
              <a:t>f, s </a:t>
            </a:r>
            <a:r>
              <a:rPr lang="mn-MN" altLang="en-US" sz="1800" b="1" dirty="0">
                <a:latin typeface="Arial" charset="0"/>
              </a:rPr>
              <a:t>бол хувьсагч, бүтцэн хувьсагч байгуулагдана. </a:t>
            </a:r>
            <a:endParaRPr lang="en-US" altLang="en-US" sz="1800" b="1" dirty="0">
              <a:latin typeface="Arial" charset="0"/>
            </a:endParaRPr>
          </a:p>
        </p:txBody>
      </p:sp>
      <p:pic>
        <p:nvPicPr>
          <p:cNvPr id="20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52800"/>
            <a:ext cx="2514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3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 БА БҮТЭН ХУВЬСАГЧ-2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381000" y="129540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mn-MN" altLang="en-US" sz="2000" b="1">
                <a:solidFill>
                  <a:srgbClr val="002060"/>
                </a:solidFill>
                <a:latin typeface="Courier New" pitchFamily="49" charset="0"/>
              </a:rPr>
              <a:t>Гишүүн өгөгдөлд хандах дүрэм</a:t>
            </a:r>
            <a:endParaRPr lang="en-GB" altLang="en-US" sz="2000" b="1">
              <a:solidFill>
                <a:srgbClr val="002060"/>
              </a:solidFill>
              <a:latin typeface="Courier New" pitchFamily="49" charset="0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404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9600" y="2362200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>
                <a:latin typeface="Courier New" pitchFamily="49" charset="0"/>
              </a:rPr>
              <a:t>frst.x = 50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>
                <a:latin typeface="Courier New" pitchFamily="49" charset="0"/>
              </a:rPr>
              <a:t>frst.y =100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 sz="2000" b="1">
              <a:solidFill>
                <a:srgbClr val="002060"/>
              </a:solidFill>
              <a:latin typeface="Courier New" pitchFamily="49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609600" y="4648200"/>
            <a:ext cx="3200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dirty="0" err="1">
                <a:latin typeface="Courier New" pitchFamily="49" charset="0"/>
              </a:rPr>
              <a:t>second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altLang="en-US" sz="2000" dirty="0" err="1">
                <a:latin typeface="Courier New" pitchFamily="49" charset="0"/>
              </a:rPr>
              <a:t>x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mn-MN" altLang="en-US" sz="2000" dirty="0">
                <a:latin typeface="Courier New" pitchFamily="49" charset="0"/>
              </a:rPr>
              <a:t>60</a:t>
            </a:r>
            <a:r>
              <a:rPr lang="en-US" altLang="en-US" sz="2000" dirty="0">
                <a:latin typeface="Courier New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dirty="0" err="1">
                <a:latin typeface="Courier New" pitchFamily="49" charset="0"/>
              </a:rPr>
              <a:t>second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en-US" altLang="en-US" sz="2000" dirty="0" err="1">
                <a:latin typeface="Courier New" pitchFamily="49" charset="0"/>
              </a:rPr>
              <a:t>y</a:t>
            </a:r>
            <a:r>
              <a:rPr lang="en-US" altLang="en-US" sz="2000" dirty="0">
                <a:latin typeface="Courier New" pitchFamily="49" charset="0"/>
              </a:rPr>
              <a:t> = </a:t>
            </a:r>
            <a:r>
              <a:rPr lang="mn-MN" altLang="en-US" sz="2000" dirty="0">
                <a:latin typeface="Courier New" pitchFamily="49" charset="0"/>
              </a:rPr>
              <a:t>200 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GB" altLang="en-US" sz="20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27146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48200"/>
            <a:ext cx="27051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autoUpdateAnimBg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БҮТЭЦ БА БҮТЭН ХУВЬСАГЧ-2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457200" y="1143000"/>
            <a:ext cx="762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>
                <a:latin typeface="Courier New" pitchFamily="49" charset="0"/>
              </a:rPr>
              <a:t>second  = </a:t>
            </a:r>
            <a:r>
              <a:rPr lang="en-US" altLang="en-US" sz="2000" b="1" dirty="0" err="1">
                <a:latin typeface="Courier New" pitchFamily="49" charset="0"/>
              </a:rPr>
              <a:t>frst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</a:rPr>
              <a:t>;			</a:t>
            </a:r>
            <a:endParaRPr lang="mn-MN" altLang="en-US" sz="20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n-MN" alt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n-MN" alt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n-MN" alt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mn-MN" alt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second.x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frst.x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second.y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=</a:t>
            </a:r>
            <a:r>
              <a:rPr lang="en-US" altLang="en-US" sz="2000" b="1" dirty="0" err="1">
                <a:solidFill>
                  <a:srgbClr val="FF0000"/>
                </a:solidFill>
                <a:latin typeface="Courier New" pitchFamily="49" charset="0"/>
              </a:rPr>
              <a:t>frst.y</a:t>
            </a:r>
            <a:r>
              <a:rPr lang="mn-MN" altLang="en-US" sz="2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endParaRPr lang="en-GB" alt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15240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НИЙЛМЭЛ БҮТЭЦ</a:t>
            </a:r>
            <a:r>
              <a:rPr lang="en-US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ТОДОРХОЙЛОХ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9144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Тэгш өнцөгт байгуулах арга: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dirty="0">
                <a:latin typeface="Tahoma" pitchFamily="34" charset="0"/>
              </a:rPr>
              <a:t>Түүний зүүн дээд, баруун доод цэгүүдийн солбилцлыг тодорхойлох. 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mn-MN" dirty="0"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dirty="0">
                <a:latin typeface="Tahoma" pitchFamily="34" charset="0"/>
              </a:rPr>
              <a:t>Өмнө тодорхойлсон </a:t>
            </a:r>
            <a:r>
              <a:rPr lang="en-US" b="1" dirty="0" err="1">
                <a:solidFill>
                  <a:srgbClr val="FF0000"/>
                </a:solidFill>
                <a:latin typeface="Tahoma" pitchFamily="34" charset="0"/>
              </a:rPr>
              <a:t>coord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mn-MN" dirty="0">
                <a:latin typeface="Tahoma" pitchFamily="34" charset="0"/>
              </a:rPr>
              <a:t>бүтцийг ашиглана. </a:t>
            </a:r>
            <a:endParaRPr lang="en-US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160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НИЙЛМЭЛ БҮТЭЦ</a:t>
            </a:r>
            <a:endParaRPr lang="en-GB" sz="28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9144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b="1" dirty="0">
                <a:solidFill>
                  <a:srgbClr val="002060"/>
                </a:solidFill>
                <a:latin typeface="Tahoma" pitchFamily="34" charset="0"/>
              </a:rPr>
              <a:t>Тэгш өнцөгт байгуулах арга: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sz="2000" dirty="0">
                <a:latin typeface="Tahoma" pitchFamily="34" charset="0"/>
              </a:rPr>
              <a:t>Түүний зүүн дээд, баруун доод цэгүүдийг тодорхойлох. </a:t>
            </a: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mn-MN" dirty="0"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sz="2000" dirty="0">
                <a:latin typeface="Tahoma" pitchFamily="34" charset="0"/>
              </a:rPr>
              <a:t>Өмнө тодорхойлсон </a:t>
            </a:r>
            <a:r>
              <a:rPr lang="en-US" sz="2000" dirty="0" err="1">
                <a:solidFill>
                  <a:srgbClr val="FF0000"/>
                </a:solidFill>
                <a:latin typeface="Tahoma" pitchFamily="34" charset="0"/>
              </a:rPr>
              <a:t>coord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mn-MN" sz="2000" dirty="0">
                <a:latin typeface="Tahoma" pitchFamily="34" charset="0"/>
              </a:rPr>
              <a:t>бүтцийг ашиглана. 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0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90600" y="27432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mn-MN" sz="2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НИЙЛМЭЛ БҮТЭЦ ТОДОРХОЙЛОХ</a:t>
            </a:r>
            <a:endParaRPr lang="en-GB" sz="28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533400" y="9144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sz="2000" b="1" dirty="0">
                <a:solidFill>
                  <a:srgbClr val="002060"/>
                </a:solidFill>
                <a:latin typeface="Tahoma" pitchFamily="34" charset="0"/>
              </a:rPr>
              <a:t>Бүтцийн нэр: 					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</a:rPr>
              <a:t>rectangle</a:t>
            </a:r>
            <a:endParaRPr lang="mn-MN" sz="2000" b="1" dirty="0">
              <a:solidFill>
                <a:srgbClr val="FF0000"/>
              </a:solidFill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r>
              <a:rPr lang="mn-MN" sz="2000" b="1" dirty="0">
                <a:solidFill>
                  <a:srgbClr val="C00000"/>
                </a:solidFill>
                <a:latin typeface="Tahoma" pitchFamily="34" charset="0"/>
              </a:rPr>
              <a:t>с</a:t>
            </a:r>
            <a:r>
              <a:rPr lang="en-US" sz="2000" b="1" dirty="0" err="1">
                <a:solidFill>
                  <a:srgbClr val="C00000"/>
                </a:solidFill>
                <a:latin typeface="Tahoma" pitchFamily="34" charset="0"/>
              </a:rPr>
              <a:t>oord</a:t>
            </a:r>
            <a:r>
              <a:rPr lang="en-US" sz="2000" b="1" dirty="0">
                <a:solidFill>
                  <a:srgbClr val="002060"/>
                </a:solidFill>
                <a:latin typeface="Tahoma" pitchFamily="34" charset="0"/>
              </a:rPr>
              <a:t> </a:t>
            </a:r>
            <a:r>
              <a:rPr lang="mn-MN" sz="2000" b="1" dirty="0">
                <a:solidFill>
                  <a:srgbClr val="002060"/>
                </a:solidFill>
                <a:latin typeface="Tahoma" pitchFamily="34" charset="0"/>
              </a:rPr>
              <a:t>төрлийн гишүүн өгөгдлүүд:		</a:t>
            </a:r>
            <a:r>
              <a:rPr lang="en-US" sz="2000" b="1" dirty="0" err="1">
                <a:solidFill>
                  <a:srgbClr val="FF0000"/>
                </a:solidFill>
                <a:latin typeface="Tahoma" pitchFamily="34" charset="0"/>
              </a:rPr>
              <a:t>tleft</a:t>
            </a:r>
            <a:endParaRPr lang="en-US" sz="2000" b="1" dirty="0">
              <a:solidFill>
                <a:srgbClr val="FF0000"/>
              </a:solidFill>
              <a:latin typeface="Tahoma" pitchFamily="34" charset="0"/>
            </a:endParaRPr>
          </a:p>
          <a:p>
            <a:pPr marL="3940175" lvl="8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mn-MN" sz="2000" b="1" dirty="0">
                <a:solidFill>
                  <a:srgbClr val="C00000"/>
                </a:solidFill>
                <a:latin typeface="Tahoma" pitchFamily="34" charset="0"/>
              </a:rPr>
              <a:t>				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</a:rPr>
              <a:t>bright</a:t>
            </a:r>
            <a:endParaRPr lang="mn-MN" sz="2000" b="1" dirty="0">
              <a:solidFill>
                <a:srgbClr val="FF0000"/>
              </a:solidFill>
              <a:latin typeface="Tahoma" pitchFamily="34" charset="0"/>
            </a:endParaRPr>
          </a:p>
          <a:p>
            <a:pPr marL="282575" indent="-28257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ü"/>
              <a:defRPr/>
            </a:pPr>
            <a:endParaRPr lang="mn-MN" dirty="0"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en-GB" dirty="0">
              <a:solidFill>
                <a:schemeClr val="accent2"/>
              </a:solidFill>
              <a:latin typeface="Tahoma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3886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325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Tahoma</vt:lpstr>
      <vt:lpstr>Times New Roman</vt:lpstr>
      <vt:lpstr>Wingdings</vt:lpstr>
      <vt:lpstr>Default Design</vt:lpstr>
      <vt:lpstr>Bitmap Image</vt:lpstr>
      <vt:lpstr>БҮТЭЦ STRUCTURE</vt:lpstr>
      <vt:lpstr>БҮТЭЦ STRUCTURE-1</vt:lpstr>
      <vt:lpstr>БҮТЭЦ-2</vt:lpstr>
      <vt:lpstr>БҮТЭЦ БА БҮТЦЭН ХУВЬСАГЧ</vt:lpstr>
      <vt:lpstr>БҮТЭЦ БА БҮТЭН ХУВЬСАГЧ-2</vt:lpstr>
      <vt:lpstr>БҮТЭЦ БА БҮТЭН ХУВЬСАГЧ-2</vt:lpstr>
      <vt:lpstr>НИЙЛМЭЛ БҮТЭЦ ТОДОРХОЙЛОХ</vt:lpstr>
      <vt:lpstr>НИЙЛМЭЛ БҮТЭЦ</vt:lpstr>
      <vt:lpstr>НИЙЛМЭЛ БҮТЭЦ ТОДОРХОЙЛОХ</vt:lpstr>
      <vt:lpstr>БҮТЭЦЭН ХУВЬСАГЧ БАЙГУУЛАХ</vt:lpstr>
      <vt:lpstr>БҮТЭЦЭН ХУВЬСАГЧ БАЙГУУЛАХ</vt:lpstr>
      <vt:lpstr>БҮТЭЦЭН ХУВЬСАГЧ БАЙГУУЛАХ</vt:lpstr>
      <vt:lpstr>НИЙЛМЭЛ БҮТЭЦ БА БҮТЦЭН ХУВЬСАГЧ -3</vt:lpstr>
      <vt:lpstr>НИЙЛМЭЛ БҮТЭЦ БА БҮТЭН ХУВЬСАГЧ</vt:lpstr>
    </vt:vector>
  </TitlesOfParts>
  <Company>NUM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Хоёртын систем</dc:title>
  <dc:creator>PUREV</dc:creator>
  <cp:lastModifiedBy>Nanzadragchaa Dambasuren</cp:lastModifiedBy>
  <cp:revision>551</cp:revision>
  <dcterms:created xsi:type="dcterms:W3CDTF">2005-09-13T12:06:56Z</dcterms:created>
  <dcterms:modified xsi:type="dcterms:W3CDTF">2017-05-02T09:34:55Z</dcterms:modified>
</cp:coreProperties>
</file>