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6" r:id="rId2"/>
    <p:sldId id="437" r:id="rId3"/>
    <p:sldId id="457" r:id="rId4"/>
    <p:sldId id="458" r:id="rId5"/>
    <p:sldId id="459" r:id="rId6"/>
    <p:sldId id="460" r:id="rId7"/>
    <p:sldId id="461" r:id="rId8"/>
    <p:sldId id="439" r:id="rId9"/>
    <p:sldId id="440" r:id="rId10"/>
    <p:sldId id="441" r:id="rId11"/>
    <p:sldId id="442" r:id="rId12"/>
    <p:sldId id="443" r:id="rId13"/>
    <p:sldId id="455" r:id="rId14"/>
    <p:sldId id="454" r:id="rId15"/>
    <p:sldId id="453" r:id="rId16"/>
    <p:sldId id="452" r:id="rId17"/>
    <p:sldId id="456" r:id="rId18"/>
    <p:sldId id="462" r:id="rId19"/>
    <p:sldId id="463" r:id="rId20"/>
    <p:sldId id="464" r:id="rId21"/>
    <p:sldId id="465" r:id="rId22"/>
    <p:sldId id="445" r:id="rId23"/>
    <p:sldId id="446" r:id="rId24"/>
    <p:sldId id="448" r:id="rId25"/>
    <p:sldId id="449" r:id="rId26"/>
    <p:sldId id="450" r:id="rId2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4660"/>
  </p:normalViewPr>
  <p:slideViewPr>
    <p:cSldViewPr>
      <p:cViewPr varScale="1">
        <p:scale>
          <a:sx n="79" d="100"/>
          <a:sy n="79" d="100"/>
        </p:scale>
        <p:origin x="-966" y="-7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2CDDF-C550-4BED-9CD0-FDC4C46A6C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112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FF86-5449-43E9-9223-5B51E1827B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8871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9E166-B083-417D-B698-95BE337220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66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53FE8-8352-45A9-B080-8AE89B29CA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926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9171E-C653-446B-BA04-0EAF73736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1052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5805-DD9B-46A8-873D-6CE91C0D7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3590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4D9BE-7F1A-4706-A9AC-C028482261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5663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D781F-B7F4-454A-96F9-03BB5D0250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8249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6E1A5-4BB6-44B1-A607-3A79BA6252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7466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F37C6-7CEB-479D-BE03-E15693A506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79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9D785-FFA8-4345-B105-A0B9200620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453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E3FC4E-8CF7-4359-85FD-53BFE6B3E5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ХҮСНЭГТЭН ГИШҮҮНТЭЙ БҮТЭЦ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533400" y="9144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dirty="0"/>
              <a:t>Дурын </a:t>
            </a:r>
            <a:r>
              <a:rPr lang="mn-MN" altLang="en-US" dirty="0">
                <a:solidFill>
                  <a:srgbClr val="FF0000"/>
                </a:solidFill>
              </a:rPr>
              <a:t>Си </a:t>
            </a:r>
            <a:r>
              <a:rPr lang="mn-MN" altLang="en-US" dirty="0"/>
              <a:t>төрлийн хүснэгт бүтцийн гишүүн байж болдог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GB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685800" y="1905000"/>
          <a:ext cx="3581400" cy="1219200"/>
        </p:xfrm>
        <a:graphic>
          <a:graphicData uri="http://schemas.openxmlformats.org/presentationml/2006/ole">
            <p:oleObj spid="_x0000_s1031" name="Bitmap Image" r:id="rId3" imgW="1247619" imgH="609524" progId="PBrush">
              <p:embed/>
            </p:oleObj>
          </a:graphicData>
        </a:graphic>
      </p:graphicFrame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533400" y="3352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2"/>
                </a:solidFill>
              </a:rPr>
              <a:t>struct</a:t>
            </a:r>
            <a:r>
              <a:rPr lang="en-US" altLang="en-US" dirty="0"/>
              <a:t> data record ;</a:t>
            </a:r>
          </a:p>
        </p:txBody>
      </p:sp>
      <p:graphicFrame>
        <p:nvGraphicFramePr>
          <p:cNvPr id="280584" name="Object 8"/>
          <p:cNvGraphicFramePr>
            <a:graphicFrameLocks noChangeAspect="1"/>
          </p:cNvGraphicFramePr>
          <p:nvPr/>
        </p:nvGraphicFramePr>
        <p:xfrm>
          <a:off x="609600" y="4114800"/>
          <a:ext cx="8153400" cy="2438400"/>
        </p:xfrm>
        <a:graphic>
          <a:graphicData uri="http://schemas.openxmlformats.org/presentationml/2006/ole">
            <p:oleObj spid="_x0000_s1032" name="Bitmap Image" r:id="rId4" imgW="7009524" imgH="154285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БҮТЦЭН ХҮСНЭГТ</a:t>
            </a:r>
            <a:r>
              <a:rPr lang="en-US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533400" y="1143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list[1]=list[5] ;</a:t>
            </a:r>
            <a:endParaRPr lang="mn-MN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676400" y="19812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strcpy(list[1].fname, list[5].fname)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strcpy(list[1].lname, list[5].lname)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strcpy(list[1].phone, list[5].phone) ;</a:t>
            </a:r>
            <a:endParaRPr lang="mn-MN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mn-MN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mn-MN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457200" y="3657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list[5].phone[1] = list[2].phone[3] ;</a:t>
            </a:r>
            <a:endParaRPr lang="mn-MN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381000" y="5334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ЖИШЭЭ ПРОГРАМ \</a:t>
            </a:r>
            <a:r>
              <a:rPr lang="en-GB" altLang="en-US"/>
              <a:t>arrays of structure</a:t>
            </a:r>
            <a:r>
              <a:rPr lang="mn-MN" altLang="en-US"/>
              <a:t>\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  <p:bldP spid="285700" grpId="0" build="p" autoUpdateAnimBg="0"/>
      <p:bldP spid="285701" grpId="0" build="p" autoUpdateAnimBg="0"/>
      <p:bldP spid="28570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БҮТЦЭН ХУВЬСАГЧИД ГАРААНЫ УТГА ОНООХ</a:t>
            </a:r>
            <a:endParaRPr lang="en-GB" sz="2800" b="1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35814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dirty="0"/>
              <a:t>Хийх үйлдэл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/>
              <a:t>sale </a:t>
            </a:r>
            <a:r>
              <a:rPr lang="mn-MN" altLang="en-US" dirty="0"/>
              <a:t>	бүтцийн тодорхойлолт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 err="1"/>
              <a:t>mysale</a:t>
            </a:r>
            <a:r>
              <a:rPr lang="en-US" altLang="en-US" dirty="0"/>
              <a:t>  </a:t>
            </a:r>
            <a:r>
              <a:rPr lang="mn-MN" altLang="en-US" dirty="0"/>
              <a:t>бүтцэн хувьсагч</a:t>
            </a:r>
            <a:r>
              <a:rPr lang="en-US" altLang="en-US" dirty="0"/>
              <a:t> </a:t>
            </a:r>
            <a:r>
              <a:rPr lang="mn-MN" altLang="en-US" dirty="0"/>
              <a:t>байгуулж түүнд гарааны утга-</a:t>
            </a:r>
            <a:r>
              <a:rPr lang="en-US" altLang="en-US" b="1" dirty="0">
                <a:solidFill>
                  <a:srgbClr val="C00000"/>
                </a:solidFill>
              </a:rPr>
              <a:t>default</a:t>
            </a:r>
            <a:r>
              <a:rPr lang="en-US" altLang="en-US" dirty="0"/>
              <a:t>  </a:t>
            </a:r>
            <a:r>
              <a:rPr lang="mn-MN" altLang="en-US" dirty="0"/>
              <a:t>оноох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b="1" dirty="0" err="1">
                <a:solidFill>
                  <a:schemeClr val="accent2"/>
                </a:solidFill>
              </a:rPr>
              <a:t>mysale.customer</a:t>
            </a:r>
            <a:r>
              <a:rPr lang="en-US" altLang="en-US" b="1" dirty="0">
                <a:solidFill>
                  <a:schemeClr val="accent2"/>
                </a:solidFill>
              </a:rPr>
              <a:t>  </a:t>
            </a:r>
            <a:r>
              <a:rPr lang="en-US" altLang="en-US" b="1" dirty="0">
                <a:solidFill>
                  <a:schemeClr val="accent2"/>
                </a:solidFill>
                <a:sym typeface="Wingdings" pitchFamily="2" charset="2"/>
              </a:rPr>
              <a:t> </a:t>
            </a:r>
            <a:r>
              <a:rPr lang="en-US" altLang="en-US" b="1" dirty="0" err="1">
                <a:solidFill>
                  <a:schemeClr val="accent2"/>
                </a:solidFill>
                <a:sym typeface="Wingdings" pitchFamily="2" charset="2"/>
              </a:rPr>
              <a:t>Oyun</a:t>
            </a:r>
            <a:endParaRPr lang="en-US" altLang="en-US" b="1" dirty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b="1" dirty="0" err="1">
                <a:solidFill>
                  <a:schemeClr val="accent2"/>
                </a:solidFill>
              </a:rPr>
              <a:t>mysale.item</a:t>
            </a:r>
            <a:r>
              <a:rPr lang="en-US" altLang="en-US" b="1" dirty="0">
                <a:solidFill>
                  <a:schemeClr val="accent2"/>
                </a:solidFill>
              </a:rPr>
              <a:t>  </a:t>
            </a:r>
            <a:r>
              <a:rPr lang="en-US" altLang="en-US" b="1" dirty="0">
                <a:solidFill>
                  <a:schemeClr val="accent2"/>
                </a:solidFill>
                <a:sym typeface="Wingdings" pitchFamily="2" charset="2"/>
              </a:rPr>
              <a:t> </a:t>
            </a:r>
            <a:r>
              <a:rPr lang="en-US" altLang="en-US" b="1" dirty="0" err="1">
                <a:solidFill>
                  <a:schemeClr val="accent2"/>
                </a:solidFill>
                <a:sym typeface="Wingdings" pitchFamily="2" charset="2"/>
              </a:rPr>
              <a:t>Computre</a:t>
            </a:r>
            <a:endParaRPr lang="en-US" altLang="en-US" b="1" dirty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b="1" dirty="0" err="1">
                <a:solidFill>
                  <a:schemeClr val="accent2"/>
                </a:solidFill>
                <a:sym typeface="Wingdings" pitchFamily="2" charset="2"/>
              </a:rPr>
              <a:t>mysale.amount</a:t>
            </a:r>
            <a:r>
              <a:rPr lang="en-US" altLang="en-US" b="1" dirty="0">
                <a:solidFill>
                  <a:schemeClr val="accent2"/>
                </a:solidFill>
                <a:sym typeface="Wingdings" pitchFamily="2" charset="2"/>
              </a:rPr>
              <a:t> 1000.0</a:t>
            </a:r>
            <a:endParaRPr lang="mn-MN" altLang="en-US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mn-MN" alt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GB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533400" y="1295400"/>
          <a:ext cx="4495800" cy="1905000"/>
        </p:xfrm>
        <a:graphic>
          <a:graphicData uri="http://schemas.openxmlformats.org/presentationml/2006/ole">
            <p:oleObj spid="_x0000_s4101" name="Bitmap Image" r:id="rId3" imgW="2066667" imgH="122857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БҮТЦЭН ХУВЬСАГЧИД ГАРААНЫ УТГА ОНООХ</a:t>
            </a:r>
            <a:endParaRPr lang="en-GB" sz="2800" b="1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4191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Хийх үйлдэл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1800"/>
              <a:t>customer </a:t>
            </a:r>
            <a:r>
              <a:rPr lang="mn-MN" altLang="en-US" sz="1800"/>
              <a:t> бүтэц үүсгэх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1800"/>
              <a:t>sale </a:t>
            </a:r>
            <a:r>
              <a:rPr lang="mn-MN" altLang="en-US" sz="1800"/>
              <a:t>бүтэц үүсгэх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1800"/>
              <a:t>mysale </a:t>
            </a:r>
            <a:r>
              <a:rPr lang="mn-MN" altLang="en-US" sz="1800"/>
              <a:t>бүтцэн хувьсагч байгуулж түүний гишүүдэд гарааны утгыг оноох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1800"/>
              <a:t>mysale</a:t>
            </a:r>
            <a:r>
              <a:rPr lang="en-US" altLang="en-US" sz="1800">
                <a:solidFill>
                  <a:srgbClr val="C00000"/>
                </a:solidFill>
              </a:rPr>
              <a:t>.</a:t>
            </a:r>
            <a:r>
              <a:rPr lang="en-US" altLang="en-US" sz="1800"/>
              <a:t>buyer</a:t>
            </a:r>
            <a:r>
              <a:rPr lang="en-US" altLang="en-US" sz="1800">
                <a:solidFill>
                  <a:srgbClr val="C00000"/>
                </a:solidFill>
              </a:rPr>
              <a:t>.</a:t>
            </a:r>
            <a:r>
              <a:rPr lang="en-US" altLang="en-US" sz="1800"/>
              <a:t>firm</a:t>
            </a:r>
            <a:r>
              <a:rPr lang="en-US" altLang="en-US" sz="1800">
                <a:sym typeface="Wingdings" pitchFamily="2" charset="2"/>
              </a:rPr>
              <a:t>”TTT”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1800"/>
              <a:t>mysale</a:t>
            </a:r>
            <a:r>
              <a:rPr lang="en-US" altLang="en-US" sz="1800">
                <a:solidFill>
                  <a:srgbClr val="C00000"/>
                </a:solidFill>
              </a:rPr>
              <a:t>.</a:t>
            </a:r>
            <a:r>
              <a:rPr lang="en-US" altLang="en-US" sz="1800"/>
              <a:t>buyer</a:t>
            </a:r>
            <a:r>
              <a:rPr lang="en-US" altLang="en-US" sz="1800">
                <a:solidFill>
                  <a:srgbClr val="C00000"/>
                </a:solidFill>
              </a:rPr>
              <a:t>.</a:t>
            </a:r>
            <a:r>
              <a:rPr lang="en-US" altLang="en-US" sz="1800"/>
              <a:t>contact</a:t>
            </a:r>
            <a:r>
              <a:rPr lang="en-US" altLang="en-US" sz="1800">
                <a:sym typeface="Wingdings" pitchFamily="2" charset="2"/>
              </a:rPr>
              <a:t>”TTTTTTT”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2000"/>
              <a:t>mysale.item</a:t>
            </a:r>
            <a:r>
              <a:rPr lang="en-US" altLang="en-US" sz="2000">
                <a:sym typeface="Wingdings" pitchFamily="2" charset="2"/>
              </a:rPr>
              <a:t>”Blue”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2000"/>
              <a:t>mysale.amount</a:t>
            </a:r>
            <a:r>
              <a:rPr lang="en-US" altLang="en-US" sz="2000">
                <a:sym typeface="Wingdings" pitchFamily="2" charset="2"/>
              </a:rPr>
              <a:t>1000.0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mn-MN" altLang="en-US" sz="20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GB" altLang="en-US">
              <a:solidFill>
                <a:schemeClr val="accent2"/>
              </a:solidFill>
            </a:endParaRPr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457200" y="914400"/>
          <a:ext cx="5562600" cy="3276600"/>
        </p:xfrm>
        <a:graphic>
          <a:graphicData uri="http://schemas.openxmlformats.org/presentationml/2006/ole">
            <p:oleObj spid="_x0000_s5125" name="Bitmap Image" r:id="rId3" imgW="2952381" imgH="188621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БҮТЦЭН ХУВЬСАГЧИД ГАРААНЫ УТГА ОНООХ</a:t>
            </a:r>
            <a:endParaRPr lang="en-GB" sz="2800" b="1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31242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Програм дотроос утга оноох: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>
                <a:solidFill>
                  <a:schemeClr val="accent2"/>
                </a:solidFill>
              </a:rPr>
              <a:t>mysale </a:t>
            </a:r>
            <a:r>
              <a:rPr lang="mn-MN" altLang="en-US">
                <a:solidFill>
                  <a:schemeClr val="accent2"/>
                </a:solidFill>
              </a:rPr>
              <a:t>хувьсагчийг эхлээд байгуулсан.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2000"/>
              <a:t>mysale</a:t>
            </a:r>
            <a:r>
              <a:rPr lang="en-US" altLang="en-US" sz="2000">
                <a:solidFill>
                  <a:srgbClr val="C00000"/>
                </a:solidFill>
              </a:rPr>
              <a:t>.</a:t>
            </a:r>
            <a:r>
              <a:rPr lang="en-US" altLang="en-US" sz="2000"/>
              <a:t>buyer</a:t>
            </a:r>
            <a:r>
              <a:rPr lang="en-US" altLang="en-US" sz="2000">
                <a:solidFill>
                  <a:srgbClr val="C00000"/>
                </a:solidFill>
              </a:rPr>
              <a:t>.</a:t>
            </a:r>
            <a:r>
              <a:rPr lang="en-US" altLang="en-US" sz="2000"/>
              <a:t>firm</a:t>
            </a:r>
            <a:r>
              <a:rPr lang="en-US" altLang="en-US" sz="2000">
                <a:sym typeface="Wingdings" pitchFamily="2" charset="2"/>
              </a:rPr>
              <a:t>”</a:t>
            </a:r>
            <a:r>
              <a:rPr lang="mn-MN" altLang="en-US" sz="2000">
                <a:sym typeface="Wingdings" pitchFamily="2" charset="2"/>
              </a:rPr>
              <a:t>МТС</a:t>
            </a:r>
            <a:r>
              <a:rPr lang="en-US" altLang="en-US" sz="2000">
                <a:sym typeface="Wingdings" pitchFamily="2" charset="2"/>
              </a:rPr>
              <a:t>”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2000"/>
              <a:t>mysale</a:t>
            </a:r>
            <a:r>
              <a:rPr lang="en-US" altLang="en-US" sz="2000">
                <a:solidFill>
                  <a:srgbClr val="C00000"/>
                </a:solidFill>
              </a:rPr>
              <a:t>.</a:t>
            </a:r>
            <a:r>
              <a:rPr lang="en-US" altLang="en-US" sz="2000"/>
              <a:t>buyer</a:t>
            </a:r>
            <a:r>
              <a:rPr lang="en-US" altLang="en-US" sz="2000">
                <a:solidFill>
                  <a:srgbClr val="C00000"/>
                </a:solidFill>
              </a:rPr>
              <a:t>.</a:t>
            </a:r>
            <a:r>
              <a:rPr lang="en-US" altLang="en-US" sz="2000"/>
              <a:t>contact</a:t>
            </a:r>
            <a:r>
              <a:rPr lang="en-US" altLang="en-US" sz="2000">
                <a:sym typeface="Wingdings" pitchFamily="2" charset="2"/>
              </a:rPr>
              <a:t>”</a:t>
            </a:r>
            <a:r>
              <a:rPr lang="mn-MN" altLang="en-US" sz="2000">
                <a:sym typeface="Wingdings" pitchFamily="2" charset="2"/>
              </a:rPr>
              <a:t>Хаяг</a:t>
            </a:r>
            <a:r>
              <a:rPr lang="en-US" altLang="en-US" sz="2000">
                <a:sym typeface="Wingdings" pitchFamily="2" charset="2"/>
              </a:rPr>
              <a:t>”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2000"/>
              <a:t>mysale.item</a:t>
            </a:r>
            <a:r>
              <a:rPr lang="en-US" altLang="en-US" sz="2000">
                <a:sym typeface="Wingdings" pitchFamily="2" charset="2"/>
              </a:rPr>
              <a:t>”</a:t>
            </a:r>
            <a:r>
              <a:rPr lang="mn-MN" altLang="en-US" sz="2000">
                <a:sym typeface="Wingdings" pitchFamily="2" charset="2"/>
              </a:rPr>
              <a:t>Компьютер</a:t>
            </a:r>
            <a:r>
              <a:rPr lang="en-US" altLang="en-US" sz="2000">
                <a:sym typeface="Wingdings" pitchFamily="2" charset="2"/>
              </a:rPr>
              <a:t>”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2000"/>
              <a:t>mysale.amount</a:t>
            </a:r>
            <a:r>
              <a:rPr lang="en-US" altLang="en-US" sz="2000">
                <a:sym typeface="Wingdings" pitchFamily="2" charset="2"/>
              </a:rPr>
              <a:t>1.0</a:t>
            </a:r>
            <a:endParaRPr lang="mn-MN" altLang="en-US" sz="200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accent2"/>
                </a:solidFill>
              </a:rPr>
              <a:t>strcpy(mysale.buyer.firm, "MTC")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accent2"/>
                </a:solidFill>
              </a:rPr>
              <a:t>strcpy(mysale.buyer.contact, "</a:t>
            </a:r>
            <a:r>
              <a:rPr lang="mn-MN" altLang="en-US" sz="2000">
                <a:solidFill>
                  <a:schemeClr val="accent2"/>
                </a:solidFill>
              </a:rPr>
              <a:t>ХАЯГ")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accent2"/>
                </a:solidFill>
              </a:rPr>
              <a:t>strcpy(mysale.item, "</a:t>
            </a:r>
            <a:r>
              <a:rPr lang="mn-MN" altLang="en-US" sz="2000">
                <a:solidFill>
                  <a:schemeClr val="accent2"/>
                </a:solidFill>
              </a:rPr>
              <a:t>компьютер)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accent2"/>
                </a:solidFill>
              </a:rPr>
              <a:t>mysale.amount=1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sz="20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mn-MN" altLang="en-US" sz="20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GB" altLang="en-US">
              <a:solidFill>
                <a:schemeClr val="accent2"/>
              </a:solidFill>
            </a:endParaRPr>
          </a:p>
        </p:txBody>
      </p:sp>
      <p:graphicFrame>
        <p:nvGraphicFramePr>
          <p:cNvPr id="287749" name="Object 2"/>
          <p:cNvGraphicFramePr>
            <a:graphicFrameLocks noChangeAspect="1"/>
          </p:cNvGraphicFramePr>
          <p:nvPr/>
        </p:nvGraphicFramePr>
        <p:xfrm>
          <a:off x="457200" y="914400"/>
          <a:ext cx="5562600" cy="1981200"/>
        </p:xfrm>
        <a:graphic>
          <a:graphicData uri="http://schemas.openxmlformats.org/presentationml/2006/ole">
            <p:oleObj spid="_x0000_s6152" name="Bitmap Image" r:id="rId3" imgW="2952381" imgH="1886213" progId="PBrush">
              <p:embed/>
            </p:oleObj>
          </a:graphicData>
        </a:graphic>
      </p:graphicFrame>
      <p:sp>
        <p:nvSpPr>
          <p:cNvPr id="5" name="Right Brace 4"/>
          <p:cNvSpPr/>
          <p:nvPr/>
        </p:nvSpPr>
        <p:spPr>
          <a:xfrm>
            <a:off x="4343400" y="3962400"/>
            <a:ext cx="762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V="1">
            <a:off x="4419600" y="44958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4419600"/>
            <a:ext cx="25146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mn-MN" sz="1800" dirty="0">
                <a:solidFill>
                  <a:srgbClr val="C00000"/>
                </a:solidFill>
              </a:rPr>
              <a:t>Ямар код бичих</a:t>
            </a:r>
            <a:r>
              <a:rPr lang="en-US" sz="1800" dirty="0">
                <a:solidFill>
                  <a:srgbClr val="C00000"/>
                </a:solidFill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БҮТЦЭН ХҮСНЭГТЭНД ХЭСЭГЛЭН УТГА ОНООХ</a:t>
            </a:r>
            <a:endParaRPr lang="en-GB" sz="2800" b="1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88773" name="Object 2"/>
          <p:cNvGraphicFramePr>
            <a:graphicFrameLocks noChangeAspect="1"/>
          </p:cNvGraphicFramePr>
          <p:nvPr/>
        </p:nvGraphicFramePr>
        <p:xfrm>
          <a:off x="381000" y="1981200"/>
          <a:ext cx="7772400" cy="914400"/>
        </p:xfrm>
        <a:graphic>
          <a:graphicData uri="http://schemas.openxmlformats.org/presentationml/2006/ole">
            <p:oleObj spid="_x0000_s7174" name="Bitmap Image" r:id="rId3" imgW="5257143" imgH="466543" progId="PBrush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143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Програм дотроос утга оноох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2971800"/>
            <a:ext cx="7315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C00000"/>
                </a:solidFill>
              </a:rPr>
              <a:t>strcpy(y2006[0].buyer.firm, "MTC") ;</a:t>
            </a:r>
          </a:p>
          <a:p>
            <a:pPr eaLnBrk="1" hangingPunct="1"/>
            <a:r>
              <a:rPr lang="en-US" altLang="en-US" sz="2000" b="1">
                <a:solidFill>
                  <a:srgbClr val="C00000"/>
                </a:solidFill>
              </a:rPr>
              <a:t>strcpy(y2006[0].buyer.contact, "</a:t>
            </a:r>
            <a:r>
              <a:rPr lang="mn-MN" altLang="en-US" sz="2000" b="1">
                <a:solidFill>
                  <a:srgbClr val="C00000"/>
                </a:solidFill>
              </a:rPr>
              <a:t>ХАЯГ") ;</a:t>
            </a:r>
          </a:p>
          <a:p>
            <a:pPr eaLnBrk="1" hangingPunct="1"/>
            <a:r>
              <a:rPr lang="en-US" altLang="en-US" sz="2000" b="1">
                <a:solidFill>
                  <a:srgbClr val="C00000"/>
                </a:solidFill>
              </a:rPr>
              <a:t>strcpy(y2006[0].item, "</a:t>
            </a:r>
            <a:r>
              <a:rPr lang="mn-MN" altLang="en-US" sz="2000" b="1">
                <a:solidFill>
                  <a:srgbClr val="C00000"/>
                </a:solidFill>
              </a:rPr>
              <a:t>компьютер) ;</a:t>
            </a:r>
          </a:p>
          <a:p>
            <a:pPr eaLnBrk="1" hangingPunct="1"/>
            <a:r>
              <a:rPr lang="en-US" altLang="en-US" sz="2000" b="1">
                <a:solidFill>
                  <a:srgbClr val="C00000"/>
                </a:solidFill>
              </a:rPr>
              <a:t>y2006[0].amount=1 ;</a:t>
            </a:r>
            <a:endParaRPr lang="mn-MN" altLang="en-US" sz="2000" b="1">
              <a:solidFill>
                <a:srgbClr val="C00000"/>
              </a:solidFill>
            </a:endParaRPr>
          </a:p>
          <a:p>
            <a:pPr eaLnBrk="1" hangingPunct="1"/>
            <a:endParaRPr lang="mn-MN" altLang="en-US" sz="2000"/>
          </a:p>
          <a:p>
            <a:pPr eaLnBrk="1" hangingPunct="1"/>
            <a:endParaRPr lang="mn-MN" altLang="en-US" sz="2000"/>
          </a:p>
          <a:p>
            <a:pPr eaLnBrk="1" hangingPunct="1"/>
            <a:r>
              <a:rPr lang="en-US" altLang="en-US" sz="2000"/>
              <a:t>strcpy(y2006[</a:t>
            </a:r>
            <a:r>
              <a:rPr lang="en-US" altLang="en-US" sz="2000">
                <a:solidFill>
                  <a:srgbClr val="C00000"/>
                </a:solidFill>
              </a:rPr>
              <a:t>i</a:t>
            </a:r>
            <a:r>
              <a:rPr lang="en-US" altLang="en-US" sz="2000"/>
              <a:t>].buyer.firm, "MTC") ;</a:t>
            </a:r>
          </a:p>
          <a:p>
            <a:pPr eaLnBrk="1" hangingPunct="1"/>
            <a:r>
              <a:rPr lang="en-US" altLang="en-US" sz="2000"/>
              <a:t>strcpy(y2006[</a:t>
            </a:r>
            <a:r>
              <a:rPr lang="en-US" altLang="en-US" sz="2000">
                <a:solidFill>
                  <a:srgbClr val="C00000"/>
                </a:solidFill>
              </a:rPr>
              <a:t>i</a:t>
            </a:r>
            <a:r>
              <a:rPr lang="en-US" altLang="en-US" sz="2000"/>
              <a:t>].buyer.contact, "</a:t>
            </a:r>
            <a:r>
              <a:rPr lang="mn-MN" altLang="en-US" sz="2000"/>
              <a:t>ХАЯГ") ;</a:t>
            </a:r>
          </a:p>
          <a:p>
            <a:pPr eaLnBrk="1" hangingPunct="1"/>
            <a:r>
              <a:rPr lang="en-US" altLang="en-US" sz="2000"/>
              <a:t>strcpy(y2006[</a:t>
            </a:r>
            <a:r>
              <a:rPr lang="en-US" altLang="en-US" sz="2000">
                <a:solidFill>
                  <a:srgbClr val="C00000"/>
                </a:solidFill>
              </a:rPr>
              <a:t>i</a:t>
            </a:r>
            <a:r>
              <a:rPr lang="en-US" altLang="en-US" sz="2000"/>
              <a:t>].item, "</a:t>
            </a:r>
            <a:r>
              <a:rPr lang="mn-MN" altLang="en-US" sz="2000"/>
              <a:t>компьютер) ;</a:t>
            </a:r>
          </a:p>
          <a:p>
            <a:pPr eaLnBrk="1" hangingPunct="1"/>
            <a:r>
              <a:rPr lang="en-US" altLang="en-US" sz="2000"/>
              <a:t>y2006[</a:t>
            </a:r>
            <a:r>
              <a:rPr lang="en-US" altLang="en-US" sz="2000">
                <a:solidFill>
                  <a:srgbClr val="C00000"/>
                </a:solidFill>
              </a:rPr>
              <a:t>i</a:t>
            </a:r>
            <a:r>
              <a:rPr lang="en-US" altLang="en-US" sz="2000"/>
              <a:t>].amount=1 ;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				0≤</a:t>
            </a:r>
            <a:r>
              <a:rPr lang="en-US" altLang="en-US" sz="2000">
                <a:solidFill>
                  <a:srgbClr val="C00000"/>
                </a:solidFill>
              </a:rPr>
              <a:t>i</a:t>
            </a:r>
            <a:r>
              <a:rPr lang="en-US" altLang="en-US" sz="2000"/>
              <a:t>≤99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u="sng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typedef</a:t>
            </a:r>
            <a:r>
              <a:rPr lang="mn-MN" sz="2800" u="sng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БА БҮТЭЦ</a:t>
            </a:r>
            <a:endParaRPr lang="en-GB" sz="2800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81000" y="9906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typedef  int 	Integer  ;   //int</a:t>
            </a:r>
            <a:r>
              <a:rPr lang="mn-MN" altLang="en-US"/>
              <a:t>-тэй төс төрөл үүсгэх</a:t>
            </a:r>
            <a:endParaRPr lang="en-US" altLang="en-US"/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6764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integer    a ;				//int a;</a:t>
            </a:r>
          </a:p>
        </p:txBody>
      </p:sp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533400" y="2971800"/>
          <a:ext cx="3505200" cy="1666875"/>
        </p:xfrm>
        <a:graphic>
          <a:graphicData uri="http://schemas.openxmlformats.org/presentationml/2006/ole">
            <p:oleObj spid="_x0000_s8199" name="Bitmap Image" r:id="rId3" imgW="1819529" imgH="828791" progId="PBrush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8600" y="4953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coord </a:t>
            </a:r>
            <a:r>
              <a:rPr lang="mn-MN" altLang="en-US"/>
              <a:t>төрлийн  а хувьсагч байгуулах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utoUpdateAnimBg="0"/>
      <p:bldP spid="297988" grpId="0" build="p" autoUpdateAnimBg="0"/>
      <p:bldP spid="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БҮТЭЦ БА ФУНКЦ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381000" y="9906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Функцийн параметр нь бүтэц байж болох </a:t>
            </a:r>
            <a:endParaRPr lang="en-US" altLang="en-US"/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81000" y="17526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en-US" dirty="0" err="1">
                <a:solidFill>
                  <a:srgbClr val="00B0F0"/>
                </a:solidFill>
              </a:rPr>
              <a:t>struct</a:t>
            </a:r>
            <a:r>
              <a:rPr lang="en-US" altLang="en-US" dirty="0"/>
              <a:t> employee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en-US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en-US" dirty="0"/>
              <a:t>  char name[20]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en-US" dirty="0"/>
              <a:t>  </a:t>
            </a:r>
            <a:r>
              <a:rPr lang="en-US" altLang="en-US" dirty="0" err="1"/>
              <a:t>int</a:t>
            </a:r>
            <a:r>
              <a:rPr lang="en-US" altLang="en-US"/>
              <a:t> </a:t>
            </a:r>
            <a:r>
              <a:rPr lang="en-US" altLang="en-US" smtClean="0"/>
              <a:t>basicpay:2 </a:t>
            </a:r>
            <a:r>
              <a:rPr lang="en-US" altLang="en-US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en-US" dirty="0"/>
              <a:t>  </a:t>
            </a:r>
            <a:r>
              <a:rPr lang="en-US" altLang="en-US" dirty="0" err="1"/>
              <a:t>int</a:t>
            </a:r>
            <a:r>
              <a:rPr lang="en-US" altLang="en-US" dirty="0"/>
              <a:t> bonus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en-US" dirty="0"/>
              <a:t>}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en-US" dirty="0"/>
              <a:t>employee   </a:t>
            </a:r>
            <a:r>
              <a:rPr lang="en-US" altLang="en-US" dirty="0" err="1"/>
              <a:t>emp</a:t>
            </a:r>
            <a:r>
              <a:rPr lang="en-US" altLang="en-US" dirty="0"/>
              <a:t> ;		//</a:t>
            </a:r>
            <a:r>
              <a:rPr lang="en-US" altLang="en-US" dirty="0" err="1"/>
              <a:t>emp</a:t>
            </a:r>
            <a:r>
              <a:rPr lang="en-US" altLang="en-US" dirty="0"/>
              <a:t>=</a:t>
            </a:r>
            <a:r>
              <a:rPr lang="mn-MN" altLang="en-US" dirty="0"/>
              <a:t>ерөнхий хувьсагч</a:t>
            </a:r>
            <a:r>
              <a:rPr lang="en-US" altLang="en-US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БҮТЭЦ БА ФУНКЦ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04800" y="1295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void  show(employee   e) ;   //</a:t>
            </a:r>
            <a:r>
              <a:rPr lang="mn-MN" dirty="0"/>
              <a:t>хуулбарыг авах</a:t>
            </a: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main()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  gets(emp.name) ;		//char *gets(char *)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  </a:t>
            </a:r>
            <a:r>
              <a:rPr lang="en-US" dirty="0" err="1"/>
              <a:t>scanf</a:t>
            </a:r>
            <a:r>
              <a:rPr lang="en-US" dirty="0"/>
              <a:t>(</a:t>
            </a:r>
            <a:r>
              <a:rPr lang="en-US" dirty="0">
                <a:latin typeface="Arial" pitchFamily="34" charset="0"/>
                <a:cs typeface="Arial" pitchFamily="34" charset="0"/>
              </a:rPr>
              <a:t>“%3d”,</a:t>
            </a:r>
            <a:r>
              <a:rPr lang="en-US" dirty="0"/>
              <a:t>  &amp;</a:t>
            </a:r>
            <a:r>
              <a:rPr lang="en-US" dirty="0" err="1"/>
              <a:t>emp.basicpay</a:t>
            </a:r>
            <a:r>
              <a:rPr lang="en-US" dirty="0"/>
              <a:t>) 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  </a:t>
            </a:r>
            <a:r>
              <a:rPr lang="en-US" dirty="0" err="1"/>
              <a:t>emp.bonus</a:t>
            </a:r>
            <a:r>
              <a:rPr lang="en-US" dirty="0"/>
              <a:t>=0 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  show( </a:t>
            </a:r>
            <a:r>
              <a:rPr lang="en-US" dirty="0" err="1"/>
              <a:t>emp</a:t>
            </a:r>
            <a:r>
              <a:rPr lang="en-US" dirty="0"/>
              <a:t>) ;</a:t>
            </a:r>
            <a:r>
              <a:rPr lang="mn-MN" dirty="0"/>
              <a:t>		</a:t>
            </a:r>
            <a:r>
              <a:rPr lang="en-US" dirty="0"/>
              <a:t>//</a:t>
            </a:r>
            <a:r>
              <a:rPr lang="mn-MN" dirty="0"/>
              <a:t>хуулбар  нь дамжих</a:t>
            </a: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}</a:t>
            </a:r>
            <a:endParaRPr lang="mn-MN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mn-MN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void  show(employee   e) </a:t>
            </a:r>
            <a:endParaRPr lang="mn-MN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{ </a:t>
            </a:r>
            <a:endParaRPr lang="en-US" sz="1800" dirty="0"/>
          </a:p>
          <a:p>
            <a:pPr marL="5203825" indent="-520382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1800" dirty="0"/>
              <a:t>  </a:t>
            </a:r>
            <a:r>
              <a:rPr lang="en-US" sz="1800" b="1" dirty="0" err="1">
                <a:latin typeface="+mn-lt"/>
              </a:rPr>
              <a:t>printf</a:t>
            </a:r>
            <a:r>
              <a:rPr lang="en-US" sz="1800" b="1" dirty="0">
                <a:latin typeface="+mn-lt"/>
              </a:rPr>
              <a:t>(</a:t>
            </a:r>
            <a:r>
              <a:rPr lang="en-US" sz="1800" b="1" dirty="0">
                <a:latin typeface="+mn-lt"/>
                <a:cs typeface="Arial" pitchFamily="34" charset="0"/>
              </a:rPr>
              <a:t>“\n</a:t>
            </a:r>
            <a:r>
              <a:rPr lang="mn-MN" sz="1800" b="1" dirty="0">
                <a:latin typeface="+mn-lt"/>
                <a:cs typeface="Arial" pitchFamily="34" charset="0"/>
              </a:rPr>
              <a:t>Нэр: </a:t>
            </a:r>
            <a:r>
              <a:rPr lang="en-US" sz="1800" b="1" dirty="0">
                <a:latin typeface="+mn-lt"/>
                <a:cs typeface="Arial" pitchFamily="34" charset="0"/>
              </a:rPr>
              <a:t>%s,</a:t>
            </a:r>
            <a:r>
              <a:rPr lang="mn-MN" sz="1800" b="1" dirty="0">
                <a:latin typeface="+mn-lt"/>
                <a:cs typeface="Arial" pitchFamily="34" charset="0"/>
              </a:rPr>
              <a:t>\</a:t>
            </a:r>
            <a:r>
              <a:rPr lang="en-US" sz="1800" b="1" dirty="0" err="1">
                <a:latin typeface="+mn-lt"/>
                <a:cs typeface="Arial" pitchFamily="34" charset="0"/>
              </a:rPr>
              <a:t>nY</a:t>
            </a:r>
            <a:r>
              <a:rPr lang="mn-MN" sz="1800" b="1" dirty="0">
                <a:latin typeface="+mn-lt"/>
                <a:cs typeface="Arial" pitchFamily="34" charset="0"/>
              </a:rPr>
              <a:t>-цалин:</a:t>
            </a:r>
            <a:r>
              <a:rPr lang="en-US" sz="1800" b="1" dirty="0">
                <a:latin typeface="+mn-lt"/>
                <a:cs typeface="Arial" pitchFamily="34" charset="0"/>
              </a:rPr>
              <a:t>%d\n</a:t>
            </a:r>
            <a:r>
              <a:rPr lang="mn-MN" sz="1800" b="1" dirty="0">
                <a:latin typeface="+mn-lt"/>
                <a:cs typeface="Arial" pitchFamily="34" charset="0"/>
              </a:rPr>
              <a:t>Тэтгэлэг:</a:t>
            </a:r>
            <a:r>
              <a:rPr lang="en-US" sz="1800" b="1" dirty="0">
                <a:latin typeface="+mn-lt"/>
                <a:cs typeface="Arial" pitchFamily="34" charset="0"/>
              </a:rPr>
              <a:t>%d ”,   e.name, </a:t>
            </a:r>
            <a:r>
              <a:rPr lang="en-US" sz="1800" b="1" dirty="0" err="1">
                <a:latin typeface="+mn-lt"/>
                <a:cs typeface="Arial" pitchFamily="34" charset="0"/>
              </a:rPr>
              <a:t>e.basicpay</a:t>
            </a:r>
            <a:r>
              <a:rPr lang="en-US" sz="1800" b="1" dirty="0">
                <a:latin typeface="+mn-lt"/>
                <a:cs typeface="Arial" pitchFamily="34" charset="0"/>
              </a:rPr>
              <a:t>, </a:t>
            </a:r>
            <a:r>
              <a:rPr lang="en-US" sz="1800" b="1" dirty="0" err="1">
                <a:latin typeface="+mn-lt"/>
                <a:cs typeface="Arial" pitchFamily="34" charset="0"/>
              </a:rPr>
              <a:t>e.bonus</a:t>
            </a:r>
            <a:r>
              <a:rPr lang="en-US" sz="1800" b="1" dirty="0">
                <a:latin typeface="+mn-lt"/>
              </a:rPr>
              <a:t>) 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}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mn-MN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mn-MN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	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ХАЯГ</a:t>
            </a:r>
            <a:endParaRPr lang="en-GB" sz="28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9144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>
                <a:solidFill>
                  <a:srgbClr val="FF0000"/>
                </a:solidFill>
              </a:rPr>
              <a:t>pointer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914400" y="1371600"/>
            <a:ext cx="601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Ойд байх Си объект бүр хаягтай</a:t>
            </a:r>
            <a:r>
              <a:rPr lang="mn-MN" altLang="en-US" sz="2000"/>
              <a:t> </a:t>
            </a:r>
            <a:endParaRPr lang="en-GB" altLang="en-US" sz="2000"/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914400" y="2057400"/>
            <a:ext cx="7581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Хувьсагч байгуулах бол ой бэлдэж түүнд нэр өгөх үйл</a:t>
            </a:r>
            <a:endParaRPr lang="en-GB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914400" y="2971800"/>
            <a:ext cx="365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Хаяг бол тоон утга</a:t>
            </a:r>
            <a:endParaRPr lang="en-GB" alt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914400" y="3581400"/>
            <a:ext cx="7581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Хаяг хадгалах ой бэлдэж болох</a:t>
            </a:r>
            <a:endParaRPr lang="en-GB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990600" y="49530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Хаяган хувьсагчийг хэрэглэхийн өмнө байгуулах</a:t>
            </a:r>
            <a:r>
              <a:rPr lang="mn-MN" altLang="en-US" sz="2000"/>
              <a:t> </a:t>
            </a:r>
            <a:endParaRPr lang="en-US" altLang="en-US" sz="2000">
              <a:cs typeface="Times New Roman" pitchFamily="18" charset="0"/>
            </a:endParaRP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990600" y="4114800"/>
            <a:ext cx="7505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Ийм хувьсагч бол хаяган хувьсагч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build="p" autoUpdateAnimBg="0"/>
      <p:bldP spid="231429" grpId="0" build="p" autoUpdateAnimBg="0"/>
      <p:bldP spid="231430" grpId="0" build="p" autoUpdateAnimBg="0"/>
      <p:bldP spid="231431" grpId="0" build="p" autoUpdateAnimBg="0"/>
      <p:bldP spid="231432" grpId="0" build="p" autoUpdateAnimBg="0"/>
      <p:bldP spid="23143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ХАЯГ</a:t>
            </a:r>
            <a:r>
              <a:rPr lang="en-US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GB" sz="28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914400" y="9144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b="1">
                <a:solidFill>
                  <a:srgbClr val="FF0000"/>
                </a:solidFill>
              </a:rPr>
              <a:t>Pointer</a:t>
            </a:r>
            <a:r>
              <a:rPr lang="mn-MN" altLang="en-US" b="1">
                <a:solidFill>
                  <a:srgbClr val="FF0000"/>
                </a:solidFill>
              </a:rPr>
              <a:t>- хаяган </a:t>
            </a:r>
            <a:r>
              <a:rPr lang="mn-MN" altLang="en-US">
                <a:solidFill>
                  <a:srgbClr val="FF0000"/>
                </a:solidFill>
              </a:rPr>
              <a:t>хувьсагч байгуулах арга</a:t>
            </a:r>
            <a:endParaRPr lang="en-GB" altLang="en-US">
              <a:solidFill>
                <a:schemeClr val="accent2"/>
              </a:solidFill>
            </a:endParaRPr>
          </a:p>
        </p:txBody>
      </p:sp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609600" y="2971800"/>
          <a:ext cx="4495800" cy="2209800"/>
        </p:xfrm>
        <a:graphic>
          <a:graphicData uri="http://schemas.openxmlformats.org/presentationml/2006/ole">
            <p:oleObj spid="_x0000_s9222" name="Bitmap Image" r:id="rId3" imgW="3753374" imgH="990738" progId="PBrush">
              <p:embed/>
            </p:oleObj>
          </a:graphicData>
        </a:graphic>
      </p:graphicFrame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4572000" y="1371600"/>
          <a:ext cx="4191000" cy="1371600"/>
        </p:xfrm>
        <a:graphic>
          <a:graphicData uri="http://schemas.openxmlformats.org/presentationml/2006/ole">
            <p:oleObj spid="_x0000_s9223" name="Bitmap Image" r:id="rId4" imgW="1733333" imgH="4855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ХҮСНЭГТЭН ГИШҮҮНТЭЙ БҮТЭЦ-2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533400" y="9144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record.x[2]=100 ;			//</a:t>
            </a:r>
            <a:r>
              <a:rPr lang="mn-MN" altLang="en-US"/>
              <a:t>утга оноох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>
                <a:solidFill>
                  <a:srgbClr val="FF0000"/>
                </a:solidFill>
              </a:rPr>
              <a:t>a=2 </a:t>
            </a:r>
            <a:r>
              <a:rPr lang="mn-MN" altLang="en-US">
                <a:solidFill>
                  <a:srgbClr val="FF0000"/>
                </a:solidFill>
              </a:rPr>
              <a:t>бол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record.x[a]=200 ;</a:t>
            </a:r>
            <a:r>
              <a:rPr lang="mn-MN" altLang="en-US"/>
              <a:t>			</a:t>
            </a:r>
            <a:r>
              <a:rPr lang="en-US" altLang="en-US"/>
              <a:t>//record.x[2]=200;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record.y[1]=</a:t>
            </a:r>
            <a:r>
              <a:rPr lang="en-US" altLang="en-US">
                <a:latin typeface="Arial" charset="0"/>
                <a:cs typeface="Arial" charset="0"/>
              </a:rPr>
              <a:t>‘</a:t>
            </a:r>
            <a:r>
              <a:rPr lang="en-US" altLang="en-US"/>
              <a:t>x</a:t>
            </a:r>
            <a:r>
              <a:rPr lang="en-US" altLang="en-US">
                <a:latin typeface="Arial" charset="0"/>
                <a:cs typeface="Arial" charset="0"/>
              </a:rPr>
              <a:t>’</a:t>
            </a:r>
            <a:r>
              <a:rPr lang="en-US" altLang="en-US"/>
              <a:t>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. .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. .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strcpy(record.y, </a:t>
            </a:r>
            <a:r>
              <a:rPr lang="en-US" altLang="en-US">
                <a:latin typeface="Arial" charset="0"/>
                <a:cs typeface="Arial" charset="0"/>
              </a:rPr>
              <a:t>“test”</a:t>
            </a:r>
            <a:r>
              <a:rPr lang="en-US" altLang="en-US"/>
              <a:t>)</a:t>
            </a:r>
            <a:r>
              <a:rPr lang="mn-MN" altLang="en-US"/>
              <a:t>			</a:t>
            </a:r>
            <a:endParaRPr lang="en-US" altLang="en-US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US" altLang="en-US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puts(record.y)</a:t>
            </a:r>
            <a:r>
              <a:rPr lang="mn-MN" altLang="en-US"/>
              <a:t>			</a:t>
            </a:r>
            <a:r>
              <a:rPr lang="en-US" altLang="en-US"/>
              <a:t>//</a:t>
            </a:r>
            <a:r>
              <a:rPr lang="mn-MN" altLang="en-US"/>
              <a:t>дэлгэцлэх</a:t>
            </a: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GB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ХАЯГ</a:t>
            </a:r>
            <a:r>
              <a:rPr lang="en-US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GB" sz="28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990600" y="10668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mn-MN" altLang="en-US">
                <a:solidFill>
                  <a:srgbClr val="FF0000"/>
                </a:solidFill>
              </a:rPr>
              <a:t>Хаяган хувьсагч  руу утга оноох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1219200" y="1905000"/>
            <a:ext cx="594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000"/>
              <a:t>&amp; </a:t>
            </a:r>
            <a:r>
              <a:rPr lang="mn-MN" altLang="en-US" sz="2000"/>
              <a:t>хаяг авах операторыг хэрэглэх</a:t>
            </a:r>
            <a:endParaRPr lang="en-GB" altLang="en-US" sz="2000"/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990600" y="2514600"/>
          <a:ext cx="5105400" cy="2667000"/>
        </p:xfrm>
        <a:graphic>
          <a:graphicData uri="http://schemas.openxmlformats.org/presentationml/2006/ole">
            <p:oleObj spid="_x0000_s10246" name="Bitmap Image" r:id="rId3" imgW="3219899" imgH="83809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ХАЯГ</a:t>
            </a:r>
            <a:r>
              <a:rPr lang="en-US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endParaRPr lang="en-GB" sz="28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533400" y="1066800"/>
          <a:ext cx="4953000" cy="2895600"/>
        </p:xfrm>
        <a:graphic>
          <a:graphicData uri="http://schemas.openxmlformats.org/presentationml/2006/ole">
            <p:oleObj spid="_x0000_s11269" name="Bitmap Image" r:id="rId3" imgW="2076740" imgH="1523810" progId="PBrush">
              <p:embed/>
            </p:oleObj>
          </a:graphicData>
        </a:graphic>
      </p:graphicFrame>
      <p:pic>
        <p:nvPicPr>
          <p:cNvPr id="230407" name="Picture 7" descr="p0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4800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БҮТЭЦ БА ХАЯГ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457200" y="1066800"/>
          <a:ext cx="4114800" cy="1981200"/>
        </p:xfrm>
        <a:graphic>
          <a:graphicData uri="http://schemas.openxmlformats.org/presentationml/2006/ole">
            <p:oleObj spid="_x0000_s12294" name="Bitmap Image" r:id="rId3" imgW="1704762" imgH="695238" progId="PBrush">
              <p:embed/>
            </p:oleObj>
          </a:graphicData>
        </a:graphic>
      </p:graphicFrame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381000" y="4495800"/>
            <a:ext cx="533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>
                <a:latin typeface="Courier New" pitchFamily="49" charset="0"/>
              </a:rPr>
              <a:t>int cost =67;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>
                <a:latin typeface="Courier New" pitchFamily="49" charset="0"/>
              </a:rPr>
              <a:t>int interest = 7</a:t>
            </a:r>
            <a:r>
              <a:rPr lang="en-US" altLang="en-US"/>
              <a:t>;</a:t>
            </a:r>
            <a:endParaRPr lang="en-US" altLang="en-US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>
                <a:latin typeface="Courier New" pitchFamily="49" charset="0"/>
              </a:rPr>
              <a:t>first.value= &amp;cost;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>
                <a:latin typeface="Courier New" pitchFamily="49" charset="0"/>
              </a:rPr>
              <a:t>first.rate = &amp;interest ;</a:t>
            </a:r>
            <a:endParaRPr lang="en-GB" altLang="en-US">
              <a:latin typeface="Courier New" pitchFamily="49" charset="0"/>
            </a:endParaRP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457200" y="335280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char *p_message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p_message =“Learning C”;</a:t>
            </a:r>
            <a:endParaRPr lang="en-GB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 build="p" autoUpdateAnimBg="0"/>
      <p:bldP spid="28979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БҮТЭЦ БА ХАЯГ</a:t>
            </a:r>
            <a:r>
              <a:rPr lang="en-US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90822" name="Object 6"/>
          <p:cNvGraphicFramePr>
            <a:graphicFrameLocks noChangeAspect="1"/>
          </p:cNvGraphicFramePr>
          <p:nvPr/>
        </p:nvGraphicFramePr>
        <p:xfrm>
          <a:off x="533400" y="1066800"/>
          <a:ext cx="5486400" cy="2819400"/>
        </p:xfrm>
        <a:graphic>
          <a:graphicData uri="http://schemas.openxmlformats.org/presentationml/2006/ole">
            <p:oleObj spid="_x0000_s13317" name="Bitmap Image" r:id="rId3" imgW="2371429" imgH="1142857" progId="PBrush">
              <p:embed/>
            </p:oleObj>
          </a:graphicData>
        </a:graphic>
      </p:graphicFrame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533400" y="4191000"/>
          <a:ext cx="7620000" cy="2286000"/>
        </p:xfrm>
        <a:graphic>
          <a:graphicData uri="http://schemas.openxmlformats.org/presentationml/2006/ole">
            <p:oleObj spid="_x0000_s13318" name="Bitmap Image" r:id="rId4" imgW="4342857" imgH="80973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БҮТЭЦ БА ХАЯГ</a:t>
            </a:r>
            <a:r>
              <a:rPr lang="en-US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92867" name="Object 3"/>
          <p:cNvGraphicFramePr>
            <a:graphicFrameLocks noChangeAspect="1"/>
          </p:cNvGraphicFramePr>
          <p:nvPr/>
        </p:nvGraphicFramePr>
        <p:xfrm>
          <a:off x="533400" y="990600"/>
          <a:ext cx="5029200" cy="2895600"/>
        </p:xfrm>
        <a:graphic>
          <a:graphicData uri="http://schemas.openxmlformats.org/presentationml/2006/ole">
            <p:oleObj spid="_x0000_s14342" name="Bitmap Image" r:id="rId3" imgW="2010056" imgH="1276190" progId="PBrush">
              <p:embed/>
            </p:oleObj>
          </a:graphicData>
        </a:graphic>
      </p:graphicFrame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533400" y="4419600"/>
          <a:ext cx="5410200" cy="2209800"/>
        </p:xfrm>
        <a:graphic>
          <a:graphicData uri="http://schemas.openxmlformats.org/presentationml/2006/ole">
            <p:oleObj spid="_x0000_s14343" name="Bitmap Image" r:id="rId4" imgW="3572374" imgH="885949" progId="PBrush">
              <p:embed/>
            </p:oleObj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5257800" y="3124200"/>
          <a:ext cx="3352800" cy="1371600"/>
        </p:xfrm>
        <a:graphic>
          <a:graphicData uri="http://schemas.openxmlformats.org/presentationml/2006/ole">
            <p:oleObj spid="_x0000_s14344" name="Bitmap Image" r:id="rId5" imgW="1980952" imgH="73333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БҮТЦИЙН ХАЯГ БА ХҮСНЭГТ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93894" name="Object 6"/>
          <p:cNvGraphicFramePr>
            <a:graphicFrameLocks noChangeAspect="1"/>
          </p:cNvGraphicFramePr>
          <p:nvPr/>
        </p:nvGraphicFramePr>
        <p:xfrm>
          <a:off x="533400" y="1219200"/>
          <a:ext cx="6296025" cy="3657600"/>
        </p:xfrm>
        <a:graphic>
          <a:graphicData uri="http://schemas.openxmlformats.org/presentationml/2006/ole">
            <p:oleObj spid="_x0000_s15364" name="Bitmap Image" r:id="rId3" imgW="4238095" imgH="175238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БҮТЦИЙН ХАЯГ БА ХҮСНЭГТ-2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99008" name="Object 0"/>
          <p:cNvGraphicFramePr>
            <a:graphicFrameLocks noChangeAspect="1"/>
          </p:cNvGraphicFramePr>
          <p:nvPr/>
        </p:nvGraphicFramePr>
        <p:xfrm>
          <a:off x="533400" y="914400"/>
          <a:ext cx="5257800" cy="2895600"/>
        </p:xfrm>
        <a:graphic>
          <a:graphicData uri="http://schemas.openxmlformats.org/presentationml/2006/ole">
            <p:oleObj spid="_x0000_s16389" name="Bitmap Image" r:id="rId3" imgW="3790476" imgH="1552792" progId="PBrush">
              <p:embed/>
            </p:oleObj>
          </a:graphicData>
        </a:graphic>
      </p:graphicFrame>
      <p:graphicFrame>
        <p:nvGraphicFramePr>
          <p:cNvPr id="299009" name="Object 1"/>
          <p:cNvGraphicFramePr>
            <a:graphicFrameLocks noChangeAspect="1"/>
          </p:cNvGraphicFramePr>
          <p:nvPr/>
        </p:nvGraphicFramePr>
        <p:xfrm>
          <a:off x="609600" y="4038600"/>
          <a:ext cx="7162800" cy="2133600"/>
        </p:xfrm>
        <a:graphic>
          <a:graphicData uri="http://schemas.openxmlformats.org/presentationml/2006/ole">
            <p:oleObj spid="_x0000_s16390" name="Bitmap Image" r:id="rId4" imgW="4219048" imgH="94285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ХҮСНЭГТЭН ГИШҮҮНТЭЙ БҮТЭЦ-3</a:t>
            </a:r>
            <a:endParaRPr lang="en-GB" sz="2800" b="1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200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295400" y="1752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3000" y="3276600"/>
            <a:ext cx="472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struct</a:t>
            </a:r>
            <a:r>
              <a:rPr lang="mn-MN" altLang="en-US" sz="1600" b="1">
                <a:solidFill>
                  <a:srgbClr val="FF0000"/>
                </a:solidFill>
              </a:rPr>
              <a:t> </a:t>
            </a:r>
            <a:r>
              <a:rPr lang="mn-MN" altLang="en-US" sz="1600" b="1"/>
              <a:t>түлхүүр үг нь </a:t>
            </a:r>
            <a:r>
              <a:rPr lang="en-US" altLang="en-US" sz="1600" b="1">
                <a:solidFill>
                  <a:srgbClr val="FF0000"/>
                </a:solidFill>
              </a:rPr>
              <a:t>student </a:t>
            </a:r>
            <a:r>
              <a:rPr lang="mn-MN" altLang="en-US" sz="1600" b="1"/>
              <a:t>бүтцийн загвар тодорхойлсоныг заадаг </a:t>
            </a:r>
            <a:r>
              <a:rPr lang="en-US" altLang="en-US" sz="1600" b="1"/>
              <a:t>   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4257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13"/>
          <p:cNvSpPr txBox="1">
            <a:spLocks noChangeArrowheads="1"/>
          </p:cNvSpPr>
          <p:nvPr/>
        </p:nvSpPr>
        <p:spPr bwMode="auto">
          <a:xfrm>
            <a:off x="457200" y="1143000"/>
            <a:ext cx="1239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mn-MN" altLang="en-US" sz="1600"/>
              <a:t>Өөр жишээ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ХҮСНЭГТЭН ГИШҮҮНТЭЙ БҮТЭЦ-4</a:t>
            </a:r>
            <a:endParaRPr lang="en-GB" sz="2800" b="1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7241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10"/>
          <p:cNvSpPr txBox="1">
            <a:spLocks noChangeArrowheads="1"/>
          </p:cNvSpPr>
          <p:nvPr/>
        </p:nvSpPr>
        <p:spPr bwMode="auto">
          <a:xfrm>
            <a:off x="685800" y="1066800"/>
            <a:ext cx="3432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mn-MN" altLang="en-US" sz="1600"/>
              <a:t>Хувьсагч тодорхойлох  3 боломж</a:t>
            </a:r>
            <a:endParaRPr lang="en-US" altLang="en-US" sz="160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29146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67200"/>
            <a:ext cx="36385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ХҮСНЭГТЭН ГИШҮҮНТЭЙ БҮТЭЦ-4</a:t>
            </a:r>
            <a:endParaRPr lang="en-GB" sz="2800" b="1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19200"/>
            <a:ext cx="7315200" cy="2924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//A simple structure program example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struct</a:t>
            </a:r>
            <a:r>
              <a:rPr lang="en-US" sz="1600" dirty="0"/>
              <a:t>  </a:t>
            </a:r>
            <a:r>
              <a:rPr lang="en-US" sz="1600" b="1" dirty="0">
                <a:solidFill>
                  <a:srgbClr val="FF0000"/>
                </a:solidFill>
              </a:rPr>
              <a:t>student</a:t>
            </a:r>
            <a:r>
              <a:rPr lang="en-US" sz="1600" dirty="0"/>
              <a:t>  { </a:t>
            </a:r>
          </a:p>
          <a:p>
            <a:pPr>
              <a:defRPr/>
            </a:pPr>
            <a:r>
              <a:rPr lang="en-US" sz="1600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id_num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[6] ;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char name[11];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char gender;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defRPr/>
            </a:pPr>
            <a:r>
              <a:rPr lang="en-US" sz="1600" dirty="0"/>
              <a:t>} ;</a:t>
            </a:r>
          </a:p>
          <a:p>
            <a:pPr>
              <a:defRPr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ХҮСНЭГТЭН ГИШҮҮНТЭЙ БҮТЭЦ-4</a:t>
            </a:r>
            <a:endParaRPr lang="en-GB" sz="2800" b="1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990600"/>
            <a:ext cx="8229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 student studno_1;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//studno_1.id_num = "A3214"; //Illegal, </a:t>
            </a:r>
            <a:r>
              <a:rPr lang="en-US" alt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char to  char[]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//studno_1.name = "Smith";   //Illegal, </a:t>
            </a:r>
            <a:r>
              <a:rPr lang="en-US" alt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char to char[]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("Enter student ID </a:t>
            </a:r>
            <a:r>
              <a:rPr lang="en-US" alt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(5 max): ");</a:t>
            </a:r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("%5s", studno_1.id_num);</a:t>
            </a:r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("Enter student name (10 max): ");</a:t>
            </a:r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("%10s", studno_1.name);</a:t>
            </a:r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studno_1.gender = 'M';</a:t>
            </a:r>
          </a:p>
          <a:p>
            <a:pPr eaLnBrk="1" hangingPunct="1"/>
            <a:r>
              <a:rPr lang="en-US" alt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studno_1.age = 30;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("\n------------------\n");</a:t>
            </a:r>
          </a:p>
          <a:p>
            <a:pPr eaLnBrk="1" hangingPunct="1"/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("ID number: %s\n", studno_1.id_num);</a:t>
            </a:r>
          </a:p>
          <a:p>
            <a:pPr eaLnBrk="1" hangingPunct="1"/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("Name : %s\n", studno_1.name);</a:t>
            </a:r>
          </a:p>
          <a:p>
            <a:pPr eaLnBrk="1" hangingPunct="1"/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("Gender : %c\n", studno_1.gender);</a:t>
            </a:r>
          </a:p>
          <a:p>
            <a:pPr eaLnBrk="1" hangingPunct="1"/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("Age : %d\n", studno_1.age);</a:t>
            </a:r>
          </a:p>
          <a:p>
            <a:pPr eaLnBrk="1" hangingPunct="1"/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("------------------\n");</a:t>
            </a:r>
          </a:p>
          <a:p>
            <a:pPr eaLnBrk="1" hangingPunct="1"/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system("pause");</a:t>
            </a:r>
          </a:p>
          <a:p>
            <a:pPr eaLnBrk="1" hangingPunct="1"/>
            <a:r>
              <a:rPr lang="en-US" alt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ХҮСНЭГТЭН ГИШҮҮНТЭЙ БҮТЭЦ-4</a:t>
            </a:r>
            <a:endParaRPr lang="en-GB" sz="2800" b="1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04800" y="9906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mn-MN" altLang="en-US" b="1">
                <a:latin typeface="Courier New" pitchFamily="49" charset="0"/>
                <a:cs typeface="Courier New" pitchFamily="49" charset="0"/>
              </a:rPr>
              <a:t>Гарах үр дүн</a:t>
            </a:r>
            <a:endParaRPr lang="en-US" altLang="en-US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47529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БҮТЦЭН ХҮСНЭГТ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457200" y="1143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ЖИШЭЭ ПРОГРАМ \</a:t>
            </a:r>
            <a:r>
              <a:rPr lang="en-US" altLang="en-US"/>
              <a:t>structure with arrays</a:t>
            </a:r>
            <a:r>
              <a:rPr lang="mn-MN" altLang="en-US"/>
              <a:t>\</a:t>
            </a:r>
            <a:endParaRPr lang="en-GB" altLang="en-US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GB" altLang="en-US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Оюутны овог нэр, утасны дугаарыг хадгалах бүтэц: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Бүтцийн нэр		</a:t>
            </a:r>
            <a:r>
              <a:rPr lang="en-US" altLang="en-US">
                <a:solidFill>
                  <a:schemeClr val="accent2"/>
                </a:solidFill>
              </a:rPr>
              <a:t>entry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Овог				</a:t>
            </a:r>
            <a:r>
              <a:rPr lang="en-US" altLang="en-US">
                <a:solidFill>
                  <a:srgbClr val="FF0000"/>
                </a:solidFill>
              </a:rPr>
              <a:t>fname</a:t>
            </a:r>
            <a:r>
              <a:rPr lang="en-US" altLang="en-US"/>
              <a:t> \A(10)\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Нэр				</a:t>
            </a:r>
            <a:r>
              <a:rPr lang="en-US" altLang="en-US">
                <a:solidFill>
                  <a:srgbClr val="FF0000"/>
                </a:solidFill>
              </a:rPr>
              <a:t>lname</a:t>
            </a:r>
            <a:r>
              <a:rPr lang="en-US" altLang="en-US"/>
              <a:t> \A(12)\</a:t>
            </a:r>
            <a:endParaRPr lang="mn-MN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/>
              <a:t>Утас				</a:t>
            </a:r>
            <a:r>
              <a:rPr lang="en-US" altLang="en-US">
                <a:solidFill>
                  <a:srgbClr val="FF0000"/>
                </a:solidFill>
              </a:rPr>
              <a:t>phone</a:t>
            </a:r>
            <a:r>
              <a:rPr lang="en-US" altLang="en-US"/>
              <a:t> \A(8)\</a:t>
            </a:r>
            <a:endParaRPr lang="mn-MN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mn-MN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GB" altLang="en-US">
              <a:solidFill>
                <a:schemeClr val="accent2"/>
              </a:solidFill>
            </a:endParaRPr>
          </a:p>
        </p:txBody>
      </p:sp>
      <p:graphicFrame>
        <p:nvGraphicFramePr>
          <p:cNvPr id="283653" name="Object 5"/>
          <p:cNvGraphicFramePr>
            <a:graphicFrameLocks noChangeAspect="1"/>
          </p:cNvGraphicFramePr>
          <p:nvPr/>
        </p:nvGraphicFramePr>
        <p:xfrm>
          <a:off x="609600" y="4267200"/>
          <a:ext cx="5638800" cy="2133600"/>
        </p:xfrm>
        <a:graphic>
          <a:graphicData uri="http://schemas.openxmlformats.org/presentationml/2006/ole">
            <p:oleObj spid="_x0000_s2056" name="Bitmap Image" r:id="rId3" imgW="1971950" imgH="1152381" progId="PBrush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4600" y="3962400"/>
            <a:ext cx="990600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err="1"/>
              <a:t>Ascii</a:t>
            </a:r>
            <a:r>
              <a:rPr lang="en-US" dirty="0"/>
              <a:t> </a:t>
            </a:r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5149850" y="4076700"/>
            <a:ext cx="374650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0" y="4191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2" grpId="0" build="p" autoUpdateAnimBg="0"/>
      <p:bldP spid="283652" grpId="1" build="allAtOnce"/>
      <p:bldP spid="283652" grpId="2" build="allAtOnce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БҮТЦЭН ХҮСНЭГТ</a:t>
            </a:r>
            <a:r>
              <a:rPr lang="en-US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  <a:endParaRPr lang="en-GB" sz="28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762000" y="1828800"/>
          <a:ext cx="5410200" cy="1600200"/>
        </p:xfrm>
        <a:graphic>
          <a:graphicData uri="http://schemas.openxmlformats.org/presentationml/2006/ole">
            <p:oleObj spid="_x0000_s3079" name="Bitmap Image" r:id="rId3" imgW="3076190" imgH="1009791" progId="PBrush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219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list </a:t>
            </a:r>
            <a:r>
              <a:rPr lang="mn-MN" altLang="en-US"/>
              <a:t>хүснэгтийн эхний элементийн дүрслэл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3505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/>
              <a:t>list </a:t>
            </a:r>
            <a:r>
              <a:rPr lang="mn-MN" altLang="en-US"/>
              <a:t>хүснэгтийн ээлжит </a:t>
            </a:r>
            <a:r>
              <a:rPr lang="en-US" altLang="en-US" b="1">
                <a:solidFill>
                  <a:srgbClr val="C00000"/>
                </a:solidFill>
              </a:rPr>
              <a:t>i</a:t>
            </a:r>
            <a:r>
              <a:rPr lang="mn-MN" altLang="en-US"/>
              <a:t>-дүгээр элементийн дүрслэл</a:t>
            </a:r>
            <a:endParaRPr lang="en-GB" altLang="en-US">
              <a:solidFill>
                <a:schemeClr val="accent2"/>
              </a:solidFill>
            </a:endParaRPr>
          </a:p>
        </p:txBody>
      </p:sp>
      <p:pic>
        <p:nvPicPr>
          <p:cNvPr id="2846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4648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674</Words>
  <Application>Microsoft Office PowerPoint</Application>
  <PresentationFormat>On-screen Show (4:3)</PresentationFormat>
  <Paragraphs>178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Bitmap Image</vt:lpstr>
      <vt:lpstr>ХҮСНЭГТЭН ГИШҮҮНТЭЙ БҮТЭЦ</vt:lpstr>
      <vt:lpstr>ХҮСНЭГТЭН ГИШҮҮНТЭЙ БҮТЭЦ-2</vt:lpstr>
      <vt:lpstr>ХҮСНЭГТЭН ГИШҮҮНТЭЙ БҮТЭЦ-3</vt:lpstr>
      <vt:lpstr>ХҮСНЭГТЭН ГИШҮҮНТЭЙ БҮТЭЦ-4</vt:lpstr>
      <vt:lpstr>ХҮСНЭГТЭН ГИШҮҮНТЭЙ БҮТЭЦ-4</vt:lpstr>
      <vt:lpstr>ХҮСНЭГТЭН ГИШҮҮНТЭЙ БҮТЭЦ-4</vt:lpstr>
      <vt:lpstr>ХҮСНЭГТЭН ГИШҮҮНТЭЙ БҮТЭЦ-4</vt:lpstr>
      <vt:lpstr>БҮТЦЭН ХҮСНЭГТ</vt:lpstr>
      <vt:lpstr>БҮТЦЭН ХҮСНЭГТ-2</vt:lpstr>
      <vt:lpstr>БҮТЦЭН ХҮСНЭГТ-3</vt:lpstr>
      <vt:lpstr>БҮТЦЭН ХУВЬСАГЧИД ГАРААНЫ УТГА ОНООХ</vt:lpstr>
      <vt:lpstr>БҮТЦЭН ХУВЬСАГЧИД ГАРААНЫ УТГА ОНООХ</vt:lpstr>
      <vt:lpstr>БҮТЦЭН ХУВЬСАГЧИД ГАРААНЫ УТГА ОНООХ</vt:lpstr>
      <vt:lpstr>БҮТЦЭН ХҮСНЭГТЭНД ХЭСЭГЛЭН УТГА ОНООХ</vt:lpstr>
      <vt:lpstr>typedef,  БА БҮТЭЦ</vt:lpstr>
      <vt:lpstr>БҮТЭЦ БА ФУНКЦ</vt:lpstr>
      <vt:lpstr>БҮТЭЦ БА ФУНКЦ</vt:lpstr>
      <vt:lpstr>ХАЯГ</vt:lpstr>
      <vt:lpstr>ХАЯГ/2</vt:lpstr>
      <vt:lpstr>ХАЯГ/3</vt:lpstr>
      <vt:lpstr>ХАЯГ/3A</vt:lpstr>
      <vt:lpstr>БҮТЭЦ БА ХАЯГ</vt:lpstr>
      <vt:lpstr>БҮТЭЦ БА ХАЯГ-2</vt:lpstr>
      <vt:lpstr>БҮТЭЦ БА ХАЯГ-3</vt:lpstr>
      <vt:lpstr>БҮТЦИЙН ХАЯГ БА ХҮСНЭГТ</vt:lpstr>
      <vt:lpstr>БҮТЦИЙН ХАЯГ БА ХҮСНЭГТ-2</vt:lpstr>
    </vt:vector>
  </TitlesOfParts>
  <Company>NUM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Хоёртын систем</dc:title>
  <dc:creator>PUREV</dc:creator>
  <cp:lastModifiedBy>Nanzadragchaa Dambasuren</cp:lastModifiedBy>
  <cp:revision>589</cp:revision>
  <dcterms:created xsi:type="dcterms:W3CDTF">2005-09-13T12:06:56Z</dcterms:created>
  <dcterms:modified xsi:type="dcterms:W3CDTF">2015-11-24T11:10:36Z</dcterms:modified>
</cp:coreProperties>
</file>