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5" r:id="rId4"/>
    <p:sldId id="266" r:id="rId5"/>
    <p:sldId id="267" r:id="rId6"/>
    <p:sldId id="268" r:id="rId7"/>
    <p:sldId id="270" r:id="rId8"/>
    <p:sldId id="271" r:id="rId9"/>
    <p:sldId id="272" r:id="rId10"/>
    <p:sldId id="269" r:id="rId11"/>
    <p:sldId id="264" r:id="rId12"/>
    <p:sldId id="263" r:id="rId13"/>
    <p:sldId id="261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BB0B3-0D03-4930-B78F-96CAB8B2FF60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E832C-8BB6-4EE5-A7B2-9A5FE747D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E832C-8BB6-4EE5-A7B2-9A5FE747DB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5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A8FF-90C2-41D3-ABEE-5B2036E047C9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6E0-C382-4DB4-8A16-473F5DAA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00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A8FF-90C2-41D3-ABEE-5B2036E047C9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6E0-C382-4DB4-8A16-473F5DAA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7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A8FF-90C2-41D3-ABEE-5B2036E047C9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6E0-C382-4DB4-8A16-473F5DAA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6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A8FF-90C2-41D3-ABEE-5B2036E047C9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6E0-C382-4DB4-8A16-473F5DAA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8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A8FF-90C2-41D3-ABEE-5B2036E047C9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6E0-C382-4DB4-8A16-473F5DAA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A8FF-90C2-41D3-ABEE-5B2036E047C9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6E0-C382-4DB4-8A16-473F5DAA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5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A8FF-90C2-41D3-ABEE-5B2036E047C9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6E0-C382-4DB4-8A16-473F5DAA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37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A8FF-90C2-41D3-ABEE-5B2036E047C9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6E0-C382-4DB4-8A16-473F5DAA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7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A8FF-90C2-41D3-ABEE-5B2036E047C9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6E0-C382-4DB4-8A16-473F5DAA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2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A8FF-90C2-41D3-ABEE-5B2036E047C9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6E0-C382-4DB4-8A16-473F5DAA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0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A8FF-90C2-41D3-ABEE-5B2036E047C9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6E0-C382-4DB4-8A16-473F5DAA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9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A8FF-90C2-41D3-ABEE-5B2036E047C9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556E0-C382-4DB4-8A16-473F5DAA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0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6011" y="3491356"/>
            <a:ext cx="7624351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4333" y="998081"/>
            <a:ext cx="7616029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69030" y="350982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zh-CN" sz="2400" b="1" dirty="0">
                <a:latin typeface="Consolas" panose="020B0609020204030204" pitchFamily="49" charset="0"/>
              </a:rPr>
              <a:t>8f 45 00 </a:t>
            </a:r>
            <a:r>
              <a:rPr lang="it-IT" altLang="zh-CN" sz="2400" b="1" dirty="0" smtClean="0">
                <a:latin typeface="Consolas" panose="020B0609020204030204" pitchFamily="49" charset="0"/>
              </a:rPr>
              <a:t>?? ?? ?? ?? </a:t>
            </a:r>
            <a:r>
              <a:rPr lang="it-IT" altLang="zh-CN" sz="2400" b="1" dirty="0">
                <a:latin typeface="Consolas" panose="020B0609020204030204" pitchFamily="49" charset="0"/>
              </a:rPr>
              <a:t>8d 64 24 e9</a:t>
            </a:r>
            <a:endParaRPr lang="it-IT" altLang="zh-CN" sz="2400" b="1" dirty="0" smtClean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6013" y="998081"/>
            <a:ext cx="271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400" b="1" dirty="0" smtClean="0">
                <a:latin typeface="Consolas" panose="020B0609020204030204" pitchFamily="49" charset="0"/>
              </a:rPr>
              <a:t>Rule1: </a:t>
            </a:r>
            <a:r>
              <a:rPr lang="it-IT" altLang="zh-CN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8f 45 00</a:t>
            </a:r>
            <a:endParaRPr lang="it-IT" altLang="zh-CN" sz="2400" b="1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713" y="170169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Zero-Padding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04334" y="3491356"/>
            <a:ext cx="983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400" b="1" dirty="0" smtClean="0">
                <a:latin typeface="Consolas" panose="020B0609020204030204" pitchFamily="49" charset="0"/>
              </a:rPr>
              <a:t>Rule2:                      </a:t>
            </a:r>
            <a:r>
              <a:rPr lang="it-IT" altLang="zh-CN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8d 64 24 e9</a:t>
            </a:r>
            <a:endParaRPr lang="it-IT" altLang="zh-CN" sz="2400" b="1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6011" y="1402728"/>
            <a:ext cx="3752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d8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8f 45 00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00 00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1. 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fmul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dword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ptr</a:t>
            </a:r>
            <a:r>
              <a:rPr lang="en-US" altLang="zh-CN" sz="1600" b="1" dirty="0">
                <a:latin typeface="Consolas" panose="020B0609020204030204" pitchFamily="49" charset="0"/>
              </a:rPr>
              <a:t> [</a:t>
            </a:r>
            <a:r>
              <a:rPr lang="en-US" altLang="zh-CN" sz="1600" b="1" dirty="0" err="1">
                <a:latin typeface="Consolas" panose="020B0609020204030204" pitchFamily="49" charset="0"/>
              </a:rPr>
              <a:t>edi</a:t>
            </a:r>
            <a:r>
              <a:rPr lang="en-US" altLang="zh-CN" sz="1600" b="1" dirty="0">
                <a:latin typeface="Consolas" panose="020B0609020204030204" pitchFamily="49" charset="0"/>
              </a:rPr>
              <a:t> + 0x45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]</a:t>
            </a:r>
            <a:endParaRPr lang="it-IT" altLang="zh-CN" sz="1600" b="1" dirty="0" smtClean="0"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4334" y="2077692"/>
            <a:ext cx="5961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 f0 81 </a:t>
            </a:r>
            <a:r>
              <a:rPr lang="en-US" altLang="zh-CN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8f 45 00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00 00 00 00 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8d 64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2. lock </a:t>
            </a:r>
            <a:r>
              <a:rPr lang="en-US" altLang="zh-CN" sz="1600" b="1" dirty="0">
                <a:latin typeface="Consolas" panose="020B0609020204030204" pitchFamily="49" charset="0"/>
              </a:rPr>
              <a:t>or </a:t>
            </a:r>
            <a:r>
              <a:rPr lang="en-US" altLang="zh-CN" sz="1600" b="1" dirty="0" err="1">
                <a:latin typeface="Consolas" panose="020B0609020204030204" pitchFamily="49" charset="0"/>
              </a:rPr>
              <a:t>dword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ptr</a:t>
            </a:r>
            <a:r>
              <a:rPr lang="en-US" altLang="zh-CN" sz="1600" b="1" dirty="0">
                <a:latin typeface="Consolas" panose="020B0609020204030204" pitchFamily="49" charset="0"/>
              </a:rPr>
              <a:t> [</a:t>
            </a:r>
            <a:r>
              <a:rPr lang="en-US" altLang="zh-CN" sz="1600" b="1" dirty="0" err="1">
                <a:latin typeface="Consolas" panose="020B0609020204030204" pitchFamily="49" charset="0"/>
              </a:rPr>
              <a:t>edi</a:t>
            </a:r>
            <a:r>
              <a:rPr lang="en-US" altLang="zh-CN" sz="1600" b="1" dirty="0">
                <a:latin typeface="Consolas" panose="020B0609020204030204" pitchFamily="49" charset="0"/>
              </a:rPr>
              <a:t> + 0x45], 0x648d0000</a:t>
            </a:r>
            <a:endParaRPr lang="it-IT" altLang="zh-CN" sz="1600" b="1" dirty="0" smtClean="0"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6011" y="2753958"/>
            <a:ext cx="3438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3e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8f 45 00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3. pop DWORD </a:t>
            </a:r>
            <a:r>
              <a:rPr lang="en-US" altLang="zh-CN" sz="1600" b="1" dirty="0">
                <a:latin typeface="Consolas" panose="020B0609020204030204" pitchFamily="49" charset="0"/>
              </a:rPr>
              <a:t>PTR ds:[ebp+0x0]</a:t>
            </a:r>
            <a:endParaRPr lang="it-IT" altLang="zh-CN" sz="1600" b="1" dirty="0" smtClean="0"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13382" y="3878447"/>
            <a:ext cx="389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   0f </a:t>
            </a:r>
            <a:r>
              <a:rPr lang="en-US" altLang="zh-CN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8d 64 24 e9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00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4. 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jge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0xe9246a</a:t>
            </a:r>
            <a:endParaRPr lang="it-IT" altLang="zh-CN" sz="1600" b="1" dirty="0" smtClean="0"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30489" y="4586333"/>
            <a:ext cx="4961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f0 80 </a:t>
            </a:r>
            <a:r>
              <a:rPr lang="en-US" altLang="zh-CN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8d 64 24 e9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00 00             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5. </a:t>
            </a:r>
            <a:r>
              <a:rPr lang="en-US" altLang="zh-CN" sz="1600" b="1" dirty="0">
                <a:latin typeface="Consolas" panose="020B0609020204030204" pitchFamily="49" charset="0"/>
              </a:rPr>
              <a:t>l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ock </a:t>
            </a:r>
            <a:r>
              <a:rPr lang="en-US" altLang="zh-CN" sz="1600" b="1" dirty="0">
                <a:latin typeface="Consolas" panose="020B0609020204030204" pitchFamily="49" charset="0"/>
              </a:rPr>
              <a:t>or byte </a:t>
            </a:r>
            <a:r>
              <a:rPr lang="en-US" altLang="zh-CN" sz="1600" b="1" dirty="0" err="1">
                <a:latin typeface="Consolas" panose="020B0609020204030204" pitchFamily="49" charset="0"/>
              </a:rPr>
              <a:t>ptr</a:t>
            </a:r>
            <a:r>
              <a:rPr lang="en-US" altLang="zh-CN" sz="1600" b="1" dirty="0">
                <a:latin typeface="Consolas" panose="020B0609020204030204" pitchFamily="49" charset="0"/>
              </a:rPr>
              <a:t> [</a:t>
            </a:r>
            <a:r>
              <a:rPr lang="en-US" altLang="zh-CN" sz="1600" b="1" dirty="0" err="1">
                <a:latin typeface="Consolas" panose="020B0609020204030204" pitchFamily="49" charset="0"/>
              </a:rPr>
              <a:t>ebp</a:t>
            </a:r>
            <a:r>
              <a:rPr lang="en-US" altLang="zh-CN" sz="1600" b="1" dirty="0">
                <a:latin typeface="Consolas" panose="020B0609020204030204" pitchFamily="49" charset="0"/>
              </a:rPr>
              <a:t> + 0xe92464],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0</a:t>
            </a:r>
            <a:endParaRPr lang="it-IT" altLang="zh-CN" sz="1600" b="1" dirty="0" smtClean="0"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26328" y="5267509"/>
            <a:ext cx="6271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66</a:t>
            </a:r>
            <a:r>
              <a:rPr lang="it-IT" altLang="zh-CN" sz="2400" b="1" dirty="0">
                <a:latin typeface="Consolas" panose="020B0609020204030204" pitchFamily="49" charset="0"/>
              </a:rPr>
              <a:t> 67 2e f0 80 </a:t>
            </a:r>
            <a:r>
              <a:rPr lang="it-IT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8d 64 24 e9</a:t>
            </a:r>
            <a:endParaRPr lang="it-IT" altLang="zh-CN" sz="16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it-IT" altLang="zh-CN" sz="2400" b="1" dirty="0" smtClean="0">
                <a:latin typeface="Consolas" panose="020B0609020204030204" pitchFamily="49" charset="0"/>
              </a:rPr>
              <a:t>         </a:t>
            </a:r>
            <a:r>
              <a:rPr lang="it-IT" altLang="zh-CN" sz="1600" b="1" dirty="0" smtClean="0">
                <a:latin typeface="Consolas" panose="020B0609020204030204" pitchFamily="49" charset="0"/>
              </a:rPr>
              <a:t>6. lock </a:t>
            </a:r>
            <a:r>
              <a:rPr lang="it-IT" altLang="zh-CN" sz="1600" b="1" dirty="0">
                <a:latin typeface="Consolas" panose="020B0609020204030204" pitchFamily="49" charset="0"/>
              </a:rPr>
              <a:t>or BYTE PTR cs:[di+0x2464],</a:t>
            </a:r>
            <a:r>
              <a:rPr lang="it-IT" altLang="zh-CN" sz="1600" b="1" dirty="0" smtClean="0">
                <a:latin typeface="Consolas" panose="020B0609020204030204" pitchFamily="49" charset="0"/>
              </a:rPr>
              <a:t>0xe9</a:t>
            </a:r>
            <a:endParaRPr lang="it-IT" altLang="zh-CN" sz="1600" b="1" dirty="0">
              <a:latin typeface="Consolas" panose="020B0609020204030204" pitchFamily="49" charset="0"/>
            </a:endParaRPr>
          </a:p>
        </p:txBody>
      </p:sp>
      <p:cxnSp>
        <p:nvCxnSpPr>
          <p:cNvPr id="17" name="直接箭头连接符 16"/>
          <p:cNvCxnSpPr>
            <a:stCxn id="8" idx="1"/>
          </p:cNvCxnSpPr>
          <p:nvPr/>
        </p:nvCxnSpPr>
        <p:spPr>
          <a:xfrm flipH="1" flipV="1">
            <a:off x="4348961" y="1634836"/>
            <a:ext cx="2255752" cy="25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1"/>
          </p:cNvCxnSpPr>
          <p:nvPr/>
        </p:nvCxnSpPr>
        <p:spPr>
          <a:xfrm flipH="1">
            <a:off x="4950691" y="1886361"/>
            <a:ext cx="1654022" cy="22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66162"/>
            <a:ext cx="10311823" cy="65982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9383" y="147782"/>
            <a:ext cx="10160000" cy="3509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38337"/>
            <a:ext cx="11125200" cy="29813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0364" y="2004291"/>
            <a:ext cx="5837381" cy="2915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489429"/>
            <a:ext cx="7996382" cy="597616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97000" y="489429"/>
            <a:ext cx="4283364" cy="3454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1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55" y="211320"/>
            <a:ext cx="8754052" cy="65078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88655" y="211320"/>
            <a:ext cx="4738254" cy="3732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9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21" y="96098"/>
            <a:ext cx="8841943" cy="65441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02421" y="96098"/>
            <a:ext cx="4750234" cy="3755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7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8303" y="517790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zh-CN" sz="2400" b="1" dirty="0" smtClean="0">
                <a:latin typeface="Consolas" panose="020B0609020204030204" pitchFamily="49" charset="0"/>
              </a:rPr>
              <a:t>Rule1: </a:t>
            </a:r>
            <a:r>
              <a:rPr lang="it-IT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E9</a:t>
            </a:r>
            <a:r>
              <a:rPr lang="it-IT" altLang="zh-CN" sz="2400" b="1" dirty="0" smtClean="0">
                <a:latin typeface="Consolas" panose="020B0609020204030204" pitchFamily="49" charset="0"/>
              </a:rPr>
              <a:t> 00 00 00 </a:t>
            </a:r>
            <a:r>
              <a:rPr lang="it-IT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FF 0C </a:t>
            </a:r>
            <a:r>
              <a:rPr lang="it-IT" altLang="zh-CN" sz="2400" b="1" dirty="0" smtClean="0">
                <a:latin typeface="Consolas" panose="020B0609020204030204" pitchFamily="49" charset="0"/>
              </a:rPr>
              <a:t>00 </a:t>
            </a:r>
            <a:r>
              <a:rPr lang="it-IT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8303" y="2323899"/>
            <a:ext cx="983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400" b="1" dirty="0" smtClean="0">
                <a:latin typeface="Consolas" panose="020B0609020204030204" pitchFamily="49" charset="0"/>
              </a:rPr>
              <a:t>Rule2: </a:t>
            </a:r>
            <a:r>
              <a:rPr lang="it-IT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FF 0C </a:t>
            </a:r>
            <a:r>
              <a:rPr lang="it-IT" altLang="zh-CN" sz="2400" b="1" dirty="0" smtClean="0">
                <a:latin typeface="Consolas" panose="020B0609020204030204" pitchFamily="49" charset="0"/>
              </a:rPr>
              <a:t>00 </a:t>
            </a:r>
            <a:r>
              <a:rPr lang="it-IT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00 00 00 00</a:t>
            </a:r>
          </a:p>
        </p:txBody>
      </p:sp>
    </p:spTree>
    <p:extLst>
      <p:ext uri="{BB962C8B-B14F-4D97-AF65-F5344CB8AC3E}">
        <p14:creationId xmlns:p14="http://schemas.microsoft.com/office/powerpoint/2010/main" val="357161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513179" y="554396"/>
            <a:ext cx="2631234" cy="6191634"/>
            <a:chOff x="494517" y="237155"/>
            <a:chExt cx="2631234" cy="6191634"/>
          </a:xfrm>
        </p:grpSpPr>
        <p:sp>
          <p:nvSpPr>
            <p:cNvPr id="16" name="圆角矩形 15"/>
            <p:cNvSpPr/>
            <p:nvPr/>
          </p:nvSpPr>
          <p:spPr>
            <a:xfrm>
              <a:off x="494517" y="237155"/>
              <a:ext cx="2631234" cy="61916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39755" y="246488"/>
              <a:ext cx="1894114" cy="1927545"/>
              <a:chOff x="839755" y="246488"/>
              <a:chExt cx="1894114" cy="192754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839755" y="662474"/>
                <a:ext cx="1894114" cy="1511559"/>
                <a:chOff x="2174033" y="578498"/>
                <a:chExt cx="1894114" cy="1511559"/>
              </a:xfrm>
            </p:grpSpPr>
            <p:sp>
              <p:nvSpPr>
                <p:cNvPr id="2" name="圆角矩形 1"/>
                <p:cNvSpPr/>
                <p:nvPr/>
              </p:nvSpPr>
              <p:spPr>
                <a:xfrm>
                  <a:off x="2174033" y="578498"/>
                  <a:ext cx="1894114" cy="15115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2493607" y="671803"/>
                  <a:ext cx="905069" cy="1045029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Binary</a:t>
                  </a:r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2691881" y="811762"/>
                  <a:ext cx="905069" cy="1045029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Binary</a:t>
                  </a:r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2946142" y="951721"/>
                  <a:ext cx="905069" cy="1045029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Binary</a:t>
                  </a:r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1357603" y="246488"/>
                <a:ext cx="1103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数据集</a:t>
                </a:r>
                <a:endParaRPr lang="zh-CN" altLang="en-US" dirty="0"/>
              </a:p>
            </p:txBody>
          </p:sp>
        </p:grpSp>
        <p:sp>
          <p:nvSpPr>
            <p:cNvPr id="9" name="圆角矩形 8"/>
            <p:cNvSpPr/>
            <p:nvPr/>
          </p:nvSpPr>
          <p:spPr>
            <a:xfrm>
              <a:off x="755778" y="2547257"/>
              <a:ext cx="2108718" cy="171683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ngram</a:t>
              </a:r>
              <a:r>
                <a:rPr lang="zh-CN" altLang="en-US" b="1" dirty="0" smtClean="0"/>
                <a:t>算法模块</a:t>
              </a:r>
              <a:endParaRPr lang="zh-CN" altLang="en-US" b="1" dirty="0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1638106" y="2220685"/>
              <a:ext cx="297411" cy="279917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928392" y="4637314"/>
              <a:ext cx="1763485" cy="154888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ngram</a:t>
              </a:r>
              <a:r>
                <a:rPr lang="zh-CN" altLang="en-US" b="1" dirty="0" smtClean="0"/>
                <a:t>数据库</a:t>
              </a:r>
              <a:endParaRPr lang="zh-CN" altLang="en-US" b="1" dirty="0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1661430" y="4310744"/>
              <a:ext cx="297411" cy="279917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122001" y="554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第一部分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930131" y="554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第二部分</a:t>
            </a:r>
            <a:endParaRPr lang="zh-CN" altLang="en-US" sz="2400" b="1" dirty="0"/>
          </a:p>
        </p:txBody>
      </p:sp>
      <p:sp>
        <p:nvSpPr>
          <p:cNvPr id="20" name="圆角矩形 19"/>
          <p:cNvSpPr/>
          <p:nvPr/>
        </p:nvSpPr>
        <p:spPr>
          <a:xfrm>
            <a:off x="3342687" y="563729"/>
            <a:ext cx="4590661" cy="62942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795224" y="979715"/>
            <a:ext cx="3697258" cy="802432"/>
            <a:chOff x="3916522" y="979715"/>
            <a:chExt cx="3697258" cy="802432"/>
          </a:xfrm>
        </p:grpSpPr>
        <p:sp>
          <p:nvSpPr>
            <p:cNvPr id="36" name="圆角矩形 35"/>
            <p:cNvSpPr/>
            <p:nvPr/>
          </p:nvSpPr>
          <p:spPr>
            <a:xfrm>
              <a:off x="3916522" y="979715"/>
              <a:ext cx="3697258" cy="802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282751" y="1073020"/>
              <a:ext cx="2864498" cy="2799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</a:rPr>
                <a:t>Yara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规则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435151" y="1225420"/>
              <a:ext cx="2864498" cy="2799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</a:rPr>
                <a:t>Yara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规则</a:t>
              </a: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587551" y="1377820"/>
              <a:ext cx="2864498" cy="2799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</a:rPr>
                <a:t>Yara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规则</a:t>
              </a:r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下箭头 40"/>
          <p:cNvSpPr/>
          <p:nvPr/>
        </p:nvSpPr>
        <p:spPr>
          <a:xfrm>
            <a:off x="5485846" y="1869230"/>
            <a:ext cx="304342" cy="2799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795225" y="2220685"/>
            <a:ext cx="3697258" cy="970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Predict Assembly</a:t>
            </a:r>
            <a:endParaRPr lang="zh-CN" altLang="en-US" b="1" dirty="0"/>
          </a:p>
        </p:txBody>
      </p:sp>
      <p:sp>
        <p:nvSpPr>
          <p:cNvPr id="43" name="下箭头 42"/>
          <p:cNvSpPr/>
          <p:nvPr/>
        </p:nvSpPr>
        <p:spPr>
          <a:xfrm>
            <a:off x="5500385" y="3299144"/>
            <a:ext cx="304342" cy="2799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3789388" y="3693372"/>
            <a:ext cx="3697258" cy="720787"/>
            <a:chOff x="3803927" y="3881535"/>
            <a:chExt cx="3697258" cy="720787"/>
          </a:xfrm>
        </p:grpSpPr>
        <p:sp>
          <p:nvSpPr>
            <p:cNvPr id="44" name="圆角矩形 43"/>
            <p:cNvSpPr/>
            <p:nvPr/>
          </p:nvSpPr>
          <p:spPr>
            <a:xfrm>
              <a:off x="3803927" y="3881535"/>
              <a:ext cx="3697258" cy="7207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61453" y="3949957"/>
              <a:ext cx="2864498" cy="2799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汇编指令序列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313853" y="4102357"/>
              <a:ext cx="2864498" cy="2799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汇编指令序列</a:t>
              </a: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466253" y="4254757"/>
              <a:ext cx="2864498" cy="2799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汇编指令序列</a:t>
              </a:r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下箭头 48"/>
          <p:cNvSpPr/>
          <p:nvPr/>
        </p:nvSpPr>
        <p:spPr>
          <a:xfrm>
            <a:off x="5485846" y="4528469"/>
            <a:ext cx="304342" cy="2799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3789388" y="4949115"/>
            <a:ext cx="3697258" cy="659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ngram</a:t>
            </a:r>
            <a:r>
              <a:rPr lang="zh-CN" altLang="en-US" b="1" dirty="0" smtClean="0"/>
              <a:t>概率计算模块</a:t>
            </a:r>
            <a:endParaRPr lang="zh-CN" altLang="en-US" b="1" dirty="0"/>
          </a:p>
        </p:txBody>
      </p:sp>
      <p:sp>
        <p:nvSpPr>
          <p:cNvPr id="52" name="右箭头 51"/>
          <p:cNvSpPr/>
          <p:nvPr/>
        </p:nvSpPr>
        <p:spPr>
          <a:xfrm>
            <a:off x="2883158" y="5141167"/>
            <a:ext cx="828090" cy="2589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5485846" y="5701388"/>
            <a:ext cx="318881" cy="31724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3789388" y="6065282"/>
            <a:ext cx="3697258" cy="6807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068136" y="6111549"/>
            <a:ext cx="2864498" cy="2799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Yara</a:t>
            </a:r>
            <a:r>
              <a:rPr lang="zh-CN" altLang="en-US" sz="1600" dirty="0" smtClean="0">
                <a:solidFill>
                  <a:schemeClr val="tx1"/>
                </a:solidFill>
              </a:rPr>
              <a:t>规则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误匹配概率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220536" y="6263949"/>
            <a:ext cx="2864498" cy="2799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Yara</a:t>
            </a:r>
            <a:r>
              <a:rPr lang="zh-CN" altLang="en-US" sz="1600" dirty="0" smtClean="0">
                <a:solidFill>
                  <a:schemeClr val="tx1"/>
                </a:solidFill>
              </a:rPr>
              <a:t>规则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误匹配概率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72936" y="6416349"/>
            <a:ext cx="2864498" cy="2799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Yara</a:t>
            </a:r>
            <a:r>
              <a:rPr lang="zh-CN" altLang="en-US" sz="1600" dirty="0" smtClean="0">
                <a:solidFill>
                  <a:schemeClr val="tx1"/>
                </a:solidFill>
              </a:rPr>
              <a:t>规则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</a:rPr>
              <a:t>误匹配概率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右箭头 57"/>
          <p:cNvSpPr/>
          <p:nvPr/>
        </p:nvSpPr>
        <p:spPr>
          <a:xfrm>
            <a:off x="7639046" y="6242175"/>
            <a:ext cx="653142" cy="2799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8380049" y="6065282"/>
            <a:ext cx="1706343" cy="63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规则评估算法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3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3672304" y="70619"/>
            <a:ext cx="5812972" cy="6367504"/>
          </a:xfrm>
          <a:prstGeom prst="roundRect">
            <a:avLst>
              <a:gd name="adj" fmla="val 86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53993" y="323179"/>
            <a:ext cx="1815983" cy="2749689"/>
            <a:chOff x="572654" y="332510"/>
            <a:chExt cx="1815983" cy="2749689"/>
          </a:xfrm>
        </p:grpSpPr>
        <p:sp>
          <p:nvSpPr>
            <p:cNvPr id="2" name="圆角矩形 1"/>
            <p:cNvSpPr/>
            <p:nvPr/>
          </p:nvSpPr>
          <p:spPr>
            <a:xfrm>
              <a:off x="572654" y="332510"/>
              <a:ext cx="1815983" cy="2000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802433" y="606490"/>
              <a:ext cx="1007706" cy="10450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可</a:t>
              </a:r>
              <a:r>
                <a:rPr lang="zh-CN" altLang="en-US" dirty="0">
                  <a:solidFill>
                    <a:schemeClr val="tx1"/>
                  </a:solidFill>
                </a:rPr>
                <a:t>执行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文件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54833" y="758890"/>
              <a:ext cx="1007706" cy="10450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可</a:t>
              </a:r>
              <a:r>
                <a:rPr lang="zh-CN" altLang="en-US" dirty="0">
                  <a:solidFill>
                    <a:schemeClr val="tx1"/>
                  </a:solidFill>
                </a:rPr>
                <a:t>执行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文件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07233" y="911290"/>
              <a:ext cx="1007706" cy="10450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可</a:t>
              </a:r>
              <a:r>
                <a:rPr lang="zh-CN" altLang="en-US" dirty="0">
                  <a:solidFill>
                    <a:schemeClr val="tx1"/>
                  </a:solidFill>
                </a:rPr>
                <a:t>执行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文件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87543" y="2435868"/>
              <a:ext cx="1586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二进制可执行文件数据集</a:t>
              </a:r>
              <a:endParaRPr lang="zh-CN" altLang="en-US" dirty="0"/>
            </a:p>
          </p:txBody>
        </p:sp>
      </p:grpSp>
      <p:sp>
        <p:nvSpPr>
          <p:cNvPr id="7" name="右箭头 6"/>
          <p:cNvSpPr/>
          <p:nvPr/>
        </p:nvSpPr>
        <p:spPr>
          <a:xfrm>
            <a:off x="2577795" y="1125139"/>
            <a:ext cx="1094510" cy="369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84013" y="793884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预处理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49017" y="2426537"/>
            <a:ext cx="1338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预处理文件</a:t>
            </a:r>
            <a:endParaRPr lang="en-US" altLang="zh-CN" dirty="0" smtClean="0"/>
          </a:p>
          <a:p>
            <a:r>
              <a:rPr lang="zh-CN" altLang="en-US" sz="1400" dirty="0" smtClean="0"/>
              <a:t>主要包含了每个函数对应的</a:t>
            </a:r>
            <a:r>
              <a:rPr lang="zh-CN" altLang="en-US" sz="1400" b="1" dirty="0" smtClean="0"/>
              <a:t>二进制串</a:t>
            </a:r>
            <a:endParaRPr lang="zh-CN" altLang="en-US" sz="1400" b="1" dirty="0"/>
          </a:p>
        </p:txBody>
      </p:sp>
      <p:grpSp>
        <p:nvGrpSpPr>
          <p:cNvPr id="38" name="组合 37"/>
          <p:cNvGrpSpPr/>
          <p:nvPr/>
        </p:nvGrpSpPr>
        <p:grpSpPr>
          <a:xfrm>
            <a:off x="3880124" y="329399"/>
            <a:ext cx="1681015" cy="2000144"/>
            <a:chOff x="3703052" y="491130"/>
            <a:chExt cx="1681015" cy="2000144"/>
          </a:xfrm>
        </p:grpSpPr>
        <p:sp>
          <p:nvSpPr>
            <p:cNvPr id="10" name="圆角矩形 9"/>
            <p:cNvSpPr/>
            <p:nvPr/>
          </p:nvSpPr>
          <p:spPr>
            <a:xfrm>
              <a:off x="3703052" y="491130"/>
              <a:ext cx="1681015" cy="200014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883302" y="889974"/>
              <a:ext cx="1007706" cy="10450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预处理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文件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35702" y="1042374"/>
              <a:ext cx="1007706" cy="10450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预处理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文件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88102" y="1194774"/>
              <a:ext cx="1007706" cy="10450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预处理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文件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右箭头 38"/>
          <p:cNvSpPr/>
          <p:nvPr/>
        </p:nvSpPr>
        <p:spPr>
          <a:xfrm>
            <a:off x="5768958" y="1087345"/>
            <a:ext cx="1094510" cy="369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箭头 40"/>
          <p:cNvSpPr/>
          <p:nvPr/>
        </p:nvSpPr>
        <p:spPr>
          <a:xfrm>
            <a:off x="5768959" y="4569581"/>
            <a:ext cx="1094509" cy="4583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880530" y="3942538"/>
            <a:ext cx="1680609" cy="1795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</a:rPr>
              <a:t>ngram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Normalize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606886" y="3540401"/>
            <a:ext cx="2173605" cy="2309892"/>
            <a:chOff x="522910" y="3708352"/>
            <a:chExt cx="2173605" cy="2309892"/>
          </a:xfrm>
        </p:grpSpPr>
        <p:sp>
          <p:nvSpPr>
            <p:cNvPr id="44" name="圆角矩形 43"/>
            <p:cNvSpPr/>
            <p:nvPr/>
          </p:nvSpPr>
          <p:spPr>
            <a:xfrm>
              <a:off x="522910" y="3708352"/>
              <a:ext cx="2142622" cy="230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698652" y="3988566"/>
              <a:ext cx="1009483" cy="55852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/>
                <a:t>push </a:t>
              </a:r>
              <a:r>
                <a:rPr lang="en-US" altLang="zh-CN" sz="1400" dirty="0" err="1" smtClean="0"/>
                <a:t>imm</a:t>
              </a:r>
              <a:endParaRPr lang="en-US" altLang="zh-CN" sz="1400" dirty="0"/>
            </a:p>
            <a:p>
              <a:r>
                <a:rPr lang="en-US" altLang="zh-CN" sz="1400" dirty="0"/>
                <a:t>push </a:t>
              </a:r>
              <a:r>
                <a:rPr lang="en-US" altLang="zh-CN" sz="1400" dirty="0" err="1" smtClean="0"/>
                <a:t>imm</a:t>
              </a:r>
              <a:endParaRPr lang="en-US" altLang="zh-CN" sz="1400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695819" y="4612763"/>
              <a:ext cx="1009483" cy="55852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/>
                <a:t>push </a:t>
              </a:r>
              <a:r>
                <a:rPr lang="en-US" altLang="zh-CN" sz="1400" dirty="0" err="1" smtClean="0"/>
                <a:t>imm</a:t>
              </a:r>
              <a:endParaRPr lang="en-US" altLang="zh-CN" sz="1400" dirty="0"/>
            </a:p>
            <a:p>
              <a:r>
                <a:rPr lang="en-US" altLang="zh-CN" sz="1400" dirty="0" smtClean="0"/>
                <a:t>call </a:t>
              </a:r>
              <a:r>
                <a:rPr lang="en-US" altLang="zh-CN" sz="1400" dirty="0" err="1" smtClean="0"/>
                <a:t>imm</a:t>
              </a:r>
              <a:endParaRPr lang="en-US" altLang="zh-CN" sz="1400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689643" y="5236960"/>
              <a:ext cx="1009483" cy="55852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call </a:t>
              </a:r>
              <a:r>
                <a:rPr lang="en-US" altLang="zh-CN" sz="1400" dirty="0" err="1" smtClean="0"/>
                <a:t>imm</a:t>
              </a:r>
              <a:endParaRPr lang="en-US" altLang="zh-CN" sz="1400" dirty="0"/>
            </a:p>
            <a:p>
              <a:r>
                <a:rPr lang="en-US" altLang="zh-CN" sz="1400" dirty="0" smtClean="0"/>
                <a:t>......</a:t>
              </a:r>
              <a:endParaRPr lang="en-US" altLang="zh-CN" sz="14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99126" y="4144135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：出现</a:t>
              </a:r>
              <a:r>
                <a:rPr lang="en-US" altLang="zh-CN" sz="1400" dirty="0" smtClean="0"/>
                <a:t>5</a:t>
              </a:r>
              <a:r>
                <a:rPr lang="zh-CN" altLang="en-US" sz="1400" dirty="0" smtClean="0"/>
                <a:t>次</a:t>
              </a:r>
              <a:endParaRPr lang="zh-CN" altLang="en-US" sz="14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682142" y="4732828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：出现</a:t>
              </a:r>
              <a:r>
                <a:rPr lang="en-US" altLang="zh-CN" sz="1400" dirty="0" smtClean="0"/>
                <a:t>4</a:t>
              </a:r>
              <a:r>
                <a:rPr lang="zh-CN" altLang="en-US" sz="1400" dirty="0" smtClean="0"/>
                <a:t>次</a:t>
              </a:r>
              <a:endParaRPr lang="zh-CN" altLang="en-US" sz="14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682141" y="5359569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：出现</a:t>
              </a:r>
              <a:r>
                <a:rPr lang="en-US" altLang="zh-CN" sz="1400" dirty="0"/>
                <a:t>1</a:t>
              </a:r>
              <a:r>
                <a:rPr lang="zh-CN" altLang="en-US" sz="1400" dirty="0" smtClean="0"/>
                <a:t>次</a:t>
              </a:r>
              <a:endParaRPr lang="zh-CN" altLang="en-US" sz="1400" dirty="0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936172" y="5970358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ngram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53" name="左箭头 52"/>
          <p:cNvSpPr/>
          <p:nvPr/>
        </p:nvSpPr>
        <p:spPr>
          <a:xfrm>
            <a:off x="2834099" y="4569581"/>
            <a:ext cx="923640" cy="4583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7071287" y="323178"/>
            <a:ext cx="2050473" cy="6013214"/>
            <a:chOff x="6987311" y="491129"/>
            <a:chExt cx="2050473" cy="6013214"/>
          </a:xfrm>
        </p:grpSpPr>
        <p:sp>
          <p:nvSpPr>
            <p:cNvPr id="23" name="圆角矩形 22"/>
            <p:cNvSpPr/>
            <p:nvPr/>
          </p:nvSpPr>
          <p:spPr>
            <a:xfrm>
              <a:off x="6987311" y="491129"/>
              <a:ext cx="2050473" cy="552711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7301348" y="754366"/>
              <a:ext cx="1496291" cy="96981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6a106828890001e80e040000......</a:t>
              </a:r>
              <a:endParaRPr lang="zh-CN" altLang="en-US" dirty="0"/>
            </a:p>
          </p:txBody>
        </p:sp>
        <p:sp>
          <p:nvSpPr>
            <p:cNvPr id="25" name="下箭头 24"/>
            <p:cNvSpPr/>
            <p:nvPr/>
          </p:nvSpPr>
          <p:spPr>
            <a:xfrm>
              <a:off x="7883239" y="1853462"/>
              <a:ext cx="350981" cy="4895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160621" y="191357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反汇编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282874" y="2458290"/>
              <a:ext cx="1551709" cy="1006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push 0x10</a:t>
              </a:r>
            </a:p>
            <a:p>
              <a:r>
                <a:rPr lang="en-US" altLang="zh-CN" sz="1400" dirty="0" smtClean="0"/>
                <a:t>push 0x1008928</a:t>
              </a:r>
            </a:p>
            <a:p>
              <a:r>
                <a:rPr lang="en-US" altLang="zh-CN" sz="1400" dirty="0" smtClean="0"/>
                <a:t>call 0x100041a</a:t>
              </a:r>
            </a:p>
            <a:p>
              <a:r>
                <a:rPr lang="en-US" altLang="zh-CN" sz="1400" dirty="0" smtClean="0"/>
                <a:t>......</a:t>
              </a:r>
              <a:endParaRPr lang="zh-CN" altLang="en-US" sz="1400" dirty="0"/>
            </a:p>
          </p:txBody>
        </p:sp>
        <p:sp>
          <p:nvSpPr>
            <p:cNvPr id="28" name="下箭头 27"/>
            <p:cNvSpPr/>
            <p:nvPr/>
          </p:nvSpPr>
          <p:spPr>
            <a:xfrm>
              <a:off x="7883239" y="3579769"/>
              <a:ext cx="350981" cy="4618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191148" y="3429639"/>
              <a:ext cx="8322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ngram</a:t>
              </a:r>
              <a:endParaRPr lang="en-US" altLang="zh-CN" dirty="0" smtClean="0"/>
            </a:p>
            <a:p>
              <a:r>
                <a:rPr lang="zh-CN" altLang="en-US" dirty="0" smtClean="0"/>
                <a:t>切分</a:t>
              </a:r>
              <a:endParaRPr lang="zh-CN" altLang="en-US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7301348" y="4110489"/>
              <a:ext cx="1533235" cy="5585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push 0x10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push 0x1008928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301348" y="4687442"/>
              <a:ext cx="1533235" cy="5585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push 0x1008928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call 0x100041a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301348" y="5272936"/>
              <a:ext cx="1533235" cy="5585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call 0x100041a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......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190160" y="6135011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ngram</a:t>
              </a:r>
              <a:r>
                <a:rPr lang="zh-CN" altLang="en-US" dirty="0" smtClean="0"/>
                <a:t>提取算法</a:t>
              </a:r>
              <a:endParaRPr lang="zh-CN" altLang="en-US" dirty="0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5852934" y="643812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ngram</a:t>
            </a:r>
            <a:r>
              <a:rPr lang="zh-CN" altLang="en-US" dirty="0" smtClean="0"/>
              <a:t>算法模块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5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95049" y="47671"/>
            <a:ext cx="9532805" cy="6783798"/>
          </a:xfrm>
          <a:prstGeom prst="roundRect">
            <a:avLst>
              <a:gd name="adj" fmla="val 468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26836" y="4155836"/>
            <a:ext cx="4341091" cy="2547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434116" y="242766"/>
            <a:ext cx="3697258" cy="802432"/>
            <a:chOff x="3916522" y="979715"/>
            <a:chExt cx="3697258" cy="802432"/>
          </a:xfrm>
        </p:grpSpPr>
        <p:sp>
          <p:nvSpPr>
            <p:cNvPr id="4" name="圆角矩形 3"/>
            <p:cNvSpPr/>
            <p:nvPr/>
          </p:nvSpPr>
          <p:spPr>
            <a:xfrm>
              <a:off x="3916522" y="979715"/>
              <a:ext cx="3697258" cy="802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82751" y="1073020"/>
              <a:ext cx="2864498" cy="2799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chemeClr val="tx1"/>
                  </a:solidFill>
                </a:rPr>
                <a:t>Yara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规则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435151" y="1225420"/>
              <a:ext cx="2864498" cy="2799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chemeClr val="tx1"/>
                  </a:solidFill>
                </a:rPr>
                <a:t>Yara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规则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587551" y="1377820"/>
              <a:ext cx="2864498" cy="2799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$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rule </a:t>
              </a:r>
              <a:r>
                <a:rPr lang="en-US" altLang="zh-CN" sz="1400" dirty="0">
                  <a:solidFill>
                    <a:schemeClr val="tx1"/>
                  </a:solidFill>
                </a:rPr>
                <a:t>= {83 6d c0 01 (0f85|e9)}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下箭头 7"/>
          <p:cNvSpPr/>
          <p:nvPr/>
        </p:nvSpPr>
        <p:spPr>
          <a:xfrm>
            <a:off x="3130574" y="1115745"/>
            <a:ext cx="304342" cy="2799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434116" y="2743808"/>
            <a:ext cx="3697258" cy="970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Predict Assembly</a:t>
            </a:r>
            <a:endParaRPr lang="zh-CN" altLang="en-US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434116" y="1472403"/>
            <a:ext cx="3697258" cy="861434"/>
            <a:chOff x="3604661" y="1867983"/>
            <a:chExt cx="3697258" cy="861434"/>
          </a:xfrm>
        </p:grpSpPr>
        <p:sp>
          <p:nvSpPr>
            <p:cNvPr id="10" name="圆角矩形 9"/>
            <p:cNvSpPr/>
            <p:nvPr/>
          </p:nvSpPr>
          <p:spPr>
            <a:xfrm>
              <a:off x="3604661" y="1867983"/>
              <a:ext cx="3697258" cy="86143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970890" y="1932202"/>
              <a:ext cx="2864498" cy="2799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chemeClr val="tx1"/>
                  </a:solidFill>
                </a:rPr>
                <a:t>Yara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规则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23290" y="2084602"/>
              <a:ext cx="2864498" cy="2799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chemeClr val="tx1"/>
                  </a:solidFill>
                </a:rPr>
                <a:t>Yara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规则</a:t>
              </a:r>
              <a:r>
                <a:rPr lang="en-US" altLang="zh-CN" sz="1400" dirty="0">
                  <a:solidFill>
                    <a:schemeClr val="tx1"/>
                  </a:solidFill>
                </a:rPr>
                <a:t>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275690" y="2237002"/>
              <a:ext cx="2864498" cy="41383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$rule = {83 6d c0 01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0f 85}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$rule = {83 6d c0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01 e9} 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434916" y="110569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Yara</a:t>
            </a:r>
            <a:r>
              <a:rPr lang="zh-CN" altLang="en-US" sz="1600" b="1" dirty="0" smtClean="0"/>
              <a:t>规则展开</a:t>
            </a:r>
            <a:endParaRPr lang="zh-CN" altLang="en-US" sz="1600" b="1" dirty="0"/>
          </a:p>
        </p:txBody>
      </p:sp>
      <p:sp>
        <p:nvSpPr>
          <p:cNvPr id="16" name="下箭头 15"/>
          <p:cNvSpPr/>
          <p:nvPr/>
        </p:nvSpPr>
        <p:spPr>
          <a:xfrm>
            <a:off x="3130574" y="2392648"/>
            <a:ext cx="304342" cy="2799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3130574" y="3795055"/>
            <a:ext cx="304342" cy="2799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79808" y="4334473"/>
            <a:ext cx="4016807" cy="683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原指令：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836dc001</a:t>
            </a:r>
            <a:r>
              <a:rPr lang="en-US" altLang="zh-CN" sz="1400" dirty="0">
                <a:solidFill>
                  <a:schemeClr val="tx1"/>
                </a:solidFill>
              </a:rPr>
              <a:t>        sub </a:t>
            </a:r>
            <a:r>
              <a:rPr lang="en-US" altLang="zh-CN" sz="1400" dirty="0" err="1">
                <a:solidFill>
                  <a:schemeClr val="tx1"/>
                </a:solidFill>
              </a:rPr>
              <a:t>dword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ptr</a:t>
            </a:r>
            <a:r>
              <a:rPr lang="en-US" altLang="zh-CN" sz="1400" dirty="0">
                <a:solidFill>
                  <a:schemeClr val="tx1"/>
                </a:solidFill>
              </a:rPr>
              <a:t> [</a:t>
            </a:r>
            <a:r>
              <a:rPr lang="en-US" altLang="zh-CN" sz="1400" dirty="0" err="1">
                <a:solidFill>
                  <a:schemeClr val="tx1"/>
                </a:solidFill>
              </a:rPr>
              <a:t>ebp</a:t>
            </a:r>
            <a:r>
              <a:rPr lang="en-US" altLang="zh-CN" sz="1400" dirty="0">
                <a:solidFill>
                  <a:schemeClr val="tx1"/>
                </a:solidFill>
              </a:rPr>
              <a:t> - 0x40], 1</a:t>
            </a: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0f85</a:t>
            </a:r>
            <a:r>
              <a:rPr lang="en-US" altLang="zh-CN" sz="1400" dirty="0" smtClean="0">
                <a:solidFill>
                  <a:schemeClr val="tx1"/>
                </a:solidFill>
              </a:rPr>
              <a:t>xxxxxxxx 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jne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xxxxxxxx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79809" y="5115155"/>
            <a:ext cx="4016806" cy="6375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M</a:t>
            </a:r>
            <a:r>
              <a:rPr lang="en-US" altLang="zh-CN" sz="1400" dirty="0" smtClean="0">
                <a:solidFill>
                  <a:schemeClr val="tx1"/>
                </a:solidFill>
              </a:rPr>
              <a:t>ismatch 1: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0f</a:t>
            </a:r>
            <a:r>
              <a:rPr lang="en-US" altLang="zh-CN" sz="1400" b="1" dirty="0">
                <a:solidFill>
                  <a:schemeClr val="tx1"/>
                </a:solidFill>
              </a:rPr>
              <a:t>836dc0010f</a:t>
            </a:r>
            <a:r>
              <a:rPr lang="en-US" altLang="zh-CN" sz="1400" dirty="0">
                <a:solidFill>
                  <a:schemeClr val="tx1"/>
                </a:solidFill>
              </a:rPr>
              <a:t>  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jae</a:t>
            </a:r>
            <a:r>
              <a:rPr lang="en-US" altLang="zh-CN" sz="1400" dirty="0" smtClean="0">
                <a:solidFill>
                  <a:schemeClr val="tx1"/>
                </a:solidFill>
              </a:rPr>
              <a:t> 0xf01c073</a:t>
            </a: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85</a:t>
            </a:r>
            <a:r>
              <a:rPr lang="en-US" altLang="zh-CN" sz="1400" dirty="0" smtClean="0">
                <a:solidFill>
                  <a:schemeClr val="tx1"/>
                </a:solidFill>
              </a:rPr>
              <a:t>00                 test </a:t>
            </a:r>
            <a:r>
              <a:rPr lang="en-US" altLang="zh-CN" sz="1400" dirty="0" err="1">
                <a:solidFill>
                  <a:schemeClr val="tx1"/>
                </a:solidFill>
              </a:rPr>
              <a:t>dword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ptr</a:t>
            </a:r>
            <a:r>
              <a:rPr lang="en-US" altLang="zh-CN" sz="1400" dirty="0">
                <a:solidFill>
                  <a:schemeClr val="tx1"/>
                </a:solidFill>
              </a:rPr>
              <a:t> [</a:t>
            </a:r>
            <a:r>
              <a:rPr lang="en-US" altLang="zh-CN" sz="1400" dirty="0" err="1">
                <a:solidFill>
                  <a:schemeClr val="tx1"/>
                </a:solidFill>
              </a:rPr>
              <a:t>eax</a:t>
            </a:r>
            <a:r>
              <a:rPr lang="en-US" altLang="zh-CN" sz="1400" dirty="0">
                <a:solidFill>
                  <a:schemeClr val="tx1"/>
                </a:solidFill>
              </a:rPr>
              <a:t>], </a:t>
            </a:r>
            <a:r>
              <a:rPr lang="en-US" altLang="zh-CN" sz="1400" dirty="0" err="1">
                <a:solidFill>
                  <a:schemeClr val="tx1"/>
                </a:solidFill>
              </a:rPr>
              <a:t>eax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78797" y="5851305"/>
            <a:ext cx="4017819" cy="6687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M</a:t>
            </a:r>
            <a:r>
              <a:rPr lang="en-US" altLang="zh-CN" sz="1400" dirty="0" smtClean="0">
                <a:solidFill>
                  <a:schemeClr val="tx1"/>
                </a:solidFill>
              </a:rPr>
              <a:t>ismatch 2: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d8</a:t>
            </a:r>
            <a:r>
              <a:rPr lang="en-US" altLang="zh-CN" sz="1400" b="1" dirty="0">
                <a:solidFill>
                  <a:schemeClr val="tx1"/>
                </a:solidFill>
              </a:rPr>
              <a:t>836dc0010f</a:t>
            </a:r>
            <a:r>
              <a:rPr lang="en-US" altLang="zh-CN" sz="1400" dirty="0">
                <a:solidFill>
                  <a:schemeClr val="tx1"/>
                </a:solidFill>
              </a:rPr>
              <a:t>  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fadd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dword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ptr</a:t>
            </a:r>
            <a:r>
              <a:rPr lang="en-US" altLang="zh-CN" sz="1400" dirty="0">
                <a:solidFill>
                  <a:schemeClr val="tx1"/>
                </a:solidFill>
              </a:rPr>
              <a:t> [</a:t>
            </a:r>
            <a:r>
              <a:rPr lang="en-US" altLang="zh-CN" sz="1400" dirty="0" err="1">
                <a:solidFill>
                  <a:schemeClr val="tx1"/>
                </a:solidFill>
              </a:rPr>
              <a:t>ebx</a:t>
            </a:r>
            <a:r>
              <a:rPr lang="en-US" altLang="zh-CN" sz="1400" dirty="0">
                <a:solidFill>
                  <a:schemeClr val="tx1"/>
                </a:solidFill>
              </a:rPr>
              <a:t> + </a:t>
            </a:r>
            <a:r>
              <a:rPr lang="en-US" altLang="zh-CN" sz="1400" dirty="0" smtClean="0">
                <a:solidFill>
                  <a:schemeClr val="tx1"/>
                </a:solidFill>
              </a:rPr>
              <a:t>0xf01c06d]</a:t>
            </a: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85</a:t>
            </a:r>
            <a:r>
              <a:rPr lang="en-US" altLang="zh-CN" sz="1400" dirty="0" smtClean="0">
                <a:solidFill>
                  <a:schemeClr val="tx1"/>
                </a:solidFill>
              </a:rPr>
              <a:t>00                  test </a:t>
            </a:r>
            <a:r>
              <a:rPr lang="en-US" altLang="zh-CN" sz="1400" dirty="0" err="1">
                <a:solidFill>
                  <a:schemeClr val="tx1"/>
                </a:solidFill>
              </a:rPr>
              <a:t>dword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ptr</a:t>
            </a:r>
            <a:r>
              <a:rPr lang="en-US" altLang="zh-CN" sz="1400" dirty="0">
                <a:solidFill>
                  <a:schemeClr val="tx1"/>
                </a:solidFill>
              </a:rPr>
              <a:t> [</a:t>
            </a:r>
            <a:r>
              <a:rPr lang="en-US" altLang="zh-CN" sz="1400" dirty="0" err="1">
                <a:solidFill>
                  <a:schemeClr val="tx1"/>
                </a:solidFill>
              </a:rPr>
              <a:t>eax</a:t>
            </a:r>
            <a:r>
              <a:rPr lang="en-US" altLang="zh-CN" sz="1400" dirty="0">
                <a:solidFill>
                  <a:schemeClr val="tx1"/>
                </a:solidFill>
              </a:rPr>
              <a:t>], </a:t>
            </a:r>
            <a:r>
              <a:rPr lang="en-US" altLang="zh-CN" sz="1400" dirty="0" err="1">
                <a:solidFill>
                  <a:schemeClr val="tx1"/>
                </a:solidFill>
              </a:rPr>
              <a:t>eax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329388" y="5099910"/>
            <a:ext cx="3414976" cy="6593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ngram</a:t>
            </a:r>
            <a:r>
              <a:rPr lang="zh-CN" altLang="en-US" b="1" dirty="0" smtClean="0"/>
              <a:t>概率计算模块</a:t>
            </a:r>
            <a:endParaRPr lang="zh-CN" altLang="en-US" b="1" dirty="0"/>
          </a:p>
        </p:txBody>
      </p:sp>
      <p:sp>
        <p:nvSpPr>
          <p:cNvPr id="29" name="右箭头 28"/>
          <p:cNvSpPr/>
          <p:nvPr/>
        </p:nvSpPr>
        <p:spPr>
          <a:xfrm>
            <a:off x="5773517" y="5283200"/>
            <a:ext cx="335888" cy="29764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/>
        </p:nvSpPr>
        <p:spPr>
          <a:xfrm>
            <a:off x="7866003" y="4649491"/>
            <a:ext cx="341746" cy="31403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904101" y="1536622"/>
            <a:ext cx="4265550" cy="3022933"/>
            <a:chOff x="5831897" y="1311540"/>
            <a:chExt cx="4265550" cy="3022933"/>
          </a:xfrm>
        </p:grpSpPr>
        <p:sp>
          <p:nvSpPr>
            <p:cNvPr id="31" name="圆角矩形 30"/>
            <p:cNvSpPr/>
            <p:nvPr/>
          </p:nvSpPr>
          <p:spPr>
            <a:xfrm>
              <a:off x="5831897" y="1311540"/>
              <a:ext cx="4265550" cy="3022933"/>
            </a:xfrm>
            <a:prstGeom prst="roundRect">
              <a:avLst>
                <a:gd name="adj" fmla="val 3871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956268" y="1403916"/>
              <a:ext cx="4016807" cy="89635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原指令：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sub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dword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ptr</a:t>
              </a:r>
              <a:r>
                <a:rPr lang="en-US" altLang="zh-CN" sz="1400" dirty="0">
                  <a:solidFill>
                    <a:schemeClr val="tx1"/>
                  </a:solidFill>
                </a:rPr>
                <a:t> [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ebp</a:t>
              </a:r>
              <a:r>
                <a:rPr lang="en-US" altLang="zh-CN" sz="1400" dirty="0">
                  <a:solidFill>
                    <a:schemeClr val="tx1"/>
                  </a:solidFill>
                </a:rPr>
                <a:t> - 0x40], 1</a:t>
              </a:r>
            </a:p>
            <a:p>
              <a:r>
                <a:rPr lang="en-US" altLang="zh-CN" sz="1400" dirty="0" err="1" smtClean="0">
                  <a:solidFill>
                    <a:schemeClr val="tx1"/>
                  </a:solidFill>
                </a:rPr>
                <a:t>jne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 smtClean="0">
                  <a:solidFill>
                    <a:schemeClr val="tx1"/>
                  </a:solidFill>
                </a:rPr>
                <a:t>xxxxxxxx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r>
                <a:rPr lang="en-US" altLang="zh-CN" sz="1400" dirty="0" err="1" smtClean="0">
                  <a:solidFill>
                    <a:schemeClr val="tx1"/>
                  </a:solidFill>
                </a:rPr>
                <a:t>ngram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概率：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26937" y="2392648"/>
              <a:ext cx="4046138" cy="8713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M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ismatch 1: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0f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836dc0010f</a:t>
              </a:r>
              <a:r>
                <a:rPr lang="en-US" altLang="zh-CN" sz="1400" dirty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 smtClean="0">
                  <a:solidFill>
                    <a:schemeClr val="tx1"/>
                  </a:solidFill>
                </a:rPr>
                <a:t>jae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0xf01c073</a:t>
              </a:r>
            </a:p>
            <a:p>
              <a:r>
                <a:rPr lang="en-US" altLang="zh-CN" sz="1400" b="1" dirty="0" smtClean="0">
                  <a:solidFill>
                    <a:schemeClr val="tx1"/>
                  </a:solidFill>
                </a:rPr>
                <a:t>85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00                 test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dword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ptr</a:t>
              </a:r>
              <a:r>
                <a:rPr lang="en-US" altLang="zh-CN" sz="1400" dirty="0">
                  <a:solidFill>
                    <a:schemeClr val="tx1"/>
                  </a:solidFill>
                </a:rPr>
                <a:t> [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eax</a:t>
              </a:r>
              <a:r>
                <a:rPr lang="en-US" altLang="zh-CN" sz="1400" dirty="0">
                  <a:solidFill>
                    <a:schemeClr val="tx1"/>
                  </a:solidFill>
                </a:rPr>
                <a:t>], </a:t>
              </a:r>
              <a:r>
                <a:rPr lang="en-US" altLang="zh-CN" sz="1400" dirty="0" err="1" smtClean="0">
                  <a:solidFill>
                    <a:schemeClr val="tx1"/>
                  </a:solidFill>
                </a:rPr>
                <a:t>eax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r>
                <a:rPr lang="en-US" altLang="zh-CN" sz="1400" dirty="0" err="1" smtClean="0">
                  <a:solidFill>
                    <a:schemeClr val="tx1"/>
                  </a:solidFill>
                </a:rPr>
                <a:t>ngram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概率：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926937" y="3359205"/>
              <a:ext cx="4046138" cy="8933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M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ismatch 2: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d8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836dc0010f</a:t>
              </a:r>
              <a:r>
                <a:rPr lang="en-US" altLang="zh-CN" sz="1400" dirty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fadd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dword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ptr</a:t>
              </a:r>
              <a:r>
                <a:rPr lang="en-US" altLang="zh-CN" sz="1400" dirty="0">
                  <a:solidFill>
                    <a:schemeClr val="tx1"/>
                  </a:solidFill>
                </a:rPr>
                <a:t> [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ebx</a:t>
              </a:r>
              <a:r>
                <a:rPr lang="en-US" altLang="zh-CN" sz="1400" dirty="0">
                  <a:solidFill>
                    <a:schemeClr val="tx1"/>
                  </a:solidFill>
                </a:rPr>
                <a:t> +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0xf01c06d]</a:t>
              </a:r>
            </a:p>
            <a:p>
              <a:pPr marL="342900" indent="-342900">
                <a:buAutoNum type="arabicPlain" startAt="85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test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dword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ptr</a:t>
              </a:r>
              <a:r>
                <a:rPr lang="en-US" altLang="zh-CN" sz="1400" dirty="0">
                  <a:solidFill>
                    <a:schemeClr val="tx1"/>
                  </a:solidFill>
                </a:rPr>
                <a:t> [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eax</a:t>
              </a:r>
              <a:r>
                <a:rPr lang="en-US" altLang="zh-CN" sz="1400" dirty="0">
                  <a:solidFill>
                    <a:schemeClr val="tx1"/>
                  </a:solidFill>
                </a:rPr>
                <a:t>], </a:t>
              </a:r>
              <a:r>
                <a:rPr lang="en-US" altLang="zh-CN" sz="1400" dirty="0" err="1" smtClean="0">
                  <a:solidFill>
                    <a:schemeClr val="tx1"/>
                  </a:solidFill>
                </a:rPr>
                <a:t>eax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r>
                <a:rPr lang="en-US" altLang="zh-CN" sz="1400" dirty="0" err="1" smtClean="0">
                  <a:solidFill>
                    <a:schemeClr val="tx1"/>
                  </a:solidFill>
                </a:rPr>
                <a:t>ngram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概率：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上箭头 36"/>
          <p:cNvSpPr/>
          <p:nvPr/>
        </p:nvSpPr>
        <p:spPr>
          <a:xfrm>
            <a:off x="7866003" y="1105692"/>
            <a:ext cx="341746" cy="31403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904102" y="244243"/>
            <a:ext cx="4265550" cy="75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规则评估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001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34109" y="267855"/>
            <a:ext cx="9836727" cy="6373090"/>
          </a:xfrm>
          <a:prstGeom prst="roundRect">
            <a:avLst>
              <a:gd name="adj" fmla="val 985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855855" y="507998"/>
            <a:ext cx="4184073" cy="5966693"/>
          </a:xfrm>
          <a:prstGeom prst="roundRect">
            <a:avLst>
              <a:gd name="adj" fmla="val 6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83491" y="507999"/>
            <a:ext cx="4341091" cy="2547500"/>
            <a:chOff x="637309" y="2031472"/>
            <a:chExt cx="4341091" cy="2547500"/>
          </a:xfrm>
        </p:grpSpPr>
        <p:sp>
          <p:nvSpPr>
            <p:cNvPr id="3" name="圆角矩形 2"/>
            <p:cNvSpPr/>
            <p:nvPr/>
          </p:nvSpPr>
          <p:spPr>
            <a:xfrm>
              <a:off x="637309" y="2031472"/>
              <a:ext cx="4341091" cy="25475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790281" y="2210109"/>
              <a:ext cx="4016807" cy="6834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原指令：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r>
                <a:rPr lang="en-US" altLang="zh-CN" sz="1400" b="1" dirty="0">
                  <a:solidFill>
                    <a:schemeClr val="tx1"/>
                  </a:solidFill>
                </a:rPr>
                <a:t>836dc001</a:t>
              </a:r>
              <a:r>
                <a:rPr lang="en-US" altLang="zh-CN" sz="1400" dirty="0">
                  <a:solidFill>
                    <a:schemeClr val="tx1"/>
                  </a:solidFill>
                </a:rPr>
                <a:t>        sub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dword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ptr</a:t>
              </a:r>
              <a:r>
                <a:rPr lang="en-US" altLang="zh-CN" sz="1400" dirty="0">
                  <a:solidFill>
                    <a:schemeClr val="tx1"/>
                  </a:solidFill>
                </a:rPr>
                <a:t> [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ebp</a:t>
              </a:r>
              <a:r>
                <a:rPr lang="en-US" altLang="zh-CN" sz="1400" dirty="0">
                  <a:solidFill>
                    <a:schemeClr val="tx1"/>
                  </a:solidFill>
                </a:rPr>
                <a:t> - 0x40], 1</a:t>
              </a:r>
            </a:p>
            <a:p>
              <a:r>
                <a:rPr lang="en-US" altLang="zh-CN" sz="1400" b="1" dirty="0" smtClean="0">
                  <a:solidFill>
                    <a:schemeClr val="tx1"/>
                  </a:solidFill>
                </a:rPr>
                <a:t>0f85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xxxxxxxx    </a:t>
              </a:r>
              <a:r>
                <a:rPr lang="en-US" altLang="zh-CN" sz="1400" dirty="0" err="1" smtClean="0">
                  <a:solidFill>
                    <a:schemeClr val="tx1"/>
                  </a:solidFill>
                </a:rPr>
                <a:t>jne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 smtClean="0">
                  <a:solidFill>
                    <a:schemeClr val="tx1"/>
                  </a:solidFill>
                </a:rPr>
                <a:t>xxxxxxxx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90282" y="2990791"/>
              <a:ext cx="4016806" cy="6375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M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ismatch 1: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0f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836dc0010f</a:t>
              </a:r>
              <a:r>
                <a:rPr lang="en-US" altLang="zh-CN" sz="1400" dirty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 smtClean="0">
                  <a:solidFill>
                    <a:schemeClr val="tx1"/>
                  </a:solidFill>
                </a:rPr>
                <a:t>jae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0xf01c073</a:t>
              </a:r>
            </a:p>
            <a:p>
              <a:r>
                <a:rPr lang="en-US" altLang="zh-CN" sz="1400" b="1" dirty="0" smtClean="0">
                  <a:solidFill>
                    <a:schemeClr val="tx1"/>
                  </a:solidFill>
                </a:rPr>
                <a:t>85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00                 test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dword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ptr</a:t>
              </a:r>
              <a:r>
                <a:rPr lang="en-US" altLang="zh-CN" sz="1400" dirty="0">
                  <a:solidFill>
                    <a:schemeClr val="tx1"/>
                  </a:solidFill>
                </a:rPr>
                <a:t> [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eax</a:t>
              </a:r>
              <a:r>
                <a:rPr lang="en-US" altLang="zh-CN" sz="1400" dirty="0">
                  <a:solidFill>
                    <a:schemeClr val="tx1"/>
                  </a:solidFill>
                </a:rPr>
                <a:t>],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eax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89270" y="3726941"/>
              <a:ext cx="4017819" cy="66875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M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ismatch 2: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d8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836dc0010f</a:t>
              </a:r>
              <a:r>
                <a:rPr lang="en-US" altLang="zh-CN" sz="1400" dirty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fadd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dword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ptr</a:t>
              </a:r>
              <a:r>
                <a:rPr lang="en-US" altLang="zh-CN" sz="1400" dirty="0">
                  <a:solidFill>
                    <a:schemeClr val="tx1"/>
                  </a:solidFill>
                </a:rPr>
                <a:t> [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ebx</a:t>
              </a:r>
              <a:r>
                <a:rPr lang="en-US" altLang="zh-CN" sz="1400" dirty="0">
                  <a:solidFill>
                    <a:schemeClr val="tx1"/>
                  </a:solidFill>
                </a:rPr>
                <a:t> +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0xf01c06d]</a:t>
              </a:r>
            </a:p>
            <a:p>
              <a:r>
                <a:rPr lang="en-US" altLang="zh-CN" sz="1400" b="1" dirty="0" smtClean="0">
                  <a:solidFill>
                    <a:schemeClr val="tx1"/>
                  </a:solidFill>
                </a:rPr>
                <a:t>85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00                  test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dword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ptr</a:t>
              </a:r>
              <a:r>
                <a:rPr lang="en-US" altLang="zh-CN" sz="1400" dirty="0">
                  <a:solidFill>
                    <a:schemeClr val="tx1"/>
                  </a:solidFill>
                </a:rPr>
                <a:t> [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eax</a:t>
              </a:r>
              <a:r>
                <a:rPr lang="en-US" altLang="zh-CN" sz="1400" dirty="0">
                  <a:solidFill>
                    <a:schemeClr val="tx1"/>
                  </a:solidFill>
                </a:rPr>
                <a:t>],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eax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右箭头 6"/>
          <p:cNvSpPr/>
          <p:nvPr/>
        </p:nvSpPr>
        <p:spPr>
          <a:xfrm>
            <a:off x="5246255" y="1603054"/>
            <a:ext cx="387927" cy="35739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123709" y="686636"/>
            <a:ext cx="3713018" cy="5233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ngram</a:t>
            </a:r>
            <a:r>
              <a:rPr lang="en-US" altLang="zh-CN" b="1" dirty="0" smtClean="0"/>
              <a:t> Normalize</a:t>
            </a:r>
            <a:r>
              <a:rPr lang="zh-CN" altLang="en-US" b="1" dirty="0" smtClean="0"/>
              <a:t>算法</a:t>
            </a:r>
            <a:endParaRPr lang="zh-CN" altLang="en-US" b="1" dirty="0"/>
          </a:p>
        </p:txBody>
      </p:sp>
      <p:sp>
        <p:nvSpPr>
          <p:cNvPr id="12" name="下箭头 11"/>
          <p:cNvSpPr/>
          <p:nvPr/>
        </p:nvSpPr>
        <p:spPr>
          <a:xfrm>
            <a:off x="7804727" y="1304903"/>
            <a:ext cx="350982" cy="34695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123709" y="1741280"/>
            <a:ext cx="3713018" cy="2391711"/>
          </a:xfrm>
          <a:prstGeom prst="roundRect">
            <a:avLst>
              <a:gd name="adj" fmla="val 62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26907" y="1883762"/>
            <a:ext cx="3343565" cy="631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原指令：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sub mem,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imm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err="1" smtClean="0">
                <a:solidFill>
                  <a:schemeClr val="tx1"/>
                </a:solidFill>
              </a:rPr>
              <a:t>jne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imm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26906" y="2601045"/>
            <a:ext cx="3343565" cy="6375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M</a:t>
            </a:r>
            <a:r>
              <a:rPr lang="en-US" altLang="zh-CN" sz="1400" dirty="0" smtClean="0">
                <a:solidFill>
                  <a:schemeClr val="tx1"/>
                </a:solidFill>
              </a:rPr>
              <a:t>ismatch 1:</a:t>
            </a:r>
          </a:p>
          <a:p>
            <a:r>
              <a:rPr lang="en-US" altLang="zh-CN" sz="1400" dirty="0" err="1" smtClean="0">
                <a:solidFill>
                  <a:schemeClr val="tx1"/>
                </a:solidFill>
              </a:rPr>
              <a:t>jae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imm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test mem,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reg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26906" y="3323893"/>
            <a:ext cx="3343565" cy="6687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M</a:t>
            </a:r>
            <a:r>
              <a:rPr lang="en-US" altLang="zh-CN" sz="1400" dirty="0" smtClean="0">
                <a:solidFill>
                  <a:schemeClr val="tx1"/>
                </a:solidFill>
              </a:rPr>
              <a:t>ismatch 2:</a:t>
            </a:r>
          </a:p>
          <a:p>
            <a:r>
              <a:rPr lang="en-US" altLang="zh-CN" sz="1400" dirty="0" err="1" smtClean="0">
                <a:solidFill>
                  <a:schemeClr val="tx1"/>
                </a:solidFill>
              </a:rPr>
              <a:t>fadd</a:t>
            </a:r>
            <a:r>
              <a:rPr lang="en-US" altLang="zh-CN" sz="1400" dirty="0" smtClean="0">
                <a:solidFill>
                  <a:schemeClr val="tx1"/>
                </a:solidFill>
              </a:rPr>
              <a:t> mem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test mem,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reg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246254" y="3911287"/>
            <a:ext cx="387927" cy="35739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586182" y="3527781"/>
            <a:ext cx="2429164" cy="112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ngram</a:t>
            </a:r>
            <a:r>
              <a:rPr lang="zh-CN" altLang="en-US" b="1" dirty="0" smtClean="0"/>
              <a:t>数据库</a:t>
            </a:r>
            <a:endParaRPr lang="zh-CN" altLang="en-US" b="1" dirty="0"/>
          </a:p>
        </p:txBody>
      </p:sp>
      <p:sp>
        <p:nvSpPr>
          <p:cNvPr id="22" name="下箭头 21"/>
          <p:cNvSpPr/>
          <p:nvPr/>
        </p:nvSpPr>
        <p:spPr>
          <a:xfrm>
            <a:off x="7804727" y="4225008"/>
            <a:ext cx="350982" cy="34695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123710" y="4652182"/>
            <a:ext cx="3713017" cy="16377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326906" y="4784898"/>
            <a:ext cx="3343565" cy="392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原指令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ngram</a:t>
            </a:r>
            <a:r>
              <a:rPr lang="zh-CN" altLang="en-US" sz="1400" dirty="0" smtClean="0">
                <a:solidFill>
                  <a:schemeClr val="tx1"/>
                </a:solidFill>
              </a:rPr>
              <a:t>概率：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26906" y="5257708"/>
            <a:ext cx="3343565" cy="407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M</a:t>
            </a:r>
            <a:r>
              <a:rPr lang="en-US" altLang="zh-CN" sz="1400" dirty="0" smtClean="0">
                <a:solidFill>
                  <a:schemeClr val="tx1"/>
                </a:solidFill>
              </a:rPr>
              <a:t>ismatch 1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ngram</a:t>
            </a:r>
            <a:r>
              <a:rPr lang="zh-CN" altLang="en-US" sz="1400" dirty="0" smtClean="0">
                <a:solidFill>
                  <a:schemeClr val="tx1"/>
                </a:solidFill>
              </a:rPr>
              <a:t>概率：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26906" y="5741726"/>
            <a:ext cx="3343565" cy="407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M</a:t>
            </a:r>
            <a:r>
              <a:rPr lang="en-US" altLang="zh-CN" sz="1400" dirty="0" smtClean="0">
                <a:solidFill>
                  <a:schemeClr val="tx1"/>
                </a:solidFill>
              </a:rPr>
              <a:t>ismatch 2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ngram</a:t>
            </a:r>
            <a:r>
              <a:rPr lang="zh-CN" altLang="en-US" sz="1400" dirty="0" smtClean="0">
                <a:solidFill>
                  <a:schemeClr val="tx1"/>
                </a:solidFill>
              </a:rPr>
              <a:t>概率：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323273" y="1292659"/>
            <a:ext cx="11656291" cy="1810759"/>
          </a:xfrm>
          <a:prstGeom prst="roundRect">
            <a:avLst>
              <a:gd name="adj" fmla="val 748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4" idx="2"/>
            <a:endCxn id="10" idx="0"/>
          </p:cNvCxnSpPr>
          <p:nvPr/>
        </p:nvCxnSpPr>
        <p:spPr>
          <a:xfrm>
            <a:off x="5599449" y="892023"/>
            <a:ext cx="5399" cy="7701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375631" y="365550"/>
            <a:ext cx="2447636" cy="5264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9C 60 E8 00 00 00 00 5D B8 57 84 40 00 2D 50 84 40 00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8275" y="-378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Yara</a:t>
            </a:r>
            <a:r>
              <a:rPr lang="zh-CN" altLang="en-US" b="1" dirty="0" smtClean="0"/>
              <a:t>规则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72416" y="1662177"/>
            <a:ext cx="2974109" cy="1302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9c</a:t>
            </a:r>
            <a:r>
              <a:rPr lang="en-US" altLang="zh-CN" sz="1400" dirty="0"/>
              <a:t>      </a:t>
            </a:r>
            <a:r>
              <a:rPr lang="en-US" altLang="zh-CN" sz="1400" dirty="0" smtClean="0"/>
              <a:t>               </a:t>
            </a:r>
            <a:r>
              <a:rPr lang="en-US" altLang="zh-CN" sz="1400" dirty="0" err="1" smtClean="0"/>
              <a:t>pushfd</a:t>
            </a:r>
            <a:r>
              <a:rPr lang="en-US" altLang="zh-CN" sz="1400" dirty="0" smtClean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chemeClr val="tx1"/>
                </a:solidFill>
              </a:rPr>
              <a:t>60</a:t>
            </a:r>
            <a:r>
              <a:rPr lang="en-US" altLang="zh-CN" sz="1400" dirty="0"/>
              <a:t>      </a:t>
            </a:r>
            <a:r>
              <a:rPr lang="en-US" altLang="zh-CN" sz="1400" dirty="0" smtClean="0"/>
              <a:t>               </a:t>
            </a:r>
            <a:r>
              <a:rPr lang="en-US" altLang="zh-CN" sz="1400" dirty="0" err="1" smtClean="0"/>
              <a:t>pushal</a:t>
            </a:r>
            <a:r>
              <a:rPr lang="en-US" altLang="zh-CN" sz="1400" dirty="0" smtClean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chemeClr val="tx1"/>
                </a:solidFill>
              </a:rPr>
              <a:t>e800000000</a:t>
            </a:r>
            <a:r>
              <a:rPr lang="en-US" altLang="zh-CN" sz="1400" dirty="0"/>
              <a:t>      call 7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5d</a:t>
            </a:r>
            <a:r>
              <a:rPr lang="en-US" altLang="zh-CN" sz="1400" dirty="0"/>
              <a:t>      </a:t>
            </a:r>
            <a:r>
              <a:rPr lang="en-US" altLang="zh-CN" sz="1400" dirty="0" smtClean="0"/>
              <a:t>               pop </a:t>
            </a:r>
            <a:r>
              <a:rPr lang="en-US" altLang="zh-CN" sz="1400" dirty="0" err="1"/>
              <a:t>ebp</a:t>
            </a:r>
            <a:endParaRPr lang="en-US" altLang="zh-CN" sz="1400" dirty="0"/>
          </a:p>
          <a:p>
            <a:r>
              <a:rPr lang="en-US" altLang="zh-CN" sz="1400" dirty="0">
                <a:solidFill>
                  <a:schemeClr val="tx1"/>
                </a:solidFill>
              </a:rPr>
              <a:t>b857844000</a:t>
            </a:r>
            <a:r>
              <a:rPr lang="en-US" altLang="zh-CN" sz="1400" dirty="0"/>
              <a:t>      </a:t>
            </a:r>
            <a:r>
              <a:rPr lang="en-US" altLang="zh-CN" sz="1400" dirty="0" err="1"/>
              <a:t>mov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eax</a:t>
            </a:r>
            <a:r>
              <a:rPr lang="en-US" altLang="zh-CN" sz="1400" dirty="0" smtClean="0"/>
              <a:t>, 0x408457</a:t>
            </a:r>
            <a:endParaRPr lang="en-US" altLang="zh-CN" sz="1400" dirty="0"/>
          </a:p>
          <a:p>
            <a:r>
              <a:rPr lang="en-US" altLang="zh-CN" sz="1400" dirty="0">
                <a:solidFill>
                  <a:schemeClr val="tx1"/>
                </a:solidFill>
              </a:rPr>
              <a:t>2d50844000</a:t>
            </a:r>
            <a:r>
              <a:rPr lang="en-US" altLang="zh-CN" sz="1400" dirty="0"/>
              <a:t>      sub </a:t>
            </a:r>
            <a:r>
              <a:rPr lang="en-US" altLang="zh-CN" sz="1400" dirty="0" err="1"/>
              <a:t>eax</a:t>
            </a:r>
            <a:r>
              <a:rPr lang="en-US" altLang="zh-CN" sz="1400" dirty="0"/>
              <a:t>, 0x408450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4" idx="2"/>
            <a:endCxn id="6" idx="0"/>
          </p:cNvCxnSpPr>
          <p:nvPr/>
        </p:nvCxnSpPr>
        <p:spPr>
          <a:xfrm flipH="1">
            <a:off x="1959471" y="892023"/>
            <a:ext cx="3639978" cy="7701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903048" y="1662177"/>
            <a:ext cx="3403600" cy="130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0f</a:t>
            </a:r>
            <a:r>
              <a:rPr lang="en-US" altLang="zh-CN" sz="1400" dirty="0">
                <a:solidFill>
                  <a:schemeClr val="tx1"/>
                </a:solidFill>
              </a:rPr>
              <a:t>9c60e8</a:t>
            </a:r>
            <a:r>
              <a:rPr lang="en-US" altLang="zh-CN" sz="1400" dirty="0"/>
              <a:t>           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setl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byte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 [</a:t>
            </a:r>
            <a:r>
              <a:rPr lang="en-US" altLang="zh-CN" sz="1400" dirty="0" err="1"/>
              <a:t>eax</a:t>
            </a:r>
            <a:r>
              <a:rPr lang="en-US" altLang="zh-CN" sz="1400" dirty="0"/>
              <a:t> - 0x18</a:t>
            </a:r>
            <a:r>
              <a:rPr lang="en-US" altLang="zh-CN" sz="1400" dirty="0" smtClean="0"/>
              <a:t>]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0000</a:t>
            </a:r>
            <a:r>
              <a:rPr lang="en-US" altLang="zh-CN" sz="1400" dirty="0" smtClean="0"/>
              <a:t>                  add </a:t>
            </a:r>
            <a:r>
              <a:rPr lang="en-US" altLang="zh-CN" sz="1400" dirty="0"/>
              <a:t>byte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 [</a:t>
            </a:r>
            <a:r>
              <a:rPr lang="en-US" altLang="zh-CN" sz="1400" dirty="0" err="1"/>
              <a:t>eax</a:t>
            </a:r>
            <a:r>
              <a:rPr lang="en-US" altLang="zh-CN" sz="1400" dirty="0"/>
              <a:t>], </a:t>
            </a:r>
            <a:r>
              <a:rPr lang="en-US" altLang="zh-CN" sz="1400" dirty="0" smtClean="0"/>
              <a:t>al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0000</a:t>
            </a:r>
            <a:r>
              <a:rPr lang="en-US" altLang="zh-CN" sz="1400" dirty="0" smtClean="0"/>
              <a:t>                  add </a:t>
            </a:r>
            <a:r>
              <a:rPr lang="en-US" altLang="zh-CN" sz="1400" dirty="0"/>
              <a:t>byte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 [</a:t>
            </a:r>
            <a:r>
              <a:rPr lang="en-US" altLang="zh-CN" sz="1400" dirty="0" err="1"/>
              <a:t>eax</a:t>
            </a:r>
            <a:r>
              <a:rPr lang="en-US" altLang="zh-CN" sz="1400" dirty="0"/>
              <a:t>], al                  </a:t>
            </a:r>
            <a:r>
              <a:rPr lang="en-US" altLang="zh-CN" sz="1400" dirty="0">
                <a:solidFill>
                  <a:schemeClr val="tx1"/>
                </a:solidFill>
              </a:rPr>
              <a:t>5d</a:t>
            </a:r>
            <a:r>
              <a:rPr lang="en-US" altLang="zh-CN" sz="1400" dirty="0"/>
              <a:t>                      </a:t>
            </a:r>
            <a:r>
              <a:rPr lang="en-US" altLang="zh-CN" sz="1400" dirty="0" smtClean="0"/>
              <a:t>pop </a:t>
            </a:r>
            <a:r>
              <a:rPr lang="en-US" altLang="zh-CN" sz="1400" dirty="0" err="1" smtClean="0"/>
              <a:t>ebp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b857844000</a:t>
            </a:r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mov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eax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0x408457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2d50844000</a:t>
            </a:r>
            <a:r>
              <a:rPr lang="en-US" altLang="zh-CN" sz="1400" dirty="0" smtClean="0"/>
              <a:t>       sub </a:t>
            </a:r>
            <a:r>
              <a:rPr lang="en-US" altLang="zh-CN" sz="1400" dirty="0" err="1"/>
              <a:t>eax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0x408450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94840" y="13138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原指令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60681" y="1313860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Mismatch 1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7757185" y="1661991"/>
            <a:ext cx="4059381" cy="130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d8</a:t>
            </a:r>
            <a:r>
              <a:rPr lang="en-US" altLang="zh-CN" sz="1400" dirty="0">
                <a:solidFill>
                  <a:schemeClr val="tx1"/>
                </a:solidFill>
              </a:rPr>
              <a:t>9c60e8000000</a:t>
            </a:r>
            <a:r>
              <a:rPr lang="en-US" altLang="zh-CN" sz="1400" dirty="0"/>
              <a:t>   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fcomp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dword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 [</a:t>
            </a:r>
            <a:r>
              <a:rPr lang="en-US" altLang="zh-CN" sz="1400" dirty="0" err="1"/>
              <a:t>eax</a:t>
            </a:r>
            <a:r>
              <a:rPr lang="en-US" altLang="zh-CN" sz="1400" dirty="0"/>
              <a:t> + </a:t>
            </a:r>
            <a:r>
              <a:rPr lang="en-US" altLang="zh-CN" sz="1400" dirty="0" smtClean="0"/>
              <a:t>0xe8]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005db8</a:t>
            </a:r>
            <a:r>
              <a:rPr lang="en-US" altLang="zh-CN" sz="1400" dirty="0" smtClean="0"/>
              <a:t>                   add </a:t>
            </a:r>
            <a:r>
              <a:rPr lang="en-US" altLang="zh-CN" sz="1400" dirty="0"/>
              <a:t>byte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 [</a:t>
            </a:r>
            <a:r>
              <a:rPr lang="en-US" altLang="zh-CN" sz="1400" dirty="0" err="1"/>
              <a:t>ebp</a:t>
            </a:r>
            <a:r>
              <a:rPr lang="en-US" altLang="zh-CN" sz="1400" dirty="0"/>
              <a:t> - 0x48], </a:t>
            </a:r>
            <a:r>
              <a:rPr lang="en-US" altLang="zh-CN" sz="1400" dirty="0" err="1" smtClean="0"/>
              <a:t>bl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57</a:t>
            </a:r>
            <a:r>
              <a:rPr lang="en-US" altLang="zh-CN" sz="1400" dirty="0" smtClean="0"/>
              <a:t>                           push </a:t>
            </a:r>
            <a:r>
              <a:rPr lang="en-US" altLang="zh-CN" sz="1400" dirty="0" err="1" smtClean="0"/>
              <a:t>edi</a:t>
            </a:r>
            <a:endParaRPr lang="en-US" altLang="zh-CN" sz="1400" dirty="0"/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844000</a:t>
            </a:r>
            <a:r>
              <a:rPr lang="en-US" altLang="zh-CN" sz="1400" dirty="0" smtClean="0"/>
              <a:t>                   test </a:t>
            </a:r>
            <a:r>
              <a:rPr lang="en-US" altLang="zh-CN" sz="1400" dirty="0"/>
              <a:t>byte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 [</a:t>
            </a:r>
            <a:r>
              <a:rPr lang="en-US" altLang="zh-CN" sz="1400" dirty="0" err="1"/>
              <a:t>eax</a:t>
            </a:r>
            <a:r>
              <a:rPr lang="en-US" altLang="zh-CN" sz="1400" dirty="0"/>
              <a:t>], </a:t>
            </a:r>
            <a:r>
              <a:rPr lang="en-US" altLang="zh-CN" sz="1400" dirty="0" smtClean="0"/>
              <a:t>al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2d50844000</a:t>
            </a:r>
            <a:r>
              <a:rPr lang="en-US" altLang="zh-CN" sz="1400" dirty="0" smtClean="0"/>
              <a:t>           sub </a:t>
            </a:r>
            <a:r>
              <a:rPr lang="en-US" altLang="zh-CN" sz="1400" dirty="0" err="1"/>
              <a:t>eax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0x408450</a:t>
            </a:r>
          </a:p>
          <a:p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221652" y="1313859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Mismatch 2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4" idx="2"/>
            <a:endCxn id="15" idx="0"/>
          </p:cNvCxnSpPr>
          <p:nvPr/>
        </p:nvCxnSpPr>
        <p:spPr>
          <a:xfrm>
            <a:off x="5599449" y="892023"/>
            <a:ext cx="4187427" cy="76996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607030" y="932563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Predict Assembly</a:t>
            </a:r>
            <a:endParaRPr lang="zh-CN" altLang="en-US" b="1" dirty="0"/>
          </a:p>
        </p:txBody>
      </p:sp>
      <p:sp>
        <p:nvSpPr>
          <p:cNvPr id="26" name="圆角矩形 25"/>
          <p:cNvSpPr/>
          <p:nvPr/>
        </p:nvSpPr>
        <p:spPr>
          <a:xfrm>
            <a:off x="334919" y="3435805"/>
            <a:ext cx="11656291" cy="3352922"/>
          </a:xfrm>
          <a:prstGeom prst="roundRect">
            <a:avLst>
              <a:gd name="adj" fmla="val 556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714431" y="3066473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3-gram</a:t>
            </a:r>
            <a:r>
              <a:rPr lang="zh-CN" altLang="en-US" b="1" dirty="0" smtClean="0"/>
              <a:t>概率计算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2105921" y="3753436"/>
            <a:ext cx="1335976" cy="652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/>
              <a:t>pushfd</a:t>
            </a:r>
            <a:r>
              <a:rPr lang="en-US" altLang="zh-CN" sz="1400" dirty="0" smtClean="0"/>
              <a:t> </a:t>
            </a:r>
            <a:endParaRPr lang="en-US" altLang="zh-CN" sz="1400" dirty="0"/>
          </a:p>
          <a:p>
            <a:r>
              <a:rPr lang="en-US" altLang="zh-CN" sz="1400" dirty="0" err="1" smtClean="0"/>
              <a:t>pushal</a:t>
            </a:r>
            <a:r>
              <a:rPr lang="en-US" altLang="zh-CN" sz="1400" dirty="0" smtClean="0"/>
              <a:t> </a:t>
            </a:r>
            <a:endParaRPr lang="en-US" altLang="zh-CN" sz="1400" dirty="0"/>
          </a:p>
          <a:p>
            <a:r>
              <a:rPr lang="en-US" altLang="zh-CN" sz="1400" dirty="0" smtClean="0"/>
              <a:t>call </a:t>
            </a:r>
            <a:r>
              <a:rPr lang="en-US" altLang="zh-CN" sz="1400" dirty="0" smtClean="0"/>
              <a:t>imm</a:t>
            </a:r>
            <a:endParaRPr lang="en-US" altLang="zh-CN" sz="1400" dirty="0"/>
          </a:p>
        </p:txBody>
      </p:sp>
      <p:sp>
        <p:nvSpPr>
          <p:cNvPr id="35" name="矩形 34"/>
          <p:cNvSpPr/>
          <p:nvPr/>
        </p:nvSpPr>
        <p:spPr>
          <a:xfrm>
            <a:off x="2105920" y="4505670"/>
            <a:ext cx="1335977" cy="652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/>
              <a:t>pushal</a:t>
            </a:r>
            <a:r>
              <a:rPr lang="en-US" altLang="zh-CN" sz="1400" dirty="0" smtClean="0"/>
              <a:t> </a:t>
            </a:r>
            <a:endParaRPr lang="en-US" altLang="zh-CN" sz="1400" dirty="0"/>
          </a:p>
          <a:p>
            <a:r>
              <a:rPr lang="en-US" altLang="zh-CN" sz="1400" dirty="0" smtClean="0"/>
              <a:t>call </a:t>
            </a:r>
            <a:r>
              <a:rPr lang="en-US" altLang="zh-CN" sz="1400" dirty="0" err="1" smtClean="0"/>
              <a:t>imm</a:t>
            </a:r>
            <a:endParaRPr lang="en-US" altLang="zh-CN" sz="1400" dirty="0"/>
          </a:p>
          <a:p>
            <a:r>
              <a:rPr lang="en-US" altLang="zh-CN" sz="1400" dirty="0" smtClean="0"/>
              <a:t>pop </a:t>
            </a:r>
            <a:r>
              <a:rPr lang="en-US" altLang="zh-CN" sz="1400" dirty="0" err="1" smtClean="0"/>
              <a:t>reg</a:t>
            </a:r>
            <a:endParaRPr lang="en-US" altLang="zh-CN" sz="1400" dirty="0"/>
          </a:p>
        </p:txBody>
      </p:sp>
      <p:sp>
        <p:nvSpPr>
          <p:cNvPr id="36" name="矩形 35"/>
          <p:cNvSpPr/>
          <p:nvPr/>
        </p:nvSpPr>
        <p:spPr>
          <a:xfrm>
            <a:off x="2105920" y="5268446"/>
            <a:ext cx="1335978" cy="652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call </a:t>
            </a:r>
            <a:r>
              <a:rPr lang="en-US" altLang="zh-CN" sz="1400" dirty="0" err="1" smtClean="0"/>
              <a:t>imm</a:t>
            </a:r>
            <a:endParaRPr lang="en-US" altLang="zh-CN" sz="1400" dirty="0"/>
          </a:p>
          <a:p>
            <a:r>
              <a:rPr lang="en-US" altLang="zh-CN" sz="1400" dirty="0" smtClean="0"/>
              <a:t>pop </a:t>
            </a:r>
            <a:r>
              <a:rPr lang="en-US" altLang="zh-CN" sz="1400" dirty="0" err="1" smtClean="0"/>
              <a:t>reg</a:t>
            </a:r>
            <a:endParaRPr lang="en-US" altLang="zh-CN" sz="1400" dirty="0"/>
          </a:p>
          <a:p>
            <a:r>
              <a:rPr lang="en-US" altLang="zh-CN" sz="1400" dirty="0" err="1" smtClean="0"/>
              <a:t>mov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reg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imm</a:t>
            </a:r>
            <a:endParaRPr lang="en-US" altLang="zh-CN" sz="1400" dirty="0"/>
          </a:p>
        </p:txBody>
      </p:sp>
      <p:sp>
        <p:nvSpPr>
          <p:cNvPr id="37" name="矩形 36"/>
          <p:cNvSpPr/>
          <p:nvPr/>
        </p:nvSpPr>
        <p:spPr>
          <a:xfrm>
            <a:off x="2105920" y="6025951"/>
            <a:ext cx="1335977" cy="652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pop </a:t>
            </a:r>
            <a:r>
              <a:rPr lang="en-US" altLang="zh-CN" sz="1400" dirty="0" err="1" smtClean="0"/>
              <a:t>reg</a:t>
            </a:r>
            <a:endParaRPr lang="en-US" altLang="zh-CN" sz="1400" dirty="0"/>
          </a:p>
          <a:p>
            <a:r>
              <a:rPr lang="en-US" altLang="zh-CN" sz="1400" dirty="0" err="1" smtClean="0"/>
              <a:t>mov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reg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imm</a:t>
            </a:r>
            <a:endParaRPr lang="en-US" altLang="zh-CN" sz="1400" dirty="0"/>
          </a:p>
          <a:p>
            <a:r>
              <a:rPr lang="en-US" altLang="zh-CN" sz="1400" dirty="0" smtClean="0"/>
              <a:t>sub </a:t>
            </a:r>
            <a:r>
              <a:rPr lang="en-US" altLang="zh-CN" sz="1400" dirty="0" err="1" smtClean="0"/>
              <a:t>reg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imm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5599448" y="3753436"/>
            <a:ext cx="1707199" cy="65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/>
              <a:t>setl</a:t>
            </a:r>
            <a:r>
              <a:rPr lang="en-US" altLang="zh-CN" sz="1400" dirty="0" smtClean="0"/>
              <a:t> mem</a:t>
            </a:r>
          </a:p>
          <a:p>
            <a:r>
              <a:rPr lang="en-US" altLang="zh-CN" sz="1400" dirty="0" smtClean="0"/>
              <a:t>add mem, </a:t>
            </a:r>
            <a:r>
              <a:rPr lang="en-US" altLang="zh-CN" sz="1400" dirty="0" err="1" smtClean="0"/>
              <a:t>reg</a:t>
            </a:r>
            <a:endParaRPr lang="en-US" altLang="zh-CN" sz="1400" dirty="0"/>
          </a:p>
          <a:p>
            <a:r>
              <a:rPr lang="en-US" altLang="zh-CN" sz="1400" dirty="0"/>
              <a:t>add mem, </a:t>
            </a:r>
            <a:r>
              <a:rPr lang="en-US" altLang="zh-CN" sz="1400" dirty="0" err="1"/>
              <a:t>reg</a:t>
            </a:r>
            <a:endParaRPr lang="en-US" altLang="zh-CN" sz="1400" dirty="0"/>
          </a:p>
        </p:txBody>
      </p:sp>
      <p:sp>
        <p:nvSpPr>
          <p:cNvPr id="40" name="矩形 39"/>
          <p:cNvSpPr/>
          <p:nvPr/>
        </p:nvSpPr>
        <p:spPr>
          <a:xfrm>
            <a:off x="5599447" y="4510941"/>
            <a:ext cx="1701801" cy="65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add mem, </a:t>
            </a:r>
            <a:r>
              <a:rPr lang="en-US" altLang="zh-CN" sz="1400" dirty="0" err="1"/>
              <a:t>reg</a:t>
            </a:r>
            <a:endParaRPr lang="en-US" altLang="zh-CN" sz="1400" dirty="0"/>
          </a:p>
          <a:p>
            <a:r>
              <a:rPr lang="en-US" altLang="zh-CN" sz="1400" dirty="0"/>
              <a:t>add mem, </a:t>
            </a:r>
            <a:r>
              <a:rPr lang="en-US" altLang="zh-CN" sz="1400" dirty="0" err="1"/>
              <a:t>reg</a:t>
            </a:r>
            <a:endParaRPr lang="en-US" altLang="zh-CN" sz="1400" dirty="0"/>
          </a:p>
          <a:p>
            <a:r>
              <a:rPr lang="en-US" altLang="zh-CN" sz="1400" dirty="0" smtClean="0"/>
              <a:t>pop </a:t>
            </a:r>
            <a:r>
              <a:rPr lang="en-US" altLang="zh-CN" sz="1400" dirty="0" err="1" smtClean="0"/>
              <a:t>reg</a:t>
            </a:r>
            <a:endParaRPr lang="en-US" altLang="zh-CN" sz="1400" dirty="0"/>
          </a:p>
        </p:txBody>
      </p:sp>
      <p:sp>
        <p:nvSpPr>
          <p:cNvPr id="41" name="矩形 40"/>
          <p:cNvSpPr/>
          <p:nvPr/>
        </p:nvSpPr>
        <p:spPr>
          <a:xfrm>
            <a:off x="5599447" y="5273657"/>
            <a:ext cx="1701802" cy="65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add mem, </a:t>
            </a:r>
            <a:r>
              <a:rPr lang="en-US" altLang="zh-CN" sz="1400" dirty="0" err="1"/>
              <a:t>reg</a:t>
            </a:r>
            <a:endParaRPr lang="en-US" altLang="zh-CN" sz="1400" dirty="0"/>
          </a:p>
          <a:p>
            <a:r>
              <a:rPr lang="en-US" altLang="zh-CN" sz="1400" dirty="0"/>
              <a:t>pop </a:t>
            </a:r>
            <a:r>
              <a:rPr lang="en-US" altLang="zh-CN" sz="1400" dirty="0" err="1"/>
              <a:t>reg</a:t>
            </a:r>
            <a:endParaRPr lang="en-US" altLang="zh-CN" sz="1400" dirty="0"/>
          </a:p>
          <a:p>
            <a:r>
              <a:rPr lang="en-US" altLang="zh-CN" sz="1400" dirty="0" err="1" smtClean="0"/>
              <a:t>mov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reg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imm</a:t>
            </a:r>
            <a:endParaRPr lang="en-US" altLang="zh-CN" sz="1400" dirty="0"/>
          </a:p>
        </p:txBody>
      </p:sp>
      <p:sp>
        <p:nvSpPr>
          <p:cNvPr id="42" name="矩形 41"/>
          <p:cNvSpPr/>
          <p:nvPr/>
        </p:nvSpPr>
        <p:spPr>
          <a:xfrm>
            <a:off x="5599447" y="6025951"/>
            <a:ext cx="1701802" cy="65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pop </a:t>
            </a:r>
            <a:r>
              <a:rPr lang="en-US" altLang="zh-CN" sz="1400" dirty="0" err="1"/>
              <a:t>reg</a:t>
            </a:r>
            <a:endParaRPr lang="en-US" altLang="zh-CN" sz="1400" dirty="0"/>
          </a:p>
          <a:p>
            <a:r>
              <a:rPr lang="en-US" altLang="zh-CN" sz="1400" dirty="0" err="1"/>
              <a:t>mov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reg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imm</a:t>
            </a:r>
            <a:endParaRPr lang="en-US" altLang="zh-CN" sz="1400" dirty="0"/>
          </a:p>
          <a:p>
            <a:r>
              <a:rPr lang="en-US" altLang="zh-CN" sz="1400" dirty="0" smtClean="0"/>
              <a:t>sub </a:t>
            </a:r>
            <a:r>
              <a:rPr lang="en-US" altLang="zh-CN" sz="1400" dirty="0" err="1" smtClean="0"/>
              <a:t>reg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imm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10030691" y="3753436"/>
            <a:ext cx="1785874" cy="65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/>
              <a:t>fcomp</a:t>
            </a:r>
            <a:r>
              <a:rPr lang="en-US" altLang="zh-CN" sz="1400" dirty="0" smtClean="0"/>
              <a:t> mem</a:t>
            </a:r>
            <a:endParaRPr lang="en-US" altLang="zh-CN" sz="1400" dirty="0"/>
          </a:p>
          <a:p>
            <a:r>
              <a:rPr lang="en-US" altLang="zh-CN" sz="1400" dirty="0" smtClean="0"/>
              <a:t>add mem, </a:t>
            </a:r>
            <a:r>
              <a:rPr lang="en-US" altLang="zh-CN" sz="1400" dirty="0" err="1" smtClean="0"/>
              <a:t>reg</a:t>
            </a:r>
            <a:endParaRPr lang="en-US" altLang="zh-CN" sz="1400" dirty="0" smtClean="0"/>
          </a:p>
          <a:p>
            <a:r>
              <a:rPr lang="en-US" altLang="zh-CN" sz="1400" dirty="0" smtClean="0"/>
              <a:t>push </a:t>
            </a:r>
            <a:r>
              <a:rPr lang="en-US" altLang="zh-CN" sz="1400" dirty="0" err="1" smtClean="0"/>
              <a:t>reg</a:t>
            </a:r>
            <a:endParaRPr lang="en-US" altLang="zh-CN" sz="1400" dirty="0"/>
          </a:p>
        </p:txBody>
      </p:sp>
      <p:sp>
        <p:nvSpPr>
          <p:cNvPr id="45" name="矩形 44"/>
          <p:cNvSpPr/>
          <p:nvPr/>
        </p:nvSpPr>
        <p:spPr>
          <a:xfrm>
            <a:off x="10030691" y="4510941"/>
            <a:ext cx="1784057" cy="65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add mem, </a:t>
            </a:r>
            <a:r>
              <a:rPr lang="en-US" altLang="zh-CN" sz="1400" dirty="0" err="1"/>
              <a:t>reg</a:t>
            </a:r>
            <a:endParaRPr lang="en-US" altLang="zh-CN" sz="1400" dirty="0"/>
          </a:p>
          <a:p>
            <a:r>
              <a:rPr lang="en-US" altLang="zh-CN" sz="1400" dirty="0"/>
              <a:t>push </a:t>
            </a:r>
            <a:r>
              <a:rPr lang="en-US" altLang="zh-CN" sz="1400" dirty="0" err="1"/>
              <a:t>reg</a:t>
            </a:r>
            <a:endParaRPr lang="en-US" altLang="zh-CN" sz="1400" dirty="0"/>
          </a:p>
          <a:p>
            <a:r>
              <a:rPr lang="en-US" altLang="zh-CN" sz="1400" dirty="0" smtClean="0"/>
              <a:t>test mem, </a:t>
            </a:r>
            <a:r>
              <a:rPr lang="en-US" altLang="zh-CN" sz="1400" dirty="0" err="1" smtClean="0"/>
              <a:t>reg</a:t>
            </a:r>
            <a:endParaRPr lang="en-US" altLang="zh-CN" sz="1400" dirty="0"/>
          </a:p>
        </p:txBody>
      </p:sp>
      <p:sp>
        <p:nvSpPr>
          <p:cNvPr id="46" name="矩形 45"/>
          <p:cNvSpPr/>
          <p:nvPr/>
        </p:nvSpPr>
        <p:spPr>
          <a:xfrm>
            <a:off x="10030691" y="5268446"/>
            <a:ext cx="1784057" cy="65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push </a:t>
            </a:r>
            <a:r>
              <a:rPr lang="en-US" altLang="zh-CN" sz="1400" dirty="0" err="1"/>
              <a:t>reg</a:t>
            </a:r>
            <a:endParaRPr lang="en-US" altLang="zh-CN" sz="1400" dirty="0"/>
          </a:p>
          <a:p>
            <a:r>
              <a:rPr lang="en-US" altLang="zh-CN" sz="1400" dirty="0"/>
              <a:t>test mem, </a:t>
            </a:r>
            <a:r>
              <a:rPr lang="en-US" altLang="zh-CN" sz="1400" dirty="0" err="1"/>
              <a:t>reg</a:t>
            </a:r>
            <a:endParaRPr lang="en-US" altLang="zh-CN" sz="1400" dirty="0"/>
          </a:p>
          <a:p>
            <a:r>
              <a:rPr lang="en-US" altLang="zh-CN" sz="1400" dirty="0" smtClean="0"/>
              <a:t>sub </a:t>
            </a:r>
            <a:r>
              <a:rPr lang="en-US" altLang="zh-CN" sz="1400" dirty="0" err="1" smtClean="0"/>
              <a:t>reg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imm</a:t>
            </a:r>
            <a:endParaRPr lang="en-US" altLang="zh-CN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05625" y="3950696"/>
            <a:ext cx="15119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P12</a:t>
            </a:r>
          </a:p>
          <a:p>
            <a:r>
              <a:rPr lang="en-US" altLang="zh-CN" sz="900" dirty="0" smtClean="0"/>
              <a:t>P(call </a:t>
            </a:r>
            <a:r>
              <a:rPr lang="en-US" altLang="zh-CN" sz="900" dirty="0" err="1" smtClean="0"/>
              <a:t>imm</a:t>
            </a:r>
            <a:r>
              <a:rPr lang="en-US" altLang="zh-CN" sz="900" dirty="0" smtClean="0"/>
              <a:t> | </a:t>
            </a:r>
            <a:r>
              <a:rPr lang="en-US" altLang="zh-CN" sz="900" dirty="0" err="1" smtClean="0"/>
              <a:t>pushfd;pushal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  <p:sp>
        <p:nvSpPr>
          <p:cNvPr id="48" name="文本框 47"/>
          <p:cNvSpPr txBox="1"/>
          <p:nvPr/>
        </p:nvSpPr>
        <p:spPr>
          <a:xfrm>
            <a:off x="394619" y="4654675"/>
            <a:ext cx="15648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P13</a:t>
            </a:r>
          </a:p>
          <a:p>
            <a:r>
              <a:rPr lang="en-US" altLang="zh-CN" sz="900" dirty="0" smtClean="0"/>
              <a:t>P(pop </a:t>
            </a:r>
            <a:r>
              <a:rPr lang="en-US" altLang="zh-CN" sz="900" dirty="0" err="1" smtClean="0"/>
              <a:t>reg</a:t>
            </a:r>
            <a:r>
              <a:rPr lang="en-US" altLang="zh-CN" sz="900" dirty="0" smtClean="0"/>
              <a:t> | </a:t>
            </a:r>
            <a:r>
              <a:rPr lang="en-US" altLang="zh-CN" sz="900" dirty="0" err="1" smtClean="0"/>
              <a:t>pushal;call</a:t>
            </a:r>
            <a:r>
              <a:rPr lang="en-US" altLang="zh-CN" sz="900" dirty="0" smtClean="0"/>
              <a:t> </a:t>
            </a:r>
            <a:r>
              <a:rPr lang="en-US" altLang="zh-CN" sz="900" dirty="0" err="1" smtClean="0"/>
              <a:t>imm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84255" y="5256760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P14</a:t>
            </a:r>
          </a:p>
          <a:p>
            <a:r>
              <a:rPr lang="en-US" altLang="zh-CN" sz="900" dirty="0" smtClean="0"/>
              <a:t>P(</a:t>
            </a:r>
            <a:r>
              <a:rPr lang="en-US" altLang="zh-CN" sz="900" dirty="0" err="1" smtClean="0"/>
              <a:t>mov</a:t>
            </a:r>
            <a:r>
              <a:rPr lang="en-US" altLang="zh-CN" sz="900" dirty="0" smtClean="0"/>
              <a:t> </a:t>
            </a:r>
            <a:r>
              <a:rPr lang="en-US" altLang="zh-CN" sz="900" dirty="0" err="1" smtClean="0"/>
              <a:t>reg,imm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| call </a:t>
            </a:r>
            <a:r>
              <a:rPr lang="en-US" altLang="zh-CN" sz="900" dirty="0" err="1" smtClean="0"/>
              <a:t>imm;pop</a:t>
            </a:r>
            <a:r>
              <a:rPr lang="en-US" altLang="zh-CN" sz="900" dirty="0" smtClean="0"/>
              <a:t> </a:t>
            </a:r>
            <a:r>
              <a:rPr lang="en-US" altLang="zh-CN" sz="900" dirty="0" err="1" smtClean="0"/>
              <a:t>reg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84255" y="6019935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P15</a:t>
            </a:r>
          </a:p>
          <a:p>
            <a:r>
              <a:rPr lang="en-US" altLang="zh-CN" sz="900" dirty="0" smtClean="0"/>
              <a:t>P(sub </a:t>
            </a:r>
            <a:r>
              <a:rPr lang="en-US" altLang="zh-CN" sz="900" dirty="0" err="1" smtClean="0"/>
              <a:t>reg,imm</a:t>
            </a:r>
            <a:endParaRPr lang="en-US" altLang="zh-CN" sz="900" dirty="0"/>
          </a:p>
          <a:p>
            <a:r>
              <a:rPr lang="en-US" altLang="zh-CN" sz="900" dirty="0" smtClean="0"/>
              <a:t>   | pop </a:t>
            </a:r>
            <a:r>
              <a:rPr lang="en-US" altLang="zh-CN" sz="900" dirty="0" err="1" smtClean="0"/>
              <a:t>reg;mov</a:t>
            </a:r>
            <a:r>
              <a:rPr lang="en-US" altLang="zh-CN" sz="900" dirty="0" smtClean="0"/>
              <a:t> </a:t>
            </a:r>
            <a:r>
              <a:rPr lang="en-US" altLang="zh-CN" sz="900" dirty="0" err="1" smtClean="0"/>
              <a:t>reg,imm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05625" y="3440197"/>
            <a:ext cx="10054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P11</a:t>
            </a:r>
          </a:p>
          <a:p>
            <a:r>
              <a:rPr lang="en-US" altLang="zh-CN" sz="900" dirty="0" smtClean="0"/>
              <a:t>P(</a:t>
            </a:r>
            <a:r>
              <a:rPr lang="en-US" altLang="zh-CN" sz="900" dirty="0" err="1" smtClean="0"/>
              <a:t>pushfd;pushal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  <p:sp>
        <p:nvSpPr>
          <p:cNvPr id="56" name="文本框 55"/>
          <p:cNvSpPr txBox="1"/>
          <p:nvPr/>
        </p:nvSpPr>
        <p:spPr>
          <a:xfrm>
            <a:off x="3887285" y="3946304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P22</a:t>
            </a:r>
          </a:p>
          <a:p>
            <a:r>
              <a:rPr lang="en-US" altLang="zh-CN" sz="900" dirty="0" smtClean="0"/>
              <a:t>P(add </a:t>
            </a:r>
            <a:r>
              <a:rPr lang="en-US" altLang="zh-CN" sz="900" dirty="0" err="1" smtClean="0"/>
              <a:t>mem,reg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| </a:t>
            </a:r>
            <a:r>
              <a:rPr lang="en-US" altLang="zh-CN" sz="900" dirty="0" err="1" smtClean="0"/>
              <a:t>setl</a:t>
            </a:r>
            <a:r>
              <a:rPr lang="en-US" altLang="zh-CN" sz="900" dirty="0" smtClean="0"/>
              <a:t> </a:t>
            </a:r>
            <a:r>
              <a:rPr lang="en-US" altLang="zh-CN" sz="900" dirty="0"/>
              <a:t>mem; add </a:t>
            </a:r>
            <a:r>
              <a:rPr lang="en-US" altLang="zh-CN" sz="900" dirty="0" err="1"/>
              <a:t>mem,reg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  <p:sp>
        <p:nvSpPr>
          <p:cNvPr id="57" name="文本框 56"/>
          <p:cNvSpPr txBox="1"/>
          <p:nvPr/>
        </p:nvSpPr>
        <p:spPr>
          <a:xfrm>
            <a:off x="3876279" y="4650283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P23</a:t>
            </a:r>
          </a:p>
          <a:p>
            <a:r>
              <a:rPr lang="en-US" altLang="zh-CN" sz="900" dirty="0" smtClean="0"/>
              <a:t>P(pop </a:t>
            </a:r>
            <a:r>
              <a:rPr lang="en-US" altLang="zh-CN" sz="900" dirty="0" err="1" smtClean="0"/>
              <a:t>reg</a:t>
            </a:r>
            <a:endParaRPr lang="en-US" altLang="zh-CN" sz="900" dirty="0"/>
          </a:p>
          <a:p>
            <a:r>
              <a:rPr lang="en-US" altLang="zh-CN" sz="900" dirty="0"/>
              <a:t>   | </a:t>
            </a:r>
            <a:r>
              <a:rPr lang="en-US" altLang="zh-CN" sz="900" dirty="0" smtClean="0"/>
              <a:t>add </a:t>
            </a:r>
            <a:r>
              <a:rPr lang="en-US" altLang="zh-CN" sz="900" dirty="0" err="1" smtClean="0"/>
              <a:t>mem,reg</a:t>
            </a:r>
            <a:r>
              <a:rPr lang="en-US" altLang="zh-CN" sz="900" dirty="0" smtClean="0"/>
              <a:t>; </a:t>
            </a:r>
            <a:r>
              <a:rPr lang="en-US" altLang="zh-CN" sz="900" dirty="0"/>
              <a:t>add </a:t>
            </a:r>
            <a:r>
              <a:rPr lang="en-US" altLang="zh-CN" sz="900" dirty="0" err="1"/>
              <a:t>mem,reg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  <p:sp>
        <p:nvSpPr>
          <p:cNvPr id="58" name="文本框 57"/>
          <p:cNvSpPr txBox="1"/>
          <p:nvPr/>
        </p:nvSpPr>
        <p:spPr>
          <a:xfrm>
            <a:off x="3865915" y="5252368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P24</a:t>
            </a:r>
          </a:p>
          <a:p>
            <a:r>
              <a:rPr lang="en-US" altLang="zh-CN" sz="900" dirty="0" smtClean="0"/>
              <a:t>P(</a:t>
            </a:r>
            <a:r>
              <a:rPr lang="en-US" altLang="zh-CN" sz="900" dirty="0" err="1" smtClean="0"/>
              <a:t>mov</a:t>
            </a:r>
            <a:r>
              <a:rPr lang="en-US" altLang="zh-CN" sz="900" dirty="0" smtClean="0"/>
              <a:t> </a:t>
            </a:r>
            <a:r>
              <a:rPr lang="en-US" altLang="zh-CN" sz="900" dirty="0" err="1" smtClean="0"/>
              <a:t>reg</a:t>
            </a:r>
            <a:r>
              <a:rPr lang="en-US" altLang="zh-CN" sz="900" dirty="0" smtClean="0"/>
              <a:t>, </a:t>
            </a:r>
            <a:r>
              <a:rPr lang="en-US" altLang="zh-CN" sz="900" dirty="0" err="1" smtClean="0"/>
              <a:t>imm</a:t>
            </a:r>
            <a:endParaRPr lang="en-US" altLang="zh-CN" sz="900" dirty="0"/>
          </a:p>
          <a:p>
            <a:r>
              <a:rPr lang="en-US" altLang="zh-CN" sz="900" dirty="0"/>
              <a:t>   | add </a:t>
            </a:r>
            <a:r>
              <a:rPr lang="en-US" altLang="zh-CN" sz="900" dirty="0" err="1"/>
              <a:t>mem,reg</a:t>
            </a:r>
            <a:r>
              <a:rPr lang="en-US" altLang="zh-CN" sz="900" dirty="0"/>
              <a:t>; </a:t>
            </a:r>
            <a:r>
              <a:rPr lang="en-US" altLang="zh-CN" sz="900" dirty="0" smtClean="0"/>
              <a:t>pop </a:t>
            </a:r>
            <a:r>
              <a:rPr lang="en-US" altLang="zh-CN" sz="900" dirty="0" err="1" smtClean="0"/>
              <a:t>reg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3865915" y="6015543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P25</a:t>
            </a:r>
          </a:p>
          <a:p>
            <a:r>
              <a:rPr lang="en-US" altLang="zh-CN" sz="900" dirty="0" smtClean="0"/>
              <a:t>P(sub </a:t>
            </a:r>
            <a:r>
              <a:rPr lang="en-US" altLang="zh-CN" sz="900" dirty="0" err="1"/>
              <a:t>reg</a:t>
            </a:r>
            <a:r>
              <a:rPr lang="en-US" altLang="zh-CN" sz="900" dirty="0"/>
              <a:t>, </a:t>
            </a:r>
            <a:r>
              <a:rPr lang="en-US" altLang="zh-CN" sz="900" dirty="0" err="1"/>
              <a:t>imm</a:t>
            </a:r>
            <a:endParaRPr lang="en-US" altLang="zh-CN" sz="900" dirty="0"/>
          </a:p>
          <a:p>
            <a:r>
              <a:rPr lang="en-US" altLang="zh-CN" sz="900" dirty="0"/>
              <a:t>   | </a:t>
            </a:r>
            <a:r>
              <a:rPr lang="en-US" altLang="zh-CN" sz="900" dirty="0" smtClean="0"/>
              <a:t>pop </a:t>
            </a:r>
            <a:r>
              <a:rPr lang="en-US" altLang="zh-CN" sz="900" dirty="0" err="1" smtClean="0"/>
              <a:t>reg</a:t>
            </a:r>
            <a:r>
              <a:rPr lang="en-US" altLang="zh-CN" sz="900" dirty="0" smtClean="0"/>
              <a:t>; </a:t>
            </a:r>
            <a:r>
              <a:rPr lang="en-US" altLang="zh-CN" sz="900" dirty="0" err="1" smtClean="0"/>
              <a:t>mov</a:t>
            </a:r>
            <a:r>
              <a:rPr lang="en-US" altLang="zh-CN" sz="900" dirty="0" smtClean="0"/>
              <a:t> </a:t>
            </a:r>
            <a:r>
              <a:rPr lang="en-US" altLang="zh-CN" sz="900" dirty="0" err="1" smtClean="0"/>
              <a:t>reg,imm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3887285" y="3435805"/>
            <a:ext cx="14943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P21</a:t>
            </a:r>
          </a:p>
          <a:p>
            <a:r>
              <a:rPr lang="en-US" altLang="zh-CN" sz="900" dirty="0" smtClean="0"/>
              <a:t>P(</a:t>
            </a:r>
            <a:r>
              <a:rPr lang="en-US" altLang="zh-CN" sz="900" dirty="0" err="1" smtClean="0"/>
              <a:t>setl</a:t>
            </a:r>
            <a:r>
              <a:rPr lang="en-US" altLang="zh-CN" sz="900" dirty="0" smtClean="0"/>
              <a:t> mem; add </a:t>
            </a:r>
            <a:r>
              <a:rPr lang="en-US" altLang="zh-CN" sz="900" dirty="0" err="1" smtClean="0"/>
              <a:t>mem,reg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7774035" y="3953364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P32</a:t>
            </a:r>
          </a:p>
          <a:p>
            <a:r>
              <a:rPr lang="en-US" altLang="zh-CN" sz="900" dirty="0" smtClean="0"/>
              <a:t>P(push </a:t>
            </a:r>
            <a:r>
              <a:rPr lang="en-US" altLang="zh-CN" sz="900" dirty="0" err="1" smtClean="0"/>
              <a:t>reg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| </a:t>
            </a:r>
            <a:r>
              <a:rPr lang="en-US" altLang="zh-CN" sz="900" dirty="0" err="1" smtClean="0"/>
              <a:t>fcomp</a:t>
            </a:r>
            <a:r>
              <a:rPr lang="en-US" altLang="zh-CN" sz="900" dirty="0" smtClean="0"/>
              <a:t> </a:t>
            </a:r>
            <a:r>
              <a:rPr lang="en-US" altLang="zh-CN" sz="900" dirty="0"/>
              <a:t>mem; add </a:t>
            </a:r>
            <a:r>
              <a:rPr lang="en-US" altLang="zh-CN" sz="900" dirty="0" err="1"/>
              <a:t>mem,reg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7763029" y="4657343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P33</a:t>
            </a:r>
          </a:p>
          <a:p>
            <a:r>
              <a:rPr lang="en-US" altLang="zh-CN" sz="900" dirty="0" smtClean="0"/>
              <a:t>P(test mem, </a:t>
            </a:r>
            <a:r>
              <a:rPr lang="en-US" altLang="zh-CN" sz="900" dirty="0" err="1" smtClean="0"/>
              <a:t>reg</a:t>
            </a:r>
            <a:endParaRPr lang="en-US" altLang="zh-CN" sz="900" dirty="0"/>
          </a:p>
          <a:p>
            <a:r>
              <a:rPr lang="en-US" altLang="zh-CN" sz="900" dirty="0"/>
              <a:t>   | </a:t>
            </a:r>
            <a:r>
              <a:rPr lang="en-US" altLang="zh-CN" sz="900" dirty="0" smtClean="0"/>
              <a:t>add </a:t>
            </a:r>
            <a:r>
              <a:rPr lang="en-US" altLang="zh-CN" sz="900" dirty="0" err="1" smtClean="0"/>
              <a:t>mem,reg</a:t>
            </a:r>
            <a:r>
              <a:rPr lang="en-US" altLang="zh-CN" sz="900" dirty="0" smtClean="0"/>
              <a:t>; push </a:t>
            </a:r>
            <a:r>
              <a:rPr lang="en-US" altLang="zh-CN" sz="900" dirty="0" err="1" smtClean="0"/>
              <a:t>reg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  <p:sp>
        <p:nvSpPr>
          <p:cNvPr id="63" name="文本框 62"/>
          <p:cNvSpPr txBox="1"/>
          <p:nvPr/>
        </p:nvSpPr>
        <p:spPr>
          <a:xfrm>
            <a:off x="7752665" y="5259428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P34</a:t>
            </a:r>
          </a:p>
          <a:p>
            <a:r>
              <a:rPr lang="en-US" altLang="zh-CN" sz="900" dirty="0" smtClean="0"/>
              <a:t>P(sub </a:t>
            </a:r>
            <a:r>
              <a:rPr lang="en-US" altLang="zh-CN" sz="900" dirty="0" err="1" smtClean="0"/>
              <a:t>reg</a:t>
            </a:r>
            <a:r>
              <a:rPr lang="en-US" altLang="zh-CN" sz="900" dirty="0" smtClean="0"/>
              <a:t>, </a:t>
            </a:r>
            <a:r>
              <a:rPr lang="en-US" altLang="zh-CN" sz="900" dirty="0" err="1" smtClean="0"/>
              <a:t>imm</a:t>
            </a:r>
            <a:endParaRPr lang="en-US" altLang="zh-CN" sz="900" dirty="0"/>
          </a:p>
          <a:p>
            <a:r>
              <a:rPr lang="en-US" altLang="zh-CN" sz="900" dirty="0"/>
              <a:t>   | </a:t>
            </a:r>
            <a:r>
              <a:rPr lang="en-US" altLang="zh-CN" sz="900" dirty="0" smtClean="0"/>
              <a:t>push </a:t>
            </a:r>
            <a:r>
              <a:rPr lang="en-US" altLang="zh-CN" sz="900" dirty="0" err="1" smtClean="0"/>
              <a:t>reg</a:t>
            </a:r>
            <a:r>
              <a:rPr lang="en-US" altLang="zh-CN" sz="900" dirty="0" smtClean="0"/>
              <a:t>; test </a:t>
            </a:r>
            <a:r>
              <a:rPr lang="en-US" altLang="zh-CN" sz="900" dirty="0" err="1" smtClean="0"/>
              <a:t>mem,reg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  <p:sp>
        <p:nvSpPr>
          <p:cNvPr id="64" name="文本框 63"/>
          <p:cNvSpPr txBox="1"/>
          <p:nvPr/>
        </p:nvSpPr>
        <p:spPr>
          <a:xfrm>
            <a:off x="7774035" y="3442865"/>
            <a:ext cx="16417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P31</a:t>
            </a:r>
          </a:p>
          <a:p>
            <a:r>
              <a:rPr lang="en-US" altLang="zh-CN" sz="900" dirty="0" smtClean="0"/>
              <a:t>P(</a:t>
            </a:r>
            <a:r>
              <a:rPr lang="en-US" altLang="zh-CN" sz="900" dirty="0" err="1" smtClean="0"/>
              <a:t>fcomp</a:t>
            </a:r>
            <a:r>
              <a:rPr lang="en-US" altLang="zh-CN" sz="900" dirty="0" smtClean="0"/>
              <a:t> mem; add </a:t>
            </a:r>
            <a:r>
              <a:rPr lang="en-US" altLang="zh-CN" sz="900" dirty="0" err="1" smtClean="0"/>
              <a:t>mem,reg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5551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84647" y="424873"/>
            <a:ext cx="10169237" cy="3537527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84435" y="410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概率还原算法</a:t>
            </a:r>
            <a:endParaRPr lang="zh-CN" altLang="en-US" b="1" dirty="0"/>
          </a:p>
        </p:txBody>
      </p:sp>
      <p:grpSp>
        <p:nvGrpSpPr>
          <p:cNvPr id="52" name="组合 51"/>
          <p:cNvGrpSpPr/>
          <p:nvPr/>
        </p:nvGrpSpPr>
        <p:grpSpPr>
          <a:xfrm>
            <a:off x="711885" y="535587"/>
            <a:ext cx="2825642" cy="3325213"/>
            <a:chOff x="711885" y="535587"/>
            <a:chExt cx="2825642" cy="3325213"/>
          </a:xfrm>
        </p:grpSpPr>
        <p:sp>
          <p:nvSpPr>
            <p:cNvPr id="47" name="矩形 46"/>
            <p:cNvSpPr/>
            <p:nvPr/>
          </p:nvSpPr>
          <p:spPr>
            <a:xfrm>
              <a:off x="711885" y="535587"/>
              <a:ext cx="2825642" cy="33252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33255" y="1064498"/>
              <a:ext cx="151195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P12</a:t>
              </a:r>
            </a:p>
            <a:p>
              <a:r>
                <a:rPr lang="en-US" altLang="zh-CN" sz="900" dirty="0" smtClean="0"/>
                <a:t>P(call </a:t>
              </a:r>
              <a:r>
                <a:rPr lang="en-US" altLang="zh-CN" sz="900" dirty="0" err="1" smtClean="0"/>
                <a:t>imm</a:t>
              </a:r>
              <a:r>
                <a:rPr lang="en-US" altLang="zh-CN" sz="900" dirty="0" smtClean="0"/>
                <a:t> | </a:t>
              </a:r>
              <a:r>
                <a:rPr lang="en-US" altLang="zh-CN" sz="900" dirty="0" err="1" smtClean="0"/>
                <a:t>pushfd;pushal</a:t>
              </a:r>
              <a:r>
                <a:rPr lang="en-US" altLang="zh-CN" sz="900" dirty="0" smtClean="0"/>
                <a:t>)</a:t>
              </a:r>
              <a:endParaRPr lang="zh-CN" altLang="en-US" sz="9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22249" y="1768477"/>
              <a:ext cx="156485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P13</a:t>
              </a:r>
            </a:p>
            <a:p>
              <a:r>
                <a:rPr lang="en-US" altLang="zh-CN" sz="900" dirty="0" smtClean="0"/>
                <a:t>P(pop </a:t>
              </a:r>
              <a:r>
                <a:rPr lang="en-US" altLang="zh-CN" sz="900" dirty="0" err="1" smtClean="0"/>
                <a:t>reg</a:t>
              </a:r>
              <a:r>
                <a:rPr lang="en-US" altLang="zh-CN" sz="900" dirty="0" smtClean="0"/>
                <a:t> | </a:t>
              </a:r>
              <a:r>
                <a:rPr lang="en-US" altLang="zh-CN" sz="900" dirty="0" err="1" smtClean="0"/>
                <a:t>pushal;call</a:t>
              </a:r>
              <a:r>
                <a:rPr lang="en-US" altLang="zh-CN" sz="900" dirty="0" smtClean="0"/>
                <a:t> </a:t>
              </a:r>
              <a:r>
                <a:rPr lang="en-US" altLang="zh-CN" sz="900" dirty="0" err="1" smtClean="0"/>
                <a:t>imm</a:t>
              </a:r>
              <a:r>
                <a:rPr lang="en-US" altLang="zh-CN" sz="900" dirty="0" smtClean="0"/>
                <a:t>)</a:t>
              </a:r>
              <a:endParaRPr lang="zh-CN" altLang="en-US" sz="9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11885" y="2370562"/>
              <a:ext cx="12073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P14</a:t>
              </a:r>
            </a:p>
            <a:p>
              <a:r>
                <a:rPr lang="en-US" altLang="zh-CN" sz="900" dirty="0" smtClean="0"/>
                <a:t>P(</a:t>
              </a:r>
              <a:r>
                <a:rPr lang="en-US" altLang="zh-CN" sz="900" dirty="0" err="1" smtClean="0"/>
                <a:t>mov</a:t>
              </a:r>
              <a:r>
                <a:rPr lang="en-US" altLang="zh-CN" sz="900" dirty="0" smtClean="0"/>
                <a:t> </a:t>
              </a:r>
              <a:r>
                <a:rPr lang="en-US" altLang="zh-CN" sz="900" dirty="0" err="1" smtClean="0"/>
                <a:t>reg,imm</a:t>
              </a:r>
              <a:endParaRPr lang="en-US" altLang="zh-CN" sz="900" dirty="0" smtClean="0"/>
            </a:p>
            <a:p>
              <a:r>
                <a:rPr lang="en-US" altLang="zh-CN" sz="900" dirty="0"/>
                <a:t> </a:t>
              </a:r>
              <a:r>
                <a:rPr lang="en-US" altLang="zh-CN" sz="900" dirty="0" smtClean="0"/>
                <a:t>  | call </a:t>
              </a:r>
              <a:r>
                <a:rPr lang="en-US" altLang="zh-CN" sz="900" dirty="0" err="1" smtClean="0"/>
                <a:t>imm;pop</a:t>
              </a:r>
              <a:r>
                <a:rPr lang="en-US" altLang="zh-CN" sz="900" dirty="0" smtClean="0"/>
                <a:t> </a:t>
              </a:r>
              <a:r>
                <a:rPr lang="en-US" altLang="zh-CN" sz="900" dirty="0" err="1" smtClean="0"/>
                <a:t>reg</a:t>
              </a:r>
              <a:r>
                <a:rPr lang="en-US" altLang="zh-CN" sz="900" dirty="0" smtClean="0"/>
                <a:t>)</a:t>
              </a:r>
              <a:endParaRPr lang="zh-CN" altLang="en-US" sz="9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11885" y="3133737"/>
              <a:ext cx="1452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P15</a:t>
              </a:r>
            </a:p>
            <a:p>
              <a:r>
                <a:rPr lang="en-US" altLang="zh-CN" sz="900" dirty="0" smtClean="0"/>
                <a:t>P(sub </a:t>
              </a:r>
              <a:r>
                <a:rPr lang="en-US" altLang="zh-CN" sz="900" dirty="0" err="1" smtClean="0"/>
                <a:t>reg,imm</a:t>
              </a:r>
              <a:endParaRPr lang="en-US" altLang="zh-CN" sz="900" dirty="0"/>
            </a:p>
            <a:p>
              <a:r>
                <a:rPr lang="en-US" altLang="zh-CN" sz="900" dirty="0" smtClean="0"/>
                <a:t>   | pop </a:t>
              </a:r>
              <a:r>
                <a:rPr lang="en-US" altLang="zh-CN" sz="900" dirty="0" err="1" smtClean="0"/>
                <a:t>reg;mov</a:t>
              </a:r>
              <a:r>
                <a:rPr lang="en-US" altLang="zh-CN" sz="900" dirty="0" smtClean="0"/>
                <a:t> </a:t>
              </a:r>
              <a:r>
                <a:rPr lang="en-US" altLang="zh-CN" sz="900" dirty="0" err="1" smtClean="0"/>
                <a:t>reg,imm</a:t>
              </a:r>
              <a:r>
                <a:rPr lang="en-US" altLang="zh-CN" sz="900" dirty="0" smtClean="0"/>
                <a:t>)</a:t>
              </a:r>
              <a:endParaRPr lang="zh-CN" altLang="en-US" sz="9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33255" y="553999"/>
              <a:ext cx="100540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P11</a:t>
              </a:r>
            </a:p>
            <a:p>
              <a:r>
                <a:rPr lang="en-US" altLang="zh-CN" sz="900" dirty="0" smtClean="0"/>
                <a:t>P(</a:t>
              </a:r>
              <a:r>
                <a:rPr lang="en-US" altLang="zh-CN" sz="900" dirty="0" err="1" smtClean="0"/>
                <a:t>pushfd;pushal</a:t>
              </a:r>
              <a:r>
                <a:rPr lang="en-US" altLang="zh-CN" sz="900" dirty="0" smtClean="0"/>
                <a:t>)</a:t>
              </a:r>
              <a:endParaRPr lang="zh-CN" altLang="en-US" sz="900" dirty="0"/>
            </a:p>
          </p:txBody>
        </p:sp>
        <p:sp>
          <p:nvSpPr>
            <p:cNvPr id="9" name="右箭头 8"/>
            <p:cNvSpPr/>
            <p:nvPr/>
          </p:nvSpPr>
          <p:spPr>
            <a:xfrm>
              <a:off x="2326121" y="2022392"/>
              <a:ext cx="397163" cy="332509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91628" y="553999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P11’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791628" y="1117004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P12’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791628" y="1768477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P13’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91628" y="2370562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P14’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791628" y="3130492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P15’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96967" y="532919"/>
            <a:ext cx="3112427" cy="3327881"/>
            <a:chOff x="3996967" y="532919"/>
            <a:chExt cx="3112427" cy="3327881"/>
          </a:xfrm>
        </p:grpSpPr>
        <p:sp>
          <p:nvSpPr>
            <p:cNvPr id="48" name="矩形 47"/>
            <p:cNvSpPr/>
            <p:nvPr/>
          </p:nvSpPr>
          <p:spPr>
            <a:xfrm>
              <a:off x="3996967" y="532919"/>
              <a:ext cx="3112427" cy="332788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086681" y="1046086"/>
              <a:ext cx="15520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P22</a:t>
              </a:r>
            </a:p>
            <a:p>
              <a:r>
                <a:rPr lang="en-US" altLang="zh-CN" sz="900" dirty="0" smtClean="0"/>
                <a:t>P(add </a:t>
              </a:r>
              <a:r>
                <a:rPr lang="en-US" altLang="zh-CN" sz="900" dirty="0" err="1" smtClean="0"/>
                <a:t>mem,reg</a:t>
              </a:r>
              <a:endParaRPr lang="en-US" altLang="zh-CN" sz="900" dirty="0" smtClean="0"/>
            </a:p>
            <a:p>
              <a:r>
                <a:rPr lang="en-US" altLang="zh-CN" sz="900" dirty="0"/>
                <a:t> </a:t>
              </a:r>
              <a:r>
                <a:rPr lang="en-US" altLang="zh-CN" sz="900" dirty="0" smtClean="0"/>
                <a:t>  | </a:t>
              </a:r>
              <a:r>
                <a:rPr lang="en-US" altLang="zh-CN" sz="900" dirty="0" err="1" smtClean="0"/>
                <a:t>setl</a:t>
              </a:r>
              <a:r>
                <a:rPr lang="en-US" altLang="zh-CN" sz="900" dirty="0" smtClean="0"/>
                <a:t> </a:t>
              </a:r>
              <a:r>
                <a:rPr lang="en-US" altLang="zh-CN" sz="900" dirty="0"/>
                <a:t>mem; add </a:t>
              </a:r>
              <a:r>
                <a:rPr lang="en-US" altLang="zh-CN" sz="900" dirty="0" err="1"/>
                <a:t>mem,reg</a:t>
              </a:r>
              <a:r>
                <a:rPr lang="en-US" altLang="zh-CN" sz="900" dirty="0" smtClean="0"/>
                <a:t>)</a:t>
              </a:r>
              <a:endParaRPr lang="zh-CN" altLang="en-US" sz="9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75675" y="1750065"/>
              <a:ext cx="1762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P23</a:t>
              </a:r>
            </a:p>
            <a:p>
              <a:r>
                <a:rPr lang="en-US" altLang="zh-CN" sz="900" dirty="0" smtClean="0"/>
                <a:t>P(pop </a:t>
              </a:r>
              <a:r>
                <a:rPr lang="en-US" altLang="zh-CN" sz="900" dirty="0" err="1" smtClean="0"/>
                <a:t>reg</a:t>
              </a:r>
              <a:endParaRPr lang="en-US" altLang="zh-CN" sz="900" dirty="0"/>
            </a:p>
            <a:p>
              <a:r>
                <a:rPr lang="en-US" altLang="zh-CN" sz="900" dirty="0"/>
                <a:t>   | </a:t>
              </a:r>
              <a:r>
                <a:rPr lang="en-US" altLang="zh-CN" sz="900" dirty="0" smtClean="0"/>
                <a:t>add </a:t>
              </a:r>
              <a:r>
                <a:rPr lang="en-US" altLang="zh-CN" sz="900" dirty="0" err="1" smtClean="0"/>
                <a:t>mem,reg</a:t>
              </a:r>
              <a:r>
                <a:rPr lang="en-US" altLang="zh-CN" sz="900" dirty="0" smtClean="0"/>
                <a:t>; </a:t>
              </a:r>
              <a:r>
                <a:rPr lang="en-US" altLang="zh-CN" sz="900" dirty="0"/>
                <a:t>add </a:t>
              </a:r>
              <a:r>
                <a:rPr lang="en-US" altLang="zh-CN" sz="900" dirty="0" err="1"/>
                <a:t>mem,reg</a:t>
              </a:r>
              <a:r>
                <a:rPr lang="en-US" altLang="zh-CN" sz="900" dirty="0" smtClean="0"/>
                <a:t>)</a:t>
              </a:r>
              <a:endParaRPr lang="zh-CN" altLang="en-US" sz="9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065311" y="2352150"/>
              <a:ext cx="14895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P24</a:t>
              </a:r>
            </a:p>
            <a:p>
              <a:r>
                <a:rPr lang="en-US" altLang="zh-CN" sz="900" dirty="0" smtClean="0"/>
                <a:t>P(</a:t>
              </a:r>
              <a:r>
                <a:rPr lang="en-US" altLang="zh-CN" sz="900" dirty="0" err="1" smtClean="0"/>
                <a:t>mov</a:t>
              </a:r>
              <a:r>
                <a:rPr lang="en-US" altLang="zh-CN" sz="900" dirty="0" smtClean="0"/>
                <a:t> </a:t>
              </a:r>
              <a:r>
                <a:rPr lang="en-US" altLang="zh-CN" sz="900" dirty="0" err="1" smtClean="0"/>
                <a:t>reg</a:t>
              </a:r>
              <a:r>
                <a:rPr lang="en-US" altLang="zh-CN" sz="900" dirty="0" smtClean="0"/>
                <a:t>, </a:t>
              </a:r>
              <a:r>
                <a:rPr lang="en-US" altLang="zh-CN" sz="900" dirty="0" err="1" smtClean="0"/>
                <a:t>imm</a:t>
              </a:r>
              <a:endParaRPr lang="en-US" altLang="zh-CN" sz="900" dirty="0"/>
            </a:p>
            <a:p>
              <a:r>
                <a:rPr lang="en-US" altLang="zh-CN" sz="900" dirty="0"/>
                <a:t>   | add </a:t>
              </a:r>
              <a:r>
                <a:rPr lang="en-US" altLang="zh-CN" sz="900" dirty="0" err="1"/>
                <a:t>mem,reg</a:t>
              </a:r>
              <a:r>
                <a:rPr lang="en-US" altLang="zh-CN" sz="900" dirty="0"/>
                <a:t>; </a:t>
              </a:r>
              <a:r>
                <a:rPr lang="en-US" altLang="zh-CN" sz="900" dirty="0" smtClean="0"/>
                <a:t>pop </a:t>
              </a:r>
              <a:r>
                <a:rPr lang="en-US" altLang="zh-CN" sz="900" dirty="0" err="1" smtClean="0"/>
                <a:t>reg</a:t>
              </a:r>
              <a:r>
                <a:rPr lang="en-US" altLang="zh-CN" sz="900" dirty="0" smtClean="0"/>
                <a:t>)</a:t>
              </a:r>
              <a:endParaRPr lang="zh-CN" altLang="en-US" sz="9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065311" y="3115325"/>
              <a:ext cx="15167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P25</a:t>
              </a:r>
            </a:p>
            <a:p>
              <a:r>
                <a:rPr lang="en-US" altLang="zh-CN" sz="900" dirty="0" smtClean="0"/>
                <a:t>P(sub </a:t>
              </a:r>
              <a:r>
                <a:rPr lang="en-US" altLang="zh-CN" sz="900" dirty="0" err="1"/>
                <a:t>reg</a:t>
              </a:r>
              <a:r>
                <a:rPr lang="en-US" altLang="zh-CN" sz="900" dirty="0"/>
                <a:t>, </a:t>
              </a:r>
              <a:r>
                <a:rPr lang="en-US" altLang="zh-CN" sz="900" dirty="0" err="1"/>
                <a:t>imm</a:t>
              </a:r>
              <a:endParaRPr lang="en-US" altLang="zh-CN" sz="900" dirty="0"/>
            </a:p>
            <a:p>
              <a:r>
                <a:rPr lang="en-US" altLang="zh-CN" sz="900" dirty="0"/>
                <a:t>   | </a:t>
              </a:r>
              <a:r>
                <a:rPr lang="en-US" altLang="zh-CN" sz="900" dirty="0" smtClean="0"/>
                <a:t>pop </a:t>
              </a:r>
              <a:r>
                <a:rPr lang="en-US" altLang="zh-CN" sz="900" dirty="0" err="1" smtClean="0"/>
                <a:t>reg</a:t>
              </a:r>
              <a:r>
                <a:rPr lang="en-US" altLang="zh-CN" sz="900" dirty="0" smtClean="0"/>
                <a:t>; </a:t>
              </a:r>
              <a:r>
                <a:rPr lang="en-US" altLang="zh-CN" sz="900" dirty="0" err="1" smtClean="0"/>
                <a:t>mov</a:t>
              </a:r>
              <a:r>
                <a:rPr lang="en-US" altLang="zh-CN" sz="900" dirty="0" smtClean="0"/>
                <a:t> </a:t>
              </a:r>
              <a:r>
                <a:rPr lang="en-US" altLang="zh-CN" sz="900" dirty="0" err="1" smtClean="0"/>
                <a:t>reg,imm</a:t>
              </a:r>
              <a:r>
                <a:rPr lang="en-US" altLang="zh-CN" sz="900" dirty="0" smtClean="0"/>
                <a:t>)</a:t>
              </a:r>
              <a:endParaRPr lang="zh-CN" altLang="en-US" sz="9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086681" y="535587"/>
              <a:ext cx="149432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P21</a:t>
              </a:r>
            </a:p>
            <a:p>
              <a:r>
                <a:rPr lang="en-US" altLang="zh-CN" sz="900" dirty="0" smtClean="0"/>
                <a:t>P(</a:t>
              </a:r>
              <a:r>
                <a:rPr lang="en-US" altLang="zh-CN" sz="900" dirty="0" err="1" smtClean="0"/>
                <a:t>setl</a:t>
              </a:r>
              <a:r>
                <a:rPr lang="en-US" altLang="zh-CN" sz="900" dirty="0" smtClean="0"/>
                <a:t> mem; add </a:t>
              </a:r>
              <a:r>
                <a:rPr lang="en-US" altLang="zh-CN" sz="900" dirty="0" err="1" smtClean="0"/>
                <a:t>mem,reg</a:t>
              </a:r>
              <a:r>
                <a:rPr lang="en-US" altLang="zh-CN" sz="900" dirty="0" smtClean="0"/>
                <a:t>)</a:t>
              </a:r>
              <a:endParaRPr lang="zh-CN" altLang="en-US" sz="900" dirty="0"/>
            </a:p>
          </p:txBody>
        </p:sp>
        <p:sp>
          <p:nvSpPr>
            <p:cNvPr id="31" name="右箭头 30"/>
            <p:cNvSpPr/>
            <p:nvPr/>
          </p:nvSpPr>
          <p:spPr>
            <a:xfrm>
              <a:off x="5849277" y="2003980"/>
              <a:ext cx="397163" cy="332509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314784" y="535587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P21’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314784" y="1098592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P22’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314784" y="1750065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P23’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14784" y="2352150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P24’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314784" y="3112080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P25’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552003" y="532919"/>
            <a:ext cx="2933789" cy="3327881"/>
            <a:chOff x="7552003" y="532919"/>
            <a:chExt cx="2933789" cy="3327881"/>
          </a:xfrm>
        </p:grpSpPr>
        <p:sp>
          <p:nvSpPr>
            <p:cNvPr id="49" name="矩形 48"/>
            <p:cNvSpPr/>
            <p:nvPr/>
          </p:nvSpPr>
          <p:spPr>
            <a:xfrm>
              <a:off x="7552003" y="532919"/>
              <a:ext cx="2933789" cy="332788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620717" y="1055079"/>
              <a:ext cx="16995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P32</a:t>
              </a:r>
            </a:p>
            <a:p>
              <a:r>
                <a:rPr lang="en-US" altLang="zh-CN" sz="900" dirty="0" smtClean="0"/>
                <a:t>P(push </a:t>
              </a:r>
              <a:r>
                <a:rPr lang="en-US" altLang="zh-CN" sz="900" dirty="0" err="1" smtClean="0"/>
                <a:t>reg</a:t>
              </a:r>
              <a:endParaRPr lang="en-US" altLang="zh-CN" sz="900" dirty="0" smtClean="0"/>
            </a:p>
            <a:p>
              <a:r>
                <a:rPr lang="en-US" altLang="zh-CN" sz="900" dirty="0"/>
                <a:t> </a:t>
              </a:r>
              <a:r>
                <a:rPr lang="en-US" altLang="zh-CN" sz="900" dirty="0" smtClean="0"/>
                <a:t>  | </a:t>
              </a:r>
              <a:r>
                <a:rPr lang="en-US" altLang="zh-CN" sz="900" dirty="0" err="1" smtClean="0"/>
                <a:t>fcomp</a:t>
              </a:r>
              <a:r>
                <a:rPr lang="en-US" altLang="zh-CN" sz="900" dirty="0" smtClean="0"/>
                <a:t> </a:t>
              </a:r>
              <a:r>
                <a:rPr lang="en-US" altLang="zh-CN" sz="900" dirty="0"/>
                <a:t>mem; add </a:t>
              </a:r>
              <a:r>
                <a:rPr lang="en-US" altLang="zh-CN" sz="900" dirty="0" err="1"/>
                <a:t>mem,reg</a:t>
              </a:r>
              <a:r>
                <a:rPr lang="en-US" altLang="zh-CN" sz="900" dirty="0" smtClean="0"/>
                <a:t>)</a:t>
              </a:r>
              <a:endParaRPr lang="zh-CN" altLang="en-US" sz="9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609711" y="1759058"/>
              <a:ext cx="15327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P33</a:t>
              </a:r>
            </a:p>
            <a:p>
              <a:r>
                <a:rPr lang="en-US" altLang="zh-CN" sz="900" dirty="0" smtClean="0"/>
                <a:t>P(test mem, </a:t>
              </a:r>
              <a:r>
                <a:rPr lang="en-US" altLang="zh-CN" sz="900" dirty="0" err="1" smtClean="0"/>
                <a:t>reg</a:t>
              </a:r>
              <a:endParaRPr lang="en-US" altLang="zh-CN" sz="900" dirty="0"/>
            </a:p>
            <a:p>
              <a:r>
                <a:rPr lang="en-US" altLang="zh-CN" sz="900" dirty="0"/>
                <a:t>   | </a:t>
              </a:r>
              <a:r>
                <a:rPr lang="en-US" altLang="zh-CN" sz="900" dirty="0" smtClean="0"/>
                <a:t>add </a:t>
              </a:r>
              <a:r>
                <a:rPr lang="en-US" altLang="zh-CN" sz="900" dirty="0" err="1" smtClean="0"/>
                <a:t>mem,reg</a:t>
              </a:r>
              <a:r>
                <a:rPr lang="en-US" altLang="zh-CN" sz="900" dirty="0" smtClean="0"/>
                <a:t>; push </a:t>
              </a:r>
              <a:r>
                <a:rPr lang="en-US" altLang="zh-CN" sz="900" dirty="0" err="1" smtClean="0"/>
                <a:t>reg</a:t>
              </a:r>
              <a:r>
                <a:rPr lang="en-US" altLang="zh-CN" sz="900" dirty="0" smtClean="0"/>
                <a:t>)</a:t>
              </a:r>
              <a:endParaRPr lang="zh-CN" altLang="en-US" sz="9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599347" y="2361143"/>
              <a:ext cx="15231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P34</a:t>
              </a:r>
            </a:p>
            <a:p>
              <a:r>
                <a:rPr lang="en-US" altLang="zh-CN" sz="900" dirty="0" smtClean="0"/>
                <a:t>P(sub </a:t>
              </a:r>
              <a:r>
                <a:rPr lang="en-US" altLang="zh-CN" sz="900" dirty="0" err="1" smtClean="0"/>
                <a:t>reg</a:t>
              </a:r>
              <a:r>
                <a:rPr lang="en-US" altLang="zh-CN" sz="900" dirty="0" smtClean="0"/>
                <a:t>, </a:t>
              </a:r>
              <a:r>
                <a:rPr lang="en-US" altLang="zh-CN" sz="900" dirty="0" err="1" smtClean="0"/>
                <a:t>imm</a:t>
              </a:r>
              <a:endParaRPr lang="en-US" altLang="zh-CN" sz="900" dirty="0"/>
            </a:p>
            <a:p>
              <a:r>
                <a:rPr lang="en-US" altLang="zh-CN" sz="900" dirty="0"/>
                <a:t>   | </a:t>
              </a:r>
              <a:r>
                <a:rPr lang="en-US" altLang="zh-CN" sz="900" dirty="0" smtClean="0"/>
                <a:t>push </a:t>
              </a:r>
              <a:r>
                <a:rPr lang="en-US" altLang="zh-CN" sz="900" dirty="0" err="1" smtClean="0"/>
                <a:t>reg</a:t>
              </a:r>
              <a:r>
                <a:rPr lang="en-US" altLang="zh-CN" sz="900" dirty="0" smtClean="0"/>
                <a:t>; test </a:t>
              </a:r>
              <a:r>
                <a:rPr lang="en-US" altLang="zh-CN" sz="900" dirty="0" err="1" smtClean="0"/>
                <a:t>mem,reg</a:t>
              </a:r>
              <a:r>
                <a:rPr lang="en-US" altLang="zh-CN" sz="900" dirty="0" smtClean="0"/>
                <a:t>)</a:t>
              </a:r>
              <a:endParaRPr lang="zh-CN" altLang="en-US" sz="9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620717" y="544580"/>
              <a:ext cx="164179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P31</a:t>
              </a:r>
            </a:p>
            <a:p>
              <a:r>
                <a:rPr lang="en-US" altLang="zh-CN" sz="900" dirty="0" smtClean="0"/>
                <a:t>P(</a:t>
              </a:r>
              <a:r>
                <a:rPr lang="en-US" altLang="zh-CN" sz="900" dirty="0" err="1" smtClean="0"/>
                <a:t>fcomp</a:t>
              </a:r>
              <a:r>
                <a:rPr lang="en-US" altLang="zh-CN" sz="900" dirty="0" smtClean="0"/>
                <a:t> mem; add </a:t>
              </a:r>
              <a:r>
                <a:rPr lang="en-US" altLang="zh-CN" sz="900" dirty="0" err="1" smtClean="0"/>
                <a:t>mem,reg</a:t>
              </a:r>
              <a:r>
                <a:rPr lang="en-US" altLang="zh-CN" sz="900" dirty="0" smtClean="0"/>
                <a:t>)</a:t>
              </a:r>
              <a:endParaRPr lang="zh-CN" altLang="en-US" sz="900" dirty="0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9330857" y="2022392"/>
              <a:ext cx="397163" cy="332509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796364" y="553999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P31’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796364" y="1117004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P32’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796364" y="1768477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P33’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796364" y="2370562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P34’</a:t>
              </a:r>
              <a:endParaRPr lang="zh-CN" altLang="en-US" dirty="0"/>
            </a:p>
          </p:txBody>
        </p:sp>
      </p:grpSp>
      <p:sp>
        <p:nvSpPr>
          <p:cNvPr id="53" name="下箭头 52"/>
          <p:cNvSpPr/>
          <p:nvPr/>
        </p:nvSpPr>
        <p:spPr>
          <a:xfrm>
            <a:off x="1899806" y="4042865"/>
            <a:ext cx="443345" cy="4140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5331507" y="4056400"/>
            <a:ext cx="443345" cy="4140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>
            <a:off x="8797224" y="4056400"/>
            <a:ext cx="443345" cy="4140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19917" y="4537414"/>
            <a:ext cx="3203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P = P11’ * P12’ * P13’ * P14’ * P15’</a:t>
            </a:r>
            <a:endParaRPr lang="zh-CN" altLang="en-US" sz="1600" dirty="0"/>
          </a:p>
        </p:txBody>
      </p:sp>
      <p:sp>
        <p:nvSpPr>
          <p:cNvPr id="58" name="矩形 57"/>
          <p:cNvSpPr/>
          <p:nvPr/>
        </p:nvSpPr>
        <p:spPr>
          <a:xfrm>
            <a:off x="3951618" y="4539165"/>
            <a:ext cx="3203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P = </a:t>
            </a:r>
            <a:r>
              <a:rPr lang="en-US" altLang="zh-CN" sz="1600" dirty="0" smtClean="0"/>
              <a:t>P21</a:t>
            </a:r>
            <a:r>
              <a:rPr lang="en-US" altLang="zh-CN" sz="1600" dirty="0"/>
              <a:t>’ * </a:t>
            </a:r>
            <a:r>
              <a:rPr lang="en-US" altLang="zh-CN" sz="1600" dirty="0" smtClean="0"/>
              <a:t>P22</a:t>
            </a:r>
            <a:r>
              <a:rPr lang="en-US" altLang="zh-CN" sz="1600" dirty="0"/>
              <a:t>’ * </a:t>
            </a:r>
            <a:r>
              <a:rPr lang="en-US" altLang="zh-CN" sz="1600" dirty="0" smtClean="0"/>
              <a:t>P23</a:t>
            </a:r>
            <a:r>
              <a:rPr lang="en-US" altLang="zh-CN" sz="1600" dirty="0"/>
              <a:t>’ * </a:t>
            </a:r>
            <a:r>
              <a:rPr lang="en-US" altLang="zh-CN" sz="1600" dirty="0" smtClean="0"/>
              <a:t>P24</a:t>
            </a:r>
            <a:r>
              <a:rPr lang="en-US" altLang="zh-CN" sz="1600" dirty="0"/>
              <a:t>’ * </a:t>
            </a:r>
            <a:r>
              <a:rPr lang="en-US" altLang="zh-CN" sz="1600" dirty="0" smtClean="0"/>
              <a:t>P25</a:t>
            </a:r>
            <a:r>
              <a:rPr lang="en-US" altLang="zh-CN" sz="1600" dirty="0"/>
              <a:t>’</a:t>
            </a:r>
            <a:endParaRPr lang="zh-CN" altLang="en-US" sz="1600" dirty="0"/>
          </a:p>
        </p:txBody>
      </p:sp>
      <p:sp>
        <p:nvSpPr>
          <p:cNvPr id="59" name="矩形 58"/>
          <p:cNvSpPr/>
          <p:nvPr/>
        </p:nvSpPr>
        <p:spPr>
          <a:xfrm>
            <a:off x="7702670" y="4546072"/>
            <a:ext cx="26324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P = </a:t>
            </a:r>
            <a:r>
              <a:rPr lang="en-US" altLang="zh-CN" sz="1600" dirty="0" smtClean="0"/>
              <a:t>P31</a:t>
            </a:r>
            <a:r>
              <a:rPr lang="en-US" altLang="zh-CN" sz="1600" dirty="0"/>
              <a:t>’ * </a:t>
            </a:r>
            <a:r>
              <a:rPr lang="en-US" altLang="zh-CN" sz="1600" dirty="0" smtClean="0"/>
              <a:t>P32</a:t>
            </a:r>
            <a:r>
              <a:rPr lang="en-US" altLang="zh-CN" sz="1600" dirty="0"/>
              <a:t>’ * </a:t>
            </a:r>
            <a:r>
              <a:rPr lang="en-US" altLang="zh-CN" sz="1600" dirty="0" smtClean="0"/>
              <a:t>P33</a:t>
            </a:r>
            <a:r>
              <a:rPr lang="en-US" altLang="zh-CN" sz="1600" dirty="0"/>
              <a:t>’ * </a:t>
            </a:r>
            <a:r>
              <a:rPr lang="en-US" altLang="zh-CN" sz="1600" dirty="0" smtClean="0"/>
              <a:t>P34’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163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56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20994</TotalTime>
  <Words>1122</Words>
  <Application>Microsoft Office PowerPoint</Application>
  <PresentationFormat>宽屏</PresentationFormat>
  <Paragraphs>280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58</cp:revision>
  <dcterms:created xsi:type="dcterms:W3CDTF">2022-11-07T10:03:51Z</dcterms:created>
  <dcterms:modified xsi:type="dcterms:W3CDTF">2023-01-12T12:59:56Z</dcterms:modified>
</cp:coreProperties>
</file>