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73" r:id="rId3"/>
    <p:sldId id="297" r:id="rId4"/>
    <p:sldId id="264" r:id="rId5"/>
    <p:sldId id="263" r:id="rId6"/>
    <p:sldId id="259" r:id="rId7"/>
    <p:sldId id="313" r:id="rId8"/>
    <p:sldId id="300" r:id="rId9"/>
    <p:sldId id="314" r:id="rId10"/>
    <p:sldId id="316" r:id="rId11"/>
    <p:sldId id="315" r:id="rId12"/>
    <p:sldId id="307" r:id="rId13"/>
    <p:sldId id="308" r:id="rId14"/>
    <p:sldId id="305" r:id="rId15"/>
    <p:sldId id="310" r:id="rId16"/>
    <p:sldId id="317" r:id="rId17"/>
    <p:sldId id="312" r:id="rId18"/>
    <p:sldId id="275" r:id="rId19"/>
    <p:sldId id="319" r:id="rId20"/>
    <p:sldId id="320" r:id="rId21"/>
    <p:sldId id="321" r:id="rId22"/>
    <p:sldId id="322" r:id="rId23"/>
    <p:sldId id="277" r:id="rId24"/>
    <p:sldId id="323" r:id="rId25"/>
    <p:sldId id="325" r:id="rId26"/>
  </p:sldIdLst>
  <p:sldSz cx="9144000" cy="5143500" type="screen16x9"/>
  <p:notesSz cx="6858000" cy="9144000"/>
  <p:embeddedFontLst>
    <p:embeddedFont>
      <p:font typeface="Barlow Light"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Miriam Libre" panose="020B0604020202020204" charset="-79"/>
      <p:regular r:id="rId36"/>
      <p:bold r:id="rId37"/>
    </p:embeddedFont>
    <p:embeddedFont>
      <p:font typeface="Tahoma" panose="020B0604030504040204" pitchFamily="34" charset="0"/>
      <p:regular r:id="rId38"/>
      <p:bold r:id="rId39"/>
    </p:embeddedFont>
    <p:embeddedFont>
      <p:font typeface="Segoe UI" panose="020B0502040204020203" pitchFamily="34" charset="0"/>
      <p:regular r:id="rId40"/>
      <p:bold r:id="rId41"/>
      <p:italic r:id="rId42"/>
      <p:boldItalic r:id="rId43"/>
    </p:embeddedFont>
    <p:embeddedFont>
      <p:font typeface="Barlow"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1" autoAdjust="0"/>
  </p:normalViewPr>
  <p:slideViewPr>
    <p:cSldViewPr snapToGrid="0">
      <p:cViewPr varScale="1">
        <p:scale>
          <a:sx n="127" d="100"/>
          <a:sy n="127" d="100"/>
        </p:scale>
        <p:origin x="3269"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API </a:t>
            </a:r>
            <a:r>
              <a:rPr lang="en-US" sz="1100" b="0" i="0" u="none" strike="noStrike" cap="none" dirty="0" err="1" smtClean="0">
                <a:solidFill>
                  <a:srgbClr val="000000"/>
                </a:solidFill>
                <a:effectLst/>
                <a:latin typeface="Arial"/>
                <a:ea typeface="Arial"/>
                <a:cs typeface="Arial"/>
                <a:sym typeface="Arial"/>
              </a:rPr>
              <a:t>pretraživača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omogućava</a:t>
            </a:r>
            <a:r>
              <a:rPr lang="en-US" sz="1100" b="0" i="0" u="none" strike="noStrike" cap="none" dirty="0" smtClean="0">
                <a:solidFill>
                  <a:srgbClr val="000000"/>
                </a:solidFill>
                <a:effectLst/>
                <a:latin typeface="Arial"/>
                <a:ea typeface="Arial"/>
                <a:cs typeface="Arial"/>
                <a:sym typeface="Arial"/>
              </a:rPr>
              <a:t> Web </a:t>
            </a:r>
            <a:r>
              <a:rPr lang="en-US" sz="1100" b="0" i="0" u="none" strike="noStrike" cap="none" dirty="0" err="1" smtClean="0">
                <a:solidFill>
                  <a:srgbClr val="000000"/>
                </a:solidFill>
                <a:effectLst/>
                <a:latin typeface="Arial"/>
                <a:ea typeface="Arial"/>
                <a:cs typeface="Arial"/>
                <a:sym typeface="Arial"/>
              </a:rPr>
              <a:t>aplikacijama</a:t>
            </a:r>
            <a:r>
              <a:rPr lang="en-US" sz="1100" b="0" i="0" u="none" strike="noStrike" cap="none" dirty="0" smtClean="0">
                <a:solidFill>
                  <a:srgbClr val="000000"/>
                </a:solidFill>
                <a:effectLst/>
                <a:latin typeface="Arial"/>
                <a:ea typeface="Arial"/>
                <a:cs typeface="Arial"/>
                <a:sym typeface="Arial"/>
              </a:rPr>
              <a:t> da </a:t>
            </a:r>
            <a:r>
              <a:rPr lang="en-US" sz="1100" b="0" i="0" u="none" strike="noStrike" cap="none" dirty="0" err="1" smtClean="0">
                <a:solidFill>
                  <a:srgbClr val="000000"/>
                </a:solidFill>
                <a:effectLst/>
                <a:latin typeface="Arial"/>
                <a:ea typeface="Arial"/>
                <a:cs typeface="Arial"/>
                <a:sym typeface="Arial"/>
              </a:rPr>
              <a:t>primaju</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obaveštenja</a:t>
            </a:r>
            <a:r>
              <a:rPr lang="en-US" sz="1100" b="0" i="0" u="none" strike="noStrike" cap="none" dirty="0" smtClean="0">
                <a:solidFill>
                  <a:srgbClr val="000000"/>
                </a:solidFill>
                <a:effectLst/>
                <a:latin typeface="Arial"/>
                <a:ea typeface="Arial"/>
                <a:cs typeface="Arial"/>
                <a:sym typeface="Arial"/>
              </a:rPr>
              <a:t> od push </a:t>
            </a:r>
            <a:r>
              <a:rPr lang="en-US" sz="1100" b="0" i="0" u="none" strike="noStrike" cap="none" dirty="0" err="1" smtClean="0">
                <a:solidFill>
                  <a:srgbClr val="000000"/>
                </a:solidFill>
                <a:effectLst/>
                <a:latin typeface="Arial"/>
                <a:ea typeface="Arial"/>
                <a:cs typeface="Arial"/>
                <a:sym typeface="Arial"/>
              </a:rPr>
              <a:t>servisa</a:t>
            </a:r>
            <a:r>
              <a:rPr lang="en-US" sz="1100" b="0" i="0" u="none" strike="noStrike" cap="none" dirty="0" smtClean="0">
                <a:solidFill>
                  <a:srgbClr val="000000"/>
                </a:solidFill>
                <a:effectLst/>
                <a:latin typeface="Arial"/>
                <a:ea typeface="Arial"/>
                <a:cs typeface="Arial"/>
                <a:sym typeface="Arial"/>
              </a:rPr>
              <a:t>. Da bi </a:t>
            </a:r>
            <a:r>
              <a:rPr lang="en-US" sz="1100" b="0" i="0" u="none" strike="noStrike" cap="none" dirty="0" err="1" smtClean="0">
                <a:solidFill>
                  <a:srgbClr val="000000"/>
                </a:solidFill>
                <a:effectLst/>
                <a:latin typeface="Arial"/>
                <a:ea typeface="Arial"/>
                <a:cs typeface="Arial"/>
                <a:sym typeface="Arial"/>
              </a:rPr>
              <a:t>developeri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koristili</a:t>
            </a:r>
            <a:r>
              <a:rPr lang="en-US" sz="1100" b="0" i="0" u="none" strike="noStrike" cap="none" dirty="0" smtClean="0">
                <a:solidFill>
                  <a:srgbClr val="000000"/>
                </a:solidFill>
                <a:effectLst/>
                <a:latin typeface="Arial"/>
                <a:ea typeface="Arial"/>
                <a:cs typeface="Arial"/>
                <a:sym typeface="Arial"/>
              </a:rPr>
              <a:t> Push API, </a:t>
            </a:r>
            <a:r>
              <a:rPr lang="en-US" sz="1100" b="0" i="0" u="none" strike="noStrike" cap="none" dirty="0" err="1" smtClean="0">
                <a:solidFill>
                  <a:srgbClr val="000000"/>
                </a:solidFill>
                <a:effectLst/>
                <a:latin typeface="Arial"/>
                <a:ea typeface="Arial"/>
                <a:cs typeface="Arial"/>
                <a:sym typeface="Arial"/>
              </a:rPr>
              <a:t>prvo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moraju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traziti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dozvolu</a:t>
            </a:r>
            <a:r>
              <a:rPr lang="en-US" sz="1100" b="0" i="0" u="none" strike="noStrike" cap="none" dirty="0" smtClean="0">
                <a:solidFill>
                  <a:srgbClr val="000000"/>
                </a:solidFill>
                <a:effectLst/>
                <a:latin typeface="Arial"/>
                <a:ea typeface="Arial"/>
                <a:cs typeface="Arial"/>
                <a:sym typeface="Arial"/>
              </a:rPr>
              <a:t> od </a:t>
            </a:r>
            <a:r>
              <a:rPr lang="en-US" sz="1100" b="0" i="0" u="none" strike="noStrike" cap="none" dirty="0" err="1" smtClean="0">
                <a:solidFill>
                  <a:srgbClr val="000000"/>
                </a:solidFill>
                <a:effectLst/>
                <a:latin typeface="Arial"/>
                <a:ea typeface="Arial"/>
                <a:cs typeface="Arial"/>
                <a:sym typeface="Arial"/>
              </a:rPr>
              <a:t>korisnika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prikaz</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obavestenja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Jednom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kada</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dozvola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izda</a:t>
            </a:r>
            <a:r>
              <a:rPr lang="en-US" sz="1100" b="0" i="0" u="none" strike="noStrike" cap="none" dirty="0" smtClean="0">
                <a:solidFill>
                  <a:srgbClr val="000000"/>
                </a:solidFill>
                <a:effectLst/>
                <a:latin typeface="Arial"/>
                <a:ea typeface="Arial"/>
                <a:cs typeface="Arial"/>
                <a:sym typeface="Arial"/>
              </a:rPr>
              <a:t>, web </a:t>
            </a:r>
            <a:r>
              <a:rPr lang="en-US" sz="1100" b="0" i="0" u="none" strike="noStrike" cap="none" dirty="0" err="1" smtClean="0">
                <a:solidFill>
                  <a:srgbClr val="000000"/>
                </a:solidFill>
                <a:effectLst/>
                <a:latin typeface="Arial"/>
                <a:ea typeface="Arial"/>
                <a:cs typeface="Arial"/>
                <a:sym typeface="Arial"/>
              </a:rPr>
              <a:t>aplikacioja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moze</a:t>
            </a:r>
            <a:r>
              <a:rPr lang="en-US" sz="1100" b="0" i="0" u="none" strike="noStrike" cap="none" dirty="0" smtClean="0">
                <a:solidFill>
                  <a:srgbClr val="000000"/>
                </a:solidFill>
                <a:effectLst/>
                <a:latin typeface="Arial"/>
                <a:ea typeface="Arial"/>
                <a:cs typeface="Arial"/>
                <a:sym typeface="Arial"/>
              </a:rPr>
              <a:t> da </a:t>
            </a:r>
            <a:r>
              <a:rPr lang="en-US" sz="1100" b="0" i="0" u="none" strike="noStrike" cap="none" dirty="0" err="1" smtClean="0">
                <a:solidFill>
                  <a:srgbClr val="000000"/>
                </a:solidFill>
                <a:effectLst/>
                <a:latin typeface="Arial"/>
                <a:ea typeface="Arial"/>
                <a:cs typeface="Arial"/>
                <a:sym typeface="Arial"/>
              </a:rPr>
              <a:t>registruje</a:t>
            </a:r>
            <a:r>
              <a:rPr lang="en-US" sz="1100" b="0" i="0" u="none" strike="noStrike" cap="none" dirty="0" smtClean="0">
                <a:solidFill>
                  <a:srgbClr val="000000"/>
                </a:solidFill>
                <a:effectLst/>
                <a:latin typeface="Arial"/>
                <a:ea typeface="Arial"/>
                <a:cs typeface="Arial"/>
                <a:sym typeface="Arial"/>
              </a:rPr>
              <a:t> service worker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slusa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pristigle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poruke</a:t>
            </a:r>
            <a:r>
              <a:rPr lang="en-US" sz="1100" b="0" i="0" u="none" strike="noStrike" cap="none" dirty="0" smtClean="0">
                <a:solidFill>
                  <a:srgbClr val="000000"/>
                </a:solidFill>
                <a:effectLst/>
                <a:latin typeface="Arial"/>
                <a:ea typeface="Arial"/>
                <a:cs typeface="Arial"/>
                <a:sym typeface="Arial"/>
              </a:rPr>
              <a:t>. Push API </a:t>
            </a:r>
            <a:r>
              <a:rPr lang="en-US" sz="1100" b="0" i="0" u="none" strike="noStrike" cap="none" dirty="0" err="1" smtClean="0">
                <a:solidFill>
                  <a:srgbClr val="000000"/>
                </a:solidFill>
                <a:effectLst/>
                <a:latin typeface="Arial"/>
                <a:ea typeface="Arial"/>
                <a:cs typeface="Arial"/>
                <a:sym typeface="Arial"/>
              </a:rPr>
              <a:t>omogucava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prikaz</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obavestenja</a:t>
            </a:r>
            <a:r>
              <a:rPr lang="en-US" sz="1100" b="0" i="0" u="none" strike="noStrike" cap="none" dirty="0" smtClean="0">
                <a:solidFill>
                  <a:srgbClr val="000000"/>
                </a:solidFill>
                <a:effectLst/>
                <a:latin typeface="Arial"/>
                <a:ea typeface="Arial"/>
                <a:cs typeface="Arial"/>
                <a:sym typeface="Arial"/>
              </a:rPr>
              <a:t> van </a:t>
            </a:r>
            <a:r>
              <a:rPr lang="en-US" sz="1100" b="0" i="0" u="none" strike="noStrike" cap="none" dirty="0" err="1" smtClean="0">
                <a:solidFill>
                  <a:srgbClr val="000000"/>
                </a:solidFill>
                <a:effectLst/>
                <a:latin typeface="Arial"/>
                <a:ea typeface="Arial"/>
                <a:cs typeface="Arial"/>
                <a:sym typeface="Arial"/>
              </a:rPr>
              <a:t>konteksta</a:t>
            </a:r>
            <a:r>
              <a:rPr lang="en-US" sz="1100" b="0" i="0" u="none" strike="noStrike" cap="none" dirty="0" smtClean="0">
                <a:solidFill>
                  <a:srgbClr val="000000"/>
                </a:solidFill>
                <a:effectLst/>
                <a:latin typeface="Arial"/>
                <a:ea typeface="Arial"/>
                <a:cs typeface="Arial"/>
                <a:sym typeface="Arial"/>
              </a:rPr>
              <a:t> same </a:t>
            </a:r>
            <a:r>
              <a:rPr lang="en-US" sz="1100" b="0" i="0" u="none" strike="noStrike" cap="none" dirty="0" err="1" smtClean="0">
                <a:solidFill>
                  <a:srgbClr val="000000"/>
                </a:solidFill>
                <a:effectLst/>
                <a:latin typeface="Arial"/>
                <a:ea typeface="Arial"/>
                <a:cs typeface="Arial"/>
                <a:sym typeface="Arial"/>
              </a:rPr>
              <a:t>aplikacije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cak</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kada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stranica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nije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otvorena</a:t>
            </a:r>
            <a:r>
              <a:rPr lang="en-US" sz="1100" b="0" i="0" u="none" strike="noStrike" cap="none" dirty="0" smtClean="0">
                <a:solidFill>
                  <a:srgbClr val="000000"/>
                </a:solidFill>
                <a:effectLst/>
                <a:latin typeface="Arial"/>
                <a:ea typeface="Arial"/>
                <a:cs typeface="Arial"/>
                <a:sym typeface="Arial"/>
              </a:rPr>
              <a:t> u </a:t>
            </a:r>
            <a:r>
              <a:rPr lang="en-US" sz="1100" b="0" i="0" u="none" strike="noStrike" cap="none" dirty="0" err="1" smtClean="0">
                <a:solidFill>
                  <a:srgbClr val="000000"/>
                </a:solidFill>
                <a:effectLst/>
                <a:latin typeface="Arial"/>
                <a:ea typeface="Arial"/>
                <a:cs typeface="Arial"/>
                <a:sym typeface="Arial"/>
              </a:rPr>
              <a:t>pretrazivacu</a:t>
            </a:r>
            <a:r>
              <a:rPr lang="en-US" sz="1100" b="0" i="0" u="none" strike="noStrike" cap="none" dirty="0" smtClean="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90758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sr-Latn-RS" sz="1100" b="0" i="0" u="none" strike="noStrike" cap="none" dirty="0" smtClean="0">
                <a:solidFill>
                  <a:srgbClr val="000000"/>
                </a:solidFill>
                <a:effectLst/>
                <a:latin typeface="Arial"/>
                <a:ea typeface="Arial"/>
                <a:cs typeface="Arial"/>
                <a:sym typeface="Arial"/>
              </a:rPr>
              <a:t>Mogu da prihvate i odgovore na razlicite tipove predefinisanih događaja koji se mogu iskoristiti za pokretanje raznih zadataka i odgovoriti na razlicite situacije (install, activate, fetch, push, message...). Install trigeruje pretrazivac kada se regisruje service worker, activete kada je spreman za upotrebu. Push api trigeruje push event kada primi push poruku, message se moze koristiti za komunikaciju sa glavnom niti aplikacije.</a:t>
            </a:r>
            <a:endParaRPr lang="en-US" dirty="0"/>
          </a:p>
        </p:txBody>
      </p:sp>
    </p:spTree>
    <p:extLst>
      <p:ext uri="{BB962C8B-B14F-4D97-AF65-F5344CB8AC3E}">
        <p14:creationId xmlns:p14="http://schemas.microsoft.com/office/powerpoint/2010/main" val="104460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100" b="0" i="0" u="none" strike="noStrike" cap="none" dirty="0" smtClean="0">
                <a:solidFill>
                  <a:srgbClr val="000000"/>
                </a:solidFill>
                <a:effectLst/>
                <a:latin typeface="Arial"/>
                <a:ea typeface="Arial"/>
                <a:cs typeface="Arial"/>
                <a:sym typeface="Arial"/>
              </a:rPr>
              <a:t>Kod arhitekture</a:t>
            </a:r>
            <a:r>
              <a:rPr lang="sr-Latn-RS" sz="1100" b="0" i="0" u="none" strike="noStrike" cap="none" baseline="0" dirty="0" smtClean="0">
                <a:solidFill>
                  <a:srgbClr val="000000"/>
                </a:solidFill>
                <a:effectLst/>
                <a:latin typeface="Arial"/>
                <a:ea typeface="Arial"/>
                <a:cs typeface="Arial"/>
                <a:sym typeface="Arial"/>
              </a:rPr>
              <a:t> jasno uocavamo korisnickog agenta i aplikacioni server.</a:t>
            </a:r>
            <a:endParaRPr lang="sr-Latn-RS" sz="110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server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se sastoji od:</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 .NET Web API-ja</a:t>
            </a:r>
            <a:r>
              <a:rPr lang="sr-Latn-RS" sz="1100" b="0" i="0" u="none" strike="noStrike" cap="none" dirty="0" smtClean="0">
                <a:solidFill>
                  <a:srgbClr val="000000"/>
                </a:solidFill>
                <a:effectLst/>
                <a:latin typeface="Arial"/>
                <a:ea typeface="Arial"/>
                <a:cs typeface="Arial"/>
                <a:sym typeface="Arial"/>
              </a:rPr>
              <a:t> kao</a:t>
            </a:r>
            <a:r>
              <a:rPr lang="sr-Latn-RS" sz="1100" b="0" i="0" u="none" strike="noStrike" cap="none" baseline="0" dirty="0" smtClean="0">
                <a:solidFill>
                  <a:srgbClr val="000000"/>
                </a:solidFill>
                <a:effectLst/>
                <a:latin typeface="Arial"/>
                <a:ea typeface="Arial"/>
                <a:cs typeface="Arial"/>
                <a:sym typeface="Arial"/>
              </a:rPr>
              <a:t> api za manipulaciju podacima</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MS SQL server </a:t>
            </a:r>
            <a:r>
              <a:rPr lang="en-US" sz="1100" b="0" i="0" u="none" strike="noStrike" cap="none" dirty="0" err="1" smtClean="0">
                <a:solidFill>
                  <a:srgbClr val="000000"/>
                </a:solidFill>
                <a:effectLst/>
                <a:latin typeface="Arial"/>
                <a:ea typeface="Arial"/>
                <a:cs typeface="Arial"/>
                <a:sym typeface="Arial"/>
              </a:rPr>
              <a:t>baze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podataka</a:t>
            </a:r>
            <a:r>
              <a:rPr lang="en-US" sz="1100" b="0" i="0" u="none" strike="noStrike" cap="none" dirty="0" smtClean="0">
                <a:solidFill>
                  <a:srgbClr val="000000"/>
                </a:solidFill>
                <a:effectLst/>
                <a:latin typeface="Arial"/>
                <a:ea typeface="Arial"/>
                <a:cs typeface="Arial"/>
                <a:sym typeface="Arial"/>
              </a:rPr>
              <a:t>,</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Node.js </a:t>
            </a:r>
            <a:r>
              <a:rPr lang="en-US" sz="1100" b="0" i="0" u="none" strike="noStrike" cap="none" dirty="0" err="1" smtClean="0">
                <a:solidFill>
                  <a:srgbClr val="000000"/>
                </a:solidFill>
                <a:effectLst/>
                <a:latin typeface="Arial"/>
                <a:ea typeface="Arial"/>
                <a:cs typeface="Arial"/>
                <a:sym typeface="Arial"/>
              </a:rPr>
              <a:t>servisa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sluzi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upravlje</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notifikacijama</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Rabbit MQ </a:t>
            </a:r>
            <a:r>
              <a:rPr lang="en-US" sz="1100" b="0" i="0" u="none" strike="noStrike" cap="none" dirty="0" err="1" smtClean="0">
                <a:solidFill>
                  <a:srgbClr val="000000"/>
                </a:solidFill>
                <a:effectLst/>
                <a:latin typeface="Arial"/>
                <a:ea typeface="Arial"/>
                <a:cs typeface="Arial"/>
                <a:sym typeface="Arial"/>
              </a:rPr>
              <a:t>kao</a:t>
            </a:r>
            <a:r>
              <a:rPr lang="en-US" sz="1100" b="0" i="0" u="none" strike="noStrike" cap="none" dirty="0" smtClean="0">
                <a:solidFill>
                  <a:srgbClr val="000000"/>
                </a:solidFill>
                <a:effectLst/>
                <a:latin typeface="Arial"/>
                <a:ea typeface="Arial"/>
                <a:cs typeface="Arial"/>
                <a:sym typeface="Arial"/>
              </a:rPr>
              <a:t> messaging </a:t>
            </a:r>
            <a:r>
              <a:rPr lang="en-US" sz="1100" b="0" i="0" u="none" strike="noStrike" cap="none" dirty="0" err="1" smtClean="0">
                <a:solidFill>
                  <a:srgbClr val="000000"/>
                </a:solidFill>
                <a:effectLst/>
                <a:latin typeface="Arial"/>
                <a:ea typeface="Arial"/>
                <a:cs typeface="Arial"/>
                <a:sym typeface="Arial"/>
              </a:rPr>
              <a:t>platforma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izmedju</a:t>
            </a:r>
            <a:r>
              <a:rPr lang="en-US" sz="1100" b="0" i="0" u="none" strike="noStrike" cap="none" dirty="0" smtClean="0">
                <a:solidFill>
                  <a:srgbClr val="000000"/>
                </a:solidFill>
                <a:effectLst/>
                <a:latin typeface="Arial"/>
                <a:ea typeface="Arial"/>
                <a:cs typeface="Arial"/>
                <a:sym typeface="Arial"/>
              </a:rPr>
              <a:t> Web API-ja i </a:t>
            </a:r>
            <a:r>
              <a:rPr lang="en-US" sz="1100" b="0" i="0" u="none" strike="noStrike" cap="none" dirty="0" err="1" smtClean="0">
                <a:solidFill>
                  <a:srgbClr val="000000"/>
                </a:solidFill>
                <a:effectLst/>
                <a:latin typeface="Arial"/>
                <a:ea typeface="Arial"/>
                <a:cs typeface="Arial"/>
                <a:sym typeface="Arial"/>
              </a:rPr>
              <a:t>Notifikacionog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servisa</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Nginx gateway</a:t>
            </a:r>
            <a:endParaRPr lang="sr-Latn-RS" sz="1100" b="0" i="0" u="none" strike="noStrike" cap="none" dirty="0" smtClean="0">
              <a:solidFill>
                <a:srgbClr val="000000"/>
              </a:solidFill>
              <a:effectLst/>
              <a:latin typeface="Arial"/>
              <a:ea typeface="Arial"/>
              <a:cs typeface="Arial"/>
              <a:sym typeface="Arial"/>
            </a:endParaRPr>
          </a:p>
          <a:p>
            <a:pPr lvl="1"/>
            <a:r>
              <a:rPr lang="sr-Latn-RS" sz="1100" b="0" i="0" u="none" strike="noStrike" cap="none" dirty="0" smtClean="0">
                <a:solidFill>
                  <a:srgbClr val="000000"/>
                </a:solidFill>
                <a:effectLst/>
                <a:latin typeface="Arial"/>
                <a:ea typeface="Arial"/>
                <a:cs typeface="Arial"/>
                <a:sym typeface="Arial"/>
              </a:rPr>
              <a:t>Push service (Web Push API)</a:t>
            </a:r>
            <a:endParaRPr lang="en-US" sz="1050" b="0" i="0" u="none" strike="noStrike" cap="none" dirty="0" smtClean="0">
              <a:solidFill>
                <a:srgbClr val="000000"/>
              </a:solidFill>
              <a:effectLst/>
              <a:latin typeface="Arial"/>
              <a:ea typeface="Arial"/>
              <a:cs typeface="Arial"/>
              <a:sym typeface="Arial"/>
            </a:endParaRPr>
          </a:p>
          <a:p>
            <a:pPr marL="139700" indent="0">
              <a:buNone/>
            </a:pPr>
            <a:endParaRPr lang="en-US" dirty="0"/>
          </a:p>
        </p:txBody>
      </p:sp>
    </p:spTree>
    <p:extLst>
      <p:ext uri="{BB962C8B-B14F-4D97-AF65-F5344CB8AC3E}">
        <p14:creationId xmlns:p14="http://schemas.microsoft.com/office/powerpoint/2010/main" val="1280202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.NET Web API (Rest API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sadrzi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neophodne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metode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manipulaciju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entitetima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aplikacije</a:t>
            </a:r>
            <a:r>
              <a:rPr lang="en-US" sz="1100" b="0" i="0" u="none" strike="noStrike" cap="none" dirty="0" smtClean="0">
                <a:solidFill>
                  <a:srgbClr val="000000"/>
                </a:solidFill>
                <a:effectLst/>
                <a:latin typeface="Arial"/>
                <a:ea typeface="Arial"/>
                <a:cs typeface="Arial"/>
                <a:sym typeface="Arial"/>
              </a:rPr>
              <a:t>)</a:t>
            </a:r>
          </a:p>
          <a:p>
            <a:pPr lvl="0"/>
            <a:r>
              <a:rPr lang="en-US" sz="1100" b="0" i="0" u="none" strike="noStrike" cap="none" dirty="0" smtClean="0">
                <a:solidFill>
                  <a:srgbClr val="000000"/>
                </a:solidFill>
                <a:effectLst/>
                <a:latin typeface="Arial"/>
                <a:ea typeface="Arial"/>
                <a:cs typeface="Arial"/>
                <a:sym typeface="Arial"/>
              </a:rPr>
              <a:t>ASP.NET Core Identity (</a:t>
            </a:r>
            <a:r>
              <a:rPr lang="en-US" sz="1100" b="0" i="0" u="none" strike="noStrike" cap="none" dirty="0" err="1" smtClean="0">
                <a:solidFill>
                  <a:srgbClr val="000000"/>
                </a:solidFill>
                <a:effectLst/>
                <a:latin typeface="Arial"/>
                <a:ea typeface="Arial"/>
                <a:cs typeface="Arial"/>
                <a:sym typeface="Arial"/>
              </a:rPr>
              <a:t>biblioteka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autorizaciju</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autentifikaciju</a:t>
            </a:r>
            <a:r>
              <a:rPr lang="en-US" sz="1100" b="0" i="0" u="none" strike="noStrike" cap="none" dirty="0" smtClean="0">
                <a:solidFill>
                  <a:srgbClr val="000000"/>
                </a:solidFill>
                <a:effectLst/>
                <a:latin typeface="Arial"/>
                <a:ea typeface="Arial"/>
                <a:cs typeface="Arial"/>
                <a:sym typeface="Arial"/>
              </a:rPr>
              <a:t>)</a:t>
            </a:r>
          </a:p>
          <a:p>
            <a:pPr lvl="0"/>
            <a:r>
              <a:rPr lang="en-US" sz="1100" b="0" i="0" u="none" strike="noStrike" cap="none" dirty="0" smtClean="0">
                <a:solidFill>
                  <a:srgbClr val="000000"/>
                </a:solidFill>
                <a:effectLst/>
                <a:latin typeface="Arial"/>
                <a:ea typeface="Arial"/>
                <a:cs typeface="Arial"/>
                <a:sym typeface="Arial"/>
              </a:rPr>
              <a:t>Entity Framework Core (ORM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bazi</a:t>
            </a:r>
            <a:r>
              <a:rPr lang="en-US" sz="1100" b="0" i="0" u="none" strike="noStrike" cap="none" dirty="0" smtClean="0">
                <a:solidFill>
                  <a:srgbClr val="000000"/>
                </a:solidFill>
                <a:effectLst/>
                <a:latin typeface="Arial"/>
                <a:ea typeface="Arial"/>
                <a:cs typeface="Arial"/>
                <a:sym typeface="Arial"/>
              </a:rPr>
              <a:t>)</a:t>
            </a:r>
          </a:p>
          <a:p>
            <a:pPr lvl="0"/>
            <a:r>
              <a:rPr lang="en-US" sz="1100" b="0" i="0" u="none" strike="noStrike" cap="none" dirty="0" smtClean="0">
                <a:solidFill>
                  <a:srgbClr val="000000"/>
                </a:solidFill>
                <a:effectLst/>
                <a:latin typeface="Arial"/>
                <a:ea typeface="Arial"/>
                <a:cs typeface="Arial"/>
                <a:sym typeface="Arial"/>
              </a:rPr>
              <a:t>Microsoft SQL Server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3821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sr-Latn-RS" baseline="0" dirty="0" smtClean="0"/>
              <a:t>Posebna aplikacija na strani servera koja se bavi push obavestenjima.</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100" b="0" i="0" u="none" strike="noStrike" cap="none" dirty="0" smtClean="0">
                <a:solidFill>
                  <a:srgbClr val="000000"/>
                </a:solidFill>
                <a:effectLst/>
                <a:latin typeface="Arial"/>
                <a:ea typeface="Arial"/>
                <a:cs typeface="Arial"/>
                <a:sym typeface="Arial"/>
              </a:rPr>
              <a:t>Web-push:</a:t>
            </a:r>
            <a:r>
              <a:rPr lang="en-US" sz="1100" b="0" i="0" u="none" strike="noStrike" cap="none" baseline="0"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npm biblioteka koja o</a:t>
            </a:r>
            <a:r>
              <a:rPr lang="en-US" sz="1100" b="0" i="0" u="none" strike="noStrike" cap="none" dirty="0" err="1" smtClean="0">
                <a:solidFill>
                  <a:srgbClr val="000000"/>
                </a:solidFill>
                <a:effectLst/>
                <a:latin typeface="Arial"/>
                <a:ea typeface="Arial"/>
                <a:cs typeface="Arial"/>
                <a:sym typeface="Arial"/>
              </a:rPr>
              <a:t>mogućava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interakciju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Web Push API-</a:t>
            </a:r>
            <a:r>
              <a:rPr lang="en-US" sz="1100" b="0" i="0" u="none" strike="noStrike" cap="none" dirty="0" err="1" smtClean="0">
                <a:solidFill>
                  <a:srgbClr val="000000"/>
                </a:solidFill>
                <a:effectLst/>
                <a:latin typeface="Arial"/>
                <a:ea typeface="Arial"/>
                <a:cs typeface="Arial"/>
                <a:sym typeface="Arial"/>
              </a:rPr>
              <a:t>jem</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slanje</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poruka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korisnicima</a:t>
            </a:r>
            <a:r>
              <a:rPr lang="sr-Latn-RS" sz="1100" b="0" i="0" u="none" strike="noStrike" cap="none" dirty="0" smtClean="0">
                <a:solidFill>
                  <a:srgbClr val="000000"/>
                </a:solidFill>
                <a:effectLst/>
                <a:latin typeface="Arial"/>
                <a:ea typeface="Arial"/>
                <a:cs typeface="Arial"/>
                <a:sym typeface="Arial"/>
              </a:rPr>
              <a:t>. Poziva se sendNotification metoda kojoj se prosledjuje push subscription objekat i string u kojem je payload poruke.</a:t>
            </a:r>
            <a:endParaRPr lang="en-US" sz="1100" b="0" i="0" u="none" strike="noStrike" cap="none" dirty="0" smtClean="0">
              <a:solidFill>
                <a:srgbClr val="000000"/>
              </a:solidFill>
              <a:effectLst/>
              <a:latin typeface="Arial"/>
              <a:ea typeface="Arial"/>
              <a:cs typeface="Arial"/>
              <a:sym typeface="Arial"/>
            </a:endParaRPr>
          </a:p>
          <a:p>
            <a:pPr marL="171450" lvl="0" indent="-171450" algn="l" rtl="0">
              <a:spcBef>
                <a:spcPts val="0"/>
              </a:spcBef>
              <a:spcAft>
                <a:spcPts val="0"/>
              </a:spcAft>
              <a:buFontTx/>
              <a:buChar char="-"/>
            </a:pPr>
            <a:r>
              <a:rPr lang="en-US" baseline="0" dirty="0" smtClean="0"/>
              <a:t>Rabbit</a:t>
            </a:r>
            <a:r>
              <a:rPr lang="sr-Latn-RS" baseline="0" dirty="0" smtClean="0"/>
              <a:t> je i</a:t>
            </a:r>
            <a:r>
              <a:rPr lang="en-US" sz="1100" b="0" i="0" u="none" strike="noStrike" cap="none" dirty="0" err="1" smtClean="0">
                <a:solidFill>
                  <a:srgbClr val="000000"/>
                </a:solidFill>
                <a:effectLst/>
                <a:latin typeface="Arial"/>
                <a:ea typeface="Arial"/>
                <a:cs typeface="Arial"/>
                <a:sym typeface="Arial"/>
              </a:rPr>
              <a:t>skoriscen</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kao</a:t>
            </a:r>
            <a:r>
              <a:rPr lang="en-US" sz="1100" b="0" i="0" u="none" strike="noStrike" cap="none" dirty="0" smtClean="0">
                <a:solidFill>
                  <a:srgbClr val="000000"/>
                </a:solidFill>
                <a:effectLst/>
                <a:latin typeface="Arial"/>
                <a:ea typeface="Arial"/>
                <a:cs typeface="Arial"/>
                <a:sym typeface="Arial"/>
              </a:rPr>
              <a:t> pub/sub </a:t>
            </a:r>
            <a:r>
              <a:rPr lang="en-US" sz="1100" b="0" i="0" u="none" strike="noStrike" cap="none" dirty="0" err="1" smtClean="0">
                <a:solidFill>
                  <a:srgbClr val="000000"/>
                </a:solidFill>
                <a:effectLst/>
                <a:latin typeface="Arial"/>
                <a:ea typeface="Arial"/>
                <a:cs typeface="Arial"/>
                <a:sym typeface="Arial"/>
              </a:rPr>
              <a:t>mehanizam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koriscenjem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redova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Postoji</a:t>
            </a:r>
            <a:r>
              <a:rPr lang="en-US" sz="1100" b="0" i="0" u="none" strike="noStrike" cap="none" dirty="0" smtClean="0">
                <a:solidFill>
                  <a:srgbClr val="000000"/>
                </a:solidFill>
                <a:effectLst/>
                <a:latin typeface="Arial"/>
                <a:ea typeface="Arial"/>
                <a:cs typeface="Arial"/>
                <a:sym typeface="Arial"/>
              </a:rPr>
              <a:t> red </a:t>
            </a:r>
            <a:r>
              <a:rPr lang="en-US" sz="1100" b="0" i="0" u="none" strike="noStrike" cap="none" dirty="0" err="1" smtClean="0">
                <a:solidFill>
                  <a:srgbClr val="000000"/>
                </a:solidFill>
                <a:effectLst/>
                <a:latin typeface="Arial"/>
                <a:ea typeface="Arial"/>
                <a:cs typeface="Arial"/>
                <a:sym typeface="Arial"/>
              </a:rPr>
              <a:t>preko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kojeg</a:t>
            </a:r>
            <a:r>
              <a:rPr lang="en-US" sz="1100" b="0" i="0" u="none" strike="noStrike" cap="none" dirty="0" smtClean="0">
                <a:solidFill>
                  <a:srgbClr val="000000"/>
                </a:solidFill>
                <a:effectLst/>
                <a:latin typeface="Arial"/>
                <a:ea typeface="Arial"/>
                <a:cs typeface="Arial"/>
                <a:sym typeface="Arial"/>
              </a:rPr>
              <a:t> web </a:t>
            </a:r>
            <a:r>
              <a:rPr lang="en-US" sz="1100" b="0" i="0" u="none" strike="noStrike" cap="none" dirty="0" err="1" smtClean="0">
                <a:solidFill>
                  <a:srgbClr val="000000"/>
                </a:solidFill>
                <a:effectLst/>
                <a:latin typeface="Arial"/>
                <a:ea typeface="Arial"/>
                <a:cs typeface="Arial"/>
                <a:sym typeface="Arial"/>
              </a:rPr>
              <a:t>api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dodaje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poruke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treba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obraditi</a:t>
            </a:r>
            <a:r>
              <a:rPr lang="en-US" sz="1100" b="0" i="0" u="none" strike="noStrike" cap="none" dirty="0" smtClean="0">
                <a:solidFill>
                  <a:srgbClr val="000000"/>
                </a:solidFill>
                <a:effectLst/>
                <a:latin typeface="Arial"/>
                <a:ea typeface="Arial"/>
                <a:cs typeface="Arial"/>
                <a:sym typeface="Arial"/>
              </a:rPr>
              <a:t> i red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koristi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kao</a:t>
            </a:r>
            <a:r>
              <a:rPr lang="en-US" sz="1100" b="0" i="0" u="none" strike="noStrike" cap="none" dirty="0" smtClean="0">
                <a:solidFill>
                  <a:srgbClr val="000000"/>
                </a:solidFill>
                <a:effectLst/>
                <a:latin typeface="Arial"/>
                <a:ea typeface="Arial"/>
                <a:cs typeface="Arial"/>
                <a:sym typeface="Arial"/>
              </a:rPr>
              <a:t> buffer da bi </a:t>
            </a:r>
            <a:r>
              <a:rPr lang="en-US" sz="1100" b="0" i="0" u="none" strike="noStrike" cap="none" dirty="0" err="1" smtClean="0">
                <a:solidFill>
                  <a:srgbClr val="000000"/>
                </a:solidFill>
                <a:effectLst/>
                <a:latin typeface="Arial"/>
                <a:ea typeface="Arial"/>
                <a:cs typeface="Arial"/>
                <a:sym typeface="Arial"/>
              </a:rPr>
              <a:t>slanje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poruka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namenjene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velikoj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grupi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mogle</a:t>
            </a:r>
            <a:r>
              <a:rPr lang="en-US" sz="1100" b="0" i="0" u="none" strike="noStrike" cap="none" dirty="0" smtClean="0">
                <a:solidFill>
                  <a:srgbClr val="000000"/>
                </a:solidFill>
                <a:effectLst/>
                <a:latin typeface="Arial"/>
                <a:ea typeface="Arial"/>
                <a:cs typeface="Arial"/>
                <a:sym typeface="Arial"/>
              </a:rPr>
              <a:t> da se </a:t>
            </a:r>
            <a:r>
              <a:rPr lang="en-US" sz="1100" b="0" i="0" u="none" strike="noStrike" cap="none" dirty="0" err="1" smtClean="0">
                <a:solidFill>
                  <a:srgbClr val="000000"/>
                </a:solidFill>
                <a:effectLst/>
                <a:latin typeface="Arial"/>
                <a:ea typeface="Arial"/>
                <a:cs typeface="Arial"/>
                <a:sym typeface="Arial"/>
              </a:rPr>
              <a:t>preplicu</a:t>
            </a:r>
            <a:r>
              <a:rPr lang="en-US" sz="1100" b="0" i="0" u="none" strike="noStrike" cap="none" dirty="0" smtClean="0">
                <a:solidFill>
                  <a:srgbClr val="000000"/>
                </a:solidFill>
                <a:effectLst/>
                <a:latin typeface="Arial"/>
                <a:ea typeface="Arial"/>
                <a:cs typeface="Arial"/>
                <a:sym typeface="Arial"/>
              </a:rPr>
              <a:t>. Na </a:t>
            </a:r>
            <a:r>
              <a:rPr lang="en-US" sz="1100" b="0" i="0" u="none" strike="noStrike" cap="none" dirty="0" err="1" smtClean="0">
                <a:solidFill>
                  <a:srgbClr val="000000"/>
                </a:solidFill>
                <a:effectLst/>
                <a:latin typeface="Arial"/>
                <a:ea typeface="Arial"/>
                <a:cs typeface="Arial"/>
                <a:sym typeface="Arial"/>
              </a:rPr>
              <a:t>taj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nacin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nece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doci</a:t>
            </a:r>
            <a:r>
              <a:rPr lang="en-US" sz="1100" b="0" i="0" u="none" strike="noStrike" cap="none" dirty="0" smtClean="0">
                <a:solidFill>
                  <a:srgbClr val="000000"/>
                </a:solidFill>
                <a:effectLst/>
                <a:latin typeface="Arial"/>
                <a:ea typeface="Arial"/>
                <a:cs typeface="Arial"/>
                <a:sym typeface="Arial"/>
              </a:rPr>
              <a:t> do </a:t>
            </a:r>
            <a:r>
              <a:rPr lang="en-US" sz="1100" b="0" i="0" u="none" strike="noStrike" cap="none" dirty="0" err="1" smtClean="0">
                <a:solidFill>
                  <a:srgbClr val="000000"/>
                </a:solidFill>
                <a:effectLst/>
                <a:latin typeface="Arial"/>
                <a:ea typeface="Arial"/>
                <a:cs typeface="Arial"/>
                <a:sym typeface="Arial"/>
              </a:rPr>
              <a:t>zagusenja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ukoloiko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veliki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broj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pretplata</a:t>
            </a:r>
            <a:r>
              <a:rPr lang="en-US" sz="1100" b="0" i="0" u="none" strike="noStrike" cap="none" dirty="0" smtClean="0">
                <a:solidFill>
                  <a:srgbClr val="000000"/>
                </a:solidFill>
                <a:effectLst/>
                <a:latin typeface="Arial"/>
                <a:ea typeface="Arial"/>
                <a:cs typeface="Arial"/>
                <a:sym typeface="Arial"/>
              </a:rPr>
              <a:t>.</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178858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sr-Latn-RS" sz="1100" b="0" i="0" u="none" strike="noStrike" cap="none" dirty="0" smtClean="0">
                <a:solidFill>
                  <a:srgbClr val="000000"/>
                </a:solidFill>
                <a:effectLst/>
                <a:latin typeface="Arial"/>
                <a:ea typeface="Arial"/>
                <a:cs typeface="Arial"/>
                <a:sym typeface="Arial"/>
              </a:rPr>
              <a:t>Material UI (biblioteka koja sadrzi gotove React kompoente svih neophodnih elemenata za kreiranje  aplikacije koja izgleda kao native mobilne aplikacije)</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7999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sr-Latn-RS" sz="1100" b="0" i="0" u="none" strike="noStrike" cap="none" dirty="0" smtClean="0">
                <a:solidFill>
                  <a:srgbClr val="000000"/>
                </a:solidFill>
                <a:effectLst/>
                <a:latin typeface="Arial"/>
                <a:ea typeface="Arial"/>
                <a:cs typeface="Arial"/>
                <a:sym typeface="Arial"/>
              </a:rPr>
              <a:t>Najpre je potrebno zahtevati dozvolu od korisnika za prikaz push obaveštenja (</a:t>
            </a:r>
            <a:r>
              <a:rPr lang="en-US" sz="1100" b="0" i="0" u="none" strike="noStrike" cap="none" dirty="0" err="1" smtClean="0">
                <a:solidFill>
                  <a:srgbClr val="000000"/>
                </a:solidFill>
                <a:effectLst/>
                <a:latin typeface="Arial"/>
                <a:ea typeface="Arial"/>
                <a:cs typeface="Arial"/>
                <a:sym typeface="Arial"/>
              </a:rPr>
              <a:t>poziv</a:t>
            </a:r>
            <a:r>
              <a:rPr lang="sr-Latn-RS" sz="1100" b="0" i="0" u="none" strike="noStrike" cap="none" dirty="0" smtClean="0">
                <a:solidFill>
                  <a:srgbClr val="000000"/>
                </a:solidFill>
                <a:effectLst/>
                <a:latin typeface="Arial"/>
                <a:ea typeface="Arial"/>
                <a:cs typeface="Arial"/>
                <a:sym typeface="Arial"/>
              </a:rPr>
              <a:t>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requestPermission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metod</a:t>
            </a:r>
            <a:r>
              <a:rPr lang="sr-Latn-RS" sz="1100" b="0" i="0" u="none" strike="noStrike" cap="none" dirty="0" smtClean="0">
                <a:solidFill>
                  <a:srgbClr val="000000"/>
                </a:solidFill>
                <a:effectLst/>
                <a:latin typeface="Arial"/>
                <a:ea typeface="Arial"/>
                <a:cs typeface="Arial"/>
                <a:sym typeface="Arial"/>
              </a:rPr>
              <a:t>e</a:t>
            </a:r>
            <a:r>
              <a:rPr lang="en-US" sz="1100" b="0" i="0" u="none" strike="noStrike" cap="none" dirty="0" smtClean="0">
                <a:solidFill>
                  <a:srgbClr val="000000"/>
                </a:solidFill>
                <a:effectLst/>
                <a:latin typeface="Arial"/>
                <a:ea typeface="Arial"/>
                <a:cs typeface="Arial"/>
                <a:sym typeface="Arial"/>
              </a:rPr>
              <a:t> Notification API-ja</a:t>
            </a:r>
            <a:r>
              <a:rPr lang="sr-Latn-RS" sz="1100" b="0" i="0" u="none" strike="noStrike" cap="none" dirty="0" smtClean="0">
                <a:solidFill>
                  <a:srgbClr val="000000"/>
                </a:solidFill>
                <a:effectLst/>
                <a:latin typeface="Arial"/>
                <a:ea typeface="Arial"/>
                <a:cs typeface="Arial"/>
                <a:sym typeface="Arial"/>
              </a:rPr>
              <a:t>).</a:t>
            </a:r>
            <a:endParaRPr lang="en-US" sz="1100" b="0" i="0" u="none" strike="noStrike" cap="none" dirty="0" smtClean="0">
              <a:solidFill>
                <a:srgbClr val="000000"/>
              </a:solidFill>
              <a:effectLst/>
              <a:latin typeface="Arial"/>
              <a:ea typeface="Arial"/>
              <a:cs typeface="Arial"/>
              <a:sym typeface="Arial"/>
            </a:endParaRPr>
          </a:p>
          <a:p>
            <a:pPr lvl="0"/>
            <a:r>
              <a:rPr lang="en-US" sz="1100" b="0" i="0" u="none" strike="noStrike" cap="none" dirty="0" smtClean="0">
                <a:solidFill>
                  <a:srgbClr val="000000"/>
                </a:solidFill>
                <a:effectLst/>
                <a:latin typeface="Arial"/>
                <a:ea typeface="Arial"/>
                <a:cs typeface="Arial"/>
                <a:sym typeface="Arial"/>
              </a:rPr>
              <a:t>Web aplikacija </a:t>
            </a:r>
            <a:r>
              <a:rPr lang="en-US" sz="1100" b="0" i="0" u="none" strike="noStrike" cap="none" dirty="0" err="1" smtClean="0">
                <a:solidFill>
                  <a:srgbClr val="000000"/>
                </a:solidFill>
                <a:effectLst/>
                <a:latin typeface="Arial"/>
                <a:ea typeface="Arial"/>
                <a:cs typeface="Arial"/>
                <a:sym typeface="Arial"/>
              </a:rPr>
              <a:t>zahteva</a:t>
            </a:r>
            <a:r>
              <a:rPr lang="en-US" sz="1100" b="0" i="0" u="none" strike="noStrike" cap="none" dirty="0" smtClean="0">
                <a:solidFill>
                  <a:srgbClr val="000000"/>
                </a:solidFill>
                <a:effectLst/>
                <a:latin typeface="Arial"/>
                <a:ea typeface="Arial"/>
                <a:cs typeface="Arial"/>
                <a:sym typeface="Arial"/>
              </a:rPr>
              <a:t> od </a:t>
            </a:r>
            <a:r>
              <a:rPr lang="en-US" sz="1100" b="0" i="0" u="none" strike="noStrike" cap="none" dirty="0" err="1" smtClean="0">
                <a:solidFill>
                  <a:srgbClr val="000000"/>
                </a:solidFill>
                <a:effectLst/>
                <a:latin typeface="Arial"/>
                <a:ea typeface="Arial"/>
                <a:cs typeface="Arial"/>
                <a:sym typeface="Arial"/>
              </a:rPr>
              <a:t>pretraživača</a:t>
            </a:r>
            <a:r>
              <a:rPr lang="en-US" sz="1100" b="0" i="0" u="none" strike="noStrike" cap="none" dirty="0" smtClean="0">
                <a:solidFill>
                  <a:srgbClr val="000000"/>
                </a:solidFill>
                <a:effectLst/>
                <a:latin typeface="Arial"/>
                <a:ea typeface="Arial"/>
                <a:cs typeface="Arial"/>
                <a:sym typeface="Arial"/>
              </a:rPr>
              <a:t> da </a:t>
            </a:r>
            <a:r>
              <a:rPr lang="en-US" sz="1100" b="0" i="0" u="none" strike="noStrike" cap="none" dirty="0" err="1" smtClean="0">
                <a:solidFill>
                  <a:srgbClr val="000000"/>
                </a:solidFill>
                <a:effectLst/>
                <a:latin typeface="Arial"/>
                <a:ea typeface="Arial"/>
                <a:cs typeface="Arial"/>
                <a:sym typeface="Arial"/>
              </a:rPr>
              <a:t>registruje</a:t>
            </a:r>
            <a:r>
              <a:rPr lang="en-US" sz="1100" b="0" i="0" u="none" strike="noStrike" cap="none" dirty="0" smtClean="0">
                <a:solidFill>
                  <a:srgbClr val="000000"/>
                </a:solidFill>
                <a:effectLst/>
                <a:latin typeface="Arial"/>
                <a:ea typeface="Arial"/>
                <a:cs typeface="Arial"/>
                <a:sym typeface="Arial"/>
              </a:rPr>
              <a:t> Service Worker </a:t>
            </a:r>
            <a:r>
              <a:rPr lang="en-US" sz="1100" b="0" i="0" u="none" strike="noStrike" cap="none" dirty="0" err="1" smtClean="0">
                <a:solidFill>
                  <a:srgbClr val="000000"/>
                </a:solidFill>
                <a:effectLst/>
                <a:latin typeface="Arial"/>
                <a:ea typeface="Arial"/>
                <a:cs typeface="Arial"/>
                <a:sym typeface="Arial"/>
              </a:rPr>
              <a:t>pozivanjem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navigator.serviceWorker.register</a:t>
            </a:r>
            <a:r>
              <a:rPr lang="en-US" sz="1100" b="0" i="0" u="none" strike="noStrike" cap="none" dirty="0" smtClean="0">
                <a:solidFill>
                  <a:srgbClr val="000000"/>
                </a:solidFill>
                <a:effectLst/>
                <a:latin typeface="Arial"/>
                <a:ea typeface="Arial"/>
                <a:cs typeface="Arial"/>
                <a:sym typeface="Arial"/>
              </a:rPr>
              <a:t>(</a:t>
            </a:r>
            <a:r>
              <a:rPr lang="sr-Latn-RS" sz="1100" b="0" i="0" u="none" strike="noStrike" cap="none" dirty="0" smtClean="0">
                <a:solidFill>
                  <a:srgbClr val="000000"/>
                </a:solidFill>
                <a:effectLst/>
                <a:latin typeface="Arial"/>
                <a:ea typeface="Arial"/>
                <a:cs typeface="Arial"/>
                <a:sym typeface="Arial"/>
              </a:rPr>
              <a:t>url</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metode</a:t>
            </a:r>
            <a:r>
              <a:rPr lang="sr-Latn-R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dostupne</a:t>
            </a:r>
            <a:r>
              <a:rPr lang="en-US" sz="1100" b="0" i="0" u="none" strike="noStrike" cap="none" dirty="0" smtClean="0">
                <a:solidFill>
                  <a:srgbClr val="000000"/>
                </a:solidFill>
                <a:effectLst/>
                <a:latin typeface="Arial"/>
                <a:ea typeface="Arial"/>
                <a:cs typeface="Arial"/>
                <a:sym typeface="Arial"/>
              </a:rPr>
              <a:t> u </a:t>
            </a:r>
            <a:r>
              <a:rPr lang="en-US" sz="1100" b="0" i="0" u="none" strike="noStrike" cap="none" dirty="0" err="1" smtClean="0">
                <a:solidFill>
                  <a:srgbClr val="000000"/>
                </a:solidFill>
                <a:effectLst/>
                <a:latin typeface="Arial"/>
                <a:ea typeface="Arial"/>
                <a:cs typeface="Arial"/>
                <a:sym typeface="Arial"/>
              </a:rPr>
              <a:t>većini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pretraživača</a:t>
            </a:r>
            <a:r>
              <a:rPr lang="sr-Latn-RS" sz="1100" b="0" i="0" u="none" strike="noStrike" cap="none" dirty="0" smtClean="0">
                <a:solidFill>
                  <a:srgbClr val="000000"/>
                </a:solidFill>
                <a:effectLst/>
                <a:latin typeface="Arial"/>
                <a:ea typeface="Arial"/>
                <a:cs typeface="Arial"/>
                <a:sym typeface="Arial"/>
              </a:rPr>
              <a:t>.</a:t>
            </a:r>
            <a:endParaRPr lang="en-US" sz="1100" b="0" i="0" u="none" strike="noStrike" cap="none" dirty="0" smtClean="0">
              <a:solidFill>
                <a:srgbClr val="000000"/>
              </a:solidFill>
              <a:effectLst/>
              <a:latin typeface="Arial"/>
              <a:ea typeface="Arial"/>
              <a:cs typeface="Arial"/>
              <a:sym typeface="Arial"/>
            </a:endParaRPr>
          </a:p>
          <a:p>
            <a:pPr lvl="0"/>
            <a:r>
              <a:rPr lang="sr-Latn-RS" sz="1100" b="0" i="0" u="none" strike="noStrike" cap="none" dirty="0" smtClean="0">
                <a:solidFill>
                  <a:srgbClr val="000000"/>
                </a:solidFill>
                <a:effectLst/>
                <a:latin typeface="Arial"/>
                <a:ea typeface="Arial"/>
                <a:cs typeface="Arial"/>
                <a:sym typeface="Arial"/>
              </a:rPr>
              <a:t>Da bi registracija bila uspešna, sve aplikacije moraju biti servirane sa istog origin-a i posedovati validan SSL sertifikat.</a:t>
            </a:r>
            <a:r>
              <a:rPr lang="en-US" sz="1100" b="0" i="0" u="none" strike="noStrike" cap="none" dirty="0" smtClean="0">
                <a:solidFill>
                  <a:srgbClr val="000000"/>
                </a:solidFill>
                <a:effectLst/>
                <a:latin typeface="Arial"/>
                <a:ea typeface="Arial"/>
                <a:cs typeface="Arial"/>
                <a:sym typeface="Arial"/>
              </a:rPr>
              <a:t> U </a:t>
            </a:r>
            <a:r>
              <a:rPr lang="en-US" sz="1100" b="0" i="0" u="none" strike="noStrike" cap="none" dirty="0" err="1" smtClean="0">
                <a:solidFill>
                  <a:srgbClr val="000000"/>
                </a:solidFill>
                <a:effectLst/>
                <a:latin typeface="Arial"/>
                <a:ea typeface="Arial"/>
                <a:cs typeface="Arial"/>
                <a:sym typeface="Arial"/>
              </a:rPr>
              <a:t>tu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svrhu</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ispred</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ostalih</a:t>
            </a:r>
            <a:r>
              <a:rPr lang="en-US" sz="1100" b="0" i="0" u="none" strike="noStrike" cap="none" baseline="0" dirty="0" smtClean="0">
                <a:solidFill>
                  <a:srgbClr val="000000"/>
                </a:solidFill>
                <a:effectLst/>
                <a:latin typeface="Arial"/>
                <a:ea typeface="Arial"/>
                <a:cs typeface="Arial"/>
                <a:sym typeface="Arial"/>
              </a:rPr>
              <a:t> aplikacija </a:t>
            </a:r>
            <a:r>
              <a:rPr lang="en-US" sz="1100" b="0" i="0" u="none" strike="noStrike" cap="none" baseline="0" dirty="0" err="1" smtClean="0">
                <a:solidFill>
                  <a:srgbClr val="000000"/>
                </a:solidFill>
                <a:effectLst/>
                <a:latin typeface="Arial"/>
                <a:ea typeface="Arial"/>
                <a:cs typeface="Arial"/>
                <a:sym typeface="Arial"/>
              </a:rPr>
              <a:t>na</a:t>
            </a:r>
            <a:r>
              <a:rPr lang="en-US" sz="1100" b="0" i="0" u="none" strike="noStrike" cap="none" baseline="0" dirty="0" smtClean="0">
                <a:solidFill>
                  <a:srgbClr val="000000"/>
                </a:solidFill>
                <a:effectLst/>
                <a:latin typeface="Arial"/>
                <a:ea typeface="Arial"/>
                <a:cs typeface="Arial"/>
                <a:sym typeface="Arial"/>
              </a:rPr>
              <a:t> server </a:t>
            </a:r>
            <a:r>
              <a:rPr lang="en-US" sz="1100" b="0" i="0" u="none" strike="noStrike" cap="none" baseline="0" dirty="0" err="1" smtClean="0">
                <a:solidFill>
                  <a:srgbClr val="000000"/>
                </a:solidFill>
                <a:effectLst/>
                <a:latin typeface="Arial"/>
                <a:ea typeface="Arial"/>
                <a:cs typeface="Arial"/>
                <a:sym typeface="Arial"/>
              </a:rPr>
              <a:t>stoji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nginx</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api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koji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dodaje</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ssl</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sertifikat</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svim</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odgovorima</a:t>
            </a:r>
            <a:r>
              <a:rPr lang="en-US" sz="1100" b="0" i="0" u="none" strike="noStrike" cap="none" baseline="0" dirty="0" smtClean="0">
                <a:solidFill>
                  <a:srgbClr val="000000"/>
                </a:solidFill>
                <a:effectLst/>
                <a:latin typeface="Arial"/>
                <a:ea typeface="Arial"/>
                <a:cs typeface="Arial"/>
                <a:sym typeface="Arial"/>
              </a:rPr>
              <a:t> i </a:t>
            </a:r>
            <a:r>
              <a:rPr lang="en-US" sz="1100" b="0" i="0" u="none" strike="noStrike" cap="none" baseline="0" dirty="0" err="1" smtClean="0">
                <a:solidFill>
                  <a:srgbClr val="000000"/>
                </a:solidFill>
                <a:effectLst/>
                <a:latin typeface="Arial"/>
                <a:ea typeface="Arial"/>
                <a:cs typeface="Arial"/>
                <a:sym typeface="Arial"/>
              </a:rPr>
              <a:t>rutira</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zahteve</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prema</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odgovarajucim</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aplikacijama</a:t>
            </a:r>
            <a:r>
              <a:rPr lang="en-US" sz="1100" b="0" i="0" u="none" strike="noStrike" cap="none" baseline="0" dirty="0" smtClean="0">
                <a:solidFill>
                  <a:srgbClr val="000000"/>
                </a:solidFill>
                <a:effectLst/>
                <a:latin typeface="Arial"/>
                <a:ea typeface="Arial"/>
                <a:cs typeface="Arial"/>
                <a:sym typeface="Arial"/>
              </a:rPr>
              <a:t>.</a:t>
            </a:r>
            <a:endParaRPr lang="sr-Latn-RS" sz="1100" b="0" i="0" u="none" strike="noStrike" cap="none" baseline="0" dirty="0" smtClean="0">
              <a:solidFill>
                <a:srgbClr val="000000"/>
              </a:solidFill>
              <a:effectLst/>
              <a:latin typeface="Arial"/>
              <a:ea typeface="Arial"/>
              <a:cs typeface="Arial"/>
              <a:sym typeface="Arial"/>
            </a:endParaRPr>
          </a:p>
          <a:p>
            <a:pPr lvl="0"/>
            <a:r>
              <a:rPr lang="sr-Latn-RS" sz="1100" b="0" i="0" u="none" strike="noStrike" cap="none" baseline="0" dirty="0" smtClean="0">
                <a:solidFill>
                  <a:srgbClr val="000000"/>
                </a:solidFill>
                <a:effectLst/>
                <a:latin typeface="Arial"/>
                <a:ea typeface="Arial"/>
                <a:cs typeface="Arial"/>
                <a:sym typeface="Arial"/>
              </a:rPr>
              <a:t>Worker registrujemo nakon prijave korisnika zato sto nam je neophodan user Id. A userId je neophodan da bi mogli da prosledimo push obavestenje odgovarajucem korisniku.</a:t>
            </a:r>
            <a:endParaRPr lang="en-US" sz="1100" b="0" i="0" u="none" strike="noStrike" cap="none" dirty="0" smtClean="0">
              <a:solidFill>
                <a:srgbClr val="000000"/>
              </a:solidFill>
              <a:effectLst/>
              <a:latin typeface="Arial"/>
              <a:ea typeface="Arial"/>
              <a:cs typeface="Arial"/>
              <a:sym typeface="Arial"/>
            </a:endParaRPr>
          </a:p>
          <a:p>
            <a:pPr marL="139700" indent="0">
              <a:buNone/>
            </a:pPr>
            <a:endParaRPr lang="en-US" dirty="0"/>
          </a:p>
        </p:txBody>
      </p:sp>
    </p:spTree>
    <p:extLst>
      <p:ext uri="{BB962C8B-B14F-4D97-AF65-F5344CB8AC3E}">
        <p14:creationId xmlns:p14="http://schemas.microsoft.com/office/powerpoint/2010/main" val="251533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pretplaćivanje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obaveštenja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iskorišćen</a:t>
            </a:r>
            <a:r>
              <a:rPr lang="en-US" sz="1100" b="0" i="0" u="none" strike="noStrike" cap="none" dirty="0" smtClean="0">
                <a:solidFill>
                  <a:srgbClr val="000000"/>
                </a:solidFill>
                <a:effectLst/>
                <a:latin typeface="Arial"/>
                <a:ea typeface="Arial"/>
                <a:cs typeface="Arial"/>
                <a:sym typeface="Arial"/>
              </a:rPr>
              <a:t> je „activate“ </a:t>
            </a:r>
            <a:r>
              <a:rPr lang="en-US" sz="1100" b="0" i="0" u="none" strike="noStrike" cap="none" dirty="0" err="1" smtClean="0">
                <a:solidFill>
                  <a:srgbClr val="000000"/>
                </a:solidFill>
                <a:effectLst/>
                <a:latin typeface="Arial"/>
                <a:ea typeface="Arial"/>
                <a:cs typeface="Arial"/>
                <a:sym typeface="Arial"/>
              </a:rPr>
              <a:t>događaj</a:t>
            </a:r>
            <a:r>
              <a:rPr lang="sr-Latn-RS" sz="1100" b="0"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Push subscription </a:t>
            </a:r>
            <a:r>
              <a:rPr lang="en-US" sz="1100" b="0" i="0" u="none" strike="noStrike" cap="none" dirty="0" err="1" smtClean="0">
                <a:solidFill>
                  <a:srgbClr val="000000"/>
                </a:solidFill>
                <a:effectLst/>
                <a:latin typeface="Arial"/>
                <a:ea typeface="Arial"/>
                <a:cs typeface="Arial"/>
                <a:sym typeface="Arial"/>
              </a:rPr>
              <a:t>objekat</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kreira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pozivom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self.registration.pushManager.subscribe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metode</a:t>
            </a:r>
            <a:r>
              <a:rPr lang="sr-Latn-RS" sz="1100" b="0" i="0" u="none" strike="noStrike" cap="none" dirty="0" smtClean="0">
                <a:solidFill>
                  <a:srgbClr val="000000"/>
                </a:solidFill>
                <a:effectLst/>
                <a:latin typeface="Arial"/>
                <a:ea typeface="Arial"/>
                <a:cs typeface="Arial"/>
                <a:sym typeface="Arial"/>
              </a:rPr>
              <a:t> Push API-ja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kojoj</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kao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parametar</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prosleđuju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opcije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uključuju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javni</a:t>
            </a:r>
            <a:r>
              <a:rPr lang="en-US" sz="1100" b="0" i="0" u="none" strike="noStrike" cap="none" dirty="0" smtClean="0">
                <a:solidFill>
                  <a:srgbClr val="000000"/>
                </a:solidFill>
                <a:effectLst/>
                <a:latin typeface="Arial"/>
                <a:ea typeface="Arial"/>
                <a:cs typeface="Arial"/>
                <a:sym typeface="Arial"/>
              </a:rPr>
              <a:t> VAPID </a:t>
            </a:r>
            <a:r>
              <a:rPr lang="en-US" sz="1100" b="0" i="0" u="none" strike="noStrike" cap="none" dirty="0" err="1" smtClean="0">
                <a:solidFill>
                  <a:srgbClr val="000000"/>
                </a:solidFill>
                <a:effectLst/>
                <a:latin typeface="Arial"/>
                <a:ea typeface="Arial"/>
                <a:cs typeface="Arial"/>
                <a:sym typeface="Arial"/>
              </a:rPr>
              <a:t>ključ</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opcije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prikaza</a:t>
            </a:r>
            <a:r>
              <a:rPr lang="en-US" sz="1100" b="0" i="0" u="none" strike="noStrike" cap="none" dirty="0" smtClean="0">
                <a:solidFill>
                  <a:srgbClr val="000000"/>
                </a:solidFill>
                <a:effectLst/>
                <a:latin typeface="Arial"/>
                <a:ea typeface="Arial"/>
                <a:cs typeface="Arial"/>
                <a:sym typeface="Arial"/>
              </a:rPr>
              <a:t>. </a:t>
            </a:r>
          </a:p>
          <a:p>
            <a:r>
              <a:rPr lang="en-US" sz="1100" b="0" i="0" u="none" strike="noStrike" cap="none" dirty="0" smtClean="0">
                <a:solidFill>
                  <a:srgbClr val="000000"/>
                </a:solidFill>
                <a:effectLst/>
                <a:latin typeface="Arial"/>
                <a:cs typeface="Arial"/>
                <a:sym typeface="Arial"/>
              </a:rPr>
              <a:t>2. </a:t>
            </a:r>
            <a:r>
              <a:rPr lang="sr-Latn-RS" sz="1100" b="0" i="0" u="none" strike="noStrike" cap="none" dirty="0" smtClean="0">
                <a:solidFill>
                  <a:srgbClr val="000000"/>
                </a:solidFill>
                <a:effectLst/>
                <a:latin typeface="Arial"/>
                <a:ea typeface="Arial"/>
                <a:cs typeface="Arial"/>
                <a:sym typeface="Arial"/>
              </a:rPr>
              <a:t>Kreirani push subscription objekat se dodaje korisniku na Notifikaci</a:t>
            </a:r>
            <a:r>
              <a:rPr lang="en-US" sz="1100" b="0" i="0" u="none" strike="noStrike" cap="none" dirty="0" err="1" smtClean="0">
                <a:solidFill>
                  <a:srgbClr val="000000"/>
                </a:solidFill>
                <a:effectLst/>
                <a:latin typeface="Arial"/>
                <a:ea typeface="Arial"/>
                <a:cs typeface="Arial"/>
                <a:sym typeface="Arial"/>
              </a:rPr>
              <a:t>onom</a:t>
            </a:r>
            <a:r>
              <a:rPr lang="sr-Latn-RS" sz="1100" b="0" i="0" u="none" strike="noStrike" cap="none" dirty="0" smtClean="0">
                <a:solidFill>
                  <a:srgbClr val="000000"/>
                </a:solidFill>
                <a:effectLst/>
                <a:latin typeface="Arial"/>
                <a:ea typeface="Arial"/>
                <a:cs typeface="Arial"/>
                <a:sym typeface="Arial"/>
              </a:rPr>
              <a:t> servisu. </a:t>
            </a:r>
            <a:r>
              <a:rPr lang="en-US" sz="1100" b="0" i="0" u="none" strike="noStrike" cap="none" dirty="0" smtClean="0">
                <a:solidFill>
                  <a:srgbClr val="000000"/>
                </a:solidFill>
                <a:effectLst/>
                <a:latin typeface="Arial"/>
                <a:ea typeface="Arial"/>
                <a:cs typeface="Arial"/>
                <a:sym typeface="Arial"/>
              </a:rPr>
              <a:t>push subscription </a:t>
            </a:r>
            <a:r>
              <a:rPr lang="en-US" sz="1100" b="0" i="0" u="none" strike="noStrike" cap="none" dirty="0" err="1" smtClean="0">
                <a:solidFill>
                  <a:srgbClr val="000000"/>
                </a:solidFill>
                <a:effectLst/>
                <a:latin typeface="Arial"/>
                <a:ea typeface="Arial"/>
                <a:cs typeface="Arial"/>
                <a:sym typeface="Arial"/>
              </a:rPr>
              <a:t>objekat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sadrzi</a:t>
            </a:r>
            <a:r>
              <a:rPr lang="en-US" sz="1100" b="0" i="0" u="none" strike="noStrike" cap="none" dirty="0" smtClean="0">
                <a:solidFill>
                  <a:srgbClr val="000000"/>
                </a:solidFill>
                <a:effectLst/>
                <a:latin typeface="Arial"/>
                <a:ea typeface="Arial"/>
                <a:cs typeface="Arial"/>
                <a:sym typeface="Arial"/>
              </a:rPr>
              <a:t> endpoint i </a:t>
            </a:r>
            <a:r>
              <a:rPr lang="en-US" sz="1100" b="0" i="0" u="none" strike="noStrike" cap="none" dirty="0" err="1" smtClean="0">
                <a:solidFill>
                  <a:srgbClr val="000000"/>
                </a:solidFill>
                <a:effectLst/>
                <a:latin typeface="Arial"/>
                <a:ea typeface="Arial"/>
                <a:cs typeface="Arial"/>
                <a:sym typeface="Arial"/>
              </a:rPr>
              <a:t>kljuceve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zajedno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identifikatorom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uzima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iz</a:t>
            </a:r>
            <a:r>
              <a:rPr lang="en-US" sz="1100" b="0" i="0" u="none" strike="noStrike" cap="none" dirty="0" smtClean="0">
                <a:solidFill>
                  <a:srgbClr val="000000"/>
                </a:solidFill>
                <a:effectLst/>
                <a:latin typeface="Arial"/>
                <a:ea typeface="Arial"/>
                <a:cs typeface="Arial"/>
                <a:sym typeface="Arial"/>
              </a:rPr>
              <a:t> query </a:t>
            </a:r>
            <a:r>
              <a:rPr lang="en-US" sz="1100" b="0" i="0" u="none" strike="noStrike" cap="none" dirty="0" err="1" smtClean="0">
                <a:solidFill>
                  <a:srgbClr val="000000"/>
                </a:solidFill>
                <a:effectLst/>
                <a:latin typeface="Arial"/>
                <a:ea typeface="Arial"/>
                <a:cs typeface="Arial"/>
                <a:sym typeface="Arial"/>
              </a:rPr>
              <a:t>parametara</a:t>
            </a:r>
            <a:r>
              <a:rPr lang="en-US" sz="1100" b="0" i="0" u="none" strike="noStrike" cap="none" dirty="0" smtClean="0">
                <a:solidFill>
                  <a:srgbClr val="000000"/>
                </a:solidFill>
                <a:effectLst/>
                <a:latin typeface="Arial"/>
                <a:ea typeface="Arial"/>
                <a:cs typeface="Arial"/>
                <a:sym typeface="Arial"/>
              </a:rPr>
              <a:t> URL-a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kojeg</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učitan</a:t>
            </a:r>
            <a:r>
              <a:rPr lang="en-US" sz="1100" b="0" i="0" u="none" strike="noStrike" cap="none" dirty="0" smtClean="0">
                <a:solidFill>
                  <a:srgbClr val="000000"/>
                </a:solidFill>
                <a:effectLst/>
                <a:latin typeface="Arial"/>
                <a:ea typeface="Arial"/>
                <a:cs typeface="Arial"/>
                <a:sym typeface="Arial"/>
              </a:rPr>
              <a:t> Service Worker. </a:t>
            </a:r>
            <a:r>
              <a:rPr lang="en-US" sz="1100" b="0" i="0" u="none" strike="noStrike" cap="none" dirty="0" err="1" smtClean="0">
                <a:solidFill>
                  <a:srgbClr val="000000"/>
                </a:solidFill>
                <a:effectLst/>
                <a:latin typeface="Arial"/>
                <a:ea typeface="Arial"/>
                <a:cs typeface="Arial"/>
                <a:sym typeface="Arial"/>
              </a:rPr>
              <a:t>Ukoliko</a:t>
            </a:r>
            <a:r>
              <a:rPr lang="en-US" sz="1100" b="0" i="0" u="none" strike="noStrike" cap="none" dirty="0" smtClean="0">
                <a:solidFill>
                  <a:srgbClr val="000000"/>
                </a:solidFill>
                <a:effectLst/>
                <a:latin typeface="Arial"/>
                <a:ea typeface="Arial"/>
                <a:cs typeface="Arial"/>
                <a:sym typeface="Arial"/>
              </a:rPr>
              <a:t> je push subscription </a:t>
            </a:r>
            <a:r>
              <a:rPr lang="en-US" sz="1100" b="0" i="0" u="none" strike="noStrike" cap="none" dirty="0" err="1" smtClean="0">
                <a:solidFill>
                  <a:srgbClr val="000000"/>
                </a:solidFill>
                <a:effectLst/>
                <a:latin typeface="Arial"/>
                <a:ea typeface="Arial"/>
                <a:cs typeface="Arial"/>
                <a:sym typeface="Arial"/>
              </a:rPr>
              <a:t>već</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sačuvan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a:t>
            </a:r>
            <a:r>
              <a:rPr lang="en-US" sz="1100" b="0" i="0" u="none" strike="noStrike" cap="none" dirty="0" smtClean="0">
                <a:solidFill>
                  <a:srgbClr val="000000"/>
                </a:solidFill>
                <a:effectLst/>
                <a:latin typeface="Arial"/>
                <a:ea typeface="Arial"/>
                <a:cs typeface="Arial"/>
                <a:sym typeface="Arial"/>
              </a:rPr>
              <a:t> on </a:t>
            </a:r>
            <a:r>
              <a:rPr lang="en-US" sz="1100" b="0" i="0" u="none" strike="noStrike" cap="none" dirty="0" err="1" smtClean="0">
                <a:solidFill>
                  <a:srgbClr val="000000"/>
                </a:solidFill>
                <a:effectLst/>
                <a:latin typeface="Arial"/>
                <a:ea typeface="Arial"/>
                <a:cs typeface="Arial"/>
                <a:sym typeface="Arial"/>
              </a:rPr>
              <a:t>će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biti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zamenjen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novim</a:t>
            </a:r>
            <a:r>
              <a:rPr lang="en-US" sz="1100" b="0" i="0" u="none" strike="noStrike" cap="none" dirty="0" smtClean="0">
                <a:solidFill>
                  <a:srgbClr val="000000"/>
                </a:solidFill>
                <a:effectLst/>
                <a:latin typeface="Arial"/>
                <a:ea typeface="Arial"/>
                <a:cs typeface="Arial"/>
                <a:sym typeface="Arial"/>
              </a:rPr>
              <a: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smtClean="0">
                <a:solidFill>
                  <a:srgbClr val="000000"/>
                </a:solidFill>
                <a:effectLst/>
                <a:latin typeface="Arial"/>
                <a:cs typeface="Arial"/>
                <a:sym typeface="Arial"/>
              </a:rPr>
              <a:t>3. </a:t>
            </a:r>
            <a:r>
              <a:rPr lang="en-US" sz="1100" b="0" i="0" u="none" strike="noStrike" cap="none" dirty="0" err="1" smtClean="0">
                <a:solidFill>
                  <a:srgbClr val="000000"/>
                </a:solidFill>
                <a:effectLst/>
                <a:latin typeface="Arial"/>
                <a:ea typeface="Arial"/>
                <a:cs typeface="Arial"/>
                <a:sym typeface="Arial"/>
              </a:rPr>
              <a:t>Kačenjem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događaj</a:t>
            </a:r>
            <a:r>
              <a:rPr lang="en-US" sz="1100" b="0" i="0" u="none" strike="noStrike" cap="none"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se </a:t>
            </a:r>
            <a:r>
              <a:rPr lang="en-US" sz="1100" b="0" i="0" u="none" strike="noStrike" cap="none" dirty="0" err="1" smtClean="0">
                <a:solidFill>
                  <a:srgbClr val="000000"/>
                </a:solidFill>
                <a:effectLst/>
                <a:latin typeface="Arial"/>
                <a:ea typeface="Arial"/>
                <a:cs typeface="Arial"/>
                <a:sym typeface="Arial"/>
              </a:rPr>
              <a:t>osluškuj</a:t>
            </a:r>
            <a:r>
              <a:rPr lang="sr-Latn-RS" sz="1100" b="0" i="0" u="none" strike="noStrike" cap="none" dirty="0" smtClean="0">
                <a:solidFill>
                  <a:srgbClr val="000000"/>
                </a:solidFill>
                <a:effectLst/>
                <a:latin typeface="Arial"/>
                <a:ea typeface="Arial"/>
                <a:cs typeface="Arial"/>
                <a:sym typeface="Arial"/>
              </a:rPr>
              <a:t>u</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poruke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emituje</a:t>
            </a:r>
            <a:r>
              <a:rPr lang="en-US" sz="1100" b="0" i="0" u="none" strike="noStrike" cap="none" dirty="0" smtClean="0">
                <a:solidFill>
                  <a:srgbClr val="000000"/>
                </a:solidFill>
                <a:effectLst/>
                <a:latin typeface="Arial"/>
                <a:ea typeface="Arial"/>
                <a:cs typeface="Arial"/>
                <a:sym typeface="Arial"/>
              </a:rPr>
              <a:t> Notification </a:t>
            </a:r>
            <a:r>
              <a:rPr lang="en-US" sz="1100" b="0" i="0" u="none" strike="noStrike" cap="none" dirty="0" err="1" smtClean="0">
                <a:solidFill>
                  <a:srgbClr val="000000"/>
                </a:solidFill>
                <a:effectLst/>
                <a:latin typeface="Arial"/>
                <a:ea typeface="Arial"/>
                <a:cs typeface="Arial"/>
                <a:sym typeface="Arial"/>
              </a:rPr>
              <a:t>servis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preko</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Servisa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Kada</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primi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poruka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parsira</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naslov</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sadržaj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poruke</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prikazije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pozivom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showNotification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metode</a:t>
            </a:r>
            <a:r>
              <a:rPr lang="en-US" sz="1100" b="0" i="0" u="none" strike="noStrike" cap="none" dirty="0" smtClean="0">
                <a:solidFill>
                  <a:srgbClr val="000000"/>
                </a:solidFill>
                <a:effectLst/>
                <a:latin typeface="Arial"/>
                <a:ea typeface="Arial"/>
                <a:cs typeface="Arial"/>
                <a:sym typeface="Arial"/>
              </a:rPr>
              <a:t> Push API</a:t>
            </a:r>
            <a:r>
              <a:rPr lang="sr-Latn-RS" sz="1100" b="0" i="0" u="none" strike="noStrike" cap="none" dirty="0" smtClean="0">
                <a:solidFill>
                  <a:srgbClr val="000000"/>
                </a:solidFill>
                <a:effectLst/>
                <a:latin typeface="Arial"/>
                <a:ea typeface="Arial"/>
                <a:cs typeface="Arial"/>
                <a:sym typeface="Arial"/>
              </a:rPr>
              <a:t>-ja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poziva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sistemske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metode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prikaz</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modala</a:t>
            </a:r>
            <a:r>
              <a:rPr lang="en-US" sz="1100" b="0" i="0" u="none" strike="noStrike" cap="none" dirty="0" smtClean="0">
                <a:solidFill>
                  <a:srgbClr val="000000"/>
                </a:solidFill>
                <a:effectLst/>
                <a:latin typeface="Arial"/>
                <a:ea typeface="Arial"/>
                <a:cs typeface="Arial"/>
                <a:sym typeface="Arial"/>
              </a:rPr>
              <a:t>.</a:t>
            </a:r>
          </a:p>
          <a:p>
            <a:endParaRPr lang="en-US" dirty="0"/>
          </a:p>
        </p:txBody>
      </p:sp>
    </p:spTree>
    <p:extLst>
      <p:ext uri="{BB962C8B-B14F-4D97-AF65-F5344CB8AC3E}">
        <p14:creationId xmlns:p14="http://schemas.microsoft.com/office/powerpoint/2010/main" val="2035100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err="1" smtClean="0">
                <a:solidFill>
                  <a:srgbClr val="000000"/>
                </a:solidFill>
                <a:effectLst/>
                <a:latin typeface="Arial"/>
                <a:ea typeface="Arial"/>
                <a:cs typeface="Arial"/>
                <a:sym typeface="Arial"/>
              </a:rPr>
              <a:t>Pocetna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tacka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aplikacije</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stranica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prijavu</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registraciju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Gde</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nalaze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standarde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forme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osnovnim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podacima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Nakon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registracije</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dirty="0" err="1" smtClean="0">
                <a:solidFill>
                  <a:srgbClr val="000000"/>
                </a:solidFill>
                <a:effectLst/>
                <a:latin typeface="Arial"/>
                <a:ea typeface="Arial"/>
                <a:cs typeface="Arial"/>
                <a:sym typeface="Arial"/>
              </a:rPr>
              <a:t>prijave</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otvara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pocetni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ekran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tj</a:t>
            </a:r>
            <a:r>
              <a:rPr lang="en-US" sz="1100" b="0" i="0" u="none" strike="noStrike" cap="none" dirty="0" smtClean="0">
                <a:solidFill>
                  <a:srgbClr val="000000"/>
                </a:solidFill>
                <a:effectLst/>
                <a:latin typeface="Arial"/>
                <a:ea typeface="Arial"/>
                <a:cs typeface="Arial"/>
                <a:sym typeface="Arial"/>
              </a:rPr>
              <a:t> Home </a:t>
            </a:r>
            <a:r>
              <a:rPr lang="en-US" sz="1100" b="0" i="0" u="none" strike="noStrike" cap="none" dirty="0" err="1" smtClean="0">
                <a:solidFill>
                  <a:srgbClr val="000000"/>
                </a:solidFill>
                <a:effectLst/>
                <a:latin typeface="Arial"/>
                <a:ea typeface="Arial"/>
                <a:cs typeface="Arial"/>
                <a:sym typeface="Arial"/>
              </a:rPr>
              <a:t>strana</a:t>
            </a:r>
            <a:r>
              <a:rPr lang="en-US" sz="1100" b="0" i="0" u="none" strike="noStrike" cap="none" dirty="0" smtClean="0">
                <a:solidFill>
                  <a:srgbClr val="000000"/>
                </a:solidFill>
                <a:effectLst/>
                <a:latin typeface="Arial"/>
                <a:ea typeface="Arial"/>
                <a:cs typeface="Arial"/>
                <a:sym typeface="Arial"/>
              </a:rPr>
              <a:t>) i to je </a:t>
            </a:r>
            <a:r>
              <a:rPr lang="en-US" sz="1100" b="0" i="0" u="none" strike="noStrike" cap="none" dirty="0" err="1" smtClean="0">
                <a:solidFill>
                  <a:srgbClr val="000000"/>
                </a:solidFill>
                <a:effectLst/>
                <a:latin typeface="Arial"/>
                <a:ea typeface="Arial"/>
                <a:cs typeface="Arial"/>
                <a:sym typeface="Arial"/>
              </a:rPr>
              <a:t>trenutak</a:t>
            </a:r>
            <a:r>
              <a:rPr lang="en-US" sz="1100" b="0" i="0" u="none" strike="noStrike" cap="none" dirty="0" smtClean="0">
                <a:solidFill>
                  <a:srgbClr val="000000"/>
                </a:solidFill>
                <a:effectLst/>
                <a:latin typeface="Arial"/>
                <a:ea typeface="Arial"/>
                <a:cs typeface="Arial"/>
                <a:sym typeface="Arial"/>
              </a:rPr>
              <a:t> u </a:t>
            </a:r>
            <a:r>
              <a:rPr lang="en-US" sz="1100" b="0" i="0" u="none" strike="noStrike" cap="none" dirty="0" err="1" smtClean="0">
                <a:solidFill>
                  <a:srgbClr val="000000"/>
                </a:solidFill>
                <a:effectLst/>
                <a:latin typeface="Arial"/>
                <a:ea typeface="Arial"/>
                <a:cs typeface="Arial"/>
                <a:sym typeface="Arial"/>
              </a:rPr>
              <a:t>kojem</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zahteva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dozvola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prikaz</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obavestenja</a:t>
            </a:r>
            <a:r>
              <a:rPr lang="en-US" sz="1100" b="0" i="0" u="none" strike="noStrike" cap="none" dirty="0" smtClean="0">
                <a:solidFill>
                  <a:srgbClr val="000000"/>
                </a:solidFill>
                <a:effectLst/>
                <a:latin typeface="Arial"/>
                <a:ea typeface="Arial"/>
                <a:cs typeface="Arial"/>
                <a:sym typeface="Arial"/>
              </a:rPr>
              <a:t> od </a:t>
            </a:r>
            <a:r>
              <a:rPr lang="en-US" sz="1100" b="0" i="0" u="none" strike="noStrike" cap="none" dirty="0" err="1" smtClean="0">
                <a:solidFill>
                  <a:srgbClr val="000000"/>
                </a:solidFill>
                <a:effectLst/>
                <a:latin typeface="Arial"/>
                <a:ea typeface="Arial"/>
                <a:cs typeface="Arial"/>
                <a:sym typeface="Arial"/>
              </a:rPr>
              <a:t>korisnika</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registruje</a:t>
            </a:r>
            <a:r>
              <a:rPr lang="en-US" sz="1100" b="0" i="0" u="none" strike="noStrike" cap="none" dirty="0" smtClean="0">
                <a:solidFill>
                  <a:srgbClr val="000000"/>
                </a:solidFill>
                <a:effectLst/>
                <a:latin typeface="Arial"/>
                <a:ea typeface="Arial"/>
                <a:cs typeface="Arial"/>
                <a:sym typeface="Arial"/>
              </a:rPr>
              <a:t> se service worker.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smtClean="0">
                <a:solidFill>
                  <a:srgbClr val="000000"/>
                </a:solidFill>
                <a:effectLst/>
                <a:latin typeface="Arial"/>
                <a:ea typeface="Arial"/>
                <a:cs typeface="Arial"/>
                <a:sym typeface="Arial"/>
              </a:rPr>
              <a:t>Na </a:t>
            </a:r>
            <a:r>
              <a:rPr lang="en-US" sz="1100" b="0" i="0" u="none" strike="noStrike" cap="none" dirty="0" err="1" smtClean="0">
                <a:solidFill>
                  <a:srgbClr val="000000"/>
                </a:solidFill>
                <a:effectLst/>
                <a:latin typeface="Arial"/>
                <a:ea typeface="Arial"/>
                <a:cs typeface="Arial"/>
                <a:sym typeface="Arial"/>
              </a:rPr>
              <a:t>pocetnoj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strani</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prelistavaju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kreirane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prikazane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koriscenjem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komponente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kartica</a:t>
            </a:r>
            <a:r>
              <a:rPr lang="en-US" sz="1100" b="0" i="0" u="none" strike="noStrike" cap="none" dirty="0" smtClean="0">
                <a:solidFill>
                  <a:srgbClr val="000000"/>
                </a:solidFill>
                <a:effectLst/>
                <a:latin typeface="Arial"/>
                <a:ea typeface="Arial"/>
                <a:cs typeface="Arial"/>
                <a:sym typeface="Arial"/>
              </a:rPr>
              <a:t> a </a:t>
            </a:r>
            <a:r>
              <a:rPr lang="en-US" sz="1100" b="0" i="0" u="none" strike="noStrike" cap="none" dirty="0" err="1" smtClean="0">
                <a:solidFill>
                  <a:srgbClr val="000000"/>
                </a:solidFill>
                <a:effectLst/>
                <a:latin typeface="Arial"/>
                <a:ea typeface="Arial"/>
                <a:cs typeface="Arial"/>
                <a:sym typeface="Arial"/>
              </a:rPr>
              <a:t>ucitavanje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dodatnih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kartica</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radi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kroz</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paginaciju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dnu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ekrana</a:t>
            </a:r>
            <a:r>
              <a:rPr lang="en-US" sz="1100" b="0" i="0" u="none" strike="noStrike" cap="none" dirty="0" smtClean="0">
                <a:solidFill>
                  <a:srgbClr val="000000"/>
                </a:solidFill>
                <a:effectLst/>
                <a:latin typeface="Arial"/>
                <a:ea typeface="Arial"/>
                <a:cs typeface="Arial"/>
                <a:sym typeface="Arial"/>
              </a:rPr>
              <a:t>. Pored toga </a:t>
            </a:r>
            <a:r>
              <a:rPr lang="en-US" sz="1100" b="0" i="0" u="none" strike="noStrike" cap="none" dirty="0" err="1" smtClean="0">
                <a:solidFill>
                  <a:srgbClr val="000000"/>
                </a:solidFill>
                <a:effectLst/>
                <a:latin typeface="Arial"/>
                <a:ea typeface="Arial"/>
                <a:cs typeface="Arial"/>
                <a:sym typeface="Arial"/>
              </a:rPr>
              <a:t>ankete</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moguce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pretrazivati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nazivu</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opisu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koristeci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polje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pretragu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vrhu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ekrana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Kartice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sadrze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naziv</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opis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broj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i “answer” </a:t>
            </a:r>
            <a:r>
              <a:rPr lang="en-US" sz="1100" b="0" i="0" u="none" strike="noStrike" cap="none" dirty="0" err="1" smtClean="0">
                <a:solidFill>
                  <a:srgbClr val="000000"/>
                </a:solidFill>
                <a:effectLst/>
                <a:latin typeface="Arial"/>
                <a:ea typeface="Arial"/>
                <a:cs typeface="Arial"/>
                <a:sym typeface="Arial"/>
              </a:rPr>
              <a:t>dugme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otvara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samu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anketu</a:t>
            </a:r>
            <a:r>
              <a:rPr lang="en-US" sz="1100" b="0" i="0" u="none" strike="noStrike" cap="none" dirty="0" smtClean="0">
                <a:solidFill>
                  <a:srgbClr val="000000"/>
                </a:solidFill>
                <a:effectLst/>
                <a:latin typeface="Arial"/>
                <a:ea typeface="Arial"/>
                <a:cs typeface="Arial"/>
                <a:sym typeface="Arial"/>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110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sr-Latn-RS" sz="1100" b="0" i="0" u="none" strike="noStrike" cap="none" dirty="0" smtClean="0">
                <a:solidFill>
                  <a:srgbClr val="000000"/>
                </a:solidFill>
                <a:effectLst/>
                <a:latin typeface="Arial"/>
                <a:ea typeface="Arial"/>
                <a:cs typeface="Arial"/>
                <a:sym typeface="Arial"/>
              </a:rPr>
              <a:t>Stack koji se koristi zavisi od potreba i zahteva aplikacije. Varira od osnovnih web tehnologija kao sto su HTML, CSS i JavaScript, modernih frontend biblioteka poput React, Angular i Vue.js do backend i cloud tehnologija kao sto su Node.js i Firebase.</a:t>
            </a:r>
            <a:endParaRPr lang="en-US" sz="1100" b="0" i="0" u="none" strike="noStrike" cap="none" dirty="0" smtClean="0">
              <a:solidFill>
                <a:srgbClr val="000000"/>
              </a:solidFill>
              <a:effectLst/>
              <a:latin typeface="Arial"/>
              <a:ea typeface="Arial"/>
              <a:cs typeface="Arial"/>
              <a:sym typeface="Arial"/>
            </a:endParaRPr>
          </a:p>
          <a:p>
            <a:pPr lvl="0"/>
            <a:r>
              <a:rPr lang="en-GB" sz="1100" b="0" i="0" u="none" strike="noStrike" cap="none" dirty="0" smtClean="0">
                <a:solidFill>
                  <a:srgbClr val="000000"/>
                </a:solidFill>
                <a:effectLst/>
                <a:latin typeface="Arial"/>
                <a:ea typeface="Arial"/>
                <a:cs typeface="Arial"/>
                <a:sym typeface="Arial"/>
              </a:rPr>
              <a:t>M</a:t>
            </a:r>
            <a:r>
              <a:rPr lang="sr-Latn-RS" sz="1100" b="0" i="0" u="none" strike="noStrike" cap="none" dirty="0" smtClean="0">
                <a:solidFill>
                  <a:srgbClr val="000000"/>
                </a:solidFill>
                <a:effectLst/>
                <a:latin typeface="Arial"/>
                <a:ea typeface="Arial"/>
                <a:cs typeface="Arial"/>
                <a:sym typeface="Arial"/>
              </a:rPr>
              <a:t>ogu </a:t>
            </a:r>
            <a:r>
              <a:rPr lang="en-GB" sz="1100" b="0" i="0" u="none" strike="noStrike" cap="none" dirty="0" smtClean="0">
                <a:solidFill>
                  <a:srgbClr val="000000"/>
                </a:solidFill>
                <a:effectLst/>
                <a:latin typeface="Arial"/>
                <a:ea typeface="Arial"/>
                <a:cs typeface="Arial"/>
                <a:sym typeface="Arial"/>
              </a:rPr>
              <a:t>se </a:t>
            </a:r>
            <a:r>
              <a:rPr lang="sr-Latn-RS" sz="1100" b="0" i="0" u="none" strike="noStrike" cap="none" dirty="0" smtClean="0">
                <a:solidFill>
                  <a:srgbClr val="000000"/>
                </a:solidFill>
                <a:effectLst/>
                <a:latin typeface="Arial"/>
                <a:ea typeface="Arial"/>
                <a:cs typeface="Arial"/>
                <a:sym typeface="Arial"/>
              </a:rPr>
              <a:t>instalirati na podržanim uređajima, isto kao native aplikacije i mogu raditi i offline. Na vecini pretrazivaca moguce je jednostavno kliknuti Instaliraj dugme u opcijama web stranice, nakon cega se ikona aplikacije pojavljuje na pocetnom ekranu uredjaja. Kod mobilnih uredjaja se obicno pojavljuje poruka koja vas obavestava da je aplikaciju moguce instalirati</a:t>
            </a:r>
            <a:r>
              <a:rPr lang="en-US" sz="1100" b="0" i="0" u="none" strike="noStrike" cap="none" dirty="0" smtClean="0">
                <a:solidFill>
                  <a:srgbClr val="000000"/>
                </a:solidFill>
                <a:effectLst/>
                <a:latin typeface="Arial"/>
                <a:ea typeface="Arial"/>
                <a:cs typeface="Arial"/>
                <a:sym typeface="Arial"/>
              </a:rPr>
              <a:t>.</a:t>
            </a:r>
            <a:r>
              <a:rPr lang="sr-Latn-RS" sz="1100" b="0"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K</a:t>
            </a:r>
            <a:r>
              <a:rPr lang="sr-Latn-RS" sz="1100" b="0" i="0" u="none" strike="noStrike" cap="none" dirty="0" smtClean="0">
                <a:solidFill>
                  <a:srgbClr val="000000"/>
                </a:solidFill>
                <a:effectLst/>
                <a:latin typeface="Arial"/>
                <a:ea typeface="Arial"/>
                <a:cs typeface="Arial"/>
                <a:sym typeface="Arial"/>
              </a:rPr>
              <a:t>likom na tu poruku se pojavljuje poruka „Dodaj na pocetni ekran“ ili „Instaliraj“</a:t>
            </a:r>
            <a:r>
              <a:rPr lang="en-US" sz="1100" b="0" i="0" u="none" strike="noStrike" cap="none" dirty="0" smtClean="0">
                <a:solidFill>
                  <a:srgbClr val="000000"/>
                </a:solidFill>
                <a:effectLst/>
                <a:latin typeface="Arial"/>
                <a:ea typeface="Arial"/>
                <a:cs typeface="Arial"/>
                <a:sym typeface="Arial"/>
              </a:rPr>
              <a:t>.</a:t>
            </a:r>
          </a:p>
          <a:p>
            <a:pPr lvl="0"/>
            <a:r>
              <a:rPr lang="en-GB" sz="1100" b="0" i="0" u="none" strike="noStrike" cap="none" dirty="0" smtClean="0">
                <a:solidFill>
                  <a:srgbClr val="000000"/>
                </a:solidFill>
                <a:effectLst/>
                <a:latin typeface="Arial"/>
                <a:ea typeface="Arial"/>
                <a:cs typeface="Arial"/>
                <a:sym typeface="Arial"/>
              </a:rPr>
              <a:t>Cross platform - D</a:t>
            </a:r>
            <a:r>
              <a:rPr lang="sr-Latn-RS" sz="1100" b="0" i="0" u="none" strike="noStrike" cap="none" dirty="0" smtClean="0">
                <a:solidFill>
                  <a:srgbClr val="000000"/>
                </a:solidFill>
                <a:effectLst/>
                <a:latin typeface="Arial"/>
                <a:ea typeface="Arial"/>
                <a:cs typeface="Arial"/>
                <a:sym typeface="Arial"/>
              </a:rPr>
              <a:t>izajnirane </a:t>
            </a:r>
            <a:r>
              <a:rPr lang="en-US" sz="1100" b="0" i="0" u="none" strike="noStrike" cap="none" dirty="0" err="1" smtClean="0">
                <a:solidFill>
                  <a:srgbClr val="000000"/>
                </a:solidFill>
                <a:effectLst/>
                <a:latin typeface="Arial"/>
                <a:ea typeface="Arial"/>
                <a:cs typeface="Arial"/>
                <a:sym typeface="Arial"/>
              </a:rPr>
              <a:t>su</a:t>
            </a:r>
            <a:r>
              <a:rPr lang="en-US" sz="1100" b="0" i="0" u="none" strike="noStrike" cap="none"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da rade besprekorno na više platformi, nudeći brzo, pouzdano i responsivno korisničko iskustvo, čak i na sporijim mrežama.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err="1" smtClean="0">
                <a:solidFill>
                  <a:srgbClr val="000000"/>
                </a:solidFill>
                <a:effectLst/>
                <a:latin typeface="Arial"/>
                <a:ea typeface="Arial"/>
                <a:cs typeface="Arial"/>
                <a:sym typeface="Arial"/>
              </a:rPr>
              <a:t>Kada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otvori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moze</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navigiati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kroz</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strelicama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dnu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ekrana</a:t>
            </a:r>
            <a:r>
              <a:rPr lang="en-US" sz="1100" b="0" i="0" u="none" strike="noStrike" cap="none" dirty="0" smtClean="0">
                <a:solidFill>
                  <a:srgbClr val="000000"/>
                </a:solidFill>
                <a:effectLst/>
                <a:latin typeface="Arial"/>
                <a:ea typeface="Arial"/>
                <a:cs typeface="Arial"/>
                <a:sym typeface="Arial"/>
              </a:rPr>
              <a:t>. A </a:t>
            </a:r>
            <a:r>
              <a:rPr lang="en-US" sz="1100" b="0" i="0" u="none" strike="noStrike" cap="none" dirty="0" err="1" smtClean="0">
                <a:solidFill>
                  <a:srgbClr val="000000"/>
                </a:solidFill>
                <a:effectLst/>
                <a:latin typeface="Arial"/>
                <a:ea typeface="Arial"/>
                <a:cs typeface="Arial"/>
                <a:sym typeface="Arial"/>
              </a:rPr>
              <a:t>progres</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moguce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pratiti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progres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baru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nalazi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vrhju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stranice</a:t>
            </a:r>
            <a:r>
              <a:rPr lang="en-US" sz="1100" b="0" i="0" u="none" strike="noStrike" cap="none" dirty="0" smtClean="0">
                <a:solidFill>
                  <a:srgbClr val="000000"/>
                </a:solidFill>
                <a:effectLst/>
                <a:latin typeface="Arial"/>
                <a:ea typeface="Arial"/>
                <a:cs typeface="Arial"/>
                <a:sym typeface="Arial"/>
              </a:rPr>
              <a:t>. </a:t>
            </a:r>
            <a:endParaRPr lang="sr-Latn-RS" sz="1100" b="0" i="0" u="none" strike="noStrike" cap="none" dirty="0" smtClean="0">
              <a:solidFill>
                <a:srgbClr val="000000"/>
              </a:solidFill>
              <a:effectLst/>
              <a:latin typeface="Arial"/>
              <a:ea typeface="Arial"/>
              <a:cs typeface="Arial"/>
              <a:sym typeface="Arial"/>
            </a:endParaRPr>
          </a:p>
          <a:p>
            <a:pPr marL="139700" indent="0">
              <a:buNone/>
            </a:pPr>
            <a:r>
              <a:rPr lang="en-US" sz="1100" b="0" i="0" u="none" strike="noStrike" cap="none" dirty="0" err="1" smtClean="0">
                <a:solidFill>
                  <a:srgbClr val="000000"/>
                </a:solidFill>
                <a:effectLst/>
                <a:latin typeface="Arial"/>
                <a:ea typeface="Arial"/>
                <a:cs typeface="Arial"/>
                <a:sym typeface="Arial"/>
              </a:rPr>
              <a:t>Svaki</a:t>
            </a:r>
            <a:r>
              <a:rPr lang="en-US" sz="1100" b="0" i="0" u="none" strike="noStrike" cap="none" dirty="0" smtClean="0">
                <a:solidFill>
                  <a:srgbClr val="000000"/>
                </a:solidFill>
                <a:effectLst/>
                <a:latin typeface="Arial"/>
                <a:ea typeface="Arial"/>
                <a:cs typeface="Arial"/>
                <a:sym typeface="Arial"/>
              </a:rPr>
              <a:t> tip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svoji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komponentu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prikaz</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postoje</a:t>
            </a:r>
            <a:r>
              <a:rPr lang="en-US" sz="1100" b="0" i="0" u="none" strike="noStrike" cap="none" dirty="0" smtClean="0">
                <a:solidFill>
                  <a:srgbClr val="000000"/>
                </a:solidFill>
                <a:effectLst/>
                <a:latin typeface="Arial"/>
                <a:ea typeface="Arial"/>
                <a:cs typeface="Arial"/>
                <a:sym typeface="Arial"/>
              </a:rPr>
              <a:t> 4 </a:t>
            </a:r>
            <a:r>
              <a:rPr lang="en-US" sz="1100" b="0" i="0" u="none" strike="noStrike" cap="none" dirty="0" err="1" smtClean="0">
                <a:solidFill>
                  <a:srgbClr val="000000"/>
                </a:solidFill>
                <a:effectLst/>
                <a:latin typeface="Arial"/>
                <a:ea typeface="Arial"/>
                <a:cs typeface="Arial"/>
                <a:sym typeface="Arial"/>
              </a:rPr>
              <a:t>moguća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tipa</a:t>
            </a:r>
            <a:r>
              <a:rPr lang="en-US" sz="1100" b="0" i="0" u="none" strike="noStrike" cap="none" dirty="0" smtClean="0">
                <a:solidFill>
                  <a:srgbClr val="000000"/>
                </a:solidFill>
                <a:effectLst/>
                <a:latin typeface="Arial"/>
                <a:ea typeface="Arial"/>
                <a:cs typeface="Arial"/>
                <a:sym typeface="Arial"/>
              </a:rPr>
              <a:t>:</a:t>
            </a:r>
          </a:p>
          <a:p>
            <a:r>
              <a:rPr lang="en-US" sz="1100" b="0" i="0" u="none" strike="noStrike" cap="none" dirty="0" smtClean="0">
                <a:solidFill>
                  <a:srgbClr val="000000"/>
                </a:solidFill>
                <a:effectLst/>
                <a:latin typeface="Arial"/>
                <a:ea typeface="Arial"/>
                <a:cs typeface="Arial"/>
                <a:sym typeface="Arial"/>
              </a:rPr>
              <a:t>1. </a:t>
            </a:r>
            <a:r>
              <a:rPr lang="en-US" sz="1100" b="0" i="0" u="none" strike="noStrike" cap="none" dirty="0" err="1" smtClean="0">
                <a:solidFill>
                  <a:srgbClr val="000000"/>
                </a:solidFill>
                <a:effectLst/>
                <a:latin typeface="Arial"/>
                <a:ea typeface="Arial"/>
                <a:cs typeface="Arial"/>
                <a:sym typeface="Arial"/>
              </a:rPr>
              <a:t>pitanje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moguće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odgovoriti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da </a:t>
            </a:r>
            <a:r>
              <a:rPr lang="en-US" sz="1100" b="0" i="0" u="none" strike="noStrike" cap="none" dirty="0" err="1" smtClean="0">
                <a:solidFill>
                  <a:srgbClr val="000000"/>
                </a:solidFill>
                <a:effectLst/>
                <a:latin typeface="Arial"/>
                <a:ea typeface="Arial"/>
                <a:cs typeface="Arial"/>
                <a:sym typeface="Arial"/>
              </a:rPr>
              <a:t>ili</a:t>
            </a:r>
            <a:r>
              <a:rPr lang="en-US" sz="1100" b="0" i="0" u="none" strike="noStrike" cap="none" dirty="0" smtClean="0">
                <a:solidFill>
                  <a:srgbClr val="000000"/>
                </a:solidFill>
                <a:effectLst/>
                <a:latin typeface="Arial"/>
                <a:ea typeface="Arial"/>
                <a:cs typeface="Arial"/>
                <a:sym typeface="Arial"/>
              </a:rPr>
              <a:t> ne</a:t>
            </a:r>
          </a:p>
          <a:p>
            <a:r>
              <a:rPr lang="en-US" sz="1100" b="0" i="0" u="none" strike="noStrike" cap="none" dirty="0" smtClean="0">
                <a:solidFill>
                  <a:srgbClr val="000000"/>
                </a:solidFill>
                <a:effectLst/>
                <a:latin typeface="Arial"/>
                <a:ea typeface="Arial"/>
                <a:cs typeface="Arial"/>
                <a:sym typeface="Arial"/>
              </a:rPr>
              <a:t>2. </a:t>
            </a:r>
            <a:r>
              <a:rPr lang="en-US" sz="1100" b="0" i="0" u="none" strike="noStrike" cap="none" dirty="0" err="1" smtClean="0">
                <a:solidFill>
                  <a:srgbClr val="000000"/>
                </a:solidFill>
                <a:effectLst/>
                <a:latin typeface="Arial"/>
                <a:ea typeface="Arial"/>
                <a:cs typeface="Arial"/>
                <a:sym typeface="Arial"/>
              </a:rPr>
              <a:t>pitanje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odgovara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jednim</a:t>
            </a:r>
            <a:r>
              <a:rPr lang="en-US" sz="1100" b="0" i="0" u="none" strike="noStrike" cap="none" dirty="0" smtClean="0">
                <a:solidFill>
                  <a:srgbClr val="000000"/>
                </a:solidFill>
                <a:effectLst/>
                <a:latin typeface="Arial"/>
                <a:ea typeface="Arial"/>
                <a:cs typeface="Arial"/>
                <a:sym typeface="Arial"/>
              </a:rPr>
              <a:t> od </a:t>
            </a:r>
            <a:r>
              <a:rPr lang="en-US" sz="1100" b="0" i="0" u="none" strike="noStrike" cap="none" dirty="0" err="1" smtClean="0">
                <a:solidFill>
                  <a:srgbClr val="000000"/>
                </a:solidFill>
                <a:effectLst/>
                <a:latin typeface="Arial"/>
                <a:ea typeface="Arial"/>
                <a:cs typeface="Arial"/>
                <a:sym typeface="Arial"/>
              </a:rPr>
              <a:t>ponuđenih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opcija</a:t>
            </a:r>
            <a:endParaRPr lang="en-US" sz="110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3. </a:t>
            </a:r>
            <a:r>
              <a:rPr lang="en-US" sz="1100" b="0" i="0" u="none" strike="noStrike" cap="none" dirty="0" err="1" smtClean="0">
                <a:solidFill>
                  <a:srgbClr val="000000"/>
                </a:solidFill>
                <a:effectLst/>
                <a:latin typeface="Arial"/>
                <a:ea typeface="Arial"/>
                <a:cs typeface="Arial"/>
                <a:sym typeface="Arial"/>
              </a:rPr>
              <a:t>pitanje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odgovara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jednom</a:t>
            </a:r>
            <a:r>
              <a:rPr lang="en-US" sz="1100" b="0" i="0" u="none" strike="noStrike" cap="none" dirty="0" smtClean="0">
                <a:solidFill>
                  <a:srgbClr val="000000"/>
                </a:solidFill>
                <a:effectLst/>
                <a:latin typeface="Arial"/>
                <a:ea typeface="Arial"/>
                <a:cs typeface="Arial"/>
                <a:sym typeface="Arial"/>
              </a:rPr>
              <a:t> od </a:t>
            </a:r>
            <a:r>
              <a:rPr lang="en-US" sz="1100" b="0" i="0" u="none" strike="noStrike" cap="none" dirty="0" err="1" smtClean="0">
                <a:solidFill>
                  <a:srgbClr val="000000"/>
                </a:solidFill>
                <a:effectLst/>
                <a:latin typeface="Arial"/>
                <a:ea typeface="Arial"/>
                <a:cs typeface="Arial"/>
                <a:sym typeface="Arial"/>
              </a:rPr>
              <a:t>više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ponuđenih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opcija</a:t>
            </a:r>
            <a:r>
              <a:rPr lang="en-US" sz="1100" b="0" i="0" u="none" strike="noStrike" cap="none" dirty="0" smtClean="0">
                <a:solidFill>
                  <a:srgbClr val="000000"/>
                </a:solidFill>
                <a:effectLst/>
                <a:latin typeface="Arial"/>
                <a:ea typeface="Arial"/>
                <a:cs typeface="Arial"/>
                <a:sym typeface="Arial"/>
              </a:rPr>
              <a:t> </a:t>
            </a:r>
          </a:p>
          <a:p>
            <a:r>
              <a:rPr lang="en-US" sz="1100" b="0" i="0" u="none" strike="noStrike" cap="none" dirty="0" smtClean="0">
                <a:solidFill>
                  <a:srgbClr val="000000"/>
                </a:solidFill>
                <a:effectLst/>
                <a:latin typeface="Arial"/>
                <a:ea typeface="Arial"/>
                <a:cs typeface="Arial"/>
                <a:sym typeface="Arial"/>
              </a:rPr>
              <a:t>4. </a:t>
            </a:r>
            <a:r>
              <a:rPr lang="en-US" sz="1100" b="0" i="0" u="none" strike="noStrike" cap="none" dirty="0" err="1" smtClean="0">
                <a:solidFill>
                  <a:srgbClr val="000000"/>
                </a:solidFill>
                <a:effectLst/>
                <a:latin typeface="Arial"/>
                <a:ea typeface="Arial"/>
                <a:cs typeface="Arial"/>
                <a:sym typeface="Arial"/>
              </a:rPr>
              <a:t>pitanje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daje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tekstualni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odgovor</a:t>
            </a:r>
            <a:r>
              <a:rPr lang="en-US" sz="1100" b="0" i="0" u="none" strike="noStrike" cap="none" dirty="0" smtClean="0">
                <a:solidFill>
                  <a:srgbClr val="000000"/>
                </a:solidFill>
                <a:effectLst/>
                <a:latin typeface="Arial"/>
                <a:ea typeface="Arial"/>
                <a:cs typeface="Arial"/>
                <a:sym typeface="Arial"/>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70094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smtClean="0">
                <a:solidFill>
                  <a:srgbClr val="000000"/>
                </a:solidFill>
                <a:effectLst/>
                <a:latin typeface="Arial"/>
                <a:ea typeface="Arial"/>
                <a:cs typeface="Arial"/>
                <a:sym typeface="Arial"/>
              </a:rPr>
              <a:t>Na </a:t>
            </a:r>
            <a:r>
              <a:rPr lang="en-US" sz="1100" b="0" i="0" u="none" strike="noStrike" cap="none" dirty="0" err="1" smtClean="0">
                <a:solidFill>
                  <a:srgbClr val="000000"/>
                </a:solidFill>
                <a:effectLst/>
                <a:latin typeface="Arial"/>
                <a:ea typeface="Arial"/>
                <a:cs typeface="Arial"/>
                <a:sym typeface="Arial"/>
              </a:rPr>
              <a:t>poslednjem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pitanju</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pojavljuje</a:t>
            </a:r>
            <a:r>
              <a:rPr lang="en-US" sz="1100" b="0" i="0" u="none" strike="noStrike" cap="none" dirty="0" smtClean="0">
                <a:solidFill>
                  <a:srgbClr val="000000"/>
                </a:solidFill>
                <a:effectLst/>
                <a:latin typeface="Arial"/>
                <a:ea typeface="Arial"/>
                <a:cs typeface="Arial"/>
                <a:sym typeface="Arial"/>
              </a:rPr>
              <a:t> “submit” </a:t>
            </a:r>
            <a:r>
              <a:rPr lang="en-US" sz="1100" b="0" i="0" u="none" strike="noStrike" cap="none" dirty="0" err="1" smtClean="0">
                <a:solidFill>
                  <a:srgbClr val="000000"/>
                </a:solidFill>
                <a:effectLst/>
                <a:latin typeface="Arial"/>
                <a:ea typeface="Arial"/>
                <a:cs typeface="Arial"/>
                <a:sym typeface="Arial"/>
              </a:rPr>
              <a:t>dugme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ciji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klik</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salju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odgovori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aplikacionom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serveru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Kada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popuni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tada</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korisniku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kreirao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salje</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obavestenje</a:t>
            </a:r>
            <a:r>
              <a:rPr lang="en-US" sz="1100" b="0" i="0" u="none" strike="noStrike" cap="none" dirty="0" smtClean="0">
                <a:solidFill>
                  <a:srgbClr val="000000"/>
                </a:solidFill>
                <a:effectLst/>
                <a:latin typeface="Arial"/>
                <a:ea typeface="Arial"/>
                <a:cs typeface="Arial"/>
                <a:sym typeface="Arial"/>
              </a:rPr>
              <a:t> da je </a:t>
            </a:r>
            <a:r>
              <a:rPr lang="en-US" sz="1100" b="0" i="0" u="none" strike="noStrike" cap="none" dirty="0" err="1" smtClean="0">
                <a:solidFill>
                  <a:srgbClr val="000000"/>
                </a:solidFill>
                <a:effectLst/>
                <a:latin typeface="Arial"/>
                <a:ea typeface="Arial"/>
                <a:cs typeface="Arial"/>
                <a:sym typeface="Arial"/>
              </a:rPr>
              <a:t>neko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upravo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popunio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njegovu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anketu</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93554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Na </a:t>
            </a:r>
            <a:r>
              <a:rPr lang="en-US" sz="1100" b="0" i="0" u="none" strike="noStrike" cap="none" dirty="0" err="1" smtClean="0">
                <a:solidFill>
                  <a:srgbClr val="000000"/>
                </a:solidFill>
                <a:effectLst/>
                <a:latin typeface="Arial"/>
                <a:ea typeface="Arial"/>
                <a:cs typeface="Arial"/>
                <a:sym typeface="Arial"/>
              </a:rPr>
              <a:t>stranici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kreiranje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unosi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ime</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opis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dodaje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gde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unisi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tekst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bira</a:t>
            </a:r>
            <a:r>
              <a:rPr lang="en-US" sz="1100" b="0" i="0" u="none" strike="noStrike" cap="none" dirty="0" smtClean="0">
                <a:solidFill>
                  <a:srgbClr val="000000"/>
                </a:solidFill>
                <a:effectLst/>
                <a:latin typeface="Arial"/>
                <a:ea typeface="Arial"/>
                <a:cs typeface="Arial"/>
                <a:sym typeface="Arial"/>
              </a:rPr>
              <a:t> tip i </a:t>
            </a:r>
            <a:r>
              <a:rPr lang="en-US" sz="1100" b="0" i="0" u="none" strike="noStrike" cap="none" dirty="0" err="1" smtClean="0">
                <a:solidFill>
                  <a:srgbClr val="000000"/>
                </a:solidFill>
                <a:effectLst/>
                <a:latin typeface="Arial"/>
                <a:ea typeface="Arial"/>
                <a:cs typeface="Arial"/>
                <a:sym typeface="Arial"/>
              </a:rPr>
              <a:t>ukoliko</a:t>
            </a:r>
            <a:r>
              <a:rPr lang="en-US" sz="1100" b="0" i="0" u="none" strike="noStrike" cap="none" dirty="0" smtClean="0">
                <a:solidFill>
                  <a:srgbClr val="000000"/>
                </a:solidFill>
                <a:effectLst/>
                <a:latin typeface="Arial"/>
                <a:ea typeface="Arial"/>
                <a:cs typeface="Arial"/>
                <a:sym typeface="Arial"/>
              </a:rPr>
              <a:t> je to tip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opcijama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unosi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opcije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dodata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moze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prilistavati</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brisati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iz</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liste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Klikom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“submit poll” </a:t>
            </a:r>
            <a:r>
              <a:rPr lang="en-US" sz="1100" b="0" i="0" u="none" strike="noStrike" cap="none" dirty="0" err="1" smtClean="0">
                <a:solidFill>
                  <a:srgbClr val="000000"/>
                </a:solidFill>
                <a:effectLst/>
                <a:latin typeface="Arial"/>
                <a:ea typeface="Arial"/>
                <a:cs typeface="Arial"/>
                <a:sym typeface="Arial"/>
              </a:rPr>
              <a:t>salje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anketu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aplikacionom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serveru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Kada</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kreira</a:t>
            </a:r>
            <a:r>
              <a:rPr lang="en-US" sz="1100" b="0" i="0" u="none" strike="noStrike" cap="none" dirty="0" smtClean="0">
                <a:solidFill>
                  <a:srgbClr val="000000"/>
                </a:solidFill>
                <a:effectLst/>
                <a:latin typeface="Arial"/>
                <a:ea typeface="Arial"/>
                <a:cs typeface="Arial"/>
                <a:sym typeface="Arial"/>
              </a:rPr>
              <a:t> nova </a:t>
            </a:r>
            <a:r>
              <a:rPr lang="en-US" sz="1100" b="0" i="0" u="none" strike="noStrike" cap="none" dirty="0" err="1" smtClean="0">
                <a:solidFill>
                  <a:srgbClr val="000000"/>
                </a:solidFill>
                <a:effectLst/>
                <a:latin typeface="Arial"/>
                <a:ea typeface="Arial"/>
                <a:cs typeface="Arial"/>
                <a:sym typeface="Arial"/>
              </a:rPr>
              <a:t>anketa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aplikacioni</a:t>
            </a:r>
            <a:r>
              <a:rPr lang="en-US" sz="1100" b="0" i="0" u="none" strike="noStrike" cap="none" dirty="0" smtClean="0">
                <a:solidFill>
                  <a:srgbClr val="000000"/>
                </a:solidFill>
                <a:effectLst/>
                <a:latin typeface="Arial"/>
                <a:ea typeface="Arial"/>
                <a:cs typeface="Arial"/>
                <a:sym typeface="Arial"/>
              </a:rPr>
              <a:t> server </a:t>
            </a:r>
            <a:r>
              <a:rPr lang="en-US" sz="1100" b="0" i="0" u="none" strike="noStrike" cap="none" dirty="0" err="1" smtClean="0">
                <a:solidFill>
                  <a:srgbClr val="000000"/>
                </a:solidFill>
                <a:effectLst/>
                <a:latin typeface="Arial"/>
                <a:ea typeface="Arial"/>
                <a:cs typeface="Arial"/>
                <a:sym typeface="Arial"/>
              </a:rPr>
              <a:t>salje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svim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korisnicma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obavestenje</a:t>
            </a:r>
            <a:r>
              <a:rPr lang="en-US" sz="1100" b="0" i="0" u="none" strike="noStrike" cap="none" dirty="0" smtClean="0">
                <a:solidFill>
                  <a:srgbClr val="000000"/>
                </a:solidFill>
                <a:effectLst/>
                <a:latin typeface="Arial"/>
                <a:ea typeface="Arial"/>
                <a:cs typeface="Arial"/>
                <a:sym typeface="Arial"/>
              </a:rPr>
              <a:t> da je </a:t>
            </a:r>
            <a:r>
              <a:rPr lang="en-US" sz="1100" b="0" i="0" u="none" strike="noStrike" cap="none" dirty="0" err="1" smtClean="0">
                <a:solidFill>
                  <a:srgbClr val="000000"/>
                </a:solidFill>
                <a:effectLst/>
                <a:latin typeface="Arial"/>
                <a:ea typeface="Arial"/>
                <a:cs typeface="Arial"/>
                <a:sym typeface="Arial"/>
              </a:rPr>
              <a:t>dostupna</a:t>
            </a:r>
            <a:r>
              <a:rPr lang="en-US" sz="1100" b="0" i="0" u="none" strike="noStrike" cap="none" dirty="0" smtClean="0">
                <a:solidFill>
                  <a:srgbClr val="000000"/>
                </a:solidFill>
                <a:effectLst/>
                <a:latin typeface="Arial"/>
                <a:ea typeface="Arial"/>
                <a:cs typeface="Arial"/>
                <a:sym typeface="Arial"/>
              </a:rPr>
              <a:t> nova </a:t>
            </a:r>
            <a:r>
              <a:rPr lang="en-US" sz="1100" b="0" i="0" u="none" strike="noStrike" cap="none" dirty="0" err="1" smtClean="0">
                <a:solidFill>
                  <a:srgbClr val="000000"/>
                </a:solidFill>
                <a:effectLst/>
                <a:latin typeface="Arial"/>
                <a:ea typeface="Arial"/>
                <a:cs typeface="Arial"/>
                <a:sym typeface="Arial"/>
              </a:rPr>
              <a:t>anketa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moguce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popuniti</a:t>
            </a:r>
            <a:r>
              <a:rPr lang="en-US" sz="1100" b="0" i="0" u="none" strike="noStrike" cap="none" dirty="0" smtClean="0">
                <a:solidFill>
                  <a:srgbClr val="000000"/>
                </a:solidFill>
                <a:effectLst/>
                <a:latin typeface="Arial"/>
                <a:ea typeface="Arial"/>
                <a:cs typeface="Arial"/>
                <a:sym typeface="Arial"/>
              </a:rPr>
              <a:t>.</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16524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Na “Answers” </a:t>
            </a:r>
            <a:r>
              <a:rPr lang="en-US" sz="1100" b="0" i="0" u="none" strike="noStrike" cap="none" dirty="0" err="1" smtClean="0">
                <a:solidFill>
                  <a:srgbClr val="000000"/>
                </a:solidFill>
                <a:effectLst/>
                <a:latin typeface="Arial"/>
                <a:ea typeface="Arial"/>
                <a:cs typeface="Arial"/>
                <a:sym typeface="Arial"/>
              </a:rPr>
              <a:t>stranici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stranici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pregled</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odgovora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moguce</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videti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statistiku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polja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opcijama</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prelistati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odgovore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tekstualna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Da </a:t>
            </a:r>
            <a:r>
              <a:rPr lang="en-US" sz="1100" b="0" i="0" u="none" strike="noStrike" cap="none" dirty="0" err="1" smtClean="0">
                <a:solidFill>
                  <a:srgbClr val="000000"/>
                </a:solidFill>
                <a:effectLst/>
                <a:latin typeface="Arial"/>
                <a:ea typeface="Arial"/>
                <a:cs typeface="Arial"/>
                <a:sym typeface="Arial"/>
              </a:rPr>
              <a:t>ili</a:t>
            </a:r>
            <a:r>
              <a:rPr lang="en-US" sz="1100" b="0" i="0" u="none" strike="noStrike" cap="none" dirty="0" smtClean="0">
                <a:solidFill>
                  <a:srgbClr val="000000"/>
                </a:solidFill>
                <a:effectLst/>
                <a:latin typeface="Arial"/>
                <a:ea typeface="Arial"/>
                <a:cs typeface="Arial"/>
                <a:sym typeface="Arial"/>
              </a:rPr>
              <a:t> Ne i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jednom</a:t>
            </a:r>
            <a:r>
              <a:rPr lang="en-US" sz="1100" b="0" i="0" u="none" strike="noStrike" cap="none" dirty="0" smtClean="0">
                <a:solidFill>
                  <a:srgbClr val="000000"/>
                </a:solidFill>
                <a:effectLst/>
                <a:latin typeface="Arial"/>
                <a:ea typeface="Arial"/>
                <a:cs typeface="Arial"/>
                <a:sym typeface="Arial"/>
              </a:rPr>
              <a:t> od </a:t>
            </a:r>
            <a:r>
              <a:rPr lang="en-US" sz="1100" b="0" i="0" u="none" strike="noStrike" cap="none" dirty="0" err="1" smtClean="0">
                <a:solidFill>
                  <a:srgbClr val="000000"/>
                </a:solidFill>
                <a:effectLst/>
                <a:latin typeface="Arial"/>
                <a:ea typeface="Arial"/>
                <a:cs typeface="Arial"/>
                <a:sym typeface="Arial"/>
              </a:rPr>
              <a:t>ponudjenih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izbora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predstavljena</a:t>
            </a:r>
            <a:r>
              <a:rPr lang="en-US" sz="1100" b="0" i="0" u="none" strike="noStrike" cap="none" dirty="0" smtClean="0">
                <a:solidFill>
                  <a:srgbClr val="000000"/>
                </a:solidFill>
                <a:effectLst/>
                <a:latin typeface="Arial"/>
                <a:ea typeface="Arial"/>
                <a:cs typeface="Arial"/>
                <a:sym typeface="Arial"/>
              </a:rPr>
              <a:t> Pie </a:t>
            </a:r>
            <a:r>
              <a:rPr lang="en-US" sz="1100" b="0" i="0" u="none" strike="noStrike" cap="none" dirty="0" err="1" smtClean="0">
                <a:solidFill>
                  <a:srgbClr val="000000"/>
                </a:solidFill>
                <a:effectLst/>
                <a:latin typeface="Arial"/>
                <a:ea typeface="Arial"/>
                <a:cs typeface="Arial"/>
                <a:sym typeface="Arial"/>
              </a:rPr>
              <a:t>chartovima</a:t>
            </a:r>
            <a:r>
              <a:rPr lang="en-US" sz="1100" b="0" i="0" u="none" strike="noStrike" cap="none" dirty="0" smtClean="0">
                <a:solidFill>
                  <a:srgbClr val="000000"/>
                </a:solidFill>
                <a:effectLst/>
                <a:latin typeface="Arial"/>
                <a:ea typeface="Arial"/>
                <a:cs typeface="Arial"/>
                <a:sym typeface="Arial"/>
              </a:rPr>
              <a:t>, a </a:t>
            </a:r>
            <a:r>
              <a:rPr lang="en-US" sz="1100" b="0" i="0" u="none" strike="noStrike" cap="none" dirty="0" err="1" smtClean="0">
                <a:solidFill>
                  <a:srgbClr val="000000"/>
                </a:solidFill>
                <a:effectLst/>
                <a:latin typeface="Arial"/>
                <a:ea typeface="Arial"/>
                <a:cs typeface="Arial"/>
                <a:sym typeface="Arial"/>
              </a:rPr>
              <a:t>pitanja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vise </a:t>
            </a:r>
            <a:r>
              <a:rPr lang="en-US" sz="1100" b="0" i="0" u="none" strike="noStrike" cap="none" dirty="0" err="1" smtClean="0">
                <a:solidFill>
                  <a:srgbClr val="000000"/>
                </a:solidFill>
                <a:effectLst/>
                <a:latin typeface="Arial"/>
                <a:ea typeface="Arial"/>
                <a:cs typeface="Arial"/>
                <a:sym typeface="Arial"/>
              </a:rPr>
              <a:t>izbora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predstavljena</a:t>
            </a:r>
            <a:r>
              <a:rPr lang="en-US" sz="1100" b="0" i="0" u="none" strike="noStrike" cap="none" dirty="0" smtClean="0">
                <a:solidFill>
                  <a:srgbClr val="000000"/>
                </a:solidFill>
                <a:effectLst/>
                <a:latin typeface="Arial"/>
                <a:ea typeface="Arial"/>
                <a:cs typeface="Arial"/>
                <a:sym typeface="Arial"/>
              </a:rPr>
              <a:t> Column chart-</a:t>
            </a:r>
            <a:r>
              <a:rPr lang="en-US" sz="1100" b="0" i="0" u="none" strike="noStrike" cap="none" dirty="0" err="1" smtClean="0">
                <a:solidFill>
                  <a:srgbClr val="000000"/>
                </a:solidFill>
                <a:effectLst/>
                <a:latin typeface="Arial"/>
                <a:ea typeface="Arial"/>
                <a:cs typeface="Arial"/>
                <a:sym typeface="Arial"/>
              </a:rPr>
              <a:t>ovima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kojem</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moguce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videti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koliko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odabira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opcija</a:t>
            </a:r>
            <a:r>
              <a:rPr lang="en-US" sz="1100" b="0" i="0" u="none" strike="noStrike" cap="none" dirty="0" smtClean="0">
                <a:solidFill>
                  <a:srgbClr val="000000"/>
                </a:solidFill>
                <a:effectLst/>
                <a:latin typeface="Arial"/>
                <a:ea typeface="Arial"/>
                <a:cs typeface="Arial"/>
                <a:sym typeface="Arial"/>
              </a:rPr>
              <a:t>.</a:t>
            </a: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smtClean="0"/>
              <a:t>I da se bzo</a:t>
            </a:r>
            <a:r>
              <a:rPr lang="sr-Latn-RS" baseline="0" dirty="0" smtClean="0"/>
              <a:t> razvije</a:t>
            </a:r>
            <a:endParaRPr lang="en-US" dirty="0"/>
          </a:p>
        </p:txBody>
      </p:sp>
    </p:spTree>
    <p:extLst>
      <p:ext uri="{BB962C8B-B14F-4D97-AF65-F5344CB8AC3E}">
        <p14:creationId xmlns:p14="http://schemas.microsoft.com/office/powerpoint/2010/main" val="917628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sr-Latn-RS" dirty="0" smtClean="0"/>
              <a:t>Push</a:t>
            </a:r>
            <a:r>
              <a:rPr lang="sr-Latn-RS" baseline="0" dirty="0" smtClean="0"/>
              <a:t> obavestenja su pouzdanija na native aplikacijama jer kod PWA nisu garantovana za isporuku.</a:t>
            </a:r>
          </a:p>
          <a:p>
            <a:r>
              <a:rPr lang="sr-Latn-RS" baseline="0" dirty="0" smtClean="0"/>
              <a:t>Ali se na kraju moze </a:t>
            </a:r>
            <a:r>
              <a:rPr lang="en-US" baseline="0" dirty="0" err="1" smtClean="0"/>
              <a:t>zakljuciti</a:t>
            </a:r>
            <a:r>
              <a:rPr lang="en-US" baseline="0" dirty="0" smtClean="0"/>
              <a:t> da … </a:t>
            </a:r>
            <a:endParaRPr lang="en-US" dirty="0"/>
          </a:p>
        </p:txBody>
      </p:sp>
    </p:spTree>
    <p:extLst>
      <p:ext uri="{BB962C8B-B14F-4D97-AF65-F5344CB8AC3E}">
        <p14:creationId xmlns:p14="http://schemas.microsoft.com/office/powerpoint/2010/main" val="416794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100" b="0" i="0" u="none" strike="noStrike" cap="none" dirty="0" smtClean="0">
                <a:solidFill>
                  <a:srgbClr val="000000"/>
                </a:solidFill>
                <a:effectLst/>
                <a:latin typeface="Arial"/>
                <a:ea typeface="Arial"/>
                <a:cs typeface="Arial"/>
                <a:sym typeface="Arial"/>
              </a:rPr>
              <a:t>PWA nude</a:t>
            </a:r>
            <a:r>
              <a:rPr lang="en-US" sz="1100" b="0" i="0" u="none" strike="noStrike" cap="none" dirty="0" smtClean="0">
                <a:solidFill>
                  <a:srgbClr val="000000"/>
                </a:solidFill>
                <a:effectLst/>
                <a:latin typeface="Arial"/>
                <a:ea typeface="Arial"/>
                <a:cs typeface="Arial"/>
                <a:sym typeface="Arial"/>
              </a:rPr>
              <a:t> native</a:t>
            </a:r>
            <a:r>
              <a:rPr lang="sr-Latn-RS" sz="1100" b="0" i="0" u="none" strike="noStrike" cap="none" dirty="0" smtClean="0">
                <a:solidFill>
                  <a:srgbClr val="000000"/>
                </a:solidFill>
                <a:effectLst/>
                <a:latin typeface="Arial"/>
                <a:ea typeface="Arial"/>
                <a:cs typeface="Arial"/>
                <a:sym typeface="Arial"/>
              </a:rPr>
              <a:t> funkcionalnosti poput push obaveštenja, prečice na početnom ekranu</a:t>
            </a:r>
            <a:r>
              <a:rPr lang="en-US" sz="1100" b="0" i="0" u="none" strike="noStrike" cap="none" dirty="0" smtClean="0">
                <a:solidFill>
                  <a:srgbClr val="000000"/>
                </a:solidFill>
                <a:effectLst/>
                <a:latin typeface="Arial"/>
                <a:ea typeface="Arial"/>
                <a:cs typeface="Arial"/>
                <a:sym typeface="Arial"/>
              </a:rPr>
              <a:t>,</a:t>
            </a:r>
            <a:r>
              <a:rPr lang="sr-Latn-RS" sz="1100" b="0" i="0" u="none" strike="noStrike" cap="none" dirty="0" smtClean="0">
                <a:solidFill>
                  <a:srgbClr val="000000"/>
                </a:solidFill>
                <a:effectLst/>
                <a:latin typeface="Arial"/>
                <a:ea typeface="Arial"/>
                <a:cs typeface="Arial"/>
                <a:sym typeface="Arial"/>
              </a:rPr>
              <a:t> pristup</a:t>
            </a:r>
            <a:r>
              <a:rPr lang="en-US" sz="1100" b="0" i="0" u="none" strike="noStrike" cap="none" baseline="0"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kamer</a:t>
            </a:r>
            <a:r>
              <a:rPr lang="en-US" sz="1100" b="0" i="0" u="none" strike="noStrike" cap="none" dirty="0" smtClean="0">
                <a:solidFill>
                  <a:srgbClr val="000000"/>
                </a:solidFill>
                <a:effectLst/>
                <a:latin typeface="Arial"/>
                <a:ea typeface="Arial"/>
                <a:cs typeface="Arial"/>
                <a:sym typeface="Arial"/>
              </a:rPr>
              <a:t>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i</a:t>
            </a:r>
            <a:r>
              <a:rPr lang="en-US" sz="1100" b="0" i="0" u="none" strike="noStrike" cap="none" baseline="0"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GPS</a:t>
            </a:r>
            <a:r>
              <a:rPr lang="en-US" sz="1100" b="0" i="0" u="none" strike="noStrike" cap="none" dirty="0" smtClean="0">
                <a:solidFill>
                  <a:srgbClr val="000000"/>
                </a:solidFill>
                <a:effectLst/>
                <a:latin typeface="Arial"/>
                <a:ea typeface="Arial"/>
                <a:cs typeface="Arial"/>
                <a:sym typeface="Arial"/>
              </a:rPr>
              <a:t>u</a:t>
            </a:r>
            <a:r>
              <a:rPr lang="sr-Latn-RS" sz="1100" b="0" i="0" u="none" strike="noStrike" cap="none" dirty="0" smtClean="0">
                <a:solidFill>
                  <a:srgbClr val="000000"/>
                </a:solidFill>
                <a:effectLst/>
                <a:latin typeface="Arial"/>
                <a:ea typeface="Arial"/>
                <a:cs typeface="Arial"/>
                <a:sym typeface="Arial"/>
              </a:rPr>
              <a:t>.</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err="1" smtClean="0">
                <a:solidFill>
                  <a:srgbClr val="000000"/>
                </a:solidFill>
                <a:effectLst/>
                <a:latin typeface="Arial"/>
                <a:ea typeface="Arial"/>
                <a:cs typeface="Arial"/>
                <a:sym typeface="Arial"/>
              </a:rPr>
              <a:t>Mogu</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cuvati</a:t>
            </a:r>
            <a:r>
              <a:rPr lang="sr-Latn-RS" sz="1100" b="0" i="0" u="none" strike="noStrike" cap="none" dirty="0" smtClean="0">
                <a:solidFill>
                  <a:srgbClr val="000000"/>
                </a:solidFill>
                <a:effectLst/>
                <a:latin typeface="Arial"/>
                <a:ea typeface="Arial"/>
                <a:cs typeface="Arial"/>
                <a:sym typeface="Arial"/>
              </a:rPr>
              <a:t> podatk</a:t>
            </a:r>
            <a:r>
              <a:rPr lang="en-US" sz="1100" b="0" i="0" u="none" strike="noStrike" cap="none" dirty="0" smtClean="0">
                <a:solidFill>
                  <a:srgbClr val="000000"/>
                </a:solidFill>
                <a:effectLst/>
                <a:latin typeface="Arial"/>
                <a:ea typeface="Arial"/>
                <a:cs typeface="Arial"/>
                <a:sym typeface="Arial"/>
              </a:rPr>
              <a:t>e</a:t>
            </a:r>
            <a:r>
              <a:rPr lang="sr-Latn-RS" sz="1100" b="0" i="0" u="none" strike="noStrike" cap="none" dirty="0" smtClean="0">
                <a:solidFill>
                  <a:srgbClr val="000000"/>
                </a:solidFill>
                <a:effectLst/>
                <a:latin typeface="Arial"/>
                <a:ea typeface="Arial"/>
                <a:cs typeface="Arial"/>
                <a:sym typeface="Arial"/>
              </a:rPr>
              <a:t> na uredjaju koristeci Local Storage i IndexedDB</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O</a:t>
            </a:r>
            <a:r>
              <a:rPr lang="sr-Latn-RS" sz="1100" b="0" i="0" u="none" strike="noStrike" cap="none" dirty="0" smtClean="0">
                <a:solidFill>
                  <a:srgbClr val="000000"/>
                </a:solidFill>
                <a:effectLst/>
                <a:latin typeface="Arial"/>
                <a:ea typeface="Arial"/>
                <a:cs typeface="Arial"/>
                <a:sym typeface="Arial"/>
              </a:rPr>
              <a:t>brada placanja i integracija sa drugim aplikacijama poput facebook-a i google mapa. </a:t>
            </a:r>
            <a:endParaRPr dirty="0"/>
          </a:p>
        </p:txBody>
      </p:sp>
    </p:spTree>
    <p:extLst>
      <p:ext uri="{BB962C8B-B14F-4D97-AF65-F5344CB8AC3E}">
        <p14:creationId xmlns:p14="http://schemas.microsoft.com/office/powerpoint/2010/main" val="25510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sr-Latn-RS" sz="1100" b="0" i="0" u="none" strike="noStrike" cap="none" dirty="0" smtClean="0">
                <a:solidFill>
                  <a:srgbClr val="000000"/>
                </a:solidFill>
                <a:effectLst/>
                <a:latin typeface="Arial"/>
                <a:ea typeface="Arial"/>
                <a:cs typeface="Arial"/>
                <a:sym typeface="Arial"/>
              </a:rPr>
              <a:t>PWA nude brzo, pouzdano i privlačno korisničko iskustvo, što dovodi do povećanog angažovanja i zadržavanja korisnika.</a:t>
            </a:r>
          </a:p>
          <a:p>
            <a:pPr lvl="0"/>
            <a:r>
              <a:rPr lang="sr-Latn-RS" sz="1100" b="0" i="0" u="none" strike="noStrike" cap="none" dirty="0" smtClean="0">
                <a:solidFill>
                  <a:srgbClr val="000000"/>
                </a:solidFill>
                <a:effectLst/>
                <a:latin typeface="Arial"/>
                <a:ea typeface="Arial"/>
                <a:cs typeface="Arial"/>
                <a:sym typeface="Arial"/>
              </a:rPr>
              <a:t>Ne moraju se razvijati zasebne aplikacije za svaku platformu ili uređaj.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Vec</a:t>
            </a:r>
            <a:r>
              <a:rPr lang="en-US" sz="1100" b="0" i="0" u="none" strike="noStrike" cap="none" dirty="0" smtClean="0">
                <a:solidFill>
                  <a:srgbClr val="000000"/>
                </a:solidFill>
                <a:effectLst/>
                <a:latin typeface="Arial"/>
                <a:ea typeface="Arial"/>
                <a:cs typeface="Arial"/>
                <a:sym typeface="Arial"/>
              </a:rPr>
              <a:t> je to </a:t>
            </a:r>
            <a:r>
              <a:rPr lang="en-US" sz="1100" b="0" i="0" u="none" strike="noStrike" cap="none" dirty="0" err="1" smtClean="0">
                <a:solidFill>
                  <a:srgbClr val="000000"/>
                </a:solidFill>
                <a:effectLst/>
                <a:latin typeface="Arial"/>
                <a:ea typeface="Arial"/>
                <a:cs typeface="Arial"/>
                <a:sym typeface="Arial"/>
              </a:rPr>
              <a:t>ista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baza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koda</a:t>
            </a:r>
            <a:r>
              <a:rPr lang="en-US" sz="1100" b="0" i="0" u="none" strike="noStrike" cap="none" dirty="0" smtClean="0">
                <a:solidFill>
                  <a:srgbClr val="000000"/>
                </a:solidFill>
                <a:effectLst/>
                <a:latin typeface="Arial"/>
                <a:ea typeface="Arial"/>
                <a:cs typeface="Arial"/>
                <a:sym typeface="Arial"/>
              </a:rPr>
              <a:t>.</a:t>
            </a:r>
            <a:endParaRPr lang="sr-Latn-RS" sz="1100" b="0" i="0" u="none" strike="noStrike" cap="none" dirty="0"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sr-Latn-RS" sz="1100" b="0" i="0" u="none" strike="noStrike" cap="none" dirty="0" smtClean="0">
                <a:solidFill>
                  <a:srgbClr val="000000"/>
                </a:solidFill>
                <a:effectLst/>
                <a:latin typeface="Arial"/>
                <a:ea typeface="Arial"/>
                <a:cs typeface="Arial"/>
                <a:sym typeface="Arial"/>
              </a:rPr>
              <a:t>PWA se mogu otkriti preko pretraživača i lako se mogu deliti putem linkova, društvenih medija i messaging aplikacija. </a:t>
            </a:r>
            <a:r>
              <a:rPr lang="en-US" sz="1100" b="0" i="0" u="none" strike="noStrike" cap="none" dirty="0" smtClean="0">
                <a:solidFill>
                  <a:srgbClr val="000000"/>
                </a:solidFill>
                <a:effectLst/>
                <a:latin typeface="Arial"/>
                <a:ea typeface="Arial"/>
                <a:cs typeface="Arial"/>
                <a:sym typeface="Arial"/>
              </a:rPr>
              <a:t>PWA </a:t>
            </a:r>
            <a:r>
              <a:rPr lang="en-US" sz="1100" b="0" i="0" u="none" strike="noStrike" cap="none" dirty="0" err="1" smtClean="0">
                <a:solidFill>
                  <a:srgbClr val="000000"/>
                </a:solidFill>
                <a:effectLst/>
                <a:latin typeface="Arial"/>
                <a:ea typeface="Arial"/>
                <a:cs typeface="Arial"/>
                <a:sym typeface="Arial"/>
              </a:rPr>
              <a:t>mogu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imati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veliki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uticaj</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optimizaciju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pretraživače</a:t>
            </a:r>
            <a:r>
              <a:rPr lang="en-US" sz="1100" b="0" i="0" u="none" strike="noStrike" cap="none" dirty="0" smtClean="0">
                <a:solidFill>
                  <a:srgbClr val="000000"/>
                </a:solidFill>
                <a:effectLst/>
                <a:latin typeface="Arial"/>
                <a:ea typeface="Arial"/>
                <a:cs typeface="Arial"/>
                <a:sym typeface="Arial"/>
              </a:rPr>
              <a:t> (SEO) .</a:t>
            </a:r>
            <a:r>
              <a:rPr lang="en-US" sz="1100" b="0" i="0" u="none" strike="noStrike" cap="none" baseline="0"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To ih čini vidljivijim i dostupnijim korisnicima.</a:t>
            </a:r>
            <a:endParaRPr lang="en-US" sz="1100" b="0" i="0" u="none" strike="noStrike" cap="none" dirty="0" smtClean="0">
              <a:solidFill>
                <a:srgbClr val="000000"/>
              </a:solidFill>
              <a:effectLst/>
              <a:latin typeface="Arial"/>
              <a:ea typeface="Arial"/>
              <a:cs typeface="Arial"/>
              <a:sym typeface="Arial"/>
            </a:endParaRPr>
          </a:p>
          <a:p>
            <a:pPr lvl="0"/>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100" b="0" i="0" u="none" strike="noStrike" cap="none" dirty="0" smtClean="0">
                <a:solidFill>
                  <a:srgbClr val="000000"/>
                </a:solidFill>
                <a:effectLst/>
                <a:latin typeface="Arial"/>
                <a:ea typeface="Arial"/>
                <a:cs typeface="Arial"/>
                <a:sym typeface="Arial"/>
              </a:rPr>
              <a:t> -</a:t>
            </a:r>
            <a:r>
              <a:rPr lang="sr-Latn-RS" sz="1100" b="0" i="0" u="none" strike="noStrike" cap="none" baseline="0"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Neke napredne funkcije, kao što su pristup API-jima specifičnim za uređaj, još uvek nisu u potpunosti podržane od strane PWA. Ogranicenja poput kapaciteta skladistenja</a:t>
            </a:r>
            <a:r>
              <a:rPr lang="en-US" sz="1100" b="0" i="0" u="none" strike="noStrike" cap="none"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debagiranja.</a:t>
            </a:r>
          </a:p>
          <a:p>
            <a:pPr marL="0" lvl="0" indent="0" algn="l" rtl="0">
              <a:spcBef>
                <a:spcPts val="0"/>
              </a:spcBef>
              <a:spcAft>
                <a:spcPts val="0"/>
              </a:spcAft>
              <a:buNone/>
            </a:pPr>
            <a:r>
              <a:rPr lang="sr-Latn-RS" sz="1100" b="0" i="0" u="none" strike="noStrike" cap="none" dirty="0" smtClean="0">
                <a:solidFill>
                  <a:srgbClr val="000000"/>
                </a:solidFill>
                <a:effectLst/>
                <a:latin typeface="Arial"/>
                <a:ea typeface="Arial"/>
                <a:cs typeface="Arial"/>
                <a:sym typeface="Arial"/>
              </a:rPr>
              <a:t>- Ne podrzavaju svi pretrazivaci PWA. Recimo Internet explorer i neki mobilni pretrazivaci. Medjutim svi moderni desktop i mobilni pretrazivaci poput Safarija, Google Chroma i Samsungovog pretrazivaca ih podrzavaju.</a:t>
            </a:r>
            <a:endParaRPr lang="sr-Latn-RS" dirty="0" smtClean="0"/>
          </a:p>
          <a:p>
            <a:pPr marL="0" lvl="0" indent="0" algn="l" rtl="0">
              <a:spcBef>
                <a:spcPts val="0"/>
              </a:spcBef>
              <a:spcAft>
                <a:spcPts val="0"/>
              </a:spcAft>
              <a:buNone/>
            </a:pPr>
            <a:r>
              <a:rPr lang="sr-Latn-RS" sz="1100" b="0" i="0" u="none" strike="noStrike" cap="none" dirty="0" smtClean="0">
                <a:solidFill>
                  <a:srgbClr val="000000"/>
                </a:solidFill>
                <a:effectLst/>
                <a:latin typeface="Arial"/>
                <a:ea typeface="Arial"/>
                <a:cs typeface="Arial"/>
                <a:sym typeface="Arial"/>
              </a:rPr>
              <a:t>- Mnogi korisnici još uvek nisu svesni postojanja i načina korišćenja PWA.</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sr-Latn-RS" sz="1100" b="0" i="0" u="none" strike="noStrike" cap="none" dirty="0" smtClean="0">
                <a:solidFill>
                  <a:srgbClr val="000000"/>
                </a:solidFill>
                <a:effectLst/>
                <a:latin typeface="Arial"/>
                <a:ea typeface="Arial"/>
                <a:cs typeface="Arial"/>
                <a:sym typeface="Arial"/>
              </a:rPr>
              <a:t>Ali ono sto web aplikaciju cini progressive web aplikacijom jesu:</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a:t>
            </a:r>
            <a:r>
              <a:rPr lang="en-US" baseline="0" dirty="0" smtClean="0"/>
              <a:t> </a:t>
            </a:r>
            <a:r>
              <a:rPr lang="sr-Latn-RS" sz="1100" b="0" i="0" u="none" strike="noStrike" cap="none" dirty="0" smtClean="0">
                <a:solidFill>
                  <a:srgbClr val="000000"/>
                </a:solidFill>
                <a:effectLst/>
                <a:latin typeface="Arial"/>
                <a:ea typeface="Arial"/>
                <a:cs typeface="Arial"/>
                <a:sym typeface="Arial"/>
              </a:rPr>
              <a:t>Manifest Web aplikacije. JSON datoteka u kojoj se definišu meta podaci aplikacije, kao što su ikona aplikacije, naziv, opis, start URL, boja teme, mod prikaza i drugi detalji. Na osnovu ovog fajla pretrazivaci prepoznaju da se radi o progressive web aplikaciji.</a:t>
            </a:r>
            <a:endParaRPr lang="en-US"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Service Workers: JavaScript datoteke koje se pokreću u pozadini i rukovode zadacima kao što su keširanje Web sadržaja i presretanje mrežnih zahteva. Service workeri mogu da rade u pozadini cak i kada aplikacija nije pokrenuta na uiredjaju ili u kartici pretrazivaca.</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lvl="0" indent="0">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99421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err="1" smtClean="0">
                <a:solidFill>
                  <a:srgbClr val="000000"/>
                </a:solidFill>
                <a:effectLst/>
                <a:latin typeface="Arial"/>
                <a:ea typeface="Arial"/>
                <a:cs typeface="Arial"/>
                <a:sym typeface="Arial"/>
              </a:rPr>
              <a:t>Implementacija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podrazumeva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kreiranje</a:t>
            </a:r>
            <a:r>
              <a:rPr lang="en-US" sz="1100" b="0" i="0" u="none" strike="noStrike" cap="none" dirty="0" smtClean="0">
                <a:solidFill>
                  <a:srgbClr val="000000"/>
                </a:solidFill>
                <a:effectLst/>
                <a:latin typeface="Arial"/>
                <a:ea typeface="Arial"/>
                <a:cs typeface="Arial"/>
                <a:sym typeface="Arial"/>
              </a:rPr>
              <a:t> React PWA, </a:t>
            </a:r>
            <a:r>
              <a:rPr lang="en-US" sz="1100" b="0" i="0" u="none" strike="noStrike" cap="none" dirty="0" err="1" smtClean="0">
                <a:solidFill>
                  <a:srgbClr val="000000"/>
                </a:solidFill>
                <a:effectLst/>
                <a:latin typeface="Arial"/>
                <a:ea typeface="Arial"/>
                <a:cs typeface="Arial"/>
                <a:sym typeface="Arial"/>
              </a:rPr>
              <a:t>serverske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aplikacije</a:t>
            </a:r>
            <a:r>
              <a:rPr lang="en-US" sz="1100" b="0" i="0" u="none" strike="noStrike" cap="none" dirty="0" smtClean="0">
                <a:solidFill>
                  <a:srgbClr val="000000"/>
                </a:solidFill>
                <a:effectLst/>
                <a:latin typeface="Arial"/>
                <a:ea typeface="Arial"/>
                <a:cs typeface="Arial"/>
                <a:sym typeface="Arial"/>
              </a:rPr>
              <a:t> ( .NET Web API) </a:t>
            </a:r>
            <a:r>
              <a:rPr lang="en-US" sz="1100" b="0" i="0" u="none" strike="noStrike" cap="none" dirty="0" err="1" smtClean="0">
                <a:solidFill>
                  <a:srgbClr val="000000"/>
                </a:solidFill>
                <a:effectLst/>
                <a:latin typeface="Arial"/>
                <a:ea typeface="Arial"/>
                <a:cs typeface="Arial"/>
                <a:sym typeface="Arial"/>
              </a:rPr>
              <a:t>koja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skladišti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sve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podatke</a:t>
            </a:r>
            <a:r>
              <a:rPr lang="en-US" sz="1100" b="0" i="0" u="none" strike="noStrike" cap="none" dirty="0" smtClean="0">
                <a:solidFill>
                  <a:srgbClr val="000000"/>
                </a:solidFill>
                <a:effectLst/>
                <a:latin typeface="Arial"/>
                <a:ea typeface="Arial"/>
                <a:cs typeface="Arial"/>
                <a:sym typeface="Arial"/>
              </a:rPr>
              <a:t> u MS SQL </a:t>
            </a:r>
            <a:r>
              <a:rPr lang="en-US" sz="1100" b="0" i="0" u="none" strike="noStrike" cap="none" dirty="0" err="1" smtClean="0">
                <a:solidFill>
                  <a:srgbClr val="000000"/>
                </a:solidFill>
                <a:effectLst/>
                <a:latin typeface="Arial"/>
                <a:ea typeface="Arial"/>
                <a:cs typeface="Arial"/>
                <a:sym typeface="Arial"/>
              </a:rPr>
              <a:t>bazu</a:t>
            </a:r>
            <a:r>
              <a:rPr lang="en-US" sz="1100" b="0" i="0" u="none" strike="noStrike" cap="none" dirty="0" smtClean="0">
                <a:solidFill>
                  <a:srgbClr val="000000"/>
                </a:solidFill>
                <a:effectLst/>
                <a:latin typeface="Arial"/>
                <a:ea typeface="Arial"/>
                <a:cs typeface="Arial"/>
                <a:sym typeface="Arial"/>
              </a:rPr>
              <a:t> i </a:t>
            </a:r>
            <a:r>
              <a:rPr lang="en-US" sz="1100" b="0" i="0" u="none" strike="noStrike" cap="none" dirty="0" err="1" smtClean="0">
                <a:solidFill>
                  <a:srgbClr val="000000"/>
                </a:solidFill>
                <a:effectLst/>
                <a:latin typeface="Arial"/>
                <a:ea typeface="Arial"/>
                <a:cs typeface="Arial"/>
                <a:sym typeface="Arial"/>
              </a:rPr>
              <a:t>implementaciju</a:t>
            </a:r>
            <a:r>
              <a:rPr lang="en-US" sz="1100" b="0" i="0" u="none" strike="noStrike" cap="none" dirty="0" smtClean="0">
                <a:solidFill>
                  <a:srgbClr val="000000"/>
                </a:solidFill>
                <a:effectLst/>
                <a:latin typeface="Arial"/>
                <a:ea typeface="Arial"/>
                <a:cs typeface="Arial"/>
                <a:sym typeface="Arial"/>
              </a:rPr>
              <a:t> push </a:t>
            </a:r>
            <a:r>
              <a:rPr lang="sr-Latn-RS" sz="1100" b="0" i="0" u="none" strike="noStrike" cap="none" dirty="0" smtClean="0">
                <a:solidFill>
                  <a:srgbClr val="000000"/>
                </a:solidFill>
                <a:effectLst/>
                <a:latin typeface="Arial"/>
                <a:ea typeface="Arial"/>
                <a:cs typeface="Arial"/>
                <a:sym typeface="Arial"/>
              </a:rPr>
              <a:t>obaveštenja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korišćenjem</a:t>
            </a:r>
            <a:r>
              <a:rPr lang="en-US" sz="1100" b="0" i="0" u="none" strike="noStrike" cap="none" dirty="0" smtClean="0">
                <a:solidFill>
                  <a:srgbClr val="000000"/>
                </a:solidFill>
                <a:effectLst/>
                <a:latin typeface="Arial"/>
                <a:ea typeface="Arial"/>
                <a:cs typeface="Arial"/>
                <a:sym typeface="Arial"/>
              </a:rPr>
              <a:t> Web Push </a:t>
            </a:r>
            <a:r>
              <a:rPr lang="en-US" sz="1100" b="0" i="0" u="none" strike="noStrike" cap="none" dirty="0" err="1" smtClean="0">
                <a:solidFill>
                  <a:srgbClr val="000000"/>
                </a:solidFill>
                <a:effectLst/>
                <a:latin typeface="Arial"/>
                <a:ea typeface="Arial"/>
                <a:cs typeface="Arial"/>
                <a:sym typeface="Arial"/>
              </a:rPr>
              <a:t>protokola</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5366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 - </a:t>
            </a:r>
            <a:r>
              <a:rPr lang="en-US" sz="1100" b="0" i="0" u="none" strike="noStrike" cap="none" dirty="0" err="1" smtClean="0">
                <a:solidFill>
                  <a:srgbClr val="000000"/>
                </a:solidFill>
                <a:effectLst/>
                <a:latin typeface="Arial"/>
                <a:ea typeface="Arial"/>
                <a:cs typeface="Arial"/>
                <a:sym typeface="Arial"/>
              </a:rPr>
              <a:t>Protokol</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klijent</a:t>
            </a:r>
            <a:r>
              <a:rPr lang="en-US" sz="1100" b="0" i="0" u="none" strike="noStrike" cap="none" dirty="0" smtClean="0">
                <a:solidFill>
                  <a:srgbClr val="000000"/>
                </a:solidFill>
                <a:effectLst/>
                <a:latin typeface="Arial"/>
                <a:ea typeface="Arial"/>
                <a:cs typeface="Arial"/>
                <a:sym typeface="Arial"/>
              </a:rPr>
              <a:t>-server model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standardnim</a:t>
            </a:r>
            <a:r>
              <a:rPr lang="en-US" sz="1100" b="0" i="0" u="none" strike="noStrike" cap="none" dirty="0" smtClean="0">
                <a:solidFill>
                  <a:srgbClr val="000000"/>
                </a:solidFill>
                <a:effectLst/>
                <a:latin typeface="Arial"/>
                <a:ea typeface="Arial"/>
                <a:cs typeface="Arial"/>
                <a:sym typeface="Arial"/>
              </a:rPr>
              <a:t> HTTP i TLS </a:t>
            </a:r>
            <a:r>
              <a:rPr lang="en-US" sz="1100" b="0" i="0" u="none" strike="noStrike" cap="none" dirty="0" err="1" smtClean="0">
                <a:solidFill>
                  <a:srgbClr val="000000"/>
                </a:solidFill>
                <a:effectLst/>
                <a:latin typeface="Arial"/>
                <a:ea typeface="Arial"/>
                <a:cs typeface="Arial"/>
                <a:sym typeface="Arial"/>
              </a:rPr>
              <a:t>protokolom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gde</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servis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sluzi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posrednik</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izmedju</a:t>
            </a:r>
            <a:r>
              <a:rPr lang="en-US" sz="1100" b="0" i="0" u="none" strike="noStrike" cap="none" dirty="0" smtClean="0">
                <a:solidFill>
                  <a:srgbClr val="000000"/>
                </a:solidFill>
                <a:effectLst/>
                <a:latin typeface="Arial"/>
                <a:ea typeface="Arial"/>
                <a:cs typeface="Arial"/>
                <a:sym typeface="Arial"/>
              </a:rPr>
              <a:t> </a:t>
            </a:r>
            <a:r>
              <a:rPr lang="sr-Latn-RS" sz="1100" b="0" i="0" u="none" strike="noStrike" cap="none" dirty="0" smtClean="0">
                <a:solidFill>
                  <a:srgbClr val="000000"/>
                </a:solidFill>
                <a:effectLst/>
                <a:latin typeface="Arial"/>
                <a:ea typeface="Arial"/>
                <a:cs typeface="Arial"/>
                <a:sym typeface="Arial"/>
              </a:rPr>
              <a:t>aplikacionog servera i</a:t>
            </a:r>
            <a:r>
              <a:rPr lang="sr-Latn-RS" sz="1100" b="0" i="0" u="none" strike="noStrike" cap="none" baseline="0" dirty="0" smtClean="0">
                <a:solidFill>
                  <a:srgbClr val="000000"/>
                </a:solidFill>
                <a:effectLst/>
                <a:latin typeface="Arial"/>
                <a:ea typeface="Arial"/>
                <a:cs typeface="Arial"/>
                <a:sym typeface="Arial"/>
              </a:rPr>
              <a:t> korisnickog agenta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Kada</a:t>
            </a:r>
            <a:r>
              <a:rPr lang="en-US" sz="1100" b="0" i="0" u="none" strike="noStrike" cap="none" dirty="0" smtClean="0">
                <a:solidFill>
                  <a:srgbClr val="000000"/>
                </a:solidFill>
                <a:effectLst/>
                <a:latin typeface="Arial"/>
                <a:ea typeface="Arial"/>
                <a:cs typeface="Arial"/>
                <a:sym typeface="Arial"/>
              </a:rPr>
              <a:t> se </a:t>
            </a:r>
            <a:r>
              <a:rPr lang="en-US" sz="1100" b="0" i="0" u="none" strike="noStrike" cap="none" dirty="0" err="1" smtClean="0">
                <a:solidFill>
                  <a:srgbClr val="000000"/>
                </a:solidFill>
                <a:effectLst/>
                <a:latin typeface="Arial"/>
                <a:ea typeface="Arial"/>
                <a:cs typeface="Arial"/>
                <a:sym typeface="Arial"/>
              </a:rPr>
              <a:t>korisnik</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poretplati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obavestenja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pretrazivac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salje</a:t>
            </a:r>
            <a:r>
              <a:rPr lang="en-US" sz="1100" b="0" i="0" u="none" strike="noStrike" cap="none" dirty="0" smtClean="0">
                <a:solidFill>
                  <a:srgbClr val="000000"/>
                </a:solidFill>
                <a:effectLst/>
                <a:latin typeface="Arial"/>
                <a:ea typeface="Arial"/>
                <a:cs typeface="Arial"/>
                <a:sym typeface="Arial"/>
              </a:rPr>
              <a:t> subscription request push </a:t>
            </a:r>
            <a:r>
              <a:rPr lang="en-US" sz="1100" b="0" i="0" u="none" strike="noStrike" cap="none" dirty="0" err="1" smtClean="0">
                <a:solidFill>
                  <a:srgbClr val="000000"/>
                </a:solidFill>
                <a:effectLst/>
                <a:latin typeface="Arial"/>
                <a:ea typeface="Arial"/>
                <a:cs typeface="Arial"/>
                <a:sym typeface="Arial"/>
              </a:rPr>
              <a:t>servisu</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servis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odgovara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jednistvenim</a:t>
            </a:r>
            <a:r>
              <a:rPr lang="en-US" sz="1100" b="0" i="0" u="none" strike="noStrike" cap="none" dirty="0" smtClean="0">
                <a:solidFill>
                  <a:srgbClr val="000000"/>
                </a:solidFill>
                <a:effectLst/>
                <a:latin typeface="Arial"/>
                <a:ea typeface="Arial"/>
                <a:cs typeface="Arial"/>
                <a:sym typeface="Arial"/>
              </a:rPr>
              <a:t> subscription endpoint-om </a:t>
            </a:r>
            <a:r>
              <a:rPr lang="en-US" sz="1100" b="0" i="0" u="none" strike="noStrike" cap="none" dirty="0" err="1" smtClean="0">
                <a:solidFill>
                  <a:srgbClr val="000000"/>
                </a:solidFill>
                <a:effectLst/>
                <a:latin typeface="Arial"/>
                <a:ea typeface="Arial"/>
                <a:cs typeface="Arial"/>
                <a:sym typeface="Arial"/>
              </a:rPr>
              <a:t>za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Kasnije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aplikacioni</a:t>
            </a:r>
            <a:r>
              <a:rPr lang="en-US" sz="1100" b="0" i="0" u="none" strike="noStrike" cap="none" dirty="0" smtClean="0">
                <a:solidFill>
                  <a:srgbClr val="000000"/>
                </a:solidFill>
                <a:effectLst/>
                <a:latin typeface="Arial"/>
                <a:ea typeface="Arial"/>
                <a:cs typeface="Arial"/>
                <a:sym typeface="Arial"/>
              </a:rPr>
              <a:t> server </a:t>
            </a:r>
            <a:r>
              <a:rPr lang="en-US" sz="1100" b="0" i="0" u="none" strike="noStrike" cap="none" dirty="0" err="1" smtClean="0">
                <a:solidFill>
                  <a:srgbClr val="000000"/>
                </a:solidFill>
                <a:effectLst/>
                <a:latin typeface="Arial"/>
                <a:ea typeface="Arial"/>
                <a:cs typeface="Arial"/>
                <a:sym typeface="Arial"/>
              </a:rPr>
              <a:t>moze</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slati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obavestenja</a:t>
            </a:r>
            <a:r>
              <a:rPr lang="en-US" sz="1100" b="0" i="0" u="none" strike="noStrike" cap="none" dirty="0" smtClean="0">
                <a:solidFill>
                  <a:srgbClr val="000000"/>
                </a:solidFill>
                <a:effectLst/>
                <a:latin typeface="Arial"/>
                <a:ea typeface="Arial"/>
                <a:cs typeface="Arial"/>
                <a:sym typeface="Arial"/>
              </a:rPr>
              <a:t> push </a:t>
            </a:r>
            <a:r>
              <a:rPr lang="en-US" sz="1100" b="0" i="0" u="none" strike="noStrike" cap="none" dirty="0" err="1" smtClean="0">
                <a:solidFill>
                  <a:srgbClr val="000000"/>
                </a:solidFill>
                <a:effectLst/>
                <a:latin typeface="Arial"/>
                <a:ea typeface="Arial"/>
                <a:cs typeface="Arial"/>
                <a:sym typeface="Arial"/>
              </a:rPr>
              <a:t>servisu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neophodnim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podacima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koji</a:t>
            </a:r>
            <a:r>
              <a:rPr lang="en-US" sz="1100" b="0" i="0" u="none" strike="noStrike" cap="none" dirty="0" smtClean="0">
                <a:solidFill>
                  <a:srgbClr val="000000"/>
                </a:solidFill>
                <a:effectLst/>
                <a:latin typeface="Arial"/>
                <a:ea typeface="Arial"/>
                <a:cs typeface="Arial"/>
                <a:sym typeface="Arial"/>
              </a:rPr>
              <a:t> je </a:t>
            </a:r>
            <a:r>
              <a:rPr lang="en-US" sz="1100" b="0" i="0" u="none" strike="noStrike" cap="none" dirty="0" err="1" smtClean="0">
                <a:solidFill>
                  <a:srgbClr val="000000"/>
                </a:solidFill>
                <a:effectLst/>
                <a:latin typeface="Arial"/>
                <a:ea typeface="Arial"/>
                <a:cs typeface="Arial"/>
                <a:sym typeface="Arial"/>
              </a:rPr>
              <a:t>dostavlja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korisnikovom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pretrazivacu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ili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aplikaciji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kroz</a:t>
            </a:r>
            <a:r>
              <a:rPr lang="en-US" sz="1100" b="0" i="0" u="none" strike="noStrike" cap="none" dirty="0" smtClean="0">
                <a:solidFill>
                  <a:srgbClr val="000000"/>
                </a:solidFill>
                <a:effectLst/>
                <a:latin typeface="Arial"/>
                <a:ea typeface="Arial"/>
                <a:cs typeface="Arial"/>
                <a:sym typeface="Arial"/>
              </a:rPr>
              <a:t> endpoint.</a:t>
            </a:r>
            <a:endParaRPr dirty="0"/>
          </a:p>
        </p:txBody>
      </p:sp>
    </p:spTree>
    <p:extLst>
      <p:ext uri="{BB962C8B-B14F-4D97-AF65-F5344CB8AC3E}">
        <p14:creationId xmlns:p14="http://schemas.microsoft.com/office/powerpoint/2010/main" val="153094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092788" y="1271238"/>
            <a:ext cx="4899000" cy="2995961"/>
          </a:xfrm>
          <a:prstGeom prst="rect">
            <a:avLst/>
          </a:prstGeom>
        </p:spPr>
        <p:txBody>
          <a:bodyPr spcFirstLastPara="1" wrap="square" lIns="91425" tIns="91425" rIns="91425" bIns="91425" anchor="ctr" anchorCtr="0">
            <a:noAutofit/>
          </a:bodyPr>
          <a:lstStyle/>
          <a:p>
            <a:pPr lvl="0"/>
            <a:r>
              <a:rPr lang="en-US" sz="2800" b="1" dirty="0" err="1">
                <a:solidFill>
                  <a:schemeClr val="bg2">
                    <a:lumMod val="50000"/>
                  </a:schemeClr>
                </a:solidFill>
                <a:latin typeface="Miriam Libre" panose="020B0604020202020204" charset="-79"/>
                <a:ea typeface="Tahoma" panose="020B0604030504040204" pitchFamily="34" charset="0"/>
                <a:cs typeface="Miriam Libre" panose="020B0604020202020204" charset="-79"/>
              </a:rPr>
              <a:t>Mobilna</a:t>
            </a:r>
            <a:r>
              <a:rPr lang="en-US" sz="2800" b="1" dirty="0">
                <a:solidFill>
                  <a:schemeClr val="bg2">
                    <a:lumMod val="50000"/>
                  </a:schemeClr>
                </a:solidFill>
                <a:latin typeface="Miriam Libre" panose="020B0604020202020204" charset="-79"/>
                <a:ea typeface="Tahoma" panose="020B0604030504040204" pitchFamily="34" charset="0"/>
                <a:cs typeface="Miriam Libre" panose="020B0604020202020204" charset="-79"/>
              </a:rPr>
              <a:t> aplikacija </a:t>
            </a:r>
            <a:r>
              <a:rPr lang="en-US" sz="2800" b="1" dirty="0" err="1">
                <a:solidFill>
                  <a:schemeClr val="bg2">
                    <a:lumMod val="50000"/>
                  </a:schemeClr>
                </a:solidFill>
                <a:latin typeface="Miriam Libre" panose="020B0604020202020204" charset="-79"/>
                <a:ea typeface="Tahoma" panose="020B0604030504040204" pitchFamily="34" charset="0"/>
                <a:cs typeface="Miriam Libre" panose="020B0604020202020204" charset="-79"/>
              </a:rPr>
              <a:t>za</a:t>
            </a:r>
            <a:r>
              <a:rPr lang="en-US" sz="2800" b="1" dirty="0">
                <a:solidFill>
                  <a:schemeClr val="bg2">
                    <a:lumMod val="50000"/>
                  </a:schemeClr>
                </a:solidFill>
                <a:latin typeface="Miriam Libre" panose="020B0604020202020204" charset="-79"/>
                <a:ea typeface="Tahoma" panose="020B0604030504040204" pitchFamily="34" charset="0"/>
                <a:cs typeface="Miriam Libre" panose="020B0604020202020204" charset="-79"/>
              </a:rPr>
              <a:t> </a:t>
            </a:r>
            <a:r>
              <a:rPr lang="en-US" sz="2800" b="1" dirty="0" err="1">
                <a:solidFill>
                  <a:schemeClr val="bg2">
                    <a:lumMod val="50000"/>
                  </a:schemeClr>
                </a:solidFill>
                <a:latin typeface="Miriam Libre" panose="020B0604020202020204" charset="-79"/>
                <a:ea typeface="Tahoma" panose="020B0604030504040204" pitchFamily="34" charset="0"/>
                <a:cs typeface="Miriam Libre" panose="020B0604020202020204" charset="-79"/>
              </a:rPr>
              <a:t>anketiranje</a:t>
            </a:r>
            <a:r>
              <a:rPr lang="en-US" sz="2800" b="1" dirty="0">
                <a:solidFill>
                  <a:schemeClr val="bg2">
                    <a:lumMod val="50000"/>
                  </a:schemeClr>
                </a:solidFill>
                <a:latin typeface="Miriam Libre" panose="020B0604020202020204" charset="-79"/>
                <a:ea typeface="Tahoma" panose="020B0604030504040204" pitchFamily="34" charset="0"/>
                <a:cs typeface="Miriam Libre" panose="020B0604020202020204" charset="-79"/>
              </a:rPr>
              <a:t> – Progressive Web aplikacija </a:t>
            </a:r>
            <a:r>
              <a:rPr lang="en-US" sz="2800" b="1" dirty="0" err="1">
                <a:solidFill>
                  <a:schemeClr val="bg2">
                    <a:lumMod val="50000"/>
                  </a:schemeClr>
                </a:solidFill>
                <a:latin typeface="Miriam Libre" panose="020B0604020202020204" charset="-79"/>
                <a:ea typeface="Tahoma" panose="020B0604030504040204" pitchFamily="34" charset="0"/>
                <a:cs typeface="Miriam Libre" panose="020B0604020202020204" charset="-79"/>
              </a:rPr>
              <a:t>koriš</a:t>
            </a:r>
            <a:r>
              <a:rPr lang="sr-Latn-RS" sz="2800" b="1" dirty="0">
                <a:solidFill>
                  <a:schemeClr val="bg2">
                    <a:lumMod val="50000"/>
                  </a:schemeClr>
                </a:solidFill>
                <a:latin typeface="Miriam Libre" panose="020B0604020202020204" charset="-79"/>
                <a:ea typeface="Tahoma" panose="020B0604030504040204" pitchFamily="34" charset="0"/>
                <a:cs typeface="Miriam Libre" panose="020B0604020202020204" charset="-79"/>
              </a:rPr>
              <a:t>ć</a:t>
            </a:r>
            <a:r>
              <a:rPr lang="en-US" sz="2800" b="1" dirty="0" err="1">
                <a:solidFill>
                  <a:schemeClr val="bg2">
                    <a:lumMod val="50000"/>
                  </a:schemeClr>
                </a:solidFill>
                <a:latin typeface="Miriam Libre" panose="020B0604020202020204" charset="-79"/>
                <a:ea typeface="Tahoma" panose="020B0604030504040204" pitchFamily="34" charset="0"/>
                <a:cs typeface="Miriam Libre" panose="020B0604020202020204" charset="-79"/>
              </a:rPr>
              <a:t>enjem</a:t>
            </a:r>
            <a:r>
              <a:rPr lang="en-US" sz="2800" b="1" dirty="0">
                <a:solidFill>
                  <a:schemeClr val="bg2">
                    <a:lumMod val="50000"/>
                  </a:schemeClr>
                </a:solidFill>
                <a:latin typeface="Miriam Libre" panose="020B0604020202020204" charset="-79"/>
                <a:ea typeface="Tahoma" panose="020B0604030504040204" pitchFamily="34" charset="0"/>
                <a:cs typeface="Miriam Libre" panose="020B0604020202020204" charset="-79"/>
              </a:rPr>
              <a:t> React i .NET </a:t>
            </a:r>
            <a:r>
              <a:rPr lang="en-US" sz="2800" b="1" dirty="0" err="1">
                <a:solidFill>
                  <a:schemeClr val="bg2">
                    <a:lumMod val="50000"/>
                  </a:schemeClr>
                </a:solidFill>
                <a:latin typeface="Miriam Libre" panose="020B0604020202020204" charset="-79"/>
                <a:ea typeface="Tahoma" panose="020B0604030504040204" pitchFamily="34" charset="0"/>
                <a:cs typeface="Miriam Libre" panose="020B0604020202020204" charset="-79"/>
              </a:rPr>
              <a:t>tehnologija</a:t>
            </a:r>
            <a:r>
              <a:rPr lang="en-US" sz="2800" dirty="0">
                <a:solidFill>
                  <a:schemeClr val="bg2">
                    <a:lumMod val="50000"/>
                  </a:schemeClr>
                </a:solidFill>
                <a:latin typeface="Miriam Libre" panose="020B0604020202020204" charset="-79"/>
                <a:ea typeface="Tahoma" panose="020B0604030504040204" pitchFamily="34" charset="0"/>
                <a:cs typeface="Miriam Libre" panose="020B0604020202020204" charset="-79"/>
              </a:rPr>
              <a:t/>
            </a:r>
            <a:br>
              <a:rPr lang="en-US" sz="2800" dirty="0">
                <a:solidFill>
                  <a:schemeClr val="bg2">
                    <a:lumMod val="50000"/>
                  </a:schemeClr>
                </a:solidFill>
                <a:latin typeface="Miriam Libre" panose="020B0604020202020204" charset="-79"/>
                <a:ea typeface="Tahoma" panose="020B0604030504040204" pitchFamily="34" charset="0"/>
                <a:cs typeface="Miriam Libre" panose="020B0604020202020204" charset="-79"/>
              </a:rPr>
            </a:br>
            <a:endParaRPr sz="2800" dirty="0">
              <a:latin typeface="Miriam Libre" panose="020B0604020202020204" charset="-79"/>
              <a:cs typeface="Miriam Libre" panose="020B0604020202020204"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itle 2"/>
          <p:cNvSpPr>
            <a:spLocks noGrp="1"/>
          </p:cNvSpPr>
          <p:nvPr>
            <p:ph type="title"/>
          </p:nvPr>
        </p:nvSpPr>
        <p:spPr>
          <a:xfrm>
            <a:off x="0" y="0"/>
            <a:ext cx="6088566" cy="857400"/>
          </a:xfrm>
        </p:spPr>
        <p:txBody>
          <a:bodyPr/>
          <a:lstStyle/>
          <a:p>
            <a:pPr algn="ctr"/>
            <a:r>
              <a:rPr lang="sr-Latn-RS" sz="2800" dirty="0">
                <a:latin typeface="Miriam Libre" panose="020B0604020202020204" charset="-79"/>
                <a:cs typeface="Miriam Libre" panose="020B0604020202020204" charset="-79"/>
              </a:rPr>
              <a:t>PUSH OBAVEŠTENJA KOD PWA</a:t>
            </a:r>
            <a:endParaRPr lang="en-US" sz="2800" dirty="0"/>
          </a:p>
        </p:txBody>
      </p:sp>
      <p:sp>
        <p:nvSpPr>
          <p:cNvPr id="4" name="Text Placeholder 3"/>
          <p:cNvSpPr>
            <a:spLocks noGrp="1"/>
          </p:cNvSpPr>
          <p:nvPr>
            <p:ph type="body" idx="1"/>
          </p:nvPr>
        </p:nvSpPr>
        <p:spPr>
          <a:xfrm>
            <a:off x="457199" y="966439"/>
            <a:ext cx="5177883" cy="3871811"/>
          </a:xfrm>
        </p:spPr>
        <p:txBody>
          <a:bodyPr/>
          <a:lstStyle/>
          <a:p>
            <a:pPr marL="152400" indent="0" algn="just">
              <a:buNone/>
            </a:pPr>
            <a:r>
              <a:rPr lang="en-US" sz="1800" b="1" dirty="0">
                <a:solidFill>
                  <a:schemeClr val="bg2">
                    <a:lumMod val="50000"/>
                  </a:schemeClr>
                </a:solidFill>
                <a:latin typeface="Barlow Light" panose="020B0604020202020204" charset="0"/>
                <a:cs typeface="Segoe UI" panose="020B0502040204020203" pitchFamily="34" charset="0"/>
              </a:rPr>
              <a:t>Push </a:t>
            </a:r>
            <a:r>
              <a:rPr lang="en-US" sz="1800" b="1" dirty="0" smtClean="0">
                <a:solidFill>
                  <a:schemeClr val="bg2">
                    <a:lumMod val="50000"/>
                  </a:schemeClr>
                </a:solidFill>
                <a:latin typeface="Barlow Light" panose="020B0604020202020204" charset="0"/>
                <a:cs typeface="Segoe UI" panose="020B0502040204020203" pitchFamily="34" charset="0"/>
              </a:rPr>
              <a:t>API</a:t>
            </a:r>
          </a:p>
          <a:p>
            <a:pPr marL="152400" indent="0" algn="just">
              <a:buNone/>
            </a:pPr>
            <a:endParaRPr lang="en-US" sz="1800" dirty="0" smtClean="0">
              <a:solidFill>
                <a:schemeClr val="bg2">
                  <a:lumMod val="50000"/>
                </a:schemeClr>
              </a:solidFill>
              <a:latin typeface="Barlow Light" panose="020B0604020202020204" charset="0"/>
              <a:cs typeface="Segoe UI" panose="020B0502040204020203" pitchFamily="34" charset="0"/>
            </a:endParaRPr>
          </a:p>
          <a:p>
            <a:r>
              <a:rPr lang="en-US" sz="1800" dirty="0" smtClean="0">
                <a:solidFill>
                  <a:schemeClr val="bg2">
                    <a:lumMod val="50000"/>
                  </a:schemeClr>
                </a:solidFill>
                <a:latin typeface="Barlow Light" panose="020B0604020202020204" charset="0"/>
                <a:cs typeface="Segoe UI" panose="020B0502040204020203" pitchFamily="34" charset="0"/>
              </a:rPr>
              <a:t>API </a:t>
            </a:r>
            <a:r>
              <a:rPr lang="en-US" sz="1800" dirty="0" err="1" smtClean="0">
                <a:solidFill>
                  <a:schemeClr val="bg2">
                    <a:lumMod val="50000"/>
                  </a:schemeClr>
                </a:solidFill>
                <a:latin typeface="Barlow Light" panose="020B0604020202020204" charset="0"/>
                <a:cs typeface="Segoe UI" panose="020B0502040204020203" pitchFamily="34" charset="0"/>
              </a:rPr>
              <a:t>pretraživača</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koji</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omogućava</a:t>
            </a:r>
            <a:r>
              <a:rPr lang="en-US" sz="1800" dirty="0" smtClean="0">
                <a:solidFill>
                  <a:schemeClr val="bg2">
                    <a:lumMod val="50000"/>
                  </a:schemeClr>
                </a:solidFill>
                <a:latin typeface="Barlow Light" panose="020B0604020202020204" charset="0"/>
                <a:cs typeface="Segoe UI" panose="020B0502040204020203" pitchFamily="34" charset="0"/>
              </a:rPr>
              <a:t> Web </a:t>
            </a:r>
            <a:r>
              <a:rPr lang="en-US" sz="1800" dirty="0" err="1" smtClean="0">
                <a:solidFill>
                  <a:schemeClr val="bg2">
                    <a:lumMod val="50000"/>
                  </a:schemeClr>
                </a:solidFill>
                <a:latin typeface="Barlow Light" panose="020B0604020202020204" charset="0"/>
                <a:cs typeface="Segoe UI" panose="020B0502040204020203" pitchFamily="34" charset="0"/>
              </a:rPr>
              <a:t>aplikacijama</a:t>
            </a:r>
            <a:r>
              <a:rPr lang="en-US" sz="1800" dirty="0" smtClean="0">
                <a:solidFill>
                  <a:schemeClr val="bg2">
                    <a:lumMod val="50000"/>
                  </a:schemeClr>
                </a:solidFill>
                <a:latin typeface="Barlow Light" panose="020B0604020202020204" charset="0"/>
                <a:cs typeface="Segoe UI" panose="020B0502040204020203" pitchFamily="34" charset="0"/>
              </a:rPr>
              <a:t> da </a:t>
            </a:r>
            <a:r>
              <a:rPr lang="en-US" sz="1800" dirty="0" err="1" smtClean="0">
                <a:solidFill>
                  <a:schemeClr val="bg2">
                    <a:lumMod val="50000"/>
                  </a:schemeClr>
                </a:solidFill>
                <a:latin typeface="Barlow Light" panose="020B0604020202020204" charset="0"/>
                <a:cs typeface="Segoe UI" panose="020B0502040204020203" pitchFamily="34" charset="0"/>
              </a:rPr>
              <a:t>primaju</a:t>
            </a:r>
            <a:r>
              <a:rPr lang="en-US" sz="1800" dirty="0" smtClean="0">
                <a:solidFill>
                  <a:schemeClr val="bg2">
                    <a:lumMod val="50000"/>
                  </a:schemeClr>
                </a:solidFill>
                <a:latin typeface="Barlow Light" panose="020B0604020202020204" charset="0"/>
                <a:cs typeface="Segoe UI" panose="020B0502040204020203" pitchFamily="34" charset="0"/>
              </a:rPr>
              <a:t> push </a:t>
            </a:r>
            <a:r>
              <a:rPr lang="en-US" sz="1800" dirty="0" err="1" smtClean="0">
                <a:solidFill>
                  <a:schemeClr val="bg2">
                    <a:lumMod val="50000"/>
                  </a:schemeClr>
                </a:solidFill>
                <a:latin typeface="Barlow Light" panose="020B0604020202020204" charset="0"/>
                <a:cs typeface="Segoe UI" panose="020B0502040204020203" pitchFamily="34" charset="0"/>
              </a:rPr>
              <a:t>obaveštenja</a:t>
            </a:r>
            <a:r>
              <a:rPr lang="en-US" sz="1800" dirty="0" smtClean="0">
                <a:solidFill>
                  <a:schemeClr val="bg2">
                    <a:lumMod val="50000"/>
                  </a:schemeClr>
                </a:solidFill>
                <a:latin typeface="Barlow Light" panose="020B0604020202020204" charset="0"/>
                <a:cs typeface="Segoe UI" panose="020B0502040204020203" pitchFamily="34" charset="0"/>
              </a:rPr>
              <a:t> od push </a:t>
            </a:r>
            <a:r>
              <a:rPr lang="en-US" sz="1800" dirty="0" err="1" smtClean="0">
                <a:solidFill>
                  <a:schemeClr val="bg2">
                    <a:lumMod val="50000"/>
                  </a:schemeClr>
                </a:solidFill>
                <a:latin typeface="Barlow Light" panose="020B0604020202020204" charset="0"/>
                <a:cs typeface="Segoe UI" panose="020B0502040204020203" pitchFamily="34" charset="0"/>
              </a:rPr>
              <a:t>servisa</a:t>
            </a:r>
            <a:r>
              <a:rPr lang="en-US" sz="1800" dirty="0" smtClean="0">
                <a:solidFill>
                  <a:schemeClr val="bg2">
                    <a:lumMod val="50000"/>
                  </a:schemeClr>
                </a:solidFill>
                <a:latin typeface="Barlow Light" panose="020B0604020202020204" charset="0"/>
                <a:cs typeface="Segoe UI" panose="020B0502040204020203" pitchFamily="34" charset="0"/>
              </a:rPr>
              <a:t>.</a:t>
            </a:r>
          </a:p>
          <a:p>
            <a:pPr marL="76200" indent="0">
              <a:buNone/>
            </a:pPr>
            <a:endParaRPr lang="en-US" sz="1800" dirty="0" smtClean="0">
              <a:solidFill>
                <a:schemeClr val="bg2">
                  <a:lumMod val="50000"/>
                </a:schemeClr>
              </a:solidFill>
              <a:latin typeface="Barlow Light" panose="020B0604020202020204" charset="0"/>
              <a:cs typeface="Segoe UI" panose="020B0502040204020203" pitchFamily="34" charset="0"/>
            </a:endParaRPr>
          </a:p>
          <a:p>
            <a:r>
              <a:rPr lang="en-US" sz="1800" dirty="0" err="1">
                <a:solidFill>
                  <a:schemeClr val="bg2">
                    <a:lumMod val="50000"/>
                  </a:schemeClr>
                </a:solidFill>
                <a:latin typeface="Barlow Light" panose="020B0604020202020204" charset="0"/>
                <a:cs typeface="Segoe UI" panose="020B0502040204020203" pitchFamily="34" charset="0"/>
              </a:rPr>
              <a:t>O</a:t>
            </a:r>
            <a:r>
              <a:rPr lang="en-US" sz="1800" dirty="0" err="1" smtClean="0">
                <a:solidFill>
                  <a:schemeClr val="bg2">
                    <a:lumMod val="50000"/>
                  </a:schemeClr>
                </a:solidFill>
                <a:latin typeface="Barlow Light" panose="020B0604020202020204" charset="0"/>
                <a:cs typeface="Segoe UI" panose="020B0502040204020203" pitchFamily="34" charset="0"/>
              </a:rPr>
              <a:t>mogućava</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aplikacijama</a:t>
            </a:r>
            <a:r>
              <a:rPr lang="en-US" sz="1800" dirty="0" smtClean="0">
                <a:solidFill>
                  <a:schemeClr val="bg2">
                    <a:lumMod val="50000"/>
                  </a:schemeClr>
                </a:solidFill>
                <a:latin typeface="Barlow Light" panose="020B0604020202020204" charset="0"/>
                <a:cs typeface="Segoe UI" panose="020B0502040204020203" pitchFamily="34" charset="0"/>
              </a:rPr>
              <a:t> da </a:t>
            </a:r>
            <a:r>
              <a:rPr lang="en-US" sz="1800" dirty="0" err="1" smtClean="0">
                <a:solidFill>
                  <a:schemeClr val="bg2">
                    <a:lumMod val="50000"/>
                  </a:schemeClr>
                </a:solidFill>
                <a:latin typeface="Barlow Light" panose="020B0604020202020204" charset="0"/>
                <a:cs typeface="Segoe UI" panose="020B0502040204020203" pitchFamily="34" charset="0"/>
              </a:rPr>
              <a:t>prikazuju</a:t>
            </a:r>
            <a:r>
              <a:rPr lang="sr-Latn-R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obaveštenja</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na</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uređaju</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korisnika</a:t>
            </a:r>
            <a:r>
              <a:rPr lang="en-US" sz="1800" dirty="0" smtClean="0">
                <a:solidFill>
                  <a:schemeClr val="bg2">
                    <a:lumMod val="50000"/>
                  </a:schemeClr>
                </a:solidFill>
                <a:latin typeface="Barlow Light" panose="020B0604020202020204" charset="0"/>
                <a:cs typeface="Segoe UI" panose="020B0502040204020203" pitchFamily="34" charset="0"/>
              </a:rPr>
              <a:t> van </a:t>
            </a:r>
            <a:r>
              <a:rPr lang="en-US" sz="1800" dirty="0" err="1" smtClean="0">
                <a:solidFill>
                  <a:schemeClr val="bg2">
                    <a:lumMod val="50000"/>
                  </a:schemeClr>
                </a:solidFill>
                <a:latin typeface="Barlow Light" panose="020B0604020202020204" charset="0"/>
                <a:cs typeface="Segoe UI" panose="020B0502040204020203" pitchFamily="34" charset="0"/>
              </a:rPr>
              <a:t>konteksta</a:t>
            </a:r>
            <a:r>
              <a:rPr lang="en-US" sz="1800" dirty="0" smtClean="0">
                <a:solidFill>
                  <a:schemeClr val="bg2">
                    <a:lumMod val="50000"/>
                  </a:schemeClr>
                </a:solidFill>
                <a:latin typeface="Barlow Light" panose="020B0604020202020204" charset="0"/>
                <a:cs typeface="Segoe UI" panose="020B0502040204020203" pitchFamily="34" charset="0"/>
              </a:rPr>
              <a:t> same </a:t>
            </a:r>
            <a:r>
              <a:rPr lang="en-US" sz="1800" dirty="0" err="1" smtClean="0">
                <a:solidFill>
                  <a:schemeClr val="bg2">
                    <a:lumMod val="50000"/>
                  </a:schemeClr>
                </a:solidFill>
                <a:latin typeface="Barlow Light" panose="020B0604020202020204" charset="0"/>
                <a:cs typeface="Segoe UI" panose="020B0502040204020203" pitchFamily="34" charset="0"/>
              </a:rPr>
              <a:t>aplikacije</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smtClean="0">
                <a:solidFill>
                  <a:schemeClr val="bg2">
                    <a:lumMod val="50000"/>
                  </a:schemeClr>
                </a:solidFill>
                <a:latin typeface="Barlow Light" panose="020B0604020202020204" charset="0"/>
                <a:cs typeface="Segoe UI" panose="020B0502040204020203" pitchFamily="34" charset="0"/>
              </a:rPr>
              <a:t>čak</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a:solidFill>
                  <a:schemeClr val="bg2">
                    <a:lumMod val="50000"/>
                  </a:schemeClr>
                </a:solidFill>
                <a:latin typeface="Barlow Light" panose="020B0604020202020204" charset="0"/>
                <a:cs typeface="Segoe UI" panose="020B0502040204020203" pitchFamily="34" charset="0"/>
              </a:rPr>
              <a:t>i </a:t>
            </a:r>
            <a:r>
              <a:rPr lang="en-US" sz="1800" dirty="0" err="1">
                <a:solidFill>
                  <a:schemeClr val="bg2">
                    <a:lumMod val="50000"/>
                  </a:schemeClr>
                </a:solidFill>
                <a:latin typeface="Barlow Light" panose="020B0604020202020204" charset="0"/>
                <a:cs typeface="Segoe UI" panose="020B0502040204020203" pitchFamily="34" charset="0"/>
              </a:rPr>
              <a:t>kada</a:t>
            </a:r>
            <a:r>
              <a:rPr lang="en-U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stranica</a:t>
            </a:r>
            <a:r>
              <a:rPr lang="en-U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nije</a:t>
            </a:r>
            <a:r>
              <a:rPr lang="en-U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otvorena</a:t>
            </a:r>
            <a:r>
              <a:rPr lang="en-US" sz="1800" dirty="0">
                <a:solidFill>
                  <a:schemeClr val="bg2">
                    <a:lumMod val="50000"/>
                  </a:schemeClr>
                </a:solidFill>
                <a:latin typeface="Barlow Light" panose="020B0604020202020204" charset="0"/>
                <a:cs typeface="Segoe UI" panose="020B0502040204020203" pitchFamily="34" charset="0"/>
              </a:rPr>
              <a:t> u </a:t>
            </a:r>
            <a:r>
              <a:rPr lang="en-US" sz="1800" dirty="0" err="1">
                <a:solidFill>
                  <a:schemeClr val="bg2">
                    <a:lumMod val="50000"/>
                  </a:schemeClr>
                </a:solidFill>
                <a:latin typeface="Barlow Light" panose="020B0604020202020204" charset="0"/>
                <a:cs typeface="Segoe UI" panose="020B0502040204020203" pitchFamily="34" charset="0"/>
              </a:rPr>
              <a:t>pretraživaču</a:t>
            </a:r>
            <a:r>
              <a:rPr lang="en-US" sz="1800" dirty="0" smtClean="0">
                <a:solidFill>
                  <a:schemeClr val="bg2">
                    <a:lumMod val="50000"/>
                  </a:schemeClr>
                </a:solidFill>
                <a:latin typeface="Barlow Light" panose="020B0604020202020204" charset="0"/>
                <a:cs typeface="Segoe UI" panose="020B0502040204020203" pitchFamily="34" charset="0"/>
              </a:rPr>
              <a:t>.</a:t>
            </a:r>
          </a:p>
          <a:p>
            <a:endParaRPr lang="en-US" dirty="0"/>
          </a:p>
        </p:txBody>
      </p:sp>
    </p:spTree>
    <p:extLst>
      <p:ext uri="{BB962C8B-B14F-4D97-AF65-F5344CB8AC3E}">
        <p14:creationId xmlns:p14="http://schemas.microsoft.com/office/powerpoint/2010/main" val="3200039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Title 2"/>
          <p:cNvSpPr>
            <a:spLocks noGrp="1"/>
          </p:cNvSpPr>
          <p:nvPr>
            <p:ph type="title"/>
          </p:nvPr>
        </p:nvSpPr>
        <p:spPr>
          <a:xfrm>
            <a:off x="0" y="0"/>
            <a:ext cx="6088566" cy="857400"/>
          </a:xfrm>
        </p:spPr>
        <p:txBody>
          <a:bodyPr/>
          <a:lstStyle/>
          <a:p>
            <a:pPr algn="ctr"/>
            <a:r>
              <a:rPr lang="sr-Latn-RS" sz="2800" dirty="0">
                <a:latin typeface="Miriam Libre" panose="020B0604020202020204" charset="-79"/>
                <a:cs typeface="Miriam Libre" panose="020B0604020202020204" charset="-79"/>
              </a:rPr>
              <a:t>PUSH OBAVEŠTENJA KOD PWA</a:t>
            </a:r>
            <a:endParaRPr lang="en-US" sz="2800" dirty="0"/>
          </a:p>
        </p:txBody>
      </p:sp>
      <p:sp>
        <p:nvSpPr>
          <p:cNvPr id="4" name="Text Placeholder 3"/>
          <p:cNvSpPr>
            <a:spLocks noGrp="1"/>
          </p:cNvSpPr>
          <p:nvPr>
            <p:ph type="body" idx="1"/>
          </p:nvPr>
        </p:nvSpPr>
        <p:spPr>
          <a:xfrm>
            <a:off x="457199" y="966439"/>
            <a:ext cx="5177883" cy="3871811"/>
          </a:xfrm>
        </p:spPr>
        <p:txBody>
          <a:bodyPr/>
          <a:lstStyle/>
          <a:p>
            <a:pPr marL="76200" indent="0">
              <a:buNone/>
            </a:pPr>
            <a:r>
              <a:rPr lang="en-US" sz="1800" b="1" dirty="0" smtClean="0">
                <a:latin typeface="Barlow Light" panose="020B0604020202020204" charset="0"/>
              </a:rPr>
              <a:t>Service Worker</a:t>
            </a:r>
          </a:p>
          <a:p>
            <a:pPr marL="76200" indent="0">
              <a:buNone/>
            </a:pPr>
            <a:endParaRPr lang="en-US" sz="1800" b="1" dirty="0" smtClean="0">
              <a:latin typeface="Barlow Light" panose="020B0604020202020204" charset="0"/>
            </a:endParaRPr>
          </a:p>
          <a:p>
            <a:r>
              <a:rPr lang="sr-Latn-RS" sz="1800" dirty="0" smtClean="0">
                <a:solidFill>
                  <a:schemeClr val="bg2">
                    <a:lumMod val="50000"/>
                  </a:schemeClr>
                </a:solidFill>
                <a:latin typeface="Barlow Light" panose="020B0604020202020204" charset="0"/>
                <a:cs typeface="Segoe UI" panose="020B0502040204020203" pitchFamily="34" charset="0"/>
              </a:rPr>
              <a:t>Service Worker se koristi kao korisnički agent.</a:t>
            </a:r>
          </a:p>
          <a:p>
            <a:r>
              <a:rPr lang="en-US" sz="1800" dirty="0" err="1" smtClean="0">
                <a:solidFill>
                  <a:schemeClr val="bg2">
                    <a:lumMod val="50000"/>
                  </a:schemeClr>
                </a:solidFill>
                <a:latin typeface="Barlow Light" panose="020B0604020202020204" charset="0"/>
                <a:cs typeface="Segoe UI" panose="020B0502040204020203" pitchFamily="34" charset="0"/>
              </a:rPr>
              <a:t>Skripta</a:t>
            </a:r>
            <a:r>
              <a:rPr lang="en-US" sz="1800" dirty="0" smtClean="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koja</a:t>
            </a:r>
            <a:r>
              <a:rPr lang="en-US" sz="1800" dirty="0">
                <a:solidFill>
                  <a:schemeClr val="bg2">
                    <a:lumMod val="50000"/>
                  </a:schemeClr>
                </a:solidFill>
                <a:latin typeface="Barlow Light" panose="020B0604020202020204" charset="0"/>
                <a:cs typeface="Segoe UI" panose="020B0502040204020203" pitchFamily="34" charset="0"/>
              </a:rPr>
              <a:t> se </a:t>
            </a:r>
            <a:r>
              <a:rPr lang="en-US" sz="1800" dirty="0" err="1">
                <a:solidFill>
                  <a:schemeClr val="bg2">
                    <a:lumMod val="50000"/>
                  </a:schemeClr>
                </a:solidFill>
                <a:latin typeface="Barlow Light" panose="020B0604020202020204" charset="0"/>
                <a:cs typeface="Segoe UI" panose="020B0502040204020203" pitchFamily="34" charset="0"/>
              </a:rPr>
              <a:t>pokreće</a:t>
            </a:r>
            <a:r>
              <a:rPr lang="en-US" sz="1800" dirty="0">
                <a:solidFill>
                  <a:schemeClr val="bg2">
                    <a:lumMod val="50000"/>
                  </a:schemeClr>
                </a:solidFill>
                <a:latin typeface="Barlow Light" panose="020B0604020202020204" charset="0"/>
                <a:cs typeface="Segoe UI" panose="020B0502040204020203" pitchFamily="34" charset="0"/>
              </a:rPr>
              <a:t> u </a:t>
            </a:r>
            <a:r>
              <a:rPr lang="en-US" sz="1800" dirty="0" err="1">
                <a:solidFill>
                  <a:schemeClr val="bg2">
                    <a:lumMod val="50000"/>
                  </a:schemeClr>
                </a:solidFill>
                <a:latin typeface="Barlow Light" panose="020B0604020202020204" charset="0"/>
                <a:cs typeface="Segoe UI" panose="020B0502040204020203" pitchFamily="34" charset="0"/>
              </a:rPr>
              <a:t>pozadini</a:t>
            </a:r>
            <a:r>
              <a:rPr lang="en-US" sz="1800" dirty="0">
                <a:solidFill>
                  <a:schemeClr val="bg2">
                    <a:lumMod val="50000"/>
                  </a:schemeClr>
                </a:solidFill>
                <a:latin typeface="Barlow Light" panose="020B0604020202020204" charset="0"/>
                <a:cs typeface="Segoe UI" panose="020B0502040204020203" pitchFamily="34" charset="0"/>
              </a:rPr>
              <a:t> Web </a:t>
            </a:r>
            <a:r>
              <a:rPr lang="en-US" sz="1800" dirty="0" err="1">
                <a:solidFill>
                  <a:schemeClr val="bg2">
                    <a:lumMod val="50000"/>
                  </a:schemeClr>
                </a:solidFill>
                <a:latin typeface="Barlow Light" panose="020B0604020202020204" charset="0"/>
                <a:cs typeface="Segoe UI" panose="020B0502040204020203" pitchFamily="34" charset="0"/>
              </a:rPr>
              <a:t>pretraživača</a:t>
            </a:r>
            <a:r>
              <a:rPr lang="en-U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odvojeno</a:t>
            </a:r>
            <a:r>
              <a:rPr lang="en-US" sz="1800" dirty="0">
                <a:solidFill>
                  <a:schemeClr val="bg2">
                    <a:lumMod val="50000"/>
                  </a:schemeClr>
                </a:solidFill>
                <a:latin typeface="Barlow Light" panose="020B0604020202020204" charset="0"/>
                <a:cs typeface="Segoe UI" panose="020B0502040204020203" pitchFamily="34" charset="0"/>
              </a:rPr>
              <a:t> od Web </a:t>
            </a:r>
            <a:r>
              <a:rPr lang="en-US" sz="1800" dirty="0" err="1">
                <a:solidFill>
                  <a:schemeClr val="bg2">
                    <a:lumMod val="50000"/>
                  </a:schemeClr>
                </a:solidFill>
                <a:latin typeface="Barlow Light" panose="020B0604020202020204" charset="0"/>
                <a:cs typeface="Segoe UI" panose="020B0502040204020203" pitchFamily="34" charset="0"/>
              </a:rPr>
              <a:t>stranice</a:t>
            </a:r>
            <a:r>
              <a:rPr lang="en-US" sz="1800" dirty="0">
                <a:solidFill>
                  <a:schemeClr val="bg2">
                    <a:lumMod val="50000"/>
                  </a:schemeClr>
                </a:solidFill>
                <a:latin typeface="Barlow Light" panose="020B0604020202020204" charset="0"/>
                <a:cs typeface="Segoe UI" panose="020B0502040204020203" pitchFamily="34" charset="0"/>
              </a:rPr>
              <a:t>, i</a:t>
            </a:r>
            <a:r>
              <a:rPr lang="sr-Latn-R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deluje</a:t>
            </a:r>
            <a:r>
              <a:rPr lang="en-U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kao</a:t>
            </a:r>
            <a:r>
              <a:rPr lang="en-U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proksi</a:t>
            </a:r>
            <a:r>
              <a:rPr lang="en-US" sz="1800" dirty="0">
                <a:solidFill>
                  <a:schemeClr val="bg2">
                    <a:lumMod val="50000"/>
                  </a:schemeClr>
                </a:solidFill>
                <a:latin typeface="Barlow Light" panose="020B0604020202020204" charset="0"/>
                <a:cs typeface="Segoe UI" panose="020B0502040204020203" pitchFamily="34" charset="0"/>
              </a:rPr>
              <a:t> </a:t>
            </a:r>
            <a:r>
              <a:rPr lang="en-US" sz="1800" dirty="0" err="1">
                <a:solidFill>
                  <a:schemeClr val="bg2">
                    <a:lumMod val="50000"/>
                  </a:schemeClr>
                </a:solidFill>
                <a:latin typeface="Barlow Light" panose="020B0604020202020204" charset="0"/>
                <a:cs typeface="Segoe UI" panose="020B0502040204020203" pitchFamily="34" charset="0"/>
              </a:rPr>
              <a:t>između</a:t>
            </a:r>
            <a:r>
              <a:rPr lang="en-US" sz="1800" dirty="0">
                <a:solidFill>
                  <a:schemeClr val="bg2">
                    <a:lumMod val="50000"/>
                  </a:schemeClr>
                </a:solidFill>
                <a:latin typeface="Barlow Light" panose="020B0604020202020204" charset="0"/>
                <a:cs typeface="Segoe UI" panose="020B0502040204020203" pitchFamily="34" charset="0"/>
              </a:rPr>
              <a:t> Web </a:t>
            </a:r>
            <a:r>
              <a:rPr lang="en-US" sz="1800" dirty="0" err="1">
                <a:solidFill>
                  <a:schemeClr val="bg2">
                    <a:lumMod val="50000"/>
                  </a:schemeClr>
                </a:solidFill>
                <a:latin typeface="Barlow Light" panose="020B0604020202020204" charset="0"/>
                <a:cs typeface="Segoe UI" panose="020B0502040204020203" pitchFamily="34" charset="0"/>
              </a:rPr>
              <a:t>stranice</a:t>
            </a:r>
            <a:r>
              <a:rPr lang="en-US" sz="1800" dirty="0">
                <a:solidFill>
                  <a:schemeClr val="bg2">
                    <a:lumMod val="50000"/>
                  </a:schemeClr>
                </a:solidFill>
                <a:latin typeface="Barlow Light" panose="020B0604020202020204" charset="0"/>
                <a:cs typeface="Segoe UI" panose="020B0502040204020203" pitchFamily="34" charset="0"/>
              </a:rPr>
              <a:t> i </a:t>
            </a:r>
            <a:r>
              <a:rPr lang="en-US" sz="1800" dirty="0" err="1" smtClean="0">
                <a:solidFill>
                  <a:schemeClr val="bg2">
                    <a:lumMod val="50000"/>
                  </a:schemeClr>
                </a:solidFill>
                <a:latin typeface="Barlow Light" panose="020B0604020202020204" charset="0"/>
                <a:cs typeface="Segoe UI" panose="020B0502040204020203" pitchFamily="34" charset="0"/>
              </a:rPr>
              <a:t>mreže</a:t>
            </a:r>
            <a:r>
              <a:rPr lang="en-US" sz="1800" dirty="0" smtClean="0">
                <a:solidFill>
                  <a:schemeClr val="bg2">
                    <a:lumMod val="50000"/>
                  </a:schemeClr>
                </a:solidFill>
                <a:latin typeface="Barlow Light" panose="020B0604020202020204" charset="0"/>
                <a:cs typeface="Segoe UI" panose="020B0502040204020203" pitchFamily="34" charset="0"/>
              </a:rPr>
              <a:t>.</a:t>
            </a:r>
            <a:endParaRPr lang="sr-Latn-RS" sz="1800" dirty="0" smtClean="0">
              <a:latin typeface="Barlow Light" panose="020B0604020202020204" charset="0"/>
            </a:endParaRPr>
          </a:p>
          <a:p>
            <a:r>
              <a:rPr lang="sr-Latn-RS" sz="1800" dirty="0" smtClean="0">
                <a:solidFill>
                  <a:schemeClr val="bg2">
                    <a:lumMod val="50000"/>
                  </a:schemeClr>
                </a:solidFill>
                <a:latin typeface="Barlow Light" panose="020B0604020202020204" charset="0"/>
                <a:cs typeface="Segoe UI" panose="020B0502040204020203" pitchFamily="34" charset="0"/>
              </a:rPr>
              <a:t>Predefinisani </a:t>
            </a:r>
            <a:r>
              <a:rPr lang="sr-Latn-RS" sz="1800" dirty="0">
                <a:solidFill>
                  <a:schemeClr val="bg2">
                    <a:lumMod val="50000"/>
                  </a:schemeClr>
                </a:solidFill>
                <a:latin typeface="Barlow Light" panose="020B0604020202020204" charset="0"/>
                <a:cs typeface="Segoe UI" panose="020B0502040204020203" pitchFamily="34" charset="0"/>
              </a:rPr>
              <a:t>događaji </a:t>
            </a:r>
            <a:r>
              <a:rPr lang="sr-Latn-RS" sz="1800" dirty="0" smtClean="0">
                <a:solidFill>
                  <a:schemeClr val="bg2">
                    <a:lumMod val="50000"/>
                  </a:schemeClr>
                </a:solidFill>
                <a:latin typeface="Barlow Light" panose="020B0604020202020204" charset="0"/>
                <a:cs typeface="Segoe UI" panose="020B0502040204020203" pitchFamily="34" charset="0"/>
              </a:rPr>
              <a:t>(</a:t>
            </a:r>
            <a:r>
              <a:rPr lang="sr-Latn-RS" sz="1800" dirty="0">
                <a:solidFill>
                  <a:schemeClr val="bg2">
                    <a:lumMod val="50000"/>
                  </a:schemeClr>
                </a:solidFill>
                <a:latin typeface="Barlow Light" panose="020B0604020202020204" charset="0"/>
                <a:cs typeface="Segoe UI" panose="020B0502040204020203" pitchFamily="34" charset="0"/>
              </a:rPr>
              <a:t>install, activate, fetch, push, message</a:t>
            </a:r>
            <a:r>
              <a:rPr lang="sr-Latn-RS" sz="1800" dirty="0" smtClean="0">
                <a:solidFill>
                  <a:schemeClr val="bg2">
                    <a:lumMod val="50000"/>
                  </a:schemeClr>
                </a:solidFill>
                <a:latin typeface="Barlow Light" panose="020B0604020202020204" charset="0"/>
                <a:cs typeface="Segoe UI" panose="020B0502040204020203" pitchFamily="34" charset="0"/>
              </a:rPr>
              <a:t>...)</a:t>
            </a:r>
            <a:endParaRPr lang="en-US" sz="1800" dirty="0" smtClean="0">
              <a:solidFill>
                <a:schemeClr val="bg2">
                  <a:lumMod val="50000"/>
                </a:schemeClr>
              </a:solidFill>
              <a:latin typeface="Barlow Light" panose="020B0604020202020204" charset="0"/>
              <a:cs typeface="Segoe UI" panose="020B0502040204020203" pitchFamily="34" charset="0"/>
            </a:endParaRPr>
          </a:p>
          <a:p>
            <a:endParaRPr lang="en-US" dirty="0"/>
          </a:p>
        </p:txBody>
      </p:sp>
    </p:spTree>
    <p:extLst>
      <p:ext uri="{BB962C8B-B14F-4D97-AF65-F5344CB8AC3E}">
        <p14:creationId xmlns:p14="http://schemas.microsoft.com/office/powerpoint/2010/main" val="4167773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Content Placeholder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51314" y="948622"/>
            <a:ext cx="7241272" cy="3858753"/>
          </a:xfrm>
          <a:prstGeom prst="rect">
            <a:avLst/>
          </a:prstGeom>
        </p:spPr>
      </p:pic>
      <p:sp>
        <p:nvSpPr>
          <p:cNvPr id="5" name="Google Shape;307;p21"/>
          <p:cNvSpPr txBox="1">
            <a:spLocks/>
          </p:cNvSpPr>
          <p:nvPr/>
        </p:nvSpPr>
        <p:spPr>
          <a:xfrm>
            <a:off x="1706086" y="0"/>
            <a:ext cx="5731727"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smtClean="0">
                <a:solidFill>
                  <a:schemeClr val="accent1"/>
                </a:solidFill>
                <a:latin typeface="Miriam Libre" panose="020B0604020202020204" charset="-79"/>
                <a:cs typeface="Miriam Libre" panose="020B0604020202020204" charset="-79"/>
              </a:rPr>
              <a:t>ARHITEKTURA APLIKACIJE</a:t>
            </a:r>
            <a:endParaRPr lang="sr-Latn-RS" sz="2800" dirty="0">
              <a:solidFill>
                <a:schemeClr val="accent1"/>
              </a:solidFill>
              <a:latin typeface="Miriam Libre" panose="020B0604020202020204" charset="-79"/>
              <a:cs typeface="Miriam Libre" panose="020B0604020202020204" charset="-79"/>
            </a:endParaRPr>
          </a:p>
        </p:txBody>
      </p:sp>
    </p:spTree>
    <p:extLst>
      <p:ext uri="{BB962C8B-B14F-4D97-AF65-F5344CB8AC3E}">
        <p14:creationId xmlns:p14="http://schemas.microsoft.com/office/powerpoint/2010/main" val="2707015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5424" y="0"/>
            <a:ext cx="5138700" cy="857400"/>
          </a:xfrm>
          <a:prstGeom prst="rect">
            <a:avLst/>
          </a:prstGeom>
        </p:spPr>
        <p:txBody>
          <a:bodyPr spcFirstLastPara="1" wrap="square" lIns="91425" tIns="91425" rIns="91425" bIns="91425" anchor="b" anchorCtr="0">
            <a:noAutofit/>
          </a:bodyPr>
          <a:lstStyle/>
          <a:p>
            <a:pPr lvl="0" algn="ctr"/>
            <a:r>
              <a:rPr lang="en-US" sz="2800" dirty="0" smtClean="0">
                <a:latin typeface="Miriam Libre" panose="020B0604020202020204" charset="-79"/>
                <a:cs typeface="Miriam Libre" panose="020B0604020202020204" charset="-79"/>
              </a:rPr>
              <a:t>APLIKACIONI SERVER</a:t>
            </a:r>
            <a:endParaRPr dirty="0">
              <a:latin typeface="Miriam Libre" panose="020B0604020202020204" charset="-79"/>
              <a:cs typeface="Miriam Libre" panose="020B0604020202020204" charset="-79"/>
            </a:endParaRPr>
          </a:p>
        </p:txBody>
      </p:sp>
      <p:sp>
        <p:nvSpPr>
          <p:cNvPr id="262" name="Google Shape;262;p16"/>
          <p:cNvSpPr txBox="1">
            <a:spLocks noGrp="1"/>
          </p:cNvSpPr>
          <p:nvPr>
            <p:ph type="body" idx="1"/>
          </p:nvPr>
        </p:nvSpPr>
        <p:spPr>
          <a:xfrm>
            <a:off x="375424" y="928803"/>
            <a:ext cx="5138700" cy="4000036"/>
          </a:xfrm>
          <a:prstGeom prst="rect">
            <a:avLst/>
          </a:prstGeom>
        </p:spPr>
        <p:txBody>
          <a:bodyPr spcFirstLastPara="1" wrap="square" lIns="91425" tIns="91425" rIns="91425" bIns="91425" anchor="t" anchorCtr="0">
            <a:noAutofit/>
          </a:bodyPr>
          <a:lstStyle/>
          <a:p>
            <a:pPr marL="76200" indent="0">
              <a:buNone/>
            </a:pPr>
            <a:r>
              <a:rPr lang="en-US" sz="2000" dirty="0">
                <a:solidFill>
                  <a:schemeClr val="bg2">
                    <a:lumMod val="50000"/>
                  </a:schemeClr>
                </a:solidFill>
                <a:latin typeface="Barlow Light" panose="020B0604020202020204" charset="0"/>
                <a:cs typeface="Segoe UI" panose="020B0502040204020203" pitchFamily="34" charset="0"/>
              </a:rPr>
              <a:t>Server </a:t>
            </a:r>
            <a:r>
              <a:rPr lang="en-US" sz="2000" dirty="0" err="1">
                <a:solidFill>
                  <a:schemeClr val="bg2">
                    <a:lumMod val="50000"/>
                  </a:schemeClr>
                </a:solidFill>
                <a:latin typeface="Barlow Light" panose="020B0604020202020204" charset="0"/>
                <a:cs typeface="Segoe UI" panose="020B0502040204020203" pitchFamily="34" charset="0"/>
              </a:rPr>
              <a:t>aplikacije</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zadužen</a:t>
            </a:r>
            <a:r>
              <a:rPr lang="en-US" sz="2000" dirty="0">
                <a:solidFill>
                  <a:schemeClr val="bg2">
                    <a:lumMod val="50000"/>
                  </a:schemeClr>
                </a:solidFill>
                <a:latin typeface="Barlow Light" panose="020B0604020202020204" charset="0"/>
                <a:cs typeface="Segoe UI" panose="020B0502040204020203" pitchFamily="34" charset="0"/>
              </a:rPr>
              <a:t> je </a:t>
            </a:r>
            <a:r>
              <a:rPr lang="en-US" sz="2000" dirty="0" err="1">
                <a:solidFill>
                  <a:schemeClr val="bg2">
                    <a:lumMod val="50000"/>
                  </a:schemeClr>
                </a:solidFill>
                <a:latin typeface="Barlow Light" panose="020B0604020202020204" charset="0"/>
                <a:cs typeface="Segoe UI" panose="020B0502040204020203" pitchFamily="34" charset="0"/>
              </a:rPr>
              <a:t>za</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registraciju</a:t>
            </a:r>
            <a:r>
              <a:rPr lang="en-US" sz="2000" dirty="0">
                <a:solidFill>
                  <a:schemeClr val="bg2">
                    <a:lumMod val="50000"/>
                  </a:schemeClr>
                </a:solidFill>
                <a:latin typeface="Barlow Light" panose="020B0604020202020204" charset="0"/>
                <a:cs typeface="Segoe UI" panose="020B0502040204020203" pitchFamily="34" charset="0"/>
              </a:rPr>
              <a:t> i </a:t>
            </a:r>
            <a:r>
              <a:rPr lang="en-US" sz="2000" dirty="0" err="1">
                <a:solidFill>
                  <a:schemeClr val="bg2">
                    <a:lumMod val="50000"/>
                  </a:schemeClr>
                </a:solidFill>
                <a:latin typeface="Barlow Light" panose="020B0604020202020204" charset="0"/>
                <a:cs typeface="Segoe UI" panose="020B0502040204020203" pitchFamily="34" charset="0"/>
              </a:rPr>
              <a:t>autorizaciju</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korisnika</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dodavanje</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novih</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anketa</a:t>
            </a:r>
            <a:r>
              <a:rPr lang="en-US" sz="2000" dirty="0">
                <a:solidFill>
                  <a:schemeClr val="bg2">
                    <a:lumMod val="50000"/>
                  </a:schemeClr>
                </a:solidFill>
                <a:latin typeface="Barlow Light" panose="020B0604020202020204" charset="0"/>
                <a:cs typeface="Segoe UI" panose="020B0502040204020203" pitchFamily="34" charset="0"/>
              </a:rPr>
              <a:t> u </a:t>
            </a:r>
            <a:r>
              <a:rPr lang="en-US" sz="2000" dirty="0" err="1">
                <a:solidFill>
                  <a:schemeClr val="bg2">
                    <a:lumMod val="50000"/>
                  </a:schemeClr>
                </a:solidFill>
                <a:latin typeface="Barlow Light" panose="020B0604020202020204" charset="0"/>
                <a:cs typeface="Segoe UI" panose="020B0502040204020203" pitchFamily="34" charset="0"/>
              </a:rPr>
              <a:t>bazu</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listanje</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anketa</a:t>
            </a:r>
            <a:r>
              <a:rPr lang="en-US" sz="2000" dirty="0">
                <a:solidFill>
                  <a:schemeClr val="bg2">
                    <a:lumMod val="50000"/>
                  </a:schemeClr>
                </a:solidFill>
                <a:latin typeface="Barlow Light" panose="020B0604020202020204" charset="0"/>
                <a:cs typeface="Segoe UI" panose="020B0502040204020203" pitchFamily="34" charset="0"/>
              </a:rPr>
              <a:t> i </a:t>
            </a:r>
            <a:r>
              <a:rPr lang="en-US" sz="2000" dirty="0" err="1">
                <a:solidFill>
                  <a:schemeClr val="bg2">
                    <a:lumMod val="50000"/>
                  </a:schemeClr>
                </a:solidFill>
                <a:latin typeface="Barlow Light" panose="020B0604020202020204" charset="0"/>
                <a:cs typeface="Segoe UI" panose="020B0502040204020203" pitchFamily="34" charset="0"/>
              </a:rPr>
              <a:t>sastavljanje</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pregleda</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smtClean="0">
                <a:solidFill>
                  <a:schemeClr val="bg2">
                    <a:lumMod val="50000"/>
                  </a:schemeClr>
                </a:solidFill>
                <a:latin typeface="Barlow Light" panose="020B0604020202020204" charset="0"/>
                <a:cs typeface="Segoe UI" panose="020B0502040204020203" pitchFamily="34" charset="0"/>
              </a:rPr>
              <a:t>odgovora</a:t>
            </a:r>
            <a:r>
              <a:rPr lang="en-US" sz="2000" dirty="0" smtClean="0">
                <a:solidFill>
                  <a:schemeClr val="bg2">
                    <a:lumMod val="50000"/>
                  </a:schemeClr>
                </a:solidFill>
                <a:latin typeface="Barlow Light" panose="020B0604020202020204" charset="0"/>
                <a:cs typeface="Segoe UI" panose="020B0502040204020203" pitchFamily="34" charset="0"/>
              </a:rPr>
              <a:t>.</a:t>
            </a:r>
          </a:p>
          <a:p>
            <a:pPr marL="76200" indent="0">
              <a:buNone/>
            </a:pPr>
            <a:endParaRPr lang="en-US" sz="2000" dirty="0" smtClean="0">
              <a:solidFill>
                <a:schemeClr val="bg2">
                  <a:lumMod val="50000"/>
                </a:schemeClr>
              </a:solidFill>
              <a:latin typeface="Barlow Light" panose="020B0604020202020204" charset="0"/>
              <a:cs typeface="Segoe UI" panose="020B0502040204020203" pitchFamily="34" charset="0"/>
            </a:endParaRPr>
          </a:p>
          <a:p>
            <a:pPr marL="76200" indent="0">
              <a:buNone/>
            </a:pPr>
            <a:r>
              <a:rPr lang="en-US" sz="2000" dirty="0" smtClean="0">
                <a:solidFill>
                  <a:schemeClr val="bg2">
                    <a:lumMod val="50000"/>
                  </a:schemeClr>
                </a:solidFill>
                <a:latin typeface="Barlow Light" panose="020B0604020202020204" charset="0"/>
                <a:cs typeface="Segoe UI" panose="020B0502040204020203" pitchFamily="34" charset="0"/>
              </a:rPr>
              <a:t>Kori</a:t>
            </a:r>
            <a:r>
              <a:rPr lang="sr-Latn-RS" sz="2000" dirty="0" smtClean="0">
                <a:solidFill>
                  <a:schemeClr val="bg2">
                    <a:lumMod val="50000"/>
                  </a:schemeClr>
                </a:solidFill>
                <a:latin typeface="Barlow Light" panose="020B0604020202020204" charset="0"/>
                <a:cs typeface="Segoe UI" panose="020B0502040204020203" pitchFamily="34" charset="0"/>
              </a:rPr>
              <a:t>šćene tehnologije:</a:t>
            </a:r>
            <a:endParaRPr lang="en-US" sz="2000" dirty="0" smtClean="0">
              <a:solidFill>
                <a:schemeClr val="bg2">
                  <a:lumMod val="50000"/>
                </a:schemeClr>
              </a:solidFill>
              <a:latin typeface="Barlow Light" panose="020B0604020202020204" charset="0"/>
              <a:cs typeface="Segoe UI" panose="020B0502040204020203" pitchFamily="34" charset="0"/>
            </a:endParaRPr>
          </a:p>
          <a:p>
            <a:pPr marL="457200" lvl="0" indent="-381000" algn="l" rtl="0">
              <a:spcBef>
                <a:spcPts val="600"/>
              </a:spcBef>
              <a:spcAft>
                <a:spcPts val="0"/>
              </a:spcAft>
              <a:buSzPts val="2400"/>
              <a:buChar char="▹"/>
            </a:pPr>
            <a:r>
              <a:rPr lang="en-US" sz="2000" dirty="0" smtClean="0"/>
              <a:t>.NET Web API</a:t>
            </a:r>
            <a:endParaRPr sz="2000" dirty="0" smtClean="0"/>
          </a:p>
          <a:p>
            <a:pPr marL="457200" lvl="0" indent="-381000" algn="l" rtl="0">
              <a:spcBef>
                <a:spcPts val="0"/>
              </a:spcBef>
              <a:spcAft>
                <a:spcPts val="0"/>
              </a:spcAft>
              <a:buSzPts val="2400"/>
              <a:buChar char="▹"/>
            </a:pPr>
            <a:r>
              <a:rPr lang="en-US" sz="2000" dirty="0" smtClean="0"/>
              <a:t>ASP.NET Core Identity</a:t>
            </a:r>
            <a:endParaRPr sz="2000" dirty="0" smtClean="0"/>
          </a:p>
          <a:p>
            <a:pPr marL="457200" lvl="0" indent="-381000" algn="l" rtl="0">
              <a:spcBef>
                <a:spcPts val="0"/>
              </a:spcBef>
              <a:spcAft>
                <a:spcPts val="0"/>
              </a:spcAft>
              <a:buSzPts val="2400"/>
              <a:buChar char="▹"/>
            </a:pPr>
            <a:r>
              <a:rPr lang="en" sz="2000" dirty="0" smtClean="0"/>
              <a:t>Entity Framework Core</a:t>
            </a:r>
          </a:p>
          <a:p>
            <a:pPr lvl="0">
              <a:spcBef>
                <a:spcPts val="0"/>
              </a:spcBef>
            </a:pPr>
            <a:r>
              <a:rPr lang="en-US" sz="2000" dirty="0">
                <a:solidFill>
                  <a:schemeClr val="bg2">
                    <a:lumMod val="50000"/>
                  </a:schemeClr>
                </a:solidFill>
                <a:latin typeface="Barlow Light" panose="020B0604020202020204" charset="0"/>
                <a:cs typeface="Segoe UI" panose="020B0502040204020203" pitchFamily="34" charset="0"/>
              </a:rPr>
              <a:t>Microsoft SQL Server</a:t>
            </a:r>
            <a:endParaRPr sz="2000" dirty="0">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771091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457200" y="0"/>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NOTIFICATIONS SERVICE</a:t>
            </a:r>
            <a:endParaRPr dirty="0"/>
          </a:p>
        </p:txBody>
      </p:sp>
      <p:sp>
        <p:nvSpPr>
          <p:cNvPr id="411" name="Google Shape;411;p30"/>
          <p:cNvSpPr txBox="1">
            <a:spLocks noGrp="1"/>
          </p:cNvSpPr>
          <p:nvPr>
            <p:ph type="body" idx="1"/>
          </p:nvPr>
        </p:nvSpPr>
        <p:spPr>
          <a:xfrm>
            <a:off x="457200" y="1074584"/>
            <a:ext cx="2486722" cy="2494113"/>
          </a:xfrm>
          <a:prstGeom prst="rect">
            <a:avLst/>
          </a:prstGeom>
        </p:spPr>
        <p:txBody>
          <a:bodyPr spcFirstLastPara="1" wrap="square" lIns="91425" tIns="91425" rIns="91425" bIns="91425" anchor="t" anchorCtr="0">
            <a:noAutofit/>
          </a:bodyPr>
          <a:lstStyle/>
          <a:p>
            <a:pPr marL="0" indent="0">
              <a:buNone/>
            </a:pPr>
            <a:r>
              <a:rPr lang="en-US" sz="1400" b="1" dirty="0" smtClean="0">
                <a:solidFill>
                  <a:schemeClr val="bg2">
                    <a:lumMod val="50000"/>
                  </a:schemeClr>
                </a:solidFill>
                <a:latin typeface="Barlow Light" panose="020B0604020202020204" charset="0"/>
                <a:cs typeface="Segoe UI" panose="020B0502040204020203" pitchFamily="34" charset="0"/>
              </a:rPr>
              <a:t>Notifications Service </a:t>
            </a:r>
          </a:p>
          <a:p>
            <a:pPr marL="0" indent="0">
              <a:buNone/>
            </a:pPr>
            <a:r>
              <a:rPr lang="en-US" sz="1400" dirty="0" err="1">
                <a:solidFill>
                  <a:schemeClr val="bg2">
                    <a:lumMod val="50000"/>
                  </a:schemeClr>
                </a:solidFill>
                <a:latin typeface="Barlow Light" panose="020B0604020202020204" charset="0"/>
                <a:cs typeface="Segoe UI" panose="020B0502040204020203" pitchFamily="34" charset="0"/>
              </a:rPr>
              <a:t>P</a:t>
            </a:r>
            <a:r>
              <a:rPr lang="en-US" sz="1400" dirty="0" err="1" smtClean="0">
                <a:solidFill>
                  <a:schemeClr val="bg2">
                    <a:lumMod val="50000"/>
                  </a:schemeClr>
                </a:solidFill>
                <a:latin typeface="Barlow Light" panose="020B0604020202020204" charset="0"/>
                <a:cs typeface="Segoe UI" panose="020B0502040204020203" pitchFamily="34" charset="0"/>
              </a:rPr>
              <a:t>rihvata</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a:solidFill>
                  <a:schemeClr val="bg2">
                    <a:lumMod val="50000"/>
                  </a:schemeClr>
                </a:solidFill>
                <a:latin typeface="Barlow Light" panose="020B0604020202020204" charset="0"/>
                <a:cs typeface="Segoe UI" panose="020B0502040204020203" pitchFamily="34" charset="0"/>
              </a:rPr>
              <a:t>push subscription </a:t>
            </a:r>
            <a:r>
              <a:rPr lang="en-US" sz="1400" dirty="0" err="1">
                <a:solidFill>
                  <a:schemeClr val="bg2">
                    <a:lumMod val="50000"/>
                  </a:schemeClr>
                </a:solidFill>
                <a:latin typeface="Barlow Light" panose="020B0604020202020204" charset="0"/>
                <a:cs typeface="Segoe UI" panose="020B0502040204020203" pitchFamily="34" charset="0"/>
              </a:rPr>
              <a:t>objekte</a:t>
            </a:r>
            <a:r>
              <a:rPr lang="en-US" sz="1400" dirty="0">
                <a:solidFill>
                  <a:schemeClr val="bg2">
                    <a:lumMod val="50000"/>
                  </a:schemeClr>
                </a:solidFill>
                <a:latin typeface="Barlow Light" panose="020B0604020202020204" charset="0"/>
                <a:cs typeface="Segoe UI" panose="020B0502040204020203" pitchFamily="34" charset="0"/>
              </a:rPr>
              <a:t> i </a:t>
            </a:r>
            <a:r>
              <a:rPr lang="en-US" sz="1400" dirty="0" err="1" smtClean="0">
                <a:solidFill>
                  <a:schemeClr val="bg2">
                    <a:lumMod val="50000"/>
                  </a:schemeClr>
                </a:solidFill>
                <a:latin typeface="Barlow Light" panose="020B0604020202020204" charset="0"/>
                <a:cs typeface="Segoe UI" panose="020B0502040204020203" pitchFamily="34" charset="0"/>
              </a:rPr>
              <a:t>čuva</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ih</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uz</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odgovarajućeg</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korisnika</a:t>
            </a:r>
            <a:r>
              <a:rPr lang="en-US" sz="1400" dirty="0">
                <a:solidFill>
                  <a:schemeClr val="bg2">
                    <a:lumMod val="50000"/>
                  </a:schemeClr>
                </a:solidFill>
                <a:latin typeface="Barlow Light" panose="020B0604020202020204" charset="0"/>
                <a:cs typeface="Segoe UI" panose="020B0502040204020203" pitchFamily="34" charset="0"/>
              </a:rPr>
              <a:t> u </a:t>
            </a:r>
            <a:r>
              <a:rPr lang="en-US" sz="1400" dirty="0" err="1">
                <a:solidFill>
                  <a:schemeClr val="bg2">
                    <a:lumMod val="50000"/>
                  </a:schemeClr>
                </a:solidFill>
                <a:latin typeface="Barlow Light" panose="020B0604020202020204" charset="0"/>
                <a:cs typeface="Segoe UI" panose="020B0502040204020203" pitchFamily="34" charset="0"/>
              </a:rPr>
              <a:t>postojećoj</a:t>
            </a:r>
            <a:r>
              <a:rPr lang="en-US" sz="1400" dirty="0">
                <a:solidFill>
                  <a:schemeClr val="bg2">
                    <a:lumMod val="50000"/>
                  </a:schemeClr>
                </a:solidFill>
                <a:latin typeface="Barlow Light" panose="020B0604020202020204" charset="0"/>
                <a:cs typeface="Segoe UI" panose="020B0502040204020203" pitchFamily="34" charset="0"/>
              </a:rPr>
              <a:t> MS SQL </a:t>
            </a:r>
            <a:r>
              <a:rPr lang="en-US" sz="1400" dirty="0" err="1" smtClean="0">
                <a:solidFill>
                  <a:schemeClr val="bg2">
                    <a:lumMod val="50000"/>
                  </a:schemeClr>
                </a:solidFill>
                <a:latin typeface="Barlow Light" panose="020B0604020202020204" charset="0"/>
                <a:cs typeface="Segoe UI" panose="020B0502040204020203" pitchFamily="34" charset="0"/>
              </a:rPr>
              <a:t>bazi</a:t>
            </a:r>
            <a:r>
              <a:rPr lang="sr-Latn-RS" sz="1400" dirty="0" smtClean="0">
                <a:solidFill>
                  <a:schemeClr val="bg2">
                    <a:lumMod val="50000"/>
                  </a:schemeClr>
                </a:solidFill>
                <a:latin typeface="Barlow Light" panose="020B0604020202020204" charset="0"/>
                <a:cs typeface="Segoe UI" panose="020B0502040204020203" pitchFamily="34" charset="0"/>
              </a:rPr>
              <a:t>.</a:t>
            </a:r>
          </a:p>
          <a:p>
            <a:pPr marL="0" indent="0">
              <a:buNone/>
            </a:pPr>
            <a:r>
              <a:rPr lang="sr-Latn-RS" sz="1400" dirty="0" smtClean="0">
                <a:solidFill>
                  <a:schemeClr val="bg2">
                    <a:lumMod val="50000"/>
                  </a:schemeClr>
                </a:solidFill>
                <a:latin typeface="Barlow Light" panose="020B0604020202020204" charset="0"/>
                <a:cs typeface="Segoe UI" panose="020B0502040204020203" pitchFamily="34" charset="0"/>
              </a:rPr>
              <a:t>Slanje</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a:solidFill>
                  <a:schemeClr val="bg2">
                    <a:lumMod val="50000"/>
                  </a:schemeClr>
                </a:solidFill>
                <a:latin typeface="Barlow Light" panose="020B0604020202020204" charset="0"/>
                <a:cs typeface="Segoe UI" panose="020B0502040204020203" pitchFamily="34" charset="0"/>
              </a:rPr>
              <a:t>push </a:t>
            </a:r>
            <a:r>
              <a:rPr lang="en-US" sz="1400" dirty="0" err="1">
                <a:solidFill>
                  <a:schemeClr val="bg2">
                    <a:lumMod val="50000"/>
                  </a:schemeClr>
                </a:solidFill>
                <a:latin typeface="Barlow Light" panose="020B0604020202020204" charset="0"/>
                <a:cs typeface="Segoe UI" panose="020B0502040204020203" pitchFamily="34" charset="0"/>
              </a:rPr>
              <a:t>obaveštenja</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koja</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primi</a:t>
            </a:r>
            <a:r>
              <a:rPr lang="en-US" sz="1400" dirty="0">
                <a:solidFill>
                  <a:schemeClr val="bg2">
                    <a:lumMod val="50000"/>
                  </a:schemeClr>
                </a:solidFill>
                <a:latin typeface="Barlow Light" panose="020B0604020202020204" charset="0"/>
                <a:cs typeface="Segoe UI" panose="020B0502040204020203" pitchFamily="34" charset="0"/>
              </a:rPr>
              <a:t> od </a:t>
            </a:r>
            <a:r>
              <a:rPr lang="en-US" sz="1400" dirty="0" err="1">
                <a:solidFill>
                  <a:schemeClr val="bg2">
                    <a:lumMod val="50000"/>
                  </a:schemeClr>
                </a:solidFill>
                <a:latin typeface="Barlow Light" panose="020B0604020202020204" charset="0"/>
                <a:cs typeface="Segoe UI" panose="020B0502040204020203" pitchFamily="34" charset="0"/>
              </a:rPr>
              <a:t>strane</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aplikacionog</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servera</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jednom</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korisniku</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ili</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grupi</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korisnika</a:t>
            </a:r>
            <a:r>
              <a:rPr lang="en-US" sz="1400" dirty="0">
                <a:solidFill>
                  <a:schemeClr val="bg2">
                    <a:lumMod val="50000"/>
                  </a:schemeClr>
                </a:solidFill>
                <a:latin typeface="Barlow Light" panose="020B0604020202020204" charset="0"/>
                <a:cs typeface="Segoe UI" panose="020B0502040204020203" pitchFamily="34" charset="0"/>
              </a:rPr>
              <a:t>.</a:t>
            </a:r>
            <a:endParaRPr lang="sr-Latn-RS" sz="1400" dirty="0">
              <a:solidFill>
                <a:schemeClr val="bg2">
                  <a:lumMod val="50000"/>
                </a:schemeClr>
              </a:solidFill>
              <a:latin typeface="Barlow Light" panose="020B0604020202020204" charset="0"/>
              <a:cs typeface="Segoe UI" panose="020B0502040204020203" pitchFamily="34" charset="0"/>
            </a:endParaRPr>
          </a:p>
          <a:p>
            <a:pPr marL="0" lvl="0" indent="0" algn="l" rtl="0">
              <a:spcBef>
                <a:spcPts val="600"/>
              </a:spcBef>
              <a:spcAft>
                <a:spcPts val="0"/>
              </a:spcAft>
              <a:buNone/>
            </a:pPr>
            <a:endParaRPr lang="sr-Latn-RS" sz="1400" dirty="0">
              <a:solidFill>
                <a:schemeClr val="bg2">
                  <a:lumMod val="50000"/>
                </a:schemeClr>
              </a:solidFill>
              <a:latin typeface="Barlow Light" panose="020B0604020202020204" charset="0"/>
              <a:cs typeface="Segoe UI" panose="020B0502040204020203" pitchFamily="34" charset="0"/>
            </a:endParaRPr>
          </a:p>
        </p:txBody>
      </p:sp>
      <p:sp>
        <p:nvSpPr>
          <p:cNvPr id="412" name="Google Shape;412;p30"/>
          <p:cNvSpPr txBox="1">
            <a:spLocks noGrp="1"/>
          </p:cNvSpPr>
          <p:nvPr>
            <p:ph type="body" idx="2"/>
          </p:nvPr>
        </p:nvSpPr>
        <p:spPr>
          <a:xfrm>
            <a:off x="3310905" y="1074584"/>
            <a:ext cx="2497873" cy="1735500"/>
          </a:xfrm>
          <a:prstGeom prst="rect">
            <a:avLst/>
          </a:prstGeom>
        </p:spPr>
        <p:txBody>
          <a:bodyPr spcFirstLastPara="1" wrap="square" lIns="91425" tIns="91425" rIns="91425" bIns="91425" anchor="t" anchorCtr="0">
            <a:noAutofit/>
          </a:bodyPr>
          <a:lstStyle/>
          <a:p>
            <a:pPr marL="0" indent="0">
              <a:buNone/>
            </a:pPr>
            <a:r>
              <a:rPr lang="sr-Latn-RS" sz="1400" b="1" dirty="0">
                <a:solidFill>
                  <a:schemeClr val="bg2">
                    <a:lumMod val="50000"/>
                  </a:schemeClr>
                </a:solidFill>
                <a:latin typeface="Barlow Light" panose="020B0604020202020204" charset="0"/>
                <a:cs typeface="Miriam Libre" panose="020B0604020202020204" charset="-79"/>
              </a:rPr>
              <a:t>Express API </a:t>
            </a:r>
            <a:endParaRPr lang="en-US" sz="1400" dirty="0">
              <a:solidFill>
                <a:schemeClr val="bg2">
                  <a:lumMod val="50000"/>
                </a:schemeClr>
              </a:solidFill>
              <a:latin typeface="Barlow Light" panose="020B0604020202020204" charset="0"/>
              <a:cs typeface="Miriam Libre" panose="020B0604020202020204" charset="-79"/>
            </a:endParaRPr>
          </a:p>
          <a:p>
            <a:pPr marL="0" indent="0">
              <a:buNone/>
            </a:pPr>
            <a:r>
              <a:rPr lang="en-US" sz="1400" dirty="0" smtClean="0">
                <a:solidFill>
                  <a:schemeClr val="bg2">
                    <a:lumMod val="50000"/>
                  </a:schemeClr>
                </a:solidFill>
                <a:latin typeface="Barlow Light" panose="020B0604020202020204" charset="0"/>
                <a:cs typeface="Miriam Libre" panose="020B0604020202020204" charset="-79"/>
              </a:rPr>
              <a:t>API </a:t>
            </a:r>
            <a:r>
              <a:rPr lang="en-US" sz="1400" dirty="0" err="1" smtClean="0">
                <a:solidFill>
                  <a:schemeClr val="bg2">
                    <a:lumMod val="50000"/>
                  </a:schemeClr>
                </a:solidFill>
                <a:latin typeface="Barlow Light" panose="020B0604020202020204" charset="0"/>
                <a:cs typeface="Miriam Libre" panose="020B0604020202020204" charset="-79"/>
              </a:rPr>
              <a:t>pomoću</a:t>
            </a:r>
            <a:r>
              <a:rPr lang="en-US" sz="1400" dirty="0" smtClean="0">
                <a:solidFill>
                  <a:schemeClr val="bg2">
                    <a:lumMod val="50000"/>
                  </a:schemeClr>
                </a:solidFill>
                <a:latin typeface="Barlow Light" panose="020B0604020202020204" charset="0"/>
                <a:cs typeface="Miriam Libre" panose="020B0604020202020204" charset="-79"/>
              </a:rPr>
              <a:t> </a:t>
            </a:r>
            <a:r>
              <a:rPr lang="en-US" sz="1400" dirty="0" err="1" smtClean="0">
                <a:solidFill>
                  <a:schemeClr val="bg2">
                    <a:lumMod val="50000"/>
                  </a:schemeClr>
                </a:solidFill>
                <a:latin typeface="Barlow Light" panose="020B0604020202020204" charset="0"/>
                <a:cs typeface="Miriam Libre" panose="020B0604020202020204" charset="-79"/>
              </a:rPr>
              <a:t>kojeg</a:t>
            </a:r>
            <a:r>
              <a:rPr lang="en-US" sz="1400" dirty="0" smtClean="0">
                <a:solidFill>
                  <a:schemeClr val="bg2">
                    <a:lumMod val="50000"/>
                  </a:schemeClr>
                </a:solidFill>
                <a:latin typeface="Barlow Light" panose="020B0604020202020204" charset="0"/>
                <a:cs typeface="Miriam Libre" panose="020B0604020202020204" charset="-79"/>
              </a:rPr>
              <a:t> </a:t>
            </a:r>
            <a:r>
              <a:rPr lang="en-US" sz="1400" dirty="0">
                <a:solidFill>
                  <a:schemeClr val="bg2">
                    <a:lumMod val="50000"/>
                  </a:schemeClr>
                </a:solidFill>
                <a:latin typeface="Barlow Light" panose="020B0604020202020204" charset="0"/>
                <a:cs typeface="Miriam Libre" panose="020B0604020202020204" charset="-79"/>
              </a:rPr>
              <a:t>se </a:t>
            </a:r>
            <a:r>
              <a:rPr lang="en-US" sz="1400" dirty="0" err="1">
                <a:solidFill>
                  <a:schemeClr val="bg2">
                    <a:lumMod val="50000"/>
                  </a:schemeClr>
                </a:solidFill>
                <a:latin typeface="Barlow Light" panose="020B0604020202020204" charset="0"/>
                <a:cs typeface="Miriam Libre" panose="020B0604020202020204" charset="-79"/>
              </a:rPr>
              <a:t>mogu</a:t>
            </a:r>
            <a:r>
              <a:rPr lang="en-US" sz="1400" dirty="0">
                <a:solidFill>
                  <a:schemeClr val="bg2">
                    <a:lumMod val="50000"/>
                  </a:schemeClr>
                </a:solidFill>
                <a:latin typeface="Barlow Light" panose="020B0604020202020204" charset="0"/>
                <a:cs typeface="Miriam Libre" panose="020B0604020202020204" charset="-79"/>
              </a:rPr>
              <a:t> </a:t>
            </a:r>
            <a:r>
              <a:rPr lang="en-US" sz="1400" dirty="0" err="1">
                <a:solidFill>
                  <a:schemeClr val="bg2">
                    <a:lumMod val="50000"/>
                  </a:schemeClr>
                </a:solidFill>
                <a:latin typeface="Barlow Light" panose="020B0604020202020204" charset="0"/>
                <a:cs typeface="Miriam Libre" panose="020B0604020202020204" charset="-79"/>
              </a:rPr>
              <a:t>dodati</a:t>
            </a:r>
            <a:r>
              <a:rPr lang="en-US" sz="1400" dirty="0">
                <a:solidFill>
                  <a:schemeClr val="bg2">
                    <a:lumMod val="50000"/>
                  </a:schemeClr>
                </a:solidFill>
                <a:latin typeface="Barlow Light" panose="020B0604020202020204" charset="0"/>
                <a:cs typeface="Miriam Libre" panose="020B0604020202020204" charset="-79"/>
              </a:rPr>
              <a:t> i </a:t>
            </a:r>
            <a:r>
              <a:rPr lang="en-US" sz="1400" dirty="0" err="1">
                <a:solidFill>
                  <a:schemeClr val="bg2">
                    <a:lumMod val="50000"/>
                  </a:schemeClr>
                </a:solidFill>
                <a:latin typeface="Barlow Light" panose="020B0604020202020204" charset="0"/>
                <a:cs typeface="Miriam Libre" panose="020B0604020202020204" charset="-79"/>
              </a:rPr>
              <a:t>listati</a:t>
            </a:r>
            <a:r>
              <a:rPr lang="en-US" sz="1400" dirty="0">
                <a:solidFill>
                  <a:schemeClr val="bg2">
                    <a:lumMod val="50000"/>
                  </a:schemeClr>
                </a:solidFill>
                <a:latin typeface="Barlow Light" panose="020B0604020202020204" charset="0"/>
                <a:cs typeface="Miriam Libre" panose="020B0604020202020204" charset="-79"/>
              </a:rPr>
              <a:t> push </a:t>
            </a:r>
            <a:r>
              <a:rPr lang="en-US" sz="1400" dirty="0" smtClean="0">
                <a:solidFill>
                  <a:schemeClr val="bg2">
                    <a:lumMod val="50000"/>
                  </a:schemeClr>
                </a:solidFill>
                <a:latin typeface="Barlow Light" panose="020B0604020202020204" charset="0"/>
                <a:cs typeface="Miriam Libre" panose="020B0604020202020204" charset="-79"/>
              </a:rPr>
              <a:t>subscription </a:t>
            </a:r>
            <a:r>
              <a:rPr lang="en-US" sz="1400" dirty="0" err="1" smtClean="0">
                <a:solidFill>
                  <a:schemeClr val="bg2">
                    <a:lumMod val="50000"/>
                  </a:schemeClr>
                </a:solidFill>
                <a:latin typeface="Barlow Light" panose="020B0604020202020204" charset="0"/>
                <a:cs typeface="Miriam Libre" panose="020B0604020202020204" charset="-79"/>
              </a:rPr>
              <a:t>objekti</a:t>
            </a:r>
            <a:r>
              <a:rPr lang="en-US" sz="1400" dirty="0" smtClean="0">
                <a:solidFill>
                  <a:schemeClr val="bg2">
                    <a:lumMod val="50000"/>
                  </a:schemeClr>
                </a:solidFill>
                <a:latin typeface="Barlow Light" panose="020B0604020202020204" charset="0"/>
                <a:cs typeface="Miriam Libre" panose="020B0604020202020204" charset="-79"/>
              </a:rPr>
              <a:t> </a:t>
            </a:r>
            <a:r>
              <a:rPr lang="en-US" sz="1400" dirty="0">
                <a:solidFill>
                  <a:schemeClr val="bg2">
                    <a:lumMod val="50000"/>
                  </a:schemeClr>
                </a:solidFill>
                <a:latin typeface="Barlow Light" panose="020B0604020202020204" charset="0"/>
                <a:cs typeface="Miriam Libre" panose="020B0604020202020204" charset="-79"/>
              </a:rPr>
              <a:t>i </a:t>
            </a:r>
            <a:r>
              <a:rPr lang="en-US" sz="1400" dirty="0" err="1">
                <a:solidFill>
                  <a:schemeClr val="bg2">
                    <a:lumMod val="50000"/>
                  </a:schemeClr>
                </a:solidFill>
                <a:latin typeface="Barlow Light" panose="020B0604020202020204" charset="0"/>
                <a:cs typeface="Miriam Libre" panose="020B0604020202020204" charset="-79"/>
              </a:rPr>
              <a:t>poslati</a:t>
            </a:r>
            <a:r>
              <a:rPr lang="en-US" sz="1400" dirty="0">
                <a:solidFill>
                  <a:schemeClr val="bg2">
                    <a:lumMod val="50000"/>
                  </a:schemeClr>
                </a:solidFill>
                <a:latin typeface="Barlow Light" panose="020B0604020202020204" charset="0"/>
                <a:cs typeface="Miriam Libre" panose="020B0604020202020204" charset="-79"/>
              </a:rPr>
              <a:t> </a:t>
            </a:r>
            <a:r>
              <a:rPr lang="en-US" sz="1400" dirty="0" err="1">
                <a:solidFill>
                  <a:schemeClr val="bg2">
                    <a:lumMod val="50000"/>
                  </a:schemeClr>
                </a:solidFill>
                <a:latin typeface="Barlow Light" panose="020B0604020202020204" charset="0"/>
                <a:cs typeface="Miriam Libre" panose="020B0604020202020204" charset="-79"/>
              </a:rPr>
              <a:t>prilagođene</a:t>
            </a:r>
            <a:r>
              <a:rPr lang="en-US" sz="1400" dirty="0">
                <a:solidFill>
                  <a:schemeClr val="bg2">
                    <a:lumMod val="50000"/>
                  </a:schemeClr>
                </a:solidFill>
                <a:latin typeface="Barlow Light" panose="020B0604020202020204" charset="0"/>
                <a:cs typeface="Miriam Libre" panose="020B0604020202020204" charset="-79"/>
              </a:rPr>
              <a:t> push </a:t>
            </a:r>
            <a:r>
              <a:rPr lang="en-US" sz="1400" dirty="0" err="1" smtClean="0">
                <a:solidFill>
                  <a:schemeClr val="bg2">
                    <a:lumMod val="50000"/>
                  </a:schemeClr>
                </a:solidFill>
                <a:latin typeface="Barlow Light" panose="020B0604020202020204" charset="0"/>
                <a:cs typeface="Miriam Libre" panose="020B0604020202020204" charset="-79"/>
              </a:rPr>
              <a:t>poruke</a:t>
            </a:r>
            <a:r>
              <a:rPr lang="en-US" sz="1400" dirty="0" smtClean="0">
                <a:solidFill>
                  <a:schemeClr val="bg2">
                    <a:lumMod val="50000"/>
                  </a:schemeClr>
                </a:solidFill>
                <a:latin typeface="Barlow Light" panose="020B0604020202020204" charset="0"/>
                <a:cs typeface="Miriam Libre" panose="020B0604020202020204" charset="-79"/>
              </a:rPr>
              <a:t>.</a:t>
            </a:r>
            <a:endParaRPr lang="sr-Latn-RS" sz="1400" dirty="0">
              <a:solidFill>
                <a:schemeClr val="bg2">
                  <a:lumMod val="50000"/>
                </a:schemeClr>
              </a:solidFill>
              <a:latin typeface="Barlow Light" panose="020B0604020202020204" charset="0"/>
              <a:cs typeface="Miriam Libre" panose="020B0604020202020204" charset="-79"/>
            </a:endParaRPr>
          </a:p>
          <a:p>
            <a:pPr marL="0" lvl="0" indent="0" algn="l" rtl="0">
              <a:spcBef>
                <a:spcPts val="600"/>
              </a:spcBef>
              <a:spcAft>
                <a:spcPts val="0"/>
              </a:spcAft>
              <a:buNone/>
            </a:pPr>
            <a:endParaRPr sz="1400" dirty="0">
              <a:latin typeface="Barlow Light" panose="020B0604020202020204" charset="0"/>
              <a:cs typeface="Miriam Libre" panose="020B0604020202020204" charset="-79"/>
            </a:endParaRPr>
          </a:p>
        </p:txBody>
      </p:sp>
      <p:sp>
        <p:nvSpPr>
          <p:cNvPr id="414" name="Google Shape;414;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15" name="Google Shape;415;p30"/>
          <p:cNvSpPr txBox="1">
            <a:spLocks noGrp="1"/>
          </p:cNvSpPr>
          <p:nvPr>
            <p:ph type="body" idx="1"/>
          </p:nvPr>
        </p:nvSpPr>
        <p:spPr>
          <a:xfrm>
            <a:off x="457200" y="3629765"/>
            <a:ext cx="2486722" cy="1105785"/>
          </a:xfrm>
          <a:prstGeom prst="rect">
            <a:avLst/>
          </a:prstGeom>
        </p:spPr>
        <p:txBody>
          <a:bodyPr spcFirstLastPara="1" wrap="square" lIns="91425" tIns="91425" rIns="91425" bIns="91425" anchor="t" anchorCtr="0">
            <a:noAutofit/>
          </a:bodyPr>
          <a:lstStyle/>
          <a:p>
            <a:pPr marL="0" indent="0">
              <a:buNone/>
            </a:pPr>
            <a:r>
              <a:rPr lang="en-US" sz="1400" b="1" dirty="0" err="1" smtClean="0">
                <a:solidFill>
                  <a:schemeClr val="bg2">
                    <a:lumMod val="50000"/>
                  </a:schemeClr>
                </a:solidFill>
                <a:latin typeface="Barlow Light" panose="020B0604020202020204" charset="0"/>
                <a:cs typeface="Segoe UI" panose="020B0502040204020203" pitchFamily="34" charset="0"/>
              </a:rPr>
              <a:t>RabbitMQ</a:t>
            </a:r>
            <a:endParaRPr lang="en-US" sz="1400" dirty="0" smtClean="0">
              <a:solidFill>
                <a:schemeClr val="bg2">
                  <a:lumMod val="50000"/>
                </a:schemeClr>
              </a:solidFill>
              <a:latin typeface="Barlow Light" panose="020B0604020202020204" charset="0"/>
              <a:cs typeface="Segoe UI" panose="020B0502040204020203" pitchFamily="34" charset="0"/>
            </a:endParaRPr>
          </a:p>
          <a:p>
            <a:pPr marL="0" indent="0">
              <a:buNone/>
            </a:pPr>
            <a:r>
              <a:rPr lang="en-US" sz="1400" dirty="0">
                <a:solidFill>
                  <a:schemeClr val="bg2">
                    <a:lumMod val="50000"/>
                  </a:schemeClr>
                </a:solidFill>
                <a:latin typeface="Barlow Light" panose="020B0604020202020204" charset="0"/>
                <a:cs typeface="Segoe UI" panose="020B0502040204020203" pitchFamily="34" charset="0"/>
              </a:rPr>
              <a:t>S</a:t>
            </a:r>
            <a:r>
              <a:rPr lang="sr-Latn-RS" sz="1400" dirty="0" smtClean="0">
                <a:solidFill>
                  <a:schemeClr val="bg2">
                    <a:lumMod val="50000"/>
                  </a:schemeClr>
                </a:solidFill>
                <a:latin typeface="Barlow Light" panose="020B0604020202020204" charset="0"/>
                <a:cs typeface="Segoe UI" panose="020B0502040204020203" pitchFamily="34" charset="0"/>
              </a:rPr>
              <a:t>ervis </a:t>
            </a:r>
            <a:r>
              <a:rPr lang="sr-Latn-RS" sz="1400" dirty="0">
                <a:solidFill>
                  <a:schemeClr val="bg2">
                    <a:lumMod val="50000"/>
                  </a:schemeClr>
                </a:solidFill>
                <a:latin typeface="Barlow Light" panose="020B0604020202020204" charset="0"/>
                <a:cs typeface="Segoe UI" panose="020B0502040204020203" pitchFamily="34" charset="0"/>
              </a:rPr>
              <a:t>za razmenu poruka između aplikacionog servera i Notifications </a:t>
            </a:r>
            <a:r>
              <a:rPr lang="sr-Latn-RS" sz="1400" dirty="0" smtClean="0">
                <a:solidFill>
                  <a:schemeClr val="bg2">
                    <a:lumMod val="50000"/>
                  </a:schemeClr>
                </a:solidFill>
                <a:latin typeface="Barlow Light" panose="020B0604020202020204" charset="0"/>
                <a:cs typeface="Segoe UI" panose="020B0502040204020203" pitchFamily="34" charset="0"/>
              </a:rPr>
              <a:t>servisa</a:t>
            </a:r>
            <a:r>
              <a:rPr lang="en-US" sz="1400" dirty="0" smtClean="0">
                <a:solidFill>
                  <a:schemeClr val="bg2">
                    <a:lumMod val="50000"/>
                  </a:schemeClr>
                </a:solidFill>
                <a:latin typeface="Barlow Light" panose="020B0604020202020204" charset="0"/>
                <a:cs typeface="Segoe UI" panose="020B0502040204020203" pitchFamily="34" charset="0"/>
              </a:rPr>
              <a:t>.</a:t>
            </a:r>
            <a:endParaRPr lang="sr-Latn-RS" sz="1400" dirty="0">
              <a:solidFill>
                <a:schemeClr val="bg2">
                  <a:lumMod val="50000"/>
                </a:schemeClr>
              </a:solidFill>
              <a:latin typeface="Barlow Light" panose="020B0604020202020204" charset="0"/>
              <a:cs typeface="Segoe UI" panose="020B0502040204020203" pitchFamily="34" charset="0"/>
            </a:endParaRPr>
          </a:p>
          <a:p>
            <a:pPr marL="0" lvl="0" indent="0" algn="l" rtl="0">
              <a:spcBef>
                <a:spcPts val="600"/>
              </a:spcBef>
              <a:spcAft>
                <a:spcPts val="0"/>
              </a:spcAft>
              <a:buNone/>
            </a:pPr>
            <a:endParaRPr lang="sr-Latn-RS" sz="1400" dirty="0">
              <a:solidFill>
                <a:schemeClr val="bg2">
                  <a:lumMod val="50000"/>
                </a:schemeClr>
              </a:solidFill>
              <a:latin typeface="Barlow Light" panose="020B0604020202020204" charset="0"/>
              <a:cs typeface="Segoe UI" panose="020B0502040204020203" pitchFamily="34" charset="0"/>
            </a:endParaRPr>
          </a:p>
        </p:txBody>
      </p:sp>
      <p:sp>
        <p:nvSpPr>
          <p:cNvPr id="416" name="Google Shape;416;p30"/>
          <p:cNvSpPr txBox="1">
            <a:spLocks noGrp="1"/>
          </p:cNvSpPr>
          <p:nvPr>
            <p:ph type="body" idx="2"/>
          </p:nvPr>
        </p:nvSpPr>
        <p:spPr>
          <a:xfrm>
            <a:off x="3310905" y="2762015"/>
            <a:ext cx="2295140" cy="1735500"/>
          </a:xfrm>
          <a:prstGeom prst="rect">
            <a:avLst/>
          </a:prstGeom>
        </p:spPr>
        <p:txBody>
          <a:bodyPr spcFirstLastPara="1" wrap="square" lIns="91425" tIns="91425" rIns="91425" bIns="91425" anchor="t" anchorCtr="0">
            <a:noAutofit/>
          </a:bodyPr>
          <a:lstStyle/>
          <a:p>
            <a:pPr marL="0" lvl="0" indent="0">
              <a:buNone/>
            </a:pPr>
            <a:r>
              <a:rPr lang="sr-Latn-RS" sz="1400" b="1" dirty="0" smtClean="0">
                <a:solidFill>
                  <a:schemeClr val="bg2">
                    <a:lumMod val="50000"/>
                  </a:schemeClr>
                </a:solidFill>
                <a:latin typeface="Barlow Light" panose="020B0604020202020204" charset="0"/>
                <a:cs typeface="Segoe UI" panose="020B0502040204020203" pitchFamily="34" charset="0"/>
              </a:rPr>
              <a:t>W</a:t>
            </a:r>
            <a:r>
              <a:rPr lang="en-US" sz="1400" b="1" dirty="0" err="1" smtClean="0">
                <a:solidFill>
                  <a:schemeClr val="bg2">
                    <a:lumMod val="50000"/>
                  </a:schemeClr>
                </a:solidFill>
                <a:latin typeface="Barlow Light" panose="020B0604020202020204" charset="0"/>
                <a:cs typeface="Segoe UI" panose="020B0502040204020203" pitchFamily="34" charset="0"/>
              </a:rPr>
              <a:t>eb</a:t>
            </a:r>
            <a:r>
              <a:rPr lang="en-US" sz="1400" b="1" dirty="0" smtClean="0">
                <a:solidFill>
                  <a:schemeClr val="bg2">
                    <a:lumMod val="50000"/>
                  </a:schemeClr>
                </a:solidFill>
                <a:latin typeface="Barlow Light" panose="020B0604020202020204" charset="0"/>
                <a:cs typeface="Segoe UI" panose="020B0502040204020203" pitchFamily="34" charset="0"/>
              </a:rPr>
              <a:t>-push</a:t>
            </a:r>
            <a:endParaRPr lang="en-US" sz="1400" dirty="0">
              <a:solidFill>
                <a:schemeClr val="bg2">
                  <a:lumMod val="50000"/>
                </a:schemeClr>
              </a:solidFill>
              <a:latin typeface="Barlow Light" panose="020B0604020202020204" charset="0"/>
              <a:cs typeface="Segoe UI" panose="020B0502040204020203" pitchFamily="34" charset="0"/>
            </a:endParaRPr>
          </a:p>
          <a:p>
            <a:pPr marL="0" lvl="0" indent="0">
              <a:buNone/>
            </a:pPr>
            <a:r>
              <a:rPr lang="sr-Latn-RS" sz="1400" dirty="0" smtClean="0">
                <a:solidFill>
                  <a:schemeClr val="bg2">
                    <a:lumMod val="50000"/>
                  </a:schemeClr>
                </a:solidFill>
                <a:latin typeface="Barlow Light" panose="020B0604020202020204" charset="0"/>
                <a:cs typeface="Segoe UI" panose="020B0502040204020203" pitchFamily="34" charset="0"/>
              </a:rPr>
              <a:t>npm </a:t>
            </a:r>
            <a:r>
              <a:rPr lang="sr-Latn-RS" sz="1400" dirty="0">
                <a:solidFill>
                  <a:schemeClr val="bg2">
                    <a:lumMod val="50000"/>
                  </a:schemeClr>
                </a:solidFill>
                <a:latin typeface="Barlow Light" panose="020B0604020202020204" charset="0"/>
                <a:cs typeface="Segoe UI" panose="020B0502040204020203" pitchFamily="34" charset="0"/>
              </a:rPr>
              <a:t>biblioteka koja o</a:t>
            </a:r>
            <a:r>
              <a:rPr lang="en-US" sz="1400" dirty="0" err="1">
                <a:solidFill>
                  <a:schemeClr val="bg2">
                    <a:lumMod val="50000"/>
                  </a:schemeClr>
                </a:solidFill>
                <a:latin typeface="Barlow Light" panose="020B0604020202020204" charset="0"/>
                <a:cs typeface="Segoe UI" panose="020B0502040204020203" pitchFamily="34" charset="0"/>
              </a:rPr>
              <a:t>mogućava</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interakciju</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err="1">
                <a:solidFill>
                  <a:schemeClr val="bg2">
                    <a:lumMod val="50000"/>
                  </a:schemeClr>
                </a:solidFill>
                <a:latin typeface="Barlow Light" panose="020B0604020202020204" charset="0"/>
                <a:cs typeface="Segoe UI" panose="020B0502040204020203" pitchFamily="34" charset="0"/>
              </a:rPr>
              <a:t>sa</a:t>
            </a:r>
            <a:r>
              <a:rPr lang="en-US" sz="1400" dirty="0">
                <a:solidFill>
                  <a:schemeClr val="bg2">
                    <a:lumMod val="50000"/>
                  </a:schemeClr>
                </a:solidFill>
                <a:latin typeface="Barlow Light" panose="020B0604020202020204" charset="0"/>
                <a:cs typeface="Segoe UI" panose="020B0502040204020203" pitchFamily="34" charset="0"/>
              </a:rPr>
              <a:t>  </a:t>
            </a:r>
            <a:r>
              <a:rPr lang="en-US" sz="1400" dirty="0" smtClean="0">
                <a:solidFill>
                  <a:schemeClr val="bg2">
                    <a:lumMod val="50000"/>
                  </a:schemeClr>
                </a:solidFill>
                <a:latin typeface="Barlow Light" panose="020B0604020202020204" charset="0"/>
                <a:cs typeface="Segoe UI" panose="020B0502040204020203" pitchFamily="34" charset="0"/>
              </a:rPr>
              <a:t>Web Push API-</a:t>
            </a:r>
            <a:r>
              <a:rPr lang="en-US" sz="1400" dirty="0" err="1" smtClean="0">
                <a:solidFill>
                  <a:schemeClr val="bg2">
                    <a:lumMod val="50000"/>
                  </a:schemeClr>
                </a:solidFill>
                <a:latin typeface="Barlow Light" panose="020B0604020202020204" charset="0"/>
                <a:cs typeface="Segoe UI" panose="020B0502040204020203" pitchFamily="34" charset="0"/>
              </a:rPr>
              <a:t>jem</a:t>
            </a:r>
            <a:r>
              <a:rPr lang="en-US" sz="1400" dirty="0" smtClean="0">
                <a:solidFill>
                  <a:schemeClr val="bg2">
                    <a:lumMod val="50000"/>
                  </a:schemeClr>
                </a:solidFill>
                <a:latin typeface="Barlow Light" panose="020B0604020202020204" charset="0"/>
                <a:cs typeface="Segoe UI" panose="020B0502040204020203" pitchFamily="34" charset="0"/>
              </a:rPr>
              <a:t> i </a:t>
            </a:r>
            <a:r>
              <a:rPr lang="en-US" sz="1400" dirty="0" err="1" smtClean="0">
                <a:solidFill>
                  <a:schemeClr val="bg2">
                    <a:lumMod val="50000"/>
                  </a:schemeClr>
                </a:solidFill>
                <a:latin typeface="Barlow Light" panose="020B0604020202020204" charset="0"/>
                <a:cs typeface="Segoe UI" panose="020B0502040204020203" pitchFamily="34" charset="0"/>
              </a:rPr>
              <a:t>slanje</a:t>
            </a:r>
            <a:r>
              <a:rPr lang="en-US" sz="1400" dirty="0" smtClean="0">
                <a:solidFill>
                  <a:schemeClr val="bg2">
                    <a:lumMod val="50000"/>
                  </a:schemeClr>
                </a:solidFill>
                <a:latin typeface="Barlow Light" panose="020B0604020202020204" charset="0"/>
                <a:cs typeface="Segoe UI" panose="020B0502040204020203" pitchFamily="34" charset="0"/>
              </a:rPr>
              <a:t> push </a:t>
            </a:r>
            <a:r>
              <a:rPr lang="en-US" sz="1400" dirty="0" err="1" smtClean="0">
                <a:solidFill>
                  <a:schemeClr val="bg2">
                    <a:lumMod val="50000"/>
                  </a:schemeClr>
                </a:solidFill>
                <a:latin typeface="Barlow Light" panose="020B0604020202020204" charset="0"/>
                <a:cs typeface="Segoe UI" panose="020B0502040204020203" pitchFamily="34" charset="0"/>
              </a:rPr>
              <a:t>poruka</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err="1" smtClean="0">
                <a:solidFill>
                  <a:schemeClr val="bg2">
                    <a:lumMod val="50000"/>
                  </a:schemeClr>
                </a:solidFill>
                <a:latin typeface="Barlow Light" panose="020B0604020202020204" charset="0"/>
                <a:cs typeface="Segoe UI" panose="020B0502040204020203" pitchFamily="34" charset="0"/>
              </a:rPr>
              <a:t>korisnicima</a:t>
            </a:r>
            <a:r>
              <a:rPr lang="sr-Latn-RS" sz="1400" dirty="0" smtClean="0">
                <a:solidFill>
                  <a:schemeClr val="bg2">
                    <a:lumMod val="50000"/>
                  </a:schemeClr>
                </a:solidFill>
                <a:latin typeface="Barlow Light" panose="020B0604020202020204" charset="0"/>
                <a:cs typeface="Segoe UI" panose="020B0502040204020203" pitchFamily="34" charset="0"/>
              </a:rPr>
              <a:t>.</a:t>
            </a:r>
            <a:endParaRPr sz="1400" dirty="0">
              <a:latin typeface="Barlow Light" panose="020B0604020202020204" charset="0"/>
            </a:endParaRPr>
          </a:p>
        </p:txBody>
      </p:sp>
    </p:spTree>
    <p:extLst>
      <p:ext uri="{BB962C8B-B14F-4D97-AF65-F5344CB8AC3E}">
        <p14:creationId xmlns:p14="http://schemas.microsoft.com/office/powerpoint/2010/main" val="2487540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5424" y="0"/>
            <a:ext cx="5138700" cy="857400"/>
          </a:xfrm>
          <a:prstGeom prst="rect">
            <a:avLst/>
          </a:prstGeom>
        </p:spPr>
        <p:txBody>
          <a:bodyPr spcFirstLastPara="1" wrap="square" lIns="91425" tIns="91425" rIns="91425" bIns="91425" anchor="b" anchorCtr="0">
            <a:noAutofit/>
          </a:bodyPr>
          <a:lstStyle/>
          <a:p>
            <a:pPr lvl="0" algn="ctr"/>
            <a:r>
              <a:rPr lang="sr-Latn-RS" sz="2800" dirty="0" smtClean="0">
                <a:latin typeface="Miriam Libre" panose="020B0604020202020204" charset="-79"/>
                <a:cs typeface="Miriam Libre" panose="020B0604020202020204" charset="-79"/>
              </a:rPr>
              <a:t>KLIJENTSKA APLIKACIJA</a:t>
            </a:r>
            <a:endParaRPr dirty="0">
              <a:latin typeface="Miriam Libre" panose="020B0604020202020204" charset="-79"/>
              <a:cs typeface="Miriam Libre" panose="020B0604020202020204" charset="-79"/>
            </a:endParaRPr>
          </a:p>
        </p:txBody>
      </p:sp>
      <p:sp>
        <p:nvSpPr>
          <p:cNvPr id="262" name="Google Shape;262;p16"/>
          <p:cNvSpPr txBox="1">
            <a:spLocks noGrp="1"/>
          </p:cNvSpPr>
          <p:nvPr>
            <p:ph type="body" idx="1"/>
          </p:nvPr>
        </p:nvSpPr>
        <p:spPr>
          <a:xfrm>
            <a:off x="267629" y="795454"/>
            <a:ext cx="5754029" cy="4133385"/>
          </a:xfrm>
          <a:prstGeom prst="rect">
            <a:avLst/>
          </a:prstGeom>
        </p:spPr>
        <p:txBody>
          <a:bodyPr spcFirstLastPara="1" wrap="square" lIns="91425" tIns="91425" rIns="91425" bIns="91425" anchor="t" anchorCtr="0">
            <a:noAutofit/>
          </a:bodyPr>
          <a:lstStyle/>
          <a:p>
            <a:pPr marL="0" indent="0">
              <a:buNone/>
            </a:pPr>
            <a:r>
              <a:rPr lang="en-US" sz="1800" dirty="0">
                <a:solidFill>
                  <a:schemeClr val="bg2">
                    <a:lumMod val="50000"/>
                  </a:schemeClr>
                </a:solidFill>
                <a:latin typeface="Barlow Light" panose="020B0604020202020204" charset="0"/>
                <a:cs typeface="Segoe UI" panose="020B0502040204020203" pitchFamily="34" charset="0"/>
              </a:rPr>
              <a:t>Klijentska aplikacija </a:t>
            </a:r>
            <a:r>
              <a:rPr lang="sr-Latn-RS" sz="1800" dirty="0" smtClean="0">
                <a:solidFill>
                  <a:schemeClr val="bg2">
                    <a:lumMod val="50000"/>
                  </a:schemeClr>
                </a:solidFill>
                <a:latin typeface="Barlow Light" panose="020B0604020202020204" charset="0"/>
                <a:cs typeface="Segoe UI" panose="020B0502040204020203" pitchFamily="34" charset="0"/>
              </a:rPr>
              <a:t>je Progressive Web Aplikacija koja </a:t>
            </a:r>
            <a:r>
              <a:rPr lang="en-US" sz="1800" dirty="0" smtClean="0">
                <a:solidFill>
                  <a:schemeClr val="bg2">
                    <a:lumMod val="50000"/>
                  </a:schemeClr>
                </a:solidFill>
                <a:latin typeface="Barlow Light" panose="020B0604020202020204" charset="0"/>
                <a:cs typeface="Segoe UI" panose="020B0502040204020203" pitchFamily="34" charset="0"/>
              </a:rPr>
              <a:t>se </a:t>
            </a:r>
            <a:r>
              <a:rPr lang="en-US" sz="1800" dirty="0">
                <a:solidFill>
                  <a:schemeClr val="bg2">
                    <a:lumMod val="50000"/>
                  </a:schemeClr>
                </a:solidFill>
                <a:latin typeface="Barlow Light" panose="020B0604020202020204" charset="0"/>
                <a:cs typeface="Segoe UI" panose="020B0502040204020203" pitchFamily="34" charset="0"/>
              </a:rPr>
              <a:t>sastoji od korisničkog interfejsa i Service </a:t>
            </a:r>
            <a:r>
              <a:rPr lang="en-US" sz="1800" dirty="0" smtClean="0">
                <a:solidFill>
                  <a:schemeClr val="bg2">
                    <a:lumMod val="50000"/>
                  </a:schemeClr>
                </a:solidFill>
                <a:latin typeface="Barlow Light" panose="020B0604020202020204" charset="0"/>
                <a:cs typeface="Segoe UI" panose="020B0502040204020203" pitchFamily="34" charset="0"/>
              </a:rPr>
              <a:t>Worker</a:t>
            </a:r>
            <a:r>
              <a:rPr lang="sr-Latn-RS" sz="1800" dirty="0" smtClean="0">
                <a:solidFill>
                  <a:schemeClr val="bg2">
                    <a:lumMod val="50000"/>
                  </a:schemeClr>
                </a:solidFill>
                <a:latin typeface="Barlow Light" panose="020B0604020202020204" charset="0"/>
                <a:cs typeface="Segoe UI" panose="020B0502040204020203" pitchFamily="34" charset="0"/>
              </a:rPr>
              <a:t>-</a:t>
            </a:r>
            <a:r>
              <a:rPr lang="en-US" sz="1800" dirty="0" smtClean="0">
                <a:solidFill>
                  <a:schemeClr val="bg2">
                    <a:lumMod val="50000"/>
                  </a:schemeClr>
                </a:solidFill>
                <a:latin typeface="Barlow Light" panose="020B0604020202020204" charset="0"/>
                <a:cs typeface="Segoe UI" panose="020B0502040204020203" pitchFamily="34" charset="0"/>
              </a:rPr>
              <a:t>a</a:t>
            </a:r>
            <a:r>
              <a:rPr lang="sr-Latn-RS" sz="1800" dirty="0" smtClean="0">
                <a:solidFill>
                  <a:schemeClr val="bg2">
                    <a:lumMod val="50000"/>
                  </a:schemeClr>
                </a:solidFill>
                <a:latin typeface="Barlow Light" panose="020B0604020202020204" charset="0"/>
                <a:cs typeface="Segoe UI" panose="020B0502040204020203" pitchFamily="34" charset="0"/>
              </a:rPr>
              <a:t> </a:t>
            </a:r>
            <a:r>
              <a:rPr lang="sr-Latn-RS" sz="1800" dirty="0">
                <a:solidFill>
                  <a:schemeClr val="bg2">
                    <a:lumMod val="50000"/>
                  </a:schemeClr>
                </a:solidFill>
                <a:latin typeface="Barlow Light" panose="020B0604020202020204" charset="0"/>
                <a:cs typeface="Segoe UI" panose="020B0502040204020203" pitchFamily="34" charset="0"/>
              </a:rPr>
              <a:t>koji upravlja push porukama</a:t>
            </a:r>
            <a:r>
              <a:rPr lang="en-US" sz="1800" dirty="0" smtClean="0">
                <a:solidFill>
                  <a:schemeClr val="bg2">
                    <a:lumMod val="50000"/>
                  </a:schemeClr>
                </a:solidFill>
                <a:latin typeface="Barlow Light" panose="020B0604020202020204" charset="0"/>
                <a:cs typeface="Segoe UI" panose="020B0502040204020203" pitchFamily="34" charset="0"/>
              </a:rPr>
              <a:t>.</a:t>
            </a:r>
            <a:endParaRPr lang="sr-Latn-RS" sz="1800" dirty="0" smtClean="0">
              <a:solidFill>
                <a:schemeClr val="bg2">
                  <a:lumMod val="50000"/>
                </a:schemeClr>
              </a:solidFill>
              <a:latin typeface="Barlow Light" panose="020B0604020202020204" charset="0"/>
              <a:cs typeface="Segoe UI" panose="020B0502040204020203" pitchFamily="34" charset="0"/>
            </a:endParaRPr>
          </a:p>
          <a:p>
            <a:pPr marL="0" indent="0">
              <a:buNone/>
            </a:pPr>
            <a:endParaRPr lang="sr-Latn-RS" sz="1800" dirty="0" smtClean="0">
              <a:solidFill>
                <a:schemeClr val="bg2">
                  <a:lumMod val="50000"/>
                </a:schemeClr>
              </a:solidFill>
              <a:latin typeface="Barlow Light" panose="020B0604020202020204" charset="0"/>
              <a:cs typeface="Segoe UI" panose="020B0502040204020203" pitchFamily="34" charset="0"/>
            </a:endParaRPr>
          </a:p>
          <a:p>
            <a:pPr marL="0" indent="0">
              <a:buNone/>
            </a:pPr>
            <a:r>
              <a:rPr lang="sr-Latn-RS" sz="1800" dirty="0" smtClean="0">
                <a:solidFill>
                  <a:schemeClr val="bg2">
                    <a:lumMod val="50000"/>
                  </a:schemeClr>
                </a:solidFill>
                <a:latin typeface="Barlow Light" panose="020B0604020202020204" charset="0"/>
                <a:cs typeface="Segoe UI" panose="020B0502040204020203" pitchFamily="34" charset="0"/>
              </a:rPr>
              <a:t>Tehnologije korisničkog interfejsa:</a:t>
            </a:r>
          </a:p>
          <a:p>
            <a:pPr marL="457200" lvl="0" indent="-381000" algn="l" rtl="0">
              <a:spcBef>
                <a:spcPts val="600"/>
              </a:spcBef>
              <a:spcAft>
                <a:spcPts val="0"/>
              </a:spcAft>
              <a:buSzPts val="2400"/>
              <a:buChar char="▹"/>
            </a:pPr>
            <a:r>
              <a:rPr lang="sr-Latn-RS" sz="1800" dirty="0" smtClean="0"/>
              <a:t>React</a:t>
            </a:r>
          </a:p>
          <a:p>
            <a:pPr marL="457200" lvl="0" indent="-381000" algn="l" rtl="0">
              <a:spcBef>
                <a:spcPts val="0"/>
              </a:spcBef>
              <a:spcAft>
                <a:spcPts val="0"/>
              </a:spcAft>
              <a:buSzPts val="2400"/>
              <a:buChar char="▹"/>
            </a:pPr>
            <a:r>
              <a:rPr lang="sr-Latn-RS" sz="1800" dirty="0" smtClean="0"/>
              <a:t>Material UI</a:t>
            </a:r>
          </a:p>
          <a:p>
            <a:pPr marL="457200" lvl="0" indent="-381000" algn="l" rtl="0">
              <a:spcBef>
                <a:spcPts val="0"/>
              </a:spcBef>
              <a:spcAft>
                <a:spcPts val="0"/>
              </a:spcAft>
              <a:buSzPts val="2400"/>
              <a:buChar char="▹"/>
            </a:pPr>
            <a:r>
              <a:rPr lang="sr-Latn-RS" sz="1800" dirty="0" smtClean="0"/>
              <a:t>Axios</a:t>
            </a:r>
          </a:p>
          <a:p>
            <a:pPr marL="0" indent="0">
              <a:buNone/>
            </a:pPr>
            <a:endParaRPr lang="sr-Latn-RS" sz="1800" dirty="0" smtClean="0">
              <a:solidFill>
                <a:schemeClr val="bg2">
                  <a:lumMod val="50000"/>
                </a:schemeClr>
              </a:solidFill>
              <a:latin typeface="Barlow Light" panose="020B0604020202020204" charset="0"/>
              <a:cs typeface="Segoe UI" panose="020B0502040204020203" pitchFamily="34" charset="0"/>
            </a:endParaRPr>
          </a:p>
          <a:p>
            <a:pPr marL="0" indent="0">
              <a:buNone/>
            </a:pPr>
            <a:r>
              <a:rPr lang="sr-Latn-RS" sz="1800" dirty="0" smtClean="0">
                <a:solidFill>
                  <a:schemeClr val="bg2">
                    <a:lumMod val="50000"/>
                  </a:schemeClr>
                </a:solidFill>
                <a:latin typeface="Barlow Light" panose="020B0604020202020204" charset="0"/>
                <a:cs typeface="Segoe UI" panose="020B0502040204020203" pitchFamily="34" charset="0"/>
              </a:rPr>
              <a:t>PWA </a:t>
            </a:r>
            <a:r>
              <a:rPr lang="sr-Latn-RS" sz="1800" dirty="0">
                <a:solidFill>
                  <a:schemeClr val="bg2">
                    <a:lumMod val="50000"/>
                  </a:schemeClr>
                </a:solidFill>
                <a:latin typeface="Barlow Light" panose="020B0604020202020204" charset="0"/>
                <a:cs typeface="Segoe UI" panose="020B0502040204020203" pitchFamily="34" charset="0"/>
              </a:rPr>
              <a:t>dodaci:</a:t>
            </a:r>
          </a:p>
          <a:p>
            <a:pPr lvl="0"/>
            <a:r>
              <a:rPr lang="sr-Latn-RS" sz="1800" dirty="0" smtClean="0"/>
              <a:t>manifest.json</a:t>
            </a:r>
            <a:endParaRPr lang="sr-Latn-RS" sz="1800" dirty="0"/>
          </a:p>
          <a:p>
            <a:pPr lvl="0"/>
            <a:r>
              <a:rPr lang="sr-Latn-RS" sz="1800" dirty="0" smtClean="0"/>
              <a:t>Service </a:t>
            </a:r>
            <a:r>
              <a:rPr lang="sr-Latn-RS" sz="1800" dirty="0"/>
              <a:t>Worker</a:t>
            </a:r>
          </a:p>
          <a:p>
            <a:pPr marL="0" indent="0">
              <a:buNone/>
            </a:pPr>
            <a:endParaRPr lang="en-US" sz="1800" dirty="0" smtClean="0">
              <a:solidFill>
                <a:schemeClr val="bg2">
                  <a:lumMod val="50000"/>
                </a:schemeClr>
              </a:solidFill>
              <a:latin typeface="Barlow Light" panose="020B0604020202020204" charset="0"/>
              <a:cs typeface="Segoe UI" panose="020B0502040204020203" pitchFamily="34" charset="0"/>
            </a:endParaRPr>
          </a:p>
          <a:p>
            <a:pPr marL="76200" lvl="0" indent="0" algn="l" rtl="0">
              <a:spcBef>
                <a:spcPts val="0"/>
              </a:spcBef>
              <a:spcAft>
                <a:spcPts val="0"/>
              </a:spcAft>
              <a:buSzPts val="2400"/>
              <a:buNone/>
            </a:pPr>
            <a:endParaRPr lang="sr-Latn-RS" sz="1800" dirty="0"/>
          </a:p>
          <a:p>
            <a:pPr marL="76200" lvl="0" indent="0" algn="l" rtl="0">
              <a:spcBef>
                <a:spcPts val="0"/>
              </a:spcBef>
              <a:spcAft>
                <a:spcPts val="0"/>
              </a:spcAft>
              <a:buSzPts val="2400"/>
              <a:buNone/>
            </a:pPr>
            <a:endParaRPr lang="sr-Latn-RS" sz="2000" dirty="0" smtClean="0"/>
          </a:p>
          <a:p>
            <a:pPr marL="76200" lvl="0" indent="0" algn="l" rtl="0">
              <a:spcBef>
                <a:spcPts val="0"/>
              </a:spcBef>
              <a:spcAft>
                <a:spcPts val="0"/>
              </a:spcAft>
              <a:buSzPts val="2400"/>
              <a:buNone/>
            </a:pPr>
            <a:endParaRPr sz="20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163638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Title 2"/>
          <p:cNvSpPr>
            <a:spLocks noGrp="1"/>
          </p:cNvSpPr>
          <p:nvPr>
            <p:ph type="title"/>
          </p:nvPr>
        </p:nvSpPr>
        <p:spPr>
          <a:xfrm>
            <a:off x="457200" y="0"/>
            <a:ext cx="5138700" cy="857400"/>
          </a:xfrm>
        </p:spPr>
        <p:txBody>
          <a:bodyPr/>
          <a:lstStyle/>
          <a:p>
            <a:pPr algn="ctr"/>
            <a:r>
              <a:rPr lang="en-US" sz="2800" dirty="0"/>
              <a:t>SERVICE</a:t>
            </a:r>
            <a:r>
              <a:rPr lang="sr-Latn-RS" sz="2800" dirty="0"/>
              <a:t> W</a:t>
            </a:r>
            <a:r>
              <a:rPr lang="en-US" sz="2800" dirty="0"/>
              <a:t>ORKER</a:t>
            </a:r>
          </a:p>
        </p:txBody>
      </p:sp>
      <p:sp>
        <p:nvSpPr>
          <p:cNvPr id="4" name="Text Placeholder 3"/>
          <p:cNvSpPr>
            <a:spLocks noGrp="1"/>
          </p:cNvSpPr>
          <p:nvPr>
            <p:ph type="body" idx="1"/>
          </p:nvPr>
        </p:nvSpPr>
        <p:spPr>
          <a:xfrm>
            <a:off x="457200" y="1040315"/>
            <a:ext cx="5138700" cy="3881089"/>
          </a:xfrm>
        </p:spPr>
        <p:txBody>
          <a:bodyPr/>
          <a:lstStyle/>
          <a:p>
            <a:pPr marL="76200" indent="0">
              <a:buNone/>
            </a:pPr>
            <a:r>
              <a:rPr lang="sr-Latn-RS" sz="1800" dirty="0" smtClean="0"/>
              <a:t>Registracija Service Wroker-a</a:t>
            </a:r>
            <a:r>
              <a:rPr lang="sr-Latn-RS" sz="1800" dirty="0" smtClean="0"/>
              <a:t>:</a:t>
            </a:r>
            <a:endParaRPr lang="sr-Latn-RS" sz="1800" dirty="0" smtClean="0"/>
          </a:p>
          <a:p>
            <a:r>
              <a:rPr lang="sr-Latn-RS" sz="1800" dirty="0" smtClean="0">
                <a:solidFill>
                  <a:schemeClr val="bg2">
                    <a:lumMod val="50000"/>
                  </a:schemeClr>
                </a:solidFill>
                <a:latin typeface="Barlow Light" panose="020B0604020202020204" charset="0"/>
                <a:cs typeface="Segoe UI" panose="020B0502040204020203" pitchFamily="34" charset="0"/>
              </a:rPr>
              <a:t>Zahtevanje dozvole korisnika za prikaz push obaveštenja</a:t>
            </a:r>
            <a:endParaRPr lang="en-US" sz="1800" dirty="0" smtClean="0">
              <a:solidFill>
                <a:schemeClr val="bg2">
                  <a:lumMod val="50000"/>
                </a:schemeClr>
              </a:solidFill>
              <a:latin typeface="Barlow Light" panose="020B0604020202020204" charset="0"/>
              <a:cs typeface="Segoe UI" panose="020B0502040204020203" pitchFamily="34" charset="0"/>
            </a:endParaRPr>
          </a:p>
          <a:p>
            <a:endParaRPr lang="sr-Latn-RS" sz="1800" dirty="0" smtClean="0">
              <a:solidFill>
                <a:schemeClr val="bg2">
                  <a:lumMod val="50000"/>
                </a:schemeClr>
              </a:solidFill>
              <a:latin typeface="Barlow Light" panose="020B0604020202020204" charset="0"/>
              <a:cs typeface="Segoe UI" panose="020B0502040204020203" pitchFamily="34" charset="0"/>
            </a:endParaRPr>
          </a:p>
          <a:p>
            <a:r>
              <a:rPr lang="en-US" sz="1800" dirty="0" smtClean="0">
                <a:solidFill>
                  <a:schemeClr val="bg2">
                    <a:lumMod val="50000"/>
                  </a:schemeClr>
                </a:solidFill>
                <a:latin typeface="Barlow Light" panose="020B0604020202020204" charset="0"/>
                <a:cs typeface="Segoe UI" panose="020B0502040204020203" pitchFamily="34" charset="0"/>
              </a:rPr>
              <a:t>Notifications API: „</a:t>
            </a:r>
            <a:r>
              <a:rPr lang="en-US" sz="1800" dirty="0" err="1" smtClean="0">
                <a:solidFill>
                  <a:schemeClr val="bg2">
                    <a:lumMod val="50000"/>
                  </a:schemeClr>
                </a:solidFill>
                <a:latin typeface="Barlow Light" panose="020B0604020202020204" charset="0"/>
                <a:cs typeface="Segoe UI" panose="020B0502040204020203" pitchFamily="34" charset="0"/>
              </a:rPr>
              <a:t>navigator.serviceWorker.register</a:t>
            </a:r>
            <a:r>
              <a:rPr lang="en-US" sz="1800" dirty="0" smtClean="0">
                <a:solidFill>
                  <a:schemeClr val="bg2">
                    <a:lumMod val="50000"/>
                  </a:schemeClr>
                </a:solidFill>
                <a:latin typeface="Barlow Light" panose="020B0604020202020204" charset="0"/>
                <a:cs typeface="Segoe UI" panose="020B0502040204020203" pitchFamily="34" charset="0"/>
              </a:rPr>
              <a:t>(</a:t>
            </a:r>
            <a:r>
              <a:rPr lang="sr-Latn-RS" sz="1800" dirty="0">
                <a:solidFill>
                  <a:schemeClr val="bg2">
                    <a:lumMod val="50000"/>
                  </a:schemeClr>
                </a:solidFill>
                <a:latin typeface="Barlow Light" panose="020B0604020202020204" charset="0"/>
                <a:cs typeface="Segoe UI" panose="020B0502040204020203" pitchFamily="34" charset="0"/>
              </a:rPr>
              <a:t>url</a:t>
            </a:r>
            <a:r>
              <a:rPr lang="en-US" sz="1800" dirty="0">
                <a:solidFill>
                  <a:schemeClr val="bg2">
                    <a:lumMod val="50000"/>
                  </a:schemeClr>
                </a:solidFill>
                <a:latin typeface="Barlow Light" panose="020B0604020202020204" charset="0"/>
                <a:cs typeface="Segoe UI" panose="020B0502040204020203" pitchFamily="34" charset="0"/>
              </a:rPr>
              <a:t>)“ </a:t>
            </a:r>
            <a:endParaRPr lang="en-US" sz="1800" dirty="0" smtClean="0">
              <a:solidFill>
                <a:schemeClr val="bg2">
                  <a:lumMod val="50000"/>
                </a:schemeClr>
              </a:solidFill>
              <a:latin typeface="Barlow Light" panose="020B0604020202020204" charset="0"/>
              <a:cs typeface="Segoe UI" panose="020B0502040204020203" pitchFamily="34" charset="0"/>
            </a:endParaRPr>
          </a:p>
          <a:p>
            <a:endParaRPr lang="en-US" sz="1800" dirty="0" smtClean="0">
              <a:solidFill>
                <a:schemeClr val="bg2">
                  <a:lumMod val="50000"/>
                </a:schemeClr>
              </a:solidFill>
              <a:latin typeface="Barlow Light" panose="020B0604020202020204" charset="0"/>
              <a:cs typeface="Segoe UI" panose="020B0502040204020203" pitchFamily="34" charset="0"/>
            </a:endParaRPr>
          </a:p>
          <a:p>
            <a:r>
              <a:rPr lang="sr-Latn-RS" sz="1800" dirty="0" smtClean="0">
                <a:solidFill>
                  <a:schemeClr val="bg2">
                    <a:lumMod val="50000"/>
                  </a:schemeClr>
                </a:solidFill>
                <a:latin typeface="Barlow Light" panose="020B0604020202020204" charset="0"/>
                <a:cs typeface="Segoe UI" panose="020B0502040204020203" pitchFamily="34" charset="0"/>
              </a:rPr>
              <a:t>SSL sertifikat</a:t>
            </a:r>
            <a:endParaRPr lang="en-US" sz="1800" dirty="0" smtClean="0">
              <a:solidFill>
                <a:schemeClr val="bg2">
                  <a:lumMod val="50000"/>
                </a:schemeClr>
              </a:solidFill>
              <a:latin typeface="Barlow Light" panose="020B0604020202020204" charset="0"/>
              <a:cs typeface="Segoe UI" panose="020B0502040204020203" pitchFamily="34" charset="0"/>
            </a:endParaRPr>
          </a:p>
          <a:p>
            <a:endParaRPr lang="sr-Latn-RS" sz="1800" dirty="0" smtClean="0">
              <a:solidFill>
                <a:schemeClr val="bg2">
                  <a:lumMod val="50000"/>
                </a:schemeClr>
              </a:solidFill>
              <a:latin typeface="Barlow Light" panose="020B0604020202020204" charset="0"/>
              <a:cs typeface="Segoe UI" panose="020B0502040204020203" pitchFamily="34" charset="0"/>
            </a:endParaRPr>
          </a:p>
          <a:p>
            <a:r>
              <a:rPr lang="sr-Latn-RS" sz="1800" dirty="0" smtClean="0">
                <a:solidFill>
                  <a:schemeClr val="bg2">
                    <a:lumMod val="50000"/>
                  </a:schemeClr>
                </a:solidFill>
                <a:latin typeface="Barlow Light" panose="020B0604020202020204" charset="0"/>
                <a:cs typeface="Segoe UI" panose="020B0502040204020203" pitchFamily="34" charset="0"/>
              </a:rPr>
              <a:t>Service Worker se registruje nakon prijave korisnika.</a:t>
            </a:r>
            <a:endParaRPr lang="sr-Latn-RS" sz="1800" dirty="0">
              <a:solidFill>
                <a:schemeClr val="bg2">
                  <a:lumMod val="50000"/>
                </a:schemeClr>
              </a:solidFill>
              <a:latin typeface="Barlow Light" panose="020B0604020202020204" charset="0"/>
              <a:cs typeface="Segoe UI" panose="020B0502040204020203" pitchFamily="34" charset="0"/>
            </a:endParaRPr>
          </a:p>
          <a:p>
            <a:endParaRPr lang="en-US" sz="1800" dirty="0">
              <a:latin typeface="Barlow Light" panose="020B0604020202020204" charset="0"/>
            </a:endParaRPr>
          </a:p>
        </p:txBody>
      </p:sp>
    </p:spTree>
    <p:extLst>
      <p:ext uri="{BB962C8B-B14F-4D97-AF65-F5344CB8AC3E}">
        <p14:creationId xmlns:p14="http://schemas.microsoft.com/office/powerpoint/2010/main" val="4103031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3" name="Title 2"/>
          <p:cNvSpPr>
            <a:spLocks noGrp="1"/>
          </p:cNvSpPr>
          <p:nvPr>
            <p:ph type="title"/>
          </p:nvPr>
        </p:nvSpPr>
        <p:spPr>
          <a:xfrm>
            <a:off x="457200" y="0"/>
            <a:ext cx="5138700" cy="857400"/>
          </a:xfrm>
        </p:spPr>
        <p:txBody>
          <a:bodyPr/>
          <a:lstStyle/>
          <a:p>
            <a:pPr algn="ctr"/>
            <a:r>
              <a:rPr lang="en-US" sz="2800" dirty="0" smtClean="0"/>
              <a:t>SERVICE</a:t>
            </a:r>
            <a:r>
              <a:rPr lang="sr-Latn-RS" sz="2800" dirty="0" smtClean="0"/>
              <a:t> W</a:t>
            </a:r>
            <a:r>
              <a:rPr lang="en-US" sz="2800" dirty="0" smtClean="0"/>
              <a:t>ORKER</a:t>
            </a:r>
            <a:endParaRPr lang="en-US" sz="2800" dirty="0"/>
          </a:p>
        </p:txBody>
      </p:sp>
      <p:sp>
        <p:nvSpPr>
          <p:cNvPr id="4" name="Text Placeholder 3"/>
          <p:cNvSpPr>
            <a:spLocks noGrp="1"/>
          </p:cNvSpPr>
          <p:nvPr>
            <p:ph type="body" idx="1"/>
          </p:nvPr>
        </p:nvSpPr>
        <p:spPr>
          <a:xfrm>
            <a:off x="-1" y="1040315"/>
            <a:ext cx="6098193" cy="3881089"/>
          </a:xfrm>
        </p:spPr>
        <p:txBody>
          <a:bodyPr/>
          <a:lstStyle/>
          <a:p>
            <a:r>
              <a:rPr lang="sr-Latn-RS" sz="1600" dirty="0" smtClean="0"/>
              <a:t>Kreiranje push subscription objek</a:t>
            </a:r>
            <a:r>
              <a:rPr lang="en-US" sz="1600" dirty="0" smtClean="0"/>
              <a:t>a</a:t>
            </a:r>
            <a:r>
              <a:rPr lang="sr-Latn-RS" sz="1600" dirty="0" smtClean="0"/>
              <a:t>ta pri re</a:t>
            </a:r>
            <a:r>
              <a:rPr lang="en-US" sz="1600" dirty="0" smtClean="0"/>
              <a:t>g</a:t>
            </a:r>
            <a:r>
              <a:rPr lang="sr-Latn-RS" sz="1600" dirty="0" smtClean="0"/>
              <a:t>istraciji</a:t>
            </a:r>
          </a:p>
          <a:p>
            <a:pPr lvl="1">
              <a:buFont typeface="Wingdings" panose="05000000000000000000" pitchFamily="2" charset="2"/>
              <a:buChar char="§"/>
            </a:pPr>
            <a:r>
              <a:rPr lang="sr-Latn-RS" sz="1600" dirty="0" smtClean="0">
                <a:solidFill>
                  <a:schemeClr val="bg2">
                    <a:lumMod val="50000"/>
                  </a:schemeClr>
                </a:solidFill>
                <a:latin typeface="Barlow Light" panose="020B0604020202020204" charset="0"/>
                <a:cs typeface="Segoe UI" panose="020B0502040204020203" pitchFamily="34" charset="0"/>
              </a:rPr>
              <a:t>„</a:t>
            </a:r>
            <a:r>
              <a:rPr lang="en-US" sz="1600" dirty="0" smtClean="0">
                <a:solidFill>
                  <a:schemeClr val="bg2">
                    <a:lumMod val="50000"/>
                  </a:schemeClr>
                </a:solidFill>
                <a:latin typeface="Barlow Light" panose="020B0604020202020204" charset="0"/>
                <a:cs typeface="Segoe UI" panose="020B0502040204020203" pitchFamily="34" charset="0"/>
              </a:rPr>
              <a:t>activate</a:t>
            </a:r>
            <a:r>
              <a:rPr lang="sr-Latn-RS" sz="1600" dirty="0" smtClean="0">
                <a:solidFill>
                  <a:schemeClr val="bg2">
                    <a:lumMod val="50000"/>
                  </a:schemeClr>
                </a:solidFill>
                <a:latin typeface="Barlow Light" panose="020B0604020202020204" charset="0"/>
                <a:cs typeface="Segoe UI" panose="020B0502040204020203" pitchFamily="34" charset="0"/>
              </a:rPr>
              <a:t>“ </a:t>
            </a:r>
            <a:r>
              <a:rPr lang="en-US" sz="1600" dirty="0">
                <a:solidFill>
                  <a:schemeClr val="bg2">
                    <a:lumMod val="50000"/>
                  </a:schemeClr>
                </a:solidFill>
                <a:latin typeface="Barlow Light" panose="020B0604020202020204" charset="0"/>
                <a:cs typeface="Segoe UI" panose="020B0502040204020203" pitchFamily="34" charset="0"/>
              </a:rPr>
              <a:t>event</a:t>
            </a:r>
            <a:endParaRPr lang="sr-Latn-RS" sz="1600" dirty="0">
              <a:solidFill>
                <a:schemeClr val="bg2">
                  <a:lumMod val="50000"/>
                </a:schemeClr>
              </a:solidFill>
              <a:latin typeface="Barlow Light" panose="020B0604020202020204" charset="0"/>
              <a:cs typeface="Segoe UI" panose="020B0502040204020203" pitchFamily="34" charset="0"/>
            </a:endParaRPr>
          </a:p>
          <a:p>
            <a:pPr lvl="1">
              <a:buFont typeface="Wingdings" panose="05000000000000000000" pitchFamily="2" charset="2"/>
              <a:buChar char="§"/>
            </a:pPr>
            <a:r>
              <a:rPr lang="en-US" sz="1600" dirty="0" smtClean="0">
                <a:solidFill>
                  <a:schemeClr val="bg2">
                    <a:lumMod val="50000"/>
                  </a:schemeClr>
                </a:solidFill>
                <a:latin typeface="Barlow Light" panose="020B0604020202020204" charset="0"/>
                <a:cs typeface="Segoe UI" panose="020B0502040204020203" pitchFamily="34" charset="0"/>
              </a:rPr>
              <a:t>Push API: </a:t>
            </a:r>
            <a:r>
              <a:rPr lang="en-US" sz="1600" dirty="0" err="1" smtClean="0">
                <a:solidFill>
                  <a:schemeClr val="bg2">
                    <a:lumMod val="50000"/>
                  </a:schemeClr>
                </a:solidFill>
                <a:latin typeface="Barlow Light" panose="020B0604020202020204" charset="0"/>
                <a:cs typeface="Segoe UI" panose="020B0502040204020203" pitchFamily="34" charset="0"/>
              </a:rPr>
              <a:t>pushManager.subscribe</a:t>
            </a:r>
            <a:r>
              <a:rPr lang="en-US" sz="1600" dirty="0" smtClean="0">
                <a:solidFill>
                  <a:schemeClr val="bg2">
                    <a:lumMod val="50000"/>
                  </a:schemeClr>
                </a:solidFill>
                <a:latin typeface="Barlow Light" panose="020B0604020202020204" charset="0"/>
                <a:cs typeface="Segoe UI" panose="020B0502040204020203" pitchFamily="34" charset="0"/>
              </a:rPr>
              <a:t>(options</a:t>
            </a:r>
            <a:r>
              <a:rPr lang="en-US" sz="1600" dirty="0" smtClean="0">
                <a:solidFill>
                  <a:schemeClr val="bg2">
                    <a:lumMod val="50000"/>
                  </a:schemeClr>
                </a:solidFill>
                <a:latin typeface="Barlow Light" panose="020B0604020202020204" charset="0"/>
                <a:cs typeface="Segoe UI" panose="020B0502040204020203" pitchFamily="34" charset="0"/>
              </a:rPr>
              <a:t>)</a:t>
            </a:r>
            <a:endParaRPr lang="en-US" sz="1600" dirty="0">
              <a:solidFill>
                <a:schemeClr val="bg2">
                  <a:lumMod val="50000"/>
                </a:schemeClr>
              </a:solidFill>
              <a:latin typeface="Barlow Light" panose="020B0604020202020204" charset="0"/>
              <a:cs typeface="Segoe UI" panose="020B0502040204020203" pitchFamily="34" charset="0"/>
            </a:endParaRPr>
          </a:p>
          <a:p>
            <a:endParaRPr lang="sr-Latn-RS" sz="1600" dirty="0" smtClean="0"/>
          </a:p>
          <a:p>
            <a:r>
              <a:rPr lang="sr-Latn-RS" sz="1600" dirty="0" smtClean="0"/>
              <a:t>Dodavanje push subscription objekta korisniku na Notifications servisu.</a:t>
            </a:r>
          </a:p>
          <a:p>
            <a:pPr lvl="1">
              <a:buFont typeface="Wingdings" panose="05000000000000000000" pitchFamily="2" charset="2"/>
              <a:buChar char="§"/>
            </a:pPr>
            <a:r>
              <a:rPr lang="sr-Latn-RS" sz="1600" dirty="0" err="1"/>
              <a:t>s</a:t>
            </a:r>
            <a:r>
              <a:rPr lang="en-US" sz="1600" dirty="0" err="1" smtClean="0"/>
              <a:t>ubscribtion</a:t>
            </a:r>
            <a:r>
              <a:rPr lang="en-US" sz="1600" dirty="0" smtClean="0"/>
              <a:t> (endpoint i </a:t>
            </a:r>
            <a:r>
              <a:rPr lang="en-US" sz="1600" dirty="0" err="1" smtClean="0"/>
              <a:t>klju</a:t>
            </a:r>
            <a:r>
              <a:rPr lang="sr-Latn-RS" sz="1600" dirty="0" smtClean="0"/>
              <a:t>čevi</a:t>
            </a:r>
            <a:r>
              <a:rPr lang="en-US" sz="1600" dirty="0" smtClean="0"/>
              <a:t>)</a:t>
            </a:r>
          </a:p>
          <a:p>
            <a:pPr lvl="1">
              <a:buFont typeface="Wingdings" panose="05000000000000000000" pitchFamily="2" charset="2"/>
              <a:buChar char="§"/>
            </a:pPr>
            <a:r>
              <a:rPr lang="en-US" sz="1600" dirty="0" err="1" smtClean="0"/>
              <a:t>userId</a:t>
            </a:r>
            <a:endParaRPr lang="sr-Latn-RS" sz="1600" dirty="0" smtClean="0"/>
          </a:p>
          <a:p>
            <a:pPr marL="76200" indent="0">
              <a:buNone/>
            </a:pPr>
            <a:endParaRPr lang="sr-Latn-RS" sz="1600" dirty="0" smtClean="0"/>
          </a:p>
          <a:p>
            <a:r>
              <a:rPr lang="sr-Latn-RS" sz="1600" dirty="0" smtClean="0"/>
              <a:t>Osluškivanje poruka i prikaz poruka</a:t>
            </a:r>
          </a:p>
          <a:p>
            <a:pPr lvl="1">
              <a:buFont typeface="Wingdings" panose="05000000000000000000" pitchFamily="2" charset="2"/>
              <a:buChar char="§"/>
            </a:pPr>
            <a:r>
              <a:rPr lang="sr-Latn-RS" sz="1600" dirty="0" smtClean="0">
                <a:solidFill>
                  <a:schemeClr val="bg2">
                    <a:lumMod val="50000"/>
                  </a:schemeClr>
                </a:solidFill>
                <a:latin typeface="Barlow Light" panose="020B0604020202020204" charset="0"/>
                <a:cs typeface="Segoe UI" panose="020B0502040204020203" pitchFamily="34" charset="0"/>
              </a:rPr>
              <a:t>„push“ </a:t>
            </a:r>
            <a:r>
              <a:rPr lang="sr-Latn-RS" sz="1600" dirty="0">
                <a:solidFill>
                  <a:schemeClr val="bg2">
                    <a:lumMod val="50000"/>
                  </a:schemeClr>
                </a:solidFill>
                <a:latin typeface="Barlow Light" panose="020B0604020202020204" charset="0"/>
                <a:cs typeface="Segoe UI" panose="020B0502040204020203" pitchFamily="34" charset="0"/>
              </a:rPr>
              <a:t>event</a:t>
            </a:r>
          </a:p>
          <a:p>
            <a:pPr lvl="1">
              <a:buFont typeface="Wingdings" panose="05000000000000000000" pitchFamily="2" charset="2"/>
              <a:buChar char="§"/>
            </a:pPr>
            <a:r>
              <a:rPr lang="en-US" sz="1600" dirty="0" smtClean="0">
                <a:solidFill>
                  <a:schemeClr val="bg2">
                    <a:lumMod val="50000"/>
                  </a:schemeClr>
                </a:solidFill>
                <a:latin typeface="Barlow Light" panose="020B0604020202020204" charset="0"/>
                <a:cs typeface="Segoe UI" panose="020B0502040204020203" pitchFamily="34" charset="0"/>
              </a:rPr>
              <a:t>Push API: </a:t>
            </a:r>
            <a:r>
              <a:rPr lang="en-US" sz="1600" dirty="0" err="1" smtClean="0">
                <a:latin typeface="Barlow Light" panose="020B0604020202020204" charset="0"/>
              </a:rPr>
              <a:t>showNotification</a:t>
            </a:r>
            <a:r>
              <a:rPr lang="en-US" sz="1600" dirty="0" smtClean="0">
                <a:latin typeface="Barlow Light" panose="020B0604020202020204" charset="0"/>
              </a:rPr>
              <a:t>(title</a:t>
            </a:r>
            <a:r>
              <a:rPr lang="en-US" sz="1600" dirty="0">
                <a:latin typeface="Barlow Light" panose="020B0604020202020204" charset="0"/>
              </a:rPr>
              <a:t>, options)</a:t>
            </a:r>
          </a:p>
          <a:p>
            <a:endParaRPr lang="en-US" sz="1600" dirty="0"/>
          </a:p>
        </p:txBody>
      </p:sp>
    </p:spTree>
    <p:extLst>
      <p:ext uri="{BB962C8B-B14F-4D97-AF65-F5344CB8AC3E}">
        <p14:creationId xmlns:p14="http://schemas.microsoft.com/office/powerpoint/2010/main" val="760489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55" name="Google Shape;455;p32"/>
          <p:cNvSpPr txBox="1">
            <a:spLocks noGrp="1"/>
          </p:cNvSpPr>
          <p:nvPr>
            <p:ph type="body" idx="4294967295"/>
          </p:nvPr>
        </p:nvSpPr>
        <p:spPr>
          <a:xfrm>
            <a:off x="82557" y="0"/>
            <a:ext cx="2779872" cy="160747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solidFill>
                  <a:srgbClr val="A5B0FE"/>
                </a:solidFill>
                <a:latin typeface="Miriam Libre"/>
                <a:ea typeface="Miriam Libre"/>
                <a:cs typeface="Miriam Libre"/>
                <a:sym typeface="Miriam Libre"/>
              </a:rPr>
              <a:t>INTERFEJS</a:t>
            </a:r>
            <a:endParaRPr dirty="0">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sr-Latn-RS" sz="1800" dirty="0" smtClean="0"/>
              <a:t>Početna tačka aplikacije je stranica za registraciju i prijavljivanje korisnika.</a:t>
            </a:r>
            <a:endParaRPr sz="1800" dirty="0"/>
          </a:p>
        </p:txBody>
      </p:sp>
      <p:grpSp>
        <p:nvGrpSpPr>
          <p:cNvPr id="447" name="Google Shape;447;p32"/>
          <p:cNvGrpSpPr/>
          <p:nvPr/>
        </p:nvGrpSpPr>
        <p:grpSpPr>
          <a:xfrm>
            <a:off x="1670220" y="2692244"/>
            <a:ext cx="936061" cy="2451262"/>
            <a:chOff x="7556500" y="3806825"/>
            <a:chExt cx="838313" cy="2195488"/>
          </a:xfrm>
        </p:grpSpPr>
        <p:sp>
          <p:nvSpPr>
            <p:cNvPr id="448"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6" name="Google Shape;456;p32"/>
          <p:cNvGrpSpPr/>
          <p:nvPr/>
        </p:nvGrpSpPr>
        <p:grpSpPr>
          <a:xfrm>
            <a:off x="6219695" y="389430"/>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56;p32"/>
          <p:cNvGrpSpPr/>
          <p:nvPr/>
        </p:nvGrpSpPr>
        <p:grpSpPr>
          <a:xfrm>
            <a:off x="3631390" y="373595"/>
            <a:ext cx="2119546" cy="4396359"/>
            <a:chOff x="2547150" y="238125"/>
            <a:chExt cx="2525675" cy="5238750"/>
          </a:xfrm>
        </p:grpSpPr>
        <p:sp>
          <p:nvSpPr>
            <p:cNvPr id="22"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3672581" y="768252"/>
            <a:ext cx="2037577" cy="3599180"/>
          </a:xfrm>
          <a:prstGeom prst="rect">
            <a:avLst/>
          </a:prstGeom>
        </p:spPr>
      </p:pic>
      <p:pic>
        <p:nvPicPr>
          <p:cNvPr id="5" name="Picture 4"/>
          <p:cNvPicPr>
            <a:picLocks noChangeAspect="1"/>
          </p:cNvPicPr>
          <p:nvPr/>
        </p:nvPicPr>
        <p:blipFill>
          <a:blip r:embed="rId4"/>
          <a:stretch>
            <a:fillRect/>
          </a:stretch>
        </p:blipFill>
        <p:spPr>
          <a:xfrm>
            <a:off x="6280453" y="788019"/>
            <a:ext cx="2011324" cy="35991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55" name="Google Shape;455;p32"/>
          <p:cNvSpPr txBox="1">
            <a:spLocks noGrp="1"/>
          </p:cNvSpPr>
          <p:nvPr>
            <p:ph type="body" idx="4294967295"/>
          </p:nvPr>
        </p:nvSpPr>
        <p:spPr>
          <a:xfrm>
            <a:off x="77907" y="0"/>
            <a:ext cx="3609600" cy="25468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solidFill>
                  <a:srgbClr val="A5B0FE"/>
                </a:solidFill>
                <a:latin typeface="Miriam Libre"/>
                <a:ea typeface="Miriam Libre"/>
                <a:cs typeface="Miriam Libre"/>
                <a:sym typeface="Miriam Libre"/>
              </a:rPr>
              <a:t>INTERFEJS</a:t>
            </a:r>
            <a:endParaRPr dirty="0">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en" sz="1800" dirty="0" smtClean="0"/>
              <a:t>Na po</a:t>
            </a:r>
            <a:r>
              <a:rPr lang="sr-Latn-RS" sz="1800" dirty="0" smtClean="0"/>
              <a:t>četnoj strani se mogu prelistavati sve kreirane ankete.</a:t>
            </a:r>
          </a:p>
          <a:p>
            <a:pPr marL="0" lvl="0" indent="0" algn="l" rtl="0">
              <a:spcBef>
                <a:spcPts val="600"/>
              </a:spcBef>
              <a:spcAft>
                <a:spcPts val="0"/>
              </a:spcAft>
              <a:buNone/>
            </a:pPr>
            <a:r>
              <a:rPr lang="sr-Latn-RS" sz="1800" dirty="0" smtClean="0"/>
              <a:t/>
            </a:r>
            <a:br>
              <a:rPr lang="sr-Latn-RS" sz="1800" dirty="0" smtClean="0"/>
            </a:br>
            <a:r>
              <a:rPr lang="sr-Latn-RS" sz="1800" dirty="0" smtClean="0"/>
              <a:t>Pritiskom na „answer“ dugme se otvara stranica na kojoj se popunjava anketa.</a:t>
            </a:r>
            <a:endParaRPr sz="1800" dirty="0"/>
          </a:p>
        </p:txBody>
      </p:sp>
      <p:grpSp>
        <p:nvGrpSpPr>
          <p:cNvPr id="456" name="Google Shape;456;p32"/>
          <p:cNvGrpSpPr/>
          <p:nvPr/>
        </p:nvGrpSpPr>
        <p:grpSpPr>
          <a:xfrm>
            <a:off x="5685700" y="373572"/>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736615" y="761736"/>
            <a:ext cx="2017200" cy="3620029"/>
          </a:xfrm>
          <a:prstGeom prst="rect">
            <a:avLst/>
          </a:prstGeom>
        </p:spPr>
      </p:pic>
      <p:grpSp>
        <p:nvGrpSpPr>
          <p:cNvPr id="18" name="Google Shape;447;p32"/>
          <p:cNvGrpSpPr/>
          <p:nvPr/>
        </p:nvGrpSpPr>
        <p:grpSpPr>
          <a:xfrm>
            <a:off x="1670220" y="2692244"/>
            <a:ext cx="936061" cy="2451262"/>
            <a:chOff x="7556500" y="3806825"/>
            <a:chExt cx="838313" cy="2195488"/>
          </a:xfrm>
        </p:grpSpPr>
        <p:sp>
          <p:nvSpPr>
            <p:cNvPr id="19"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7265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0" y="0"/>
            <a:ext cx="6088566"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PROGRESSIVE WEB APLIKACIJE</a:t>
            </a:r>
            <a:endParaRPr dirty="0"/>
          </a:p>
        </p:txBody>
      </p:sp>
      <p:sp>
        <p:nvSpPr>
          <p:cNvPr id="414" name="Google Shape;414;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7" name="Google Shape;262;p16"/>
          <p:cNvSpPr txBox="1">
            <a:spLocks noGrp="1"/>
          </p:cNvSpPr>
          <p:nvPr>
            <p:ph type="body" idx="1"/>
          </p:nvPr>
        </p:nvSpPr>
        <p:spPr>
          <a:xfrm>
            <a:off x="474933" y="1211301"/>
            <a:ext cx="5138700" cy="3180900"/>
          </a:xfrm>
          <a:prstGeom prst="rect">
            <a:avLst/>
          </a:prstGeom>
        </p:spPr>
        <p:txBody>
          <a:bodyPr spcFirstLastPara="1" wrap="square" lIns="91425" tIns="91425" rIns="91425" bIns="91425" anchor="t" anchorCtr="0">
            <a:noAutofit/>
          </a:bodyPr>
          <a:lstStyle/>
          <a:p>
            <a:pPr indent="-381000">
              <a:buSzPts val="2400"/>
            </a:pPr>
            <a:r>
              <a:rPr lang="en-US" sz="1800" dirty="0" smtClean="0"/>
              <a:t>Novi</a:t>
            </a:r>
            <a:r>
              <a:rPr lang="sr-Latn-RS" sz="1800" dirty="0" smtClean="0">
                <a:solidFill>
                  <a:schemeClr val="bg2">
                    <a:lumMod val="50000"/>
                  </a:schemeClr>
                </a:solidFill>
                <a:latin typeface="Barlow Light" panose="020B0604020202020204" charset="0"/>
                <a:cs typeface="Segoe UI" panose="020B0502040204020203" pitchFamily="34" charset="0"/>
              </a:rPr>
              <a:t> </a:t>
            </a:r>
            <a:r>
              <a:rPr lang="sr-Latn-RS" sz="1800" dirty="0">
                <a:solidFill>
                  <a:schemeClr val="bg2">
                    <a:lumMod val="50000"/>
                  </a:schemeClr>
                </a:solidFill>
                <a:latin typeface="Barlow Light" panose="020B0604020202020204" charset="0"/>
                <a:cs typeface="Segoe UI" panose="020B0502040204020203" pitchFamily="34" charset="0"/>
              </a:rPr>
              <a:t>tip web aplikacija koje kombinuju najbolje odlike Web i native aplikacija</a:t>
            </a:r>
            <a:r>
              <a:rPr lang="sr-Latn-RS" sz="1800" dirty="0" smtClean="0">
                <a:solidFill>
                  <a:schemeClr val="bg2">
                    <a:lumMod val="50000"/>
                  </a:schemeClr>
                </a:solidFill>
                <a:latin typeface="Barlow Light" panose="020B0604020202020204" charset="0"/>
                <a:cs typeface="Segoe UI" panose="020B0502040204020203" pitchFamily="34" charset="0"/>
              </a:rPr>
              <a:t>.</a:t>
            </a:r>
            <a:endParaRPr lang="en-US" sz="1800" dirty="0" smtClean="0">
              <a:solidFill>
                <a:schemeClr val="bg2">
                  <a:lumMod val="50000"/>
                </a:schemeClr>
              </a:solidFill>
              <a:latin typeface="Barlow Light" panose="020B0604020202020204" charset="0"/>
              <a:cs typeface="Segoe UI" panose="020B0502040204020203" pitchFamily="34" charset="0"/>
            </a:endParaRPr>
          </a:p>
          <a:p>
            <a:pPr marL="76200" indent="0">
              <a:buSzPts val="2400"/>
              <a:buNone/>
            </a:pPr>
            <a:endParaRPr lang="en-US" sz="1800" dirty="0">
              <a:solidFill>
                <a:schemeClr val="bg2">
                  <a:lumMod val="50000"/>
                </a:schemeClr>
              </a:solidFill>
              <a:latin typeface="Barlow Light" panose="020B0604020202020204" charset="0"/>
              <a:cs typeface="Segoe UI" panose="020B0502040204020203" pitchFamily="34" charset="0"/>
            </a:endParaRPr>
          </a:p>
          <a:p>
            <a:pPr indent="-381000">
              <a:buSzPts val="2400"/>
            </a:pPr>
            <a:r>
              <a:rPr lang="en-US" sz="1800" dirty="0" smtClean="0"/>
              <a:t>K</a:t>
            </a:r>
            <a:r>
              <a:rPr lang="sr-Latn-RS" sz="1800" dirty="0">
                <a:solidFill>
                  <a:schemeClr val="bg2">
                    <a:lumMod val="50000"/>
                  </a:schemeClr>
                </a:solidFill>
                <a:latin typeface="Barlow Light" panose="020B0604020202020204" charset="0"/>
                <a:cs typeface="Segoe UI" panose="020B0502040204020203" pitchFamily="34" charset="0"/>
              </a:rPr>
              <a:t>oriste moderne Web tehnologije da bi pružile iskustvo nalik na native aplikacije</a:t>
            </a:r>
            <a:r>
              <a:rPr lang="sr-Latn-RS" sz="1800" dirty="0" smtClean="0">
                <a:solidFill>
                  <a:schemeClr val="bg2">
                    <a:lumMod val="50000"/>
                  </a:schemeClr>
                </a:solidFill>
                <a:latin typeface="Barlow Light" panose="020B0604020202020204" charset="0"/>
                <a:cs typeface="Segoe UI" panose="020B0502040204020203" pitchFamily="34" charset="0"/>
              </a:rPr>
              <a:t>.</a:t>
            </a:r>
            <a:endParaRPr lang="en-US" sz="1800" dirty="0" smtClean="0">
              <a:solidFill>
                <a:schemeClr val="bg2">
                  <a:lumMod val="50000"/>
                </a:schemeClr>
              </a:solidFill>
              <a:latin typeface="Barlow Light" panose="020B0604020202020204" charset="0"/>
              <a:cs typeface="Segoe UI" panose="020B0502040204020203" pitchFamily="34" charset="0"/>
            </a:endParaRPr>
          </a:p>
          <a:p>
            <a:pPr marL="76200" lvl="0" indent="0" algn="l" rtl="0">
              <a:spcBef>
                <a:spcPts val="0"/>
              </a:spcBef>
              <a:spcAft>
                <a:spcPts val="0"/>
              </a:spcAft>
              <a:buSzPts val="2400"/>
              <a:buNone/>
            </a:pPr>
            <a:endParaRPr sz="1800" dirty="0"/>
          </a:p>
          <a:p>
            <a:pPr lvl="0" indent="-381000">
              <a:spcBef>
                <a:spcPts val="0"/>
              </a:spcBef>
              <a:buSzPts val="2400"/>
            </a:pPr>
            <a:r>
              <a:rPr lang="en-GB" sz="1800" dirty="0">
                <a:solidFill>
                  <a:schemeClr val="bg2">
                    <a:lumMod val="50000"/>
                  </a:schemeClr>
                </a:solidFill>
                <a:latin typeface="Barlow Light" panose="020B0604020202020204" charset="0"/>
                <a:cs typeface="Segoe UI" panose="020B0502040204020203" pitchFamily="34" charset="0"/>
              </a:rPr>
              <a:t>M</a:t>
            </a:r>
            <a:r>
              <a:rPr lang="sr-Latn-RS" sz="1800" dirty="0">
                <a:solidFill>
                  <a:schemeClr val="bg2">
                    <a:lumMod val="50000"/>
                  </a:schemeClr>
                </a:solidFill>
                <a:latin typeface="Barlow Light" panose="020B0604020202020204" charset="0"/>
                <a:cs typeface="Segoe UI" panose="020B0502040204020203" pitchFamily="34" charset="0"/>
              </a:rPr>
              <a:t>ogu </a:t>
            </a:r>
            <a:r>
              <a:rPr lang="en-GB" sz="1800" dirty="0">
                <a:solidFill>
                  <a:schemeClr val="bg2">
                    <a:lumMod val="50000"/>
                  </a:schemeClr>
                </a:solidFill>
                <a:latin typeface="Barlow Light" panose="020B0604020202020204" charset="0"/>
                <a:cs typeface="Segoe UI" panose="020B0502040204020203" pitchFamily="34" charset="0"/>
              </a:rPr>
              <a:t>se </a:t>
            </a:r>
            <a:r>
              <a:rPr lang="sr-Latn-RS" sz="1800" dirty="0">
                <a:solidFill>
                  <a:schemeClr val="bg2">
                    <a:lumMod val="50000"/>
                  </a:schemeClr>
                </a:solidFill>
                <a:latin typeface="Barlow Light" panose="020B0604020202020204" charset="0"/>
                <a:cs typeface="Segoe UI" panose="020B0502040204020203" pitchFamily="34" charset="0"/>
              </a:rPr>
              <a:t>instalirati na podržanim </a:t>
            </a:r>
            <a:r>
              <a:rPr lang="sr-Latn-RS" sz="1800" dirty="0" smtClean="0">
                <a:solidFill>
                  <a:schemeClr val="bg2">
                    <a:lumMod val="50000"/>
                  </a:schemeClr>
                </a:solidFill>
                <a:latin typeface="Barlow Light" panose="020B0604020202020204" charset="0"/>
                <a:cs typeface="Segoe UI" panose="020B0502040204020203" pitchFamily="34" charset="0"/>
              </a:rPr>
              <a:t>uređajima</a:t>
            </a:r>
            <a:r>
              <a:rPr lang="en-US" sz="1800" dirty="0" smtClean="0">
                <a:solidFill>
                  <a:schemeClr val="bg2">
                    <a:lumMod val="50000"/>
                  </a:schemeClr>
                </a:solidFill>
                <a:latin typeface="Barlow Light" panose="020B0604020202020204" charset="0"/>
                <a:cs typeface="Segoe UI" panose="020B0502040204020203" pitchFamily="34" charset="0"/>
              </a:rPr>
              <a:t> </a:t>
            </a:r>
            <a:r>
              <a:rPr lang="sr-Latn-RS" sz="1800" dirty="0" smtClean="0">
                <a:solidFill>
                  <a:schemeClr val="bg2">
                    <a:lumMod val="50000"/>
                  </a:schemeClr>
                </a:solidFill>
                <a:latin typeface="Barlow Light" panose="020B0604020202020204" charset="0"/>
                <a:cs typeface="Segoe UI" panose="020B0502040204020203" pitchFamily="34" charset="0"/>
              </a:rPr>
              <a:t>i raditi </a:t>
            </a:r>
            <a:r>
              <a:rPr lang="en-US" sz="1800" dirty="0" smtClean="0">
                <a:solidFill>
                  <a:schemeClr val="bg2">
                    <a:lumMod val="50000"/>
                  </a:schemeClr>
                </a:solidFill>
                <a:latin typeface="Barlow Light" panose="020B0604020202020204" charset="0"/>
                <a:cs typeface="Segoe UI" panose="020B0502040204020203" pitchFamily="34" charset="0"/>
              </a:rPr>
              <a:t>u </a:t>
            </a:r>
            <a:r>
              <a:rPr lang="sr-Latn-RS" sz="1800" dirty="0" smtClean="0">
                <a:solidFill>
                  <a:schemeClr val="bg2">
                    <a:lumMod val="50000"/>
                  </a:schemeClr>
                </a:solidFill>
                <a:latin typeface="Barlow Light" panose="020B0604020202020204" charset="0"/>
                <a:cs typeface="Segoe UI" panose="020B0502040204020203" pitchFamily="34" charset="0"/>
              </a:rPr>
              <a:t>offline</a:t>
            </a:r>
            <a:r>
              <a:rPr lang="en-US" sz="1800" dirty="0" smtClean="0">
                <a:solidFill>
                  <a:schemeClr val="bg2">
                    <a:lumMod val="50000"/>
                  </a:schemeClr>
                </a:solidFill>
                <a:latin typeface="Barlow Light" panose="020B0604020202020204" charset="0"/>
                <a:cs typeface="Segoe UI" panose="020B0502040204020203" pitchFamily="34" charset="0"/>
              </a:rPr>
              <a:t> re</a:t>
            </a:r>
            <a:r>
              <a:rPr lang="sr-Latn-RS" sz="1800" dirty="0" smtClean="0">
                <a:solidFill>
                  <a:schemeClr val="bg2">
                    <a:lumMod val="50000"/>
                  </a:schemeClr>
                </a:solidFill>
                <a:latin typeface="Barlow Light" panose="020B0604020202020204" charset="0"/>
                <a:cs typeface="Segoe UI" panose="020B0502040204020203" pitchFamily="34" charset="0"/>
              </a:rPr>
              <a:t>žimu</a:t>
            </a:r>
            <a:r>
              <a:rPr lang="en-US" sz="1800" dirty="0" smtClean="0">
                <a:solidFill>
                  <a:schemeClr val="bg2">
                    <a:lumMod val="50000"/>
                  </a:schemeClr>
                </a:solidFill>
                <a:latin typeface="Barlow Light" panose="020B0604020202020204" charset="0"/>
                <a:cs typeface="Segoe UI" panose="020B0502040204020203" pitchFamily="34" charset="0"/>
              </a:rPr>
              <a:t>.</a:t>
            </a:r>
            <a:endParaRPr lang="sr-Latn-RS" sz="1800" dirty="0" smtClean="0">
              <a:solidFill>
                <a:schemeClr val="bg2">
                  <a:lumMod val="50000"/>
                </a:schemeClr>
              </a:solidFill>
              <a:latin typeface="Barlow Light" panose="020B0604020202020204" charset="0"/>
              <a:cs typeface="Segoe UI" panose="020B0502040204020203" pitchFamily="34" charset="0"/>
            </a:endParaRPr>
          </a:p>
          <a:p>
            <a:pPr lvl="0" indent="-381000">
              <a:spcBef>
                <a:spcPts val="0"/>
              </a:spcBef>
              <a:buSzPts val="2400"/>
            </a:pPr>
            <a:endParaRPr lang="sr-Latn-RS" sz="1800" dirty="0" smtClean="0">
              <a:solidFill>
                <a:schemeClr val="bg2">
                  <a:lumMod val="50000"/>
                </a:schemeClr>
              </a:solidFill>
              <a:latin typeface="Barlow Light" panose="020B0604020202020204" charset="0"/>
              <a:cs typeface="Segoe UI" panose="020B0502040204020203" pitchFamily="34" charset="0"/>
            </a:endParaRPr>
          </a:p>
          <a:p>
            <a:pPr indent="-381000">
              <a:spcBef>
                <a:spcPts val="0"/>
              </a:spcBef>
              <a:buSzPts val="2400"/>
            </a:pPr>
            <a:r>
              <a:rPr lang="en-US" sz="1800" dirty="0"/>
              <a:t>Cross platform</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55" name="Google Shape;455;p32"/>
          <p:cNvSpPr txBox="1">
            <a:spLocks noGrp="1"/>
          </p:cNvSpPr>
          <p:nvPr>
            <p:ph type="body" idx="4294967295"/>
          </p:nvPr>
        </p:nvSpPr>
        <p:spPr>
          <a:xfrm>
            <a:off x="143576" y="124137"/>
            <a:ext cx="2779872" cy="21887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solidFill>
                  <a:srgbClr val="A5B0FE"/>
                </a:solidFill>
                <a:latin typeface="Miriam Libre"/>
                <a:ea typeface="Miriam Libre"/>
                <a:cs typeface="Miriam Libre"/>
                <a:sym typeface="Miriam Libre"/>
              </a:rPr>
              <a:t>INTERFEJS</a:t>
            </a:r>
            <a:endParaRPr dirty="0">
              <a:solidFill>
                <a:srgbClr val="A5B0FE"/>
              </a:solidFill>
              <a:latin typeface="Miriam Libre"/>
              <a:ea typeface="Miriam Libre"/>
              <a:cs typeface="Miriam Libre"/>
              <a:sym typeface="Miriam Libre"/>
            </a:endParaRPr>
          </a:p>
          <a:p>
            <a:pPr marL="0" indent="0">
              <a:buNone/>
            </a:pPr>
            <a:r>
              <a:rPr lang="sr-Latn-RS" sz="1800" dirty="0"/>
              <a:t>Kroz pitanja se navigira strelicama na dnu ekrana.</a:t>
            </a:r>
          </a:p>
          <a:p>
            <a:pPr marL="0" lvl="0" indent="0" algn="l" rtl="0">
              <a:spcBef>
                <a:spcPts val="600"/>
              </a:spcBef>
              <a:spcAft>
                <a:spcPts val="0"/>
              </a:spcAft>
              <a:buNone/>
            </a:pPr>
            <a:endParaRPr lang="en-US" sz="1800" dirty="0" smtClean="0"/>
          </a:p>
          <a:p>
            <a:pPr marL="0" indent="0">
              <a:buNone/>
            </a:pPr>
            <a:r>
              <a:rPr lang="sr-Latn-RS" sz="1800" dirty="0"/>
              <a:t>Progres je moguće pratiti progres barom na vrhu stranice.</a:t>
            </a:r>
            <a:endParaRPr lang="sr-Latn-RS" sz="1800" dirty="0"/>
          </a:p>
        </p:txBody>
      </p:sp>
      <p:grpSp>
        <p:nvGrpSpPr>
          <p:cNvPr id="456" name="Google Shape;456;p32"/>
          <p:cNvGrpSpPr/>
          <p:nvPr/>
        </p:nvGrpSpPr>
        <p:grpSpPr>
          <a:xfrm>
            <a:off x="6218908" y="373594"/>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56;p32"/>
          <p:cNvGrpSpPr/>
          <p:nvPr/>
        </p:nvGrpSpPr>
        <p:grpSpPr>
          <a:xfrm>
            <a:off x="3631390" y="373595"/>
            <a:ext cx="2119546" cy="4396359"/>
            <a:chOff x="2547150" y="238125"/>
            <a:chExt cx="2525675" cy="5238750"/>
          </a:xfrm>
        </p:grpSpPr>
        <p:sp>
          <p:nvSpPr>
            <p:cNvPr id="22"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3663972" y="744527"/>
            <a:ext cx="2053621" cy="3624293"/>
          </a:xfrm>
          <a:prstGeom prst="rect">
            <a:avLst/>
          </a:prstGeom>
        </p:spPr>
      </p:pic>
      <p:pic>
        <p:nvPicPr>
          <p:cNvPr id="7" name="Picture 6"/>
          <p:cNvPicPr>
            <a:picLocks noChangeAspect="1"/>
          </p:cNvPicPr>
          <p:nvPr/>
        </p:nvPicPr>
        <p:blipFill>
          <a:blip r:embed="rId4"/>
          <a:stretch>
            <a:fillRect/>
          </a:stretch>
        </p:blipFill>
        <p:spPr>
          <a:xfrm>
            <a:off x="6260737" y="744528"/>
            <a:ext cx="2035888" cy="3624292"/>
          </a:xfrm>
          <a:prstGeom prst="rect">
            <a:avLst/>
          </a:prstGeom>
        </p:spPr>
      </p:pic>
      <p:grpSp>
        <p:nvGrpSpPr>
          <p:cNvPr id="28" name="Google Shape;447;p32"/>
          <p:cNvGrpSpPr/>
          <p:nvPr/>
        </p:nvGrpSpPr>
        <p:grpSpPr>
          <a:xfrm>
            <a:off x="1670220" y="2692244"/>
            <a:ext cx="936061" cy="2451262"/>
            <a:chOff x="7556500" y="3806825"/>
            <a:chExt cx="838313" cy="2195488"/>
          </a:xfrm>
        </p:grpSpPr>
        <p:sp>
          <p:nvSpPr>
            <p:cNvPr id="29"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31688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55" name="Google Shape;455;p32"/>
          <p:cNvSpPr txBox="1">
            <a:spLocks noGrp="1"/>
          </p:cNvSpPr>
          <p:nvPr>
            <p:ph type="body" idx="4294967295"/>
          </p:nvPr>
        </p:nvSpPr>
        <p:spPr>
          <a:xfrm>
            <a:off x="123543" y="13951"/>
            <a:ext cx="2779872" cy="26177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solidFill>
                  <a:srgbClr val="A5B0FE"/>
                </a:solidFill>
                <a:latin typeface="Miriam Libre"/>
                <a:ea typeface="Miriam Libre"/>
                <a:cs typeface="Miriam Libre"/>
                <a:sym typeface="Miriam Libre"/>
              </a:rPr>
              <a:t>INTERFEJS</a:t>
            </a:r>
            <a:endParaRPr dirty="0">
              <a:solidFill>
                <a:srgbClr val="A5B0FE"/>
              </a:solidFill>
              <a:latin typeface="Miriam Libre"/>
              <a:ea typeface="Miriam Libre"/>
              <a:cs typeface="Miriam Libre"/>
              <a:sym typeface="Miriam Libre"/>
            </a:endParaRPr>
          </a:p>
          <a:p>
            <a:pPr marL="0" indent="0">
              <a:buNone/>
            </a:pPr>
            <a:r>
              <a:rPr lang="sr-Latn-RS" sz="1800" dirty="0" smtClean="0"/>
              <a:t>Svaki </a:t>
            </a:r>
            <a:r>
              <a:rPr lang="sr-Latn-RS" sz="1800" dirty="0"/>
              <a:t>tip pitanja ima svoju komponentu za prikaz.</a:t>
            </a:r>
          </a:p>
          <a:p>
            <a:pPr marL="0" lvl="0" indent="0" algn="l" rtl="0">
              <a:spcBef>
                <a:spcPts val="600"/>
              </a:spcBef>
              <a:spcAft>
                <a:spcPts val="0"/>
              </a:spcAft>
              <a:buNone/>
            </a:pPr>
            <a:endParaRPr lang="sr-Latn-RS" sz="1800" dirty="0" smtClean="0"/>
          </a:p>
          <a:p>
            <a:pPr marL="0" lvl="0" indent="0" algn="l" rtl="0">
              <a:spcBef>
                <a:spcPts val="600"/>
              </a:spcBef>
              <a:spcAft>
                <a:spcPts val="0"/>
              </a:spcAft>
              <a:buNone/>
            </a:pPr>
            <a:r>
              <a:rPr lang="sr-Latn-RS" sz="1800" dirty="0" smtClean="0"/>
              <a:t>Na poslednjem pitanju se pojavljuje „submit“ dugme. </a:t>
            </a:r>
            <a:endParaRPr sz="1800" dirty="0"/>
          </a:p>
        </p:txBody>
      </p:sp>
      <p:grpSp>
        <p:nvGrpSpPr>
          <p:cNvPr id="456" name="Google Shape;456;p32"/>
          <p:cNvGrpSpPr/>
          <p:nvPr/>
        </p:nvGrpSpPr>
        <p:grpSpPr>
          <a:xfrm>
            <a:off x="6219695" y="389430"/>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56;p32"/>
          <p:cNvGrpSpPr/>
          <p:nvPr/>
        </p:nvGrpSpPr>
        <p:grpSpPr>
          <a:xfrm>
            <a:off x="3631390" y="373595"/>
            <a:ext cx="2119546" cy="4396359"/>
            <a:chOff x="2547150" y="238125"/>
            <a:chExt cx="2525675" cy="5238750"/>
          </a:xfrm>
        </p:grpSpPr>
        <p:sp>
          <p:nvSpPr>
            <p:cNvPr id="22"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3678027" y="768251"/>
            <a:ext cx="2023963" cy="3603431"/>
          </a:xfrm>
          <a:prstGeom prst="rect">
            <a:avLst/>
          </a:prstGeom>
        </p:spPr>
      </p:pic>
      <p:pic>
        <p:nvPicPr>
          <p:cNvPr id="3" name="Picture 2"/>
          <p:cNvPicPr>
            <a:picLocks noChangeAspect="1"/>
          </p:cNvPicPr>
          <p:nvPr/>
        </p:nvPicPr>
        <p:blipFill>
          <a:blip r:embed="rId4"/>
          <a:stretch>
            <a:fillRect/>
          </a:stretch>
        </p:blipFill>
        <p:spPr>
          <a:xfrm>
            <a:off x="6269512" y="778752"/>
            <a:ext cx="2033205" cy="3604515"/>
          </a:xfrm>
          <a:prstGeom prst="rect">
            <a:avLst/>
          </a:prstGeom>
        </p:spPr>
      </p:pic>
      <p:grpSp>
        <p:nvGrpSpPr>
          <p:cNvPr id="26" name="Google Shape;447;p32"/>
          <p:cNvGrpSpPr/>
          <p:nvPr/>
        </p:nvGrpSpPr>
        <p:grpSpPr>
          <a:xfrm>
            <a:off x="1670220" y="2692244"/>
            <a:ext cx="936061" cy="2451262"/>
            <a:chOff x="7556500" y="3806825"/>
            <a:chExt cx="838313" cy="2195488"/>
          </a:xfrm>
        </p:grpSpPr>
        <p:sp>
          <p:nvSpPr>
            <p:cNvPr id="27"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5582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55" name="Google Shape;455;p32"/>
          <p:cNvSpPr txBox="1">
            <a:spLocks noGrp="1"/>
          </p:cNvSpPr>
          <p:nvPr>
            <p:ph type="body" idx="4294967295"/>
          </p:nvPr>
        </p:nvSpPr>
        <p:spPr>
          <a:xfrm>
            <a:off x="123543" y="13951"/>
            <a:ext cx="2779872" cy="26177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smtClean="0">
                <a:solidFill>
                  <a:srgbClr val="A5B0FE"/>
                </a:solidFill>
                <a:latin typeface="Miriam Libre"/>
                <a:ea typeface="Miriam Libre"/>
                <a:cs typeface="Miriam Libre"/>
                <a:sym typeface="Miriam Libre"/>
              </a:rPr>
              <a:t>INTERFEJS</a:t>
            </a:r>
            <a:endParaRPr dirty="0">
              <a:solidFill>
                <a:srgbClr val="A5B0FE"/>
              </a:solidFill>
              <a:latin typeface="Miriam Libre"/>
              <a:ea typeface="Miriam Libre"/>
              <a:cs typeface="Miriam Libre"/>
              <a:sym typeface="Miriam Libre"/>
            </a:endParaRPr>
          </a:p>
          <a:p>
            <a:pPr marL="0" indent="0">
              <a:buNone/>
            </a:pPr>
            <a:r>
              <a:rPr lang="sr-Latn-RS" sz="1800" dirty="0" smtClean="0"/>
              <a:t>Stranica za kreiranje anketa</a:t>
            </a:r>
            <a:endParaRPr sz="1800" dirty="0"/>
          </a:p>
        </p:txBody>
      </p:sp>
      <p:grpSp>
        <p:nvGrpSpPr>
          <p:cNvPr id="456" name="Google Shape;456;p32"/>
          <p:cNvGrpSpPr/>
          <p:nvPr/>
        </p:nvGrpSpPr>
        <p:grpSpPr>
          <a:xfrm>
            <a:off x="6219695" y="389430"/>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56;p32"/>
          <p:cNvGrpSpPr/>
          <p:nvPr/>
        </p:nvGrpSpPr>
        <p:grpSpPr>
          <a:xfrm>
            <a:off x="3631390" y="373595"/>
            <a:ext cx="2119546" cy="4396359"/>
            <a:chOff x="2547150" y="238125"/>
            <a:chExt cx="2525675" cy="5238750"/>
          </a:xfrm>
        </p:grpSpPr>
        <p:sp>
          <p:nvSpPr>
            <p:cNvPr id="22"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447;p32"/>
          <p:cNvGrpSpPr/>
          <p:nvPr/>
        </p:nvGrpSpPr>
        <p:grpSpPr>
          <a:xfrm>
            <a:off x="1670220" y="2692244"/>
            <a:ext cx="936061" cy="2451262"/>
            <a:chOff x="7556500" y="3806825"/>
            <a:chExt cx="838313" cy="2195488"/>
          </a:xfrm>
        </p:grpSpPr>
        <p:sp>
          <p:nvSpPr>
            <p:cNvPr id="27"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p:cNvPicPr>
            <a:picLocks noChangeAspect="1"/>
          </p:cNvPicPr>
          <p:nvPr/>
        </p:nvPicPr>
        <p:blipFill>
          <a:blip r:embed="rId3"/>
          <a:stretch>
            <a:fillRect/>
          </a:stretch>
        </p:blipFill>
        <p:spPr>
          <a:xfrm>
            <a:off x="3680734" y="768250"/>
            <a:ext cx="2021576" cy="3599181"/>
          </a:xfrm>
          <a:prstGeom prst="rect">
            <a:avLst/>
          </a:prstGeom>
        </p:spPr>
      </p:pic>
      <p:pic>
        <p:nvPicPr>
          <p:cNvPr id="5" name="Picture 4"/>
          <p:cNvPicPr>
            <a:picLocks noChangeAspect="1"/>
          </p:cNvPicPr>
          <p:nvPr/>
        </p:nvPicPr>
        <p:blipFill>
          <a:blip r:embed="rId4"/>
          <a:stretch>
            <a:fillRect/>
          </a:stretch>
        </p:blipFill>
        <p:spPr>
          <a:xfrm>
            <a:off x="6270588" y="781955"/>
            <a:ext cx="2016185" cy="3593882"/>
          </a:xfrm>
          <a:prstGeom prst="rect">
            <a:avLst/>
          </a:prstGeom>
        </p:spPr>
      </p:pic>
    </p:spTree>
    <p:extLst>
      <p:ext uri="{BB962C8B-B14F-4D97-AF65-F5344CB8AC3E}">
        <p14:creationId xmlns:p14="http://schemas.microsoft.com/office/powerpoint/2010/main" val="4137753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85" name="Google Shape;485;p34"/>
          <p:cNvSpPr txBox="1">
            <a:spLocks noGrp="1"/>
          </p:cNvSpPr>
          <p:nvPr>
            <p:ph type="body" idx="4294967295"/>
          </p:nvPr>
        </p:nvSpPr>
        <p:spPr>
          <a:xfrm>
            <a:off x="144780" y="0"/>
            <a:ext cx="279654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sr-Latn-RS" dirty="0" smtClean="0">
                <a:solidFill>
                  <a:srgbClr val="A5B0FE"/>
                </a:solidFill>
                <a:latin typeface="Miriam Libre"/>
                <a:ea typeface="Miriam Libre"/>
                <a:cs typeface="Miriam Libre"/>
                <a:sym typeface="Miriam Libre"/>
              </a:rPr>
              <a:t>INTERFEJS</a:t>
            </a:r>
            <a:endParaRPr dirty="0">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sr-Latn-RS" sz="1800" dirty="0" smtClean="0"/>
              <a:t>Stranica za pregled odgovora na ankete prijavljenog korisnika</a:t>
            </a:r>
            <a:endParaRPr sz="1800" dirty="0"/>
          </a:p>
        </p:txBody>
      </p:sp>
      <p:grpSp>
        <p:nvGrpSpPr>
          <p:cNvPr id="486" name="Google Shape;486;p34"/>
          <p:cNvGrpSpPr/>
          <p:nvPr/>
        </p:nvGrpSpPr>
        <p:grpSpPr>
          <a:xfrm>
            <a:off x="3137209" y="1048215"/>
            <a:ext cx="5947318" cy="3657599"/>
            <a:chOff x="1177450" y="241631"/>
            <a:chExt cx="6173152" cy="3616776"/>
          </a:xfrm>
        </p:grpSpPr>
        <p:sp>
          <p:nvSpPr>
            <p:cNvPr id="487" name="Google Shape;48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p:cNvPicPr>
            <a:picLocks noChangeAspect="1"/>
          </p:cNvPicPr>
          <p:nvPr/>
        </p:nvPicPr>
        <p:blipFill>
          <a:blip r:embed="rId3"/>
          <a:stretch>
            <a:fillRect/>
          </a:stretch>
        </p:blipFill>
        <p:spPr>
          <a:xfrm>
            <a:off x="3765556" y="1211344"/>
            <a:ext cx="4677404" cy="3139675"/>
          </a:xfrm>
          <a:prstGeom prst="rect">
            <a:avLst/>
          </a:prstGeom>
        </p:spPr>
      </p:pic>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7253977" y="2923196"/>
            <a:ext cx="1188983" cy="142782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5138700" cy="857400"/>
          </a:xfrm>
        </p:spPr>
        <p:txBody>
          <a:bodyPr/>
          <a:lstStyle/>
          <a:p>
            <a:pPr algn="ctr"/>
            <a:r>
              <a:rPr lang="sr-Latn-RS" dirty="0" smtClean="0"/>
              <a:t>ZAKLJUČAK</a:t>
            </a:r>
            <a:endParaRPr lang="en-US" dirty="0"/>
          </a:p>
        </p:txBody>
      </p:sp>
      <p:sp>
        <p:nvSpPr>
          <p:cNvPr id="4" name="Text Placeholder 3"/>
          <p:cNvSpPr>
            <a:spLocks noGrp="1"/>
          </p:cNvSpPr>
          <p:nvPr>
            <p:ph type="body" idx="1"/>
          </p:nvPr>
        </p:nvSpPr>
        <p:spPr>
          <a:xfrm>
            <a:off x="457200" y="1219200"/>
            <a:ext cx="5378605" cy="3608200"/>
          </a:xfrm>
        </p:spPr>
        <p:txBody>
          <a:bodyPr/>
          <a:lstStyle/>
          <a:p>
            <a:r>
              <a:rPr lang="en-US" dirty="0">
                <a:solidFill>
                  <a:schemeClr val="bg2">
                    <a:lumMod val="50000"/>
                  </a:schemeClr>
                </a:solidFill>
                <a:latin typeface="Barlow Light" panose="020B0604020202020204" charset="0"/>
                <a:cs typeface="Segoe UI" panose="020B0502040204020203" pitchFamily="34" charset="0"/>
              </a:rPr>
              <a:t>React Progressive Web </a:t>
            </a:r>
            <a:r>
              <a:rPr lang="en-US" dirty="0" err="1">
                <a:solidFill>
                  <a:schemeClr val="bg2">
                    <a:lumMod val="50000"/>
                  </a:schemeClr>
                </a:solidFill>
                <a:latin typeface="Barlow Light" panose="020B0604020202020204" charset="0"/>
                <a:cs typeface="Segoe UI" panose="020B0502040204020203" pitchFamily="34" charset="0"/>
              </a:rPr>
              <a:t>Aplikacije</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su</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dobar</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izbor</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za</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pravljenje</a:t>
            </a:r>
            <a:r>
              <a:rPr lang="en-US" dirty="0">
                <a:solidFill>
                  <a:schemeClr val="bg2">
                    <a:lumMod val="50000"/>
                  </a:schemeClr>
                </a:solidFill>
                <a:latin typeface="Barlow Light" panose="020B0604020202020204" charset="0"/>
                <a:cs typeface="Segoe UI" panose="020B0502040204020203" pitchFamily="34" charset="0"/>
              </a:rPr>
              <a:t> Web aplikacija </a:t>
            </a:r>
            <a:r>
              <a:rPr lang="en-US" dirty="0" err="1">
                <a:solidFill>
                  <a:schemeClr val="bg2">
                    <a:lumMod val="50000"/>
                  </a:schemeClr>
                </a:solidFill>
                <a:latin typeface="Barlow Light" panose="020B0604020202020204" charset="0"/>
                <a:cs typeface="Segoe UI" panose="020B0502040204020203" pitchFamily="34" charset="0"/>
              </a:rPr>
              <a:t>kojima</a:t>
            </a:r>
            <a:r>
              <a:rPr lang="en-US" dirty="0">
                <a:solidFill>
                  <a:schemeClr val="bg2">
                    <a:lumMod val="50000"/>
                  </a:schemeClr>
                </a:solidFill>
                <a:latin typeface="Barlow Light" panose="020B0604020202020204" charset="0"/>
                <a:cs typeface="Segoe UI" panose="020B0502040204020203" pitchFamily="34" charset="0"/>
              </a:rPr>
              <a:t> se </a:t>
            </a:r>
            <a:r>
              <a:rPr lang="en-US" dirty="0" err="1">
                <a:solidFill>
                  <a:schemeClr val="bg2">
                    <a:lumMod val="50000"/>
                  </a:schemeClr>
                </a:solidFill>
                <a:latin typeface="Barlow Light" panose="020B0604020202020204" charset="0"/>
                <a:cs typeface="Segoe UI" panose="020B0502040204020203" pitchFamily="34" charset="0"/>
              </a:rPr>
              <a:t>može</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pristupati</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sa</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bilo</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kog</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uređaja</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uključujući</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mobilne</a:t>
            </a:r>
            <a:r>
              <a:rPr lang="en-US" dirty="0">
                <a:solidFill>
                  <a:schemeClr val="bg2">
                    <a:lumMod val="50000"/>
                  </a:schemeClr>
                </a:solidFill>
                <a:latin typeface="Barlow Light" panose="020B0604020202020204" charset="0"/>
                <a:cs typeface="Segoe UI" panose="020B0502040204020203" pitchFamily="34" charset="0"/>
              </a:rPr>
              <a:t> </a:t>
            </a:r>
            <a:r>
              <a:rPr lang="en-US" dirty="0" err="1" smtClean="0">
                <a:solidFill>
                  <a:schemeClr val="bg2">
                    <a:lumMod val="50000"/>
                  </a:schemeClr>
                </a:solidFill>
                <a:latin typeface="Barlow Light" panose="020B0604020202020204" charset="0"/>
                <a:cs typeface="Segoe UI" panose="020B0502040204020203" pitchFamily="34" charset="0"/>
              </a:rPr>
              <a:t>uređaje</a:t>
            </a:r>
            <a:r>
              <a:rPr lang="sr-Latn-RS" dirty="0" smtClean="0">
                <a:solidFill>
                  <a:schemeClr val="bg2">
                    <a:lumMod val="50000"/>
                  </a:schemeClr>
                </a:solidFill>
                <a:latin typeface="Barlow Light" panose="020B0604020202020204" charset="0"/>
                <a:cs typeface="Segoe UI" panose="020B0502040204020203" pitchFamily="34" charset="0"/>
              </a:rPr>
              <a:t>.</a:t>
            </a:r>
          </a:p>
          <a:p>
            <a:pPr marL="114300" indent="0">
              <a:buNone/>
            </a:pPr>
            <a:endParaRPr lang="sr-Latn-RS" dirty="0" smtClean="0">
              <a:solidFill>
                <a:schemeClr val="bg2">
                  <a:lumMod val="50000"/>
                </a:schemeClr>
              </a:solidFill>
              <a:latin typeface="Barlow Light" panose="020B0604020202020204" charset="0"/>
              <a:cs typeface="Segoe UI" panose="020B0502040204020203" pitchFamily="34" charset="0"/>
            </a:endParaRPr>
          </a:p>
          <a:p>
            <a:r>
              <a:rPr lang="en-US" dirty="0">
                <a:solidFill>
                  <a:schemeClr val="bg2">
                    <a:lumMod val="50000"/>
                  </a:schemeClr>
                </a:solidFill>
                <a:latin typeface="Barlow Light" panose="020B0604020202020204" charset="0"/>
                <a:cs typeface="Segoe UI" panose="020B0502040204020203" pitchFamily="34" charset="0"/>
              </a:rPr>
              <a:t>React PWA </a:t>
            </a:r>
            <a:r>
              <a:rPr lang="en-US" dirty="0" err="1">
                <a:solidFill>
                  <a:schemeClr val="bg2">
                    <a:lumMod val="50000"/>
                  </a:schemeClr>
                </a:solidFill>
                <a:latin typeface="Barlow Light" panose="020B0604020202020204" charset="0"/>
                <a:cs typeface="Segoe UI" panose="020B0502040204020203" pitchFamily="34" charset="0"/>
              </a:rPr>
              <a:t>treba</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izabrati</a:t>
            </a:r>
            <a:r>
              <a:rPr lang="en-US" dirty="0">
                <a:solidFill>
                  <a:schemeClr val="bg2">
                    <a:lumMod val="50000"/>
                  </a:schemeClr>
                </a:solidFill>
                <a:latin typeface="Barlow Light" panose="020B0604020202020204" charset="0"/>
                <a:cs typeface="Segoe UI" panose="020B0502040204020203" pitchFamily="34" charset="0"/>
              </a:rPr>
              <a:t> u </a:t>
            </a:r>
            <a:r>
              <a:rPr lang="en-US" dirty="0" err="1">
                <a:solidFill>
                  <a:schemeClr val="bg2">
                    <a:lumMod val="50000"/>
                  </a:schemeClr>
                </a:solidFill>
                <a:latin typeface="Barlow Light" panose="020B0604020202020204" charset="0"/>
                <a:cs typeface="Segoe UI" panose="020B0502040204020203" pitchFamily="34" charset="0"/>
              </a:rPr>
              <a:t>odnosu</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na</a:t>
            </a:r>
            <a:r>
              <a:rPr lang="en-US" dirty="0">
                <a:solidFill>
                  <a:schemeClr val="bg2">
                    <a:lumMod val="50000"/>
                  </a:schemeClr>
                </a:solidFill>
                <a:latin typeface="Barlow Light" panose="020B0604020202020204" charset="0"/>
                <a:cs typeface="Segoe UI" panose="020B0502040204020203" pitchFamily="34" charset="0"/>
              </a:rPr>
              <a:t> native Android i iOS </a:t>
            </a:r>
            <a:r>
              <a:rPr lang="en-US" dirty="0" err="1">
                <a:solidFill>
                  <a:schemeClr val="bg2">
                    <a:lumMod val="50000"/>
                  </a:schemeClr>
                </a:solidFill>
                <a:latin typeface="Barlow Light" panose="020B0604020202020204" charset="0"/>
                <a:cs typeface="Segoe UI" panose="020B0502040204020203" pitchFamily="34" charset="0"/>
              </a:rPr>
              <a:t>aplikacije</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ako</a:t>
            </a:r>
            <a:r>
              <a:rPr lang="en-US" dirty="0">
                <a:solidFill>
                  <a:schemeClr val="bg2">
                    <a:lumMod val="50000"/>
                  </a:schemeClr>
                </a:solidFill>
                <a:latin typeface="Barlow Light" panose="020B0604020202020204" charset="0"/>
                <a:cs typeface="Segoe UI" panose="020B0502040204020203" pitchFamily="34" charset="0"/>
              </a:rPr>
              <a:t> je </a:t>
            </a:r>
            <a:r>
              <a:rPr lang="en-US" dirty="0" err="1">
                <a:solidFill>
                  <a:schemeClr val="bg2">
                    <a:lumMod val="50000"/>
                  </a:schemeClr>
                </a:solidFill>
                <a:latin typeface="Barlow Light" panose="020B0604020202020204" charset="0"/>
                <a:cs typeface="Segoe UI" panose="020B0502040204020203" pitchFamily="34" charset="0"/>
              </a:rPr>
              <a:t>cilj</a:t>
            </a:r>
            <a:r>
              <a:rPr lang="en-US" dirty="0">
                <a:solidFill>
                  <a:schemeClr val="bg2">
                    <a:lumMod val="50000"/>
                  </a:schemeClr>
                </a:solidFill>
                <a:latin typeface="Barlow Light" panose="020B0604020202020204" charset="0"/>
                <a:cs typeface="Segoe UI" panose="020B0502040204020203" pitchFamily="34" charset="0"/>
              </a:rPr>
              <a:t> da se </a:t>
            </a:r>
            <a:r>
              <a:rPr lang="en-US" dirty="0" err="1">
                <a:solidFill>
                  <a:schemeClr val="bg2">
                    <a:lumMod val="50000"/>
                  </a:schemeClr>
                </a:solidFill>
                <a:latin typeface="Barlow Light" panose="020B0604020202020204" charset="0"/>
                <a:cs typeface="Segoe UI" panose="020B0502040204020203" pitchFamily="34" charset="0"/>
              </a:rPr>
              <a:t>dopre</a:t>
            </a:r>
            <a:r>
              <a:rPr lang="en-US" dirty="0">
                <a:solidFill>
                  <a:schemeClr val="bg2">
                    <a:lumMod val="50000"/>
                  </a:schemeClr>
                </a:solidFill>
                <a:latin typeface="Barlow Light" panose="020B0604020202020204" charset="0"/>
                <a:cs typeface="Segoe UI" panose="020B0502040204020203" pitchFamily="34" charset="0"/>
              </a:rPr>
              <a:t> do </a:t>
            </a:r>
            <a:r>
              <a:rPr lang="en-US" dirty="0" err="1">
                <a:solidFill>
                  <a:schemeClr val="bg2">
                    <a:lumMod val="50000"/>
                  </a:schemeClr>
                </a:solidFill>
                <a:latin typeface="Barlow Light" panose="020B0604020202020204" charset="0"/>
                <a:cs typeface="Segoe UI" panose="020B0502040204020203" pitchFamily="34" charset="0"/>
              </a:rPr>
              <a:t>što</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više</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korisnika</a:t>
            </a:r>
            <a:r>
              <a:rPr lang="en-US" dirty="0">
                <a:solidFill>
                  <a:schemeClr val="bg2">
                    <a:lumMod val="50000"/>
                  </a:schemeClr>
                </a:solidFill>
                <a:latin typeface="Barlow Light" panose="020B0604020202020204" charset="0"/>
                <a:cs typeface="Segoe UI" panose="020B0502040204020203" pitchFamily="34" charset="0"/>
              </a:rPr>
              <a:t> i </a:t>
            </a:r>
            <a:r>
              <a:rPr lang="en-US" dirty="0" err="1">
                <a:solidFill>
                  <a:schemeClr val="bg2">
                    <a:lumMod val="50000"/>
                  </a:schemeClr>
                </a:solidFill>
                <a:latin typeface="Barlow Light" panose="020B0604020202020204" charset="0"/>
                <a:cs typeface="Segoe UI" panose="020B0502040204020203" pitchFamily="34" charset="0"/>
              </a:rPr>
              <a:t>podrži</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više</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platformi</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sa</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jednom</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bazom</a:t>
            </a:r>
            <a:r>
              <a:rPr lang="en-US" dirty="0">
                <a:solidFill>
                  <a:schemeClr val="bg2">
                    <a:lumMod val="50000"/>
                  </a:schemeClr>
                </a:solidFill>
                <a:latin typeface="Barlow Light" panose="020B0604020202020204" charset="0"/>
                <a:cs typeface="Segoe UI" panose="020B0502040204020203" pitchFamily="34" charset="0"/>
              </a:rPr>
              <a:t> </a:t>
            </a:r>
            <a:r>
              <a:rPr lang="en-US" dirty="0" err="1">
                <a:solidFill>
                  <a:schemeClr val="bg2">
                    <a:lumMod val="50000"/>
                  </a:schemeClr>
                </a:solidFill>
                <a:latin typeface="Barlow Light" panose="020B0604020202020204" charset="0"/>
                <a:cs typeface="Segoe UI" panose="020B0502040204020203" pitchFamily="34" charset="0"/>
              </a:rPr>
              <a:t>koda</a:t>
            </a:r>
            <a:r>
              <a:rPr lang="sr-Latn-RS" dirty="0">
                <a:solidFill>
                  <a:schemeClr val="bg2">
                    <a:lumMod val="50000"/>
                  </a:schemeClr>
                </a:solidFill>
                <a:latin typeface="Barlow Light" panose="020B0604020202020204" charset="0"/>
                <a:cs typeface="Segoe UI" panose="020B0502040204020203" pitchFamily="34" charset="0"/>
              </a:rPr>
              <a:t>.</a:t>
            </a:r>
          </a:p>
          <a:p>
            <a:endParaRPr lang="en-US" dirty="0">
              <a:latin typeface="Barlow Light" panose="020B0604020202020204" charset="0"/>
            </a:endParaRPr>
          </a:p>
          <a:p>
            <a:endParaRPr lang="en-US" dirty="0">
              <a:latin typeface="Barlow Light" panose="020B0604020202020204" charset="0"/>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505195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5138700" cy="857400"/>
          </a:xfrm>
        </p:spPr>
        <p:txBody>
          <a:bodyPr/>
          <a:lstStyle/>
          <a:p>
            <a:pPr algn="ctr"/>
            <a:r>
              <a:rPr lang="sr-Latn-RS" dirty="0" smtClean="0"/>
              <a:t>ZAKLJUČAK</a:t>
            </a:r>
            <a:endParaRPr lang="en-US" dirty="0"/>
          </a:p>
        </p:txBody>
      </p:sp>
      <p:sp>
        <p:nvSpPr>
          <p:cNvPr id="4" name="Text Placeholder 3"/>
          <p:cNvSpPr>
            <a:spLocks noGrp="1"/>
          </p:cNvSpPr>
          <p:nvPr>
            <p:ph type="body" idx="1"/>
          </p:nvPr>
        </p:nvSpPr>
        <p:spPr>
          <a:xfrm>
            <a:off x="457200" y="1011042"/>
            <a:ext cx="5378605" cy="3992137"/>
          </a:xfrm>
        </p:spPr>
        <p:txBody>
          <a:bodyPr/>
          <a:lstStyle/>
          <a:p>
            <a:r>
              <a:rPr lang="sr-Latn-RS" sz="1600" dirty="0">
                <a:solidFill>
                  <a:schemeClr val="bg2">
                    <a:lumMod val="50000"/>
                  </a:schemeClr>
                </a:solidFill>
                <a:latin typeface="Barlow Light" panose="020B0604020202020204" charset="0"/>
                <a:cs typeface="Segoe UI" panose="020B0502040204020203" pitchFamily="34" charset="0"/>
              </a:rPr>
              <a:t>Za iOS je neophodno dodatno podesiti Apple Push Notification Service (APNS)</a:t>
            </a:r>
          </a:p>
          <a:p>
            <a:pPr marL="114300" indent="0">
              <a:buNone/>
            </a:pPr>
            <a:endParaRPr lang="sr-Latn-RS" sz="1600" dirty="0" smtClean="0">
              <a:solidFill>
                <a:schemeClr val="bg2">
                  <a:lumMod val="50000"/>
                </a:schemeClr>
              </a:solidFill>
              <a:latin typeface="Barlow Light" panose="020B0604020202020204" charset="0"/>
              <a:cs typeface="Segoe UI" panose="020B0502040204020203" pitchFamily="34" charset="0"/>
            </a:endParaRPr>
          </a:p>
          <a:p>
            <a:r>
              <a:rPr lang="en-US" sz="1600" dirty="0" err="1">
                <a:solidFill>
                  <a:schemeClr val="bg2">
                    <a:lumMod val="50000"/>
                  </a:schemeClr>
                </a:solidFill>
                <a:latin typeface="Barlow Light" panose="020B0604020202020204" charset="0"/>
                <a:cs typeface="Segoe UI" panose="020B0502040204020203" pitchFamily="34" charset="0"/>
              </a:rPr>
              <a:t>Nasuprot</a:t>
            </a:r>
            <a:r>
              <a:rPr lang="en-US" sz="1600" dirty="0">
                <a:solidFill>
                  <a:schemeClr val="bg2">
                    <a:lumMod val="50000"/>
                  </a:schemeClr>
                </a:solidFill>
                <a:latin typeface="Barlow Light" panose="020B0604020202020204" charset="0"/>
                <a:cs typeface="Segoe UI" panose="020B0502040204020203" pitchFamily="34" charset="0"/>
              </a:rPr>
              <a:t> PWA, </a:t>
            </a:r>
            <a:r>
              <a:rPr lang="en-US" sz="1600" dirty="0" err="1">
                <a:solidFill>
                  <a:schemeClr val="bg2">
                    <a:lumMod val="50000"/>
                  </a:schemeClr>
                </a:solidFill>
                <a:latin typeface="Barlow Light" panose="020B0604020202020204" charset="0"/>
                <a:cs typeface="Segoe UI" panose="020B0502040204020203" pitchFamily="34" charset="0"/>
              </a:rPr>
              <a:t>kod</a:t>
            </a:r>
            <a:r>
              <a:rPr lang="en-US" sz="1600" dirty="0">
                <a:solidFill>
                  <a:schemeClr val="bg2">
                    <a:lumMod val="50000"/>
                  </a:schemeClr>
                </a:solidFill>
                <a:latin typeface="Barlow Light" panose="020B0604020202020204" charset="0"/>
                <a:cs typeface="Segoe UI" panose="020B0502040204020203" pitchFamily="34" charset="0"/>
              </a:rPr>
              <a:t> native aplikacija, push </a:t>
            </a:r>
            <a:r>
              <a:rPr lang="en-US" sz="1600" dirty="0" err="1">
                <a:solidFill>
                  <a:schemeClr val="bg2">
                    <a:lumMod val="50000"/>
                  </a:schemeClr>
                </a:solidFill>
                <a:latin typeface="Barlow Light" panose="020B0604020202020204" charset="0"/>
                <a:cs typeface="Segoe UI" panose="020B0502040204020203" pitchFamily="34" charset="0"/>
              </a:rPr>
              <a:t>obaveštenja</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su</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tipično</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integrisana</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direktno</a:t>
            </a:r>
            <a:r>
              <a:rPr lang="en-US" sz="1600" dirty="0">
                <a:solidFill>
                  <a:schemeClr val="bg2">
                    <a:lumMod val="50000"/>
                  </a:schemeClr>
                </a:solidFill>
                <a:latin typeface="Barlow Light" panose="020B0604020202020204" charset="0"/>
                <a:cs typeface="Segoe UI" panose="020B0502040204020203" pitchFamily="34" charset="0"/>
              </a:rPr>
              <a:t> u </a:t>
            </a:r>
            <a:r>
              <a:rPr lang="en-US" sz="1600" dirty="0" err="1">
                <a:solidFill>
                  <a:schemeClr val="bg2">
                    <a:lumMod val="50000"/>
                  </a:schemeClr>
                </a:solidFill>
                <a:latin typeface="Barlow Light" panose="020B0604020202020204" charset="0"/>
                <a:cs typeface="Segoe UI" panose="020B0502040204020203" pitchFamily="34" charset="0"/>
              </a:rPr>
              <a:t>operativni</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smtClean="0">
                <a:solidFill>
                  <a:schemeClr val="bg2">
                    <a:lumMod val="50000"/>
                  </a:schemeClr>
                </a:solidFill>
                <a:latin typeface="Barlow Light" panose="020B0604020202020204" charset="0"/>
                <a:cs typeface="Segoe UI" panose="020B0502040204020203" pitchFamily="34" charset="0"/>
              </a:rPr>
              <a:t>sistem</a:t>
            </a:r>
            <a:r>
              <a:rPr lang="sr-Latn-RS" sz="1600" dirty="0" smtClean="0">
                <a:solidFill>
                  <a:schemeClr val="bg2">
                    <a:lumMod val="50000"/>
                  </a:schemeClr>
                </a:solidFill>
                <a:latin typeface="Barlow Light" panose="020B0604020202020204" charset="0"/>
                <a:cs typeface="Segoe UI" panose="020B0502040204020203" pitchFamily="34" charset="0"/>
              </a:rPr>
              <a:t>.</a:t>
            </a:r>
          </a:p>
          <a:p>
            <a:endParaRPr lang="sr-Latn-RS" sz="1600" dirty="0" smtClean="0">
              <a:solidFill>
                <a:schemeClr val="bg2">
                  <a:lumMod val="50000"/>
                </a:schemeClr>
              </a:solidFill>
              <a:latin typeface="Barlow Light" panose="020B0604020202020204" charset="0"/>
              <a:cs typeface="Segoe UI" panose="020B0502040204020203" pitchFamily="34" charset="0"/>
            </a:endParaRPr>
          </a:p>
          <a:p>
            <a:r>
              <a:rPr lang="en-US" sz="1600" dirty="0" err="1" smtClean="0">
                <a:solidFill>
                  <a:schemeClr val="bg2">
                    <a:lumMod val="50000"/>
                  </a:schemeClr>
                </a:solidFill>
                <a:latin typeface="Barlow Light" panose="020B0604020202020204" charset="0"/>
                <a:cs typeface="Segoe UI" panose="020B0502040204020203" pitchFamily="34" charset="0"/>
              </a:rPr>
              <a:t>Može</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a:solidFill>
                  <a:schemeClr val="bg2">
                    <a:lumMod val="50000"/>
                  </a:schemeClr>
                </a:solidFill>
                <a:latin typeface="Barlow Light" panose="020B0604020202020204" charset="0"/>
                <a:cs typeface="Segoe UI" panose="020B0502040204020203" pitchFamily="34" charset="0"/>
              </a:rPr>
              <a:t>se </a:t>
            </a:r>
            <a:r>
              <a:rPr lang="en-US" sz="1600" dirty="0" err="1">
                <a:solidFill>
                  <a:schemeClr val="bg2">
                    <a:lumMod val="50000"/>
                  </a:schemeClr>
                </a:solidFill>
                <a:latin typeface="Barlow Light" panose="020B0604020202020204" charset="0"/>
                <a:cs typeface="Segoe UI" panose="020B0502040204020203" pitchFamily="34" charset="0"/>
              </a:rPr>
              <a:t>zaključiti</a:t>
            </a:r>
            <a:r>
              <a:rPr lang="en-US" sz="1600" dirty="0">
                <a:solidFill>
                  <a:schemeClr val="bg2">
                    <a:lumMod val="50000"/>
                  </a:schemeClr>
                </a:solidFill>
                <a:latin typeface="Barlow Light" panose="020B0604020202020204" charset="0"/>
                <a:cs typeface="Segoe UI" panose="020B0502040204020203" pitchFamily="34" charset="0"/>
              </a:rPr>
              <a:t> da </a:t>
            </a:r>
            <a:r>
              <a:rPr lang="en-US" sz="1600" dirty="0" err="1">
                <a:solidFill>
                  <a:schemeClr val="bg2">
                    <a:lumMod val="50000"/>
                  </a:schemeClr>
                </a:solidFill>
                <a:latin typeface="Barlow Light" panose="020B0604020202020204" charset="0"/>
                <a:cs typeface="Segoe UI" panose="020B0502040204020203" pitchFamily="34" charset="0"/>
              </a:rPr>
              <a:t>iako</a:t>
            </a:r>
            <a:r>
              <a:rPr lang="en-US" sz="1600" dirty="0">
                <a:solidFill>
                  <a:schemeClr val="bg2">
                    <a:lumMod val="50000"/>
                  </a:schemeClr>
                </a:solidFill>
                <a:latin typeface="Barlow Light" panose="020B0604020202020204" charset="0"/>
                <a:cs typeface="Segoe UI" panose="020B0502040204020203" pitchFamily="34" charset="0"/>
              </a:rPr>
              <a:t> je </a:t>
            </a:r>
            <a:r>
              <a:rPr lang="en-US" sz="1600" dirty="0" err="1">
                <a:solidFill>
                  <a:schemeClr val="bg2">
                    <a:lumMod val="50000"/>
                  </a:schemeClr>
                </a:solidFill>
                <a:latin typeface="Barlow Light" panose="020B0604020202020204" charset="0"/>
                <a:cs typeface="Segoe UI" panose="020B0502040204020203" pitchFamily="34" charset="0"/>
              </a:rPr>
              <a:t>proces</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podešavanja</a:t>
            </a:r>
            <a:r>
              <a:rPr lang="en-US" sz="1600" dirty="0">
                <a:solidFill>
                  <a:schemeClr val="bg2">
                    <a:lumMod val="50000"/>
                  </a:schemeClr>
                </a:solidFill>
                <a:latin typeface="Barlow Light" panose="020B0604020202020204" charset="0"/>
                <a:cs typeface="Segoe UI" panose="020B0502040204020203" pitchFamily="34" charset="0"/>
              </a:rPr>
              <a:t> push </a:t>
            </a:r>
            <a:r>
              <a:rPr lang="en-US" sz="1600" dirty="0" err="1">
                <a:solidFill>
                  <a:schemeClr val="bg2">
                    <a:lumMod val="50000"/>
                  </a:schemeClr>
                </a:solidFill>
                <a:latin typeface="Barlow Light" panose="020B0604020202020204" charset="0"/>
                <a:cs typeface="Segoe UI" panose="020B0502040204020203" pitchFamily="34" charset="0"/>
              </a:rPr>
              <a:t>obaveštenja</a:t>
            </a:r>
            <a:r>
              <a:rPr lang="en-US" sz="1600" dirty="0">
                <a:solidFill>
                  <a:schemeClr val="bg2">
                    <a:lumMod val="50000"/>
                  </a:schemeClr>
                </a:solidFill>
                <a:latin typeface="Barlow Light" panose="020B0604020202020204" charset="0"/>
                <a:cs typeface="Segoe UI" panose="020B0502040204020203" pitchFamily="34" charset="0"/>
              </a:rPr>
              <a:t> u React PWA </a:t>
            </a:r>
            <a:r>
              <a:rPr lang="en-US" sz="1600" dirty="0" err="1">
                <a:solidFill>
                  <a:schemeClr val="bg2">
                    <a:lumMod val="50000"/>
                  </a:schemeClr>
                </a:solidFill>
                <a:latin typeface="Barlow Light" panose="020B0604020202020204" charset="0"/>
                <a:cs typeface="Segoe UI" panose="020B0502040204020203" pitchFamily="34" charset="0"/>
              </a:rPr>
              <a:t>možda</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nešto</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komplikovaniji</a:t>
            </a:r>
            <a:r>
              <a:rPr lang="en-US" sz="1600" dirty="0">
                <a:solidFill>
                  <a:schemeClr val="bg2">
                    <a:lumMod val="50000"/>
                  </a:schemeClr>
                </a:solidFill>
                <a:latin typeface="Barlow Light" panose="020B0604020202020204" charset="0"/>
                <a:cs typeface="Segoe UI" panose="020B0502040204020203" pitchFamily="34" charset="0"/>
              </a:rPr>
              <a:t> u </a:t>
            </a:r>
            <a:r>
              <a:rPr lang="en-US" sz="1600" dirty="0" err="1">
                <a:solidFill>
                  <a:schemeClr val="bg2">
                    <a:lumMod val="50000"/>
                  </a:schemeClr>
                </a:solidFill>
                <a:latin typeface="Barlow Light" panose="020B0604020202020204" charset="0"/>
                <a:cs typeface="Segoe UI" panose="020B0502040204020203" pitchFamily="34" charset="0"/>
              </a:rPr>
              <a:t>odnosu</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na</a:t>
            </a:r>
            <a:r>
              <a:rPr lang="en-US" sz="1600" dirty="0">
                <a:solidFill>
                  <a:schemeClr val="bg2">
                    <a:lumMod val="50000"/>
                  </a:schemeClr>
                </a:solidFill>
                <a:latin typeface="Barlow Light" panose="020B0604020202020204" charset="0"/>
                <a:cs typeface="Segoe UI" panose="020B0502040204020203" pitchFamily="34" charset="0"/>
              </a:rPr>
              <a:t> native </a:t>
            </a:r>
            <a:r>
              <a:rPr lang="en-US" sz="1600" dirty="0" err="1">
                <a:solidFill>
                  <a:schemeClr val="bg2">
                    <a:lumMod val="50000"/>
                  </a:schemeClr>
                </a:solidFill>
                <a:latin typeface="Barlow Light" panose="020B0604020202020204" charset="0"/>
                <a:cs typeface="Segoe UI" panose="020B0502040204020203" pitchFamily="34" charset="0"/>
              </a:rPr>
              <a:t>aplikacije</a:t>
            </a:r>
            <a:r>
              <a:rPr lang="en-US" sz="1600" dirty="0">
                <a:solidFill>
                  <a:schemeClr val="bg2">
                    <a:lumMod val="50000"/>
                  </a:schemeClr>
                </a:solidFill>
                <a:latin typeface="Barlow Light" panose="020B0604020202020204" charset="0"/>
                <a:cs typeface="Segoe UI" panose="020B0502040204020203" pitchFamily="34" charset="0"/>
              </a:rPr>
              <a:t>, to je i </a:t>
            </a:r>
            <a:r>
              <a:rPr lang="en-US" sz="1600" dirty="0" err="1">
                <a:solidFill>
                  <a:schemeClr val="bg2">
                    <a:lumMod val="50000"/>
                  </a:schemeClr>
                </a:solidFill>
                <a:latin typeface="Barlow Light" panose="020B0604020202020204" charset="0"/>
                <a:cs typeface="Segoe UI" panose="020B0502040204020203" pitchFamily="34" charset="0"/>
              </a:rPr>
              <a:t>dalje</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relativno</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jednostavan</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proces</a:t>
            </a:r>
            <a:r>
              <a:rPr lang="en-US" sz="1600" dirty="0">
                <a:solidFill>
                  <a:schemeClr val="bg2">
                    <a:lumMod val="50000"/>
                  </a:schemeClr>
                </a:solidFill>
                <a:latin typeface="Barlow Light" panose="020B0604020202020204" charset="0"/>
                <a:cs typeface="Segoe UI" panose="020B0502040204020203" pitchFamily="34" charset="0"/>
              </a:rPr>
              <a:t>, a </a:t>
            </a:r>
            <a:r>
              <a:rPr lang="en-US" sz="1600" dirty="0" err="1">
                <a:solidFill>
                  <a:schemeClr val="bg2">
                    <a:lumMod val="50000"/>
                  </a:schemeClr>
                </a:solidFill>
                <a:latin typeface="Barlow Light" panose="020B0604020202020204" charset="0"/>
                <a:cs typeface="Segoe UI" panose="020B0502040204020203" pitchFamily="34" charset="0"/>
              </a:rPr>
              <a:t>kada</a:t>
            </a:r>
            <a:r>
              <a:rPr lang="en-US" sz="1600" dirty="0">
                <a:solidFill>
                  <a:schemeClr val="bg2">
                    <a:lumMod val="50000"/>
                  </a:schemeClr>
                </a:solidFill>
                <a:latin typeface="Barlow Light" panose="020B0604020202020204" charset="0"/>
                <a:cs typeface="Segoe UI" panose="020B0502040204020203" pitchFamily="34" charset="0"/>
              </a:rPr>
              <a:t> se </a:t>
            </a:r>
            <a:r>
              <a:rPr lang="en-US" sz="1600" dirty="0" err="1">
                <a:solidFill>
                  <a:schemeClr val="bg2">
                    <a:lumMod val="50000"/>
                  </a:schemeClr>
                </a:solidFill>
                <a:latin typeface="Barlow Light" panose="020B0604020202020204" charset="0"/>
                <a:cs typeface="Segoe UI" panose="020B0502040204020203" pitchFamily="34" charset="0"/>
              </a:rPr>
              <a:t>postavi</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trebalo</a:t>
            </a:r>
            <a:r>
              <a:rPr lang="en-US" sz="1600" dirty="0">
                <a:solidFill>
                  <a:schemeClr val="bg2">
                    <a:lumMod val="50000"/>
                  </a:schemeClr>
                </a:solidFill>
                <a:latin typeface="Barlow Light" panose="020B0604020202020204" charset="0"/>
                <a:cs typeface="Segoe UI" panose="020B0502040204020203" pitchFamily="34" charset="0"/>
              </a:rPr>
              <a:t> bi da </a:t>
            </a:r>
            <a:r>
              <a:rPr lang="en-US" sz="1600" dirty="0" err="1">
                <a:solidFill>
                  <a:schemeClr val="bg2">
                    <a:lumMod val="50000"/>
                  </a:schemeClr>
                </a:solidFill>
                <a:latin typeface="Barlow Light" panose="020B0604020202020204" charset="0"/>
                <a:cs typeface="Segoe UI" panose="020B0502040204020203" pitchFamily="34" charset="0"/>
              </a:rPr>
              <a:t>funkcioniše</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besprekorno</a:t>
            </a:r>
            <a:r>
              <a:rPr lang="en-US" sz="1600" dirty="0">
                <a:solidFill>
                  <a:schemeClr val="bg2">
                    <a:lumMod val="50000"/>
                  </a:schemeClr>
                </a:solidFill>
                <a:latin typeface="Barlow Light" panose="020B0604020202020204" charset="0"/>
                <a:cs typeface="Segoe UI" panose="020B0502040204020203" pitchFamily="34" charset="0"/>
              </a:rPr>
              <a:t>.</a:t>
            </a:r>
            <a:endParaRPr lang="en-US" sz="1600" b="1" dirty="0">
              <a:solidFill>
                <a:schemeClr val="bg2">
                  <a:lumMod val="50000"/>
                </a:schemeClr>
              </a:solidFill>
              <a:latin typeface="Barlow Light" panose="020B0604020202020204" charset="0"/>
              <a:cs typeface="Segoe UI" panose="020B0502040204020203" pitchFamily="34" charset="0"/>
            </a:endParaRPr>
          </a:p>
          <a:p>
            <a:endParaRPr lang="en-US" sz="1600" dirty="0">
              <a:latin typeface="Barlow Light" panose="020B0604020202020204" charset="0"/>
            </a:endParaRPr>
          </a:p>
          <a:p>
            <a:endParaRPr lang="en-US" sz="1600" dirty="0">
              <a:latin typeface="Barlow Light" panose="020B0604020202020204" charset="0"/>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690571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457200" y="0"/>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KARAKTERISTIKE</a:t>
            </a:r>
            <a:endParaRPr dirty="0"/>
          </a:p>
        </p:txBody>
      </p:sp>
      <p:sp>
        <p:nvSpPr>
          <p:cNvPr id="411" name="Google Shape;411;p30"/>
          <p:cNvSpPr txBox="1">
            <a:spLocks noGrp="1"/>
          </p:cNvSpPr>
          <p:nvPr>
            <p:ph type="body" idx="1"/>
          </p:nvPr>
        </p:nvSpPr>
        <p:spPr>
          <a:xfrm>
            <a:off x="457199" y="1068815"/>
            <a:ext cx="5241381" cy="11393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sr-Latn-RS" sz="1600" b="1" dirty="0" smtClean="0"/>
              <a:t>Responsive</a:t>
            </a:r>
            <a:endParaRPr lang="sr-Latn-RS" sz="1600" b="1" dirty="0"/>
          </a:p>
          <a:p>
            <a:pPr marL="0" lvl="0" indent="0" algn="l" rtl="0">
              <a:spcBef>
                <a:spcPts val="600"/>
              </a:spcBef>
              <a:spcAft>
                <a:spcPts val="0"/>
              </a:spcAft>
              <a:buNone/>
            </a:pPr>
            <a:r>
              <a:rPr lang="sr-Latn-RS" sz="1400" dirty="0" smtClean="0">
                <a:solidFill>
                  <a:schemeClr val="bg2">
                    <a:lumMod val="50000"/>
                  </a:schemeClr>
                </a:solidFill>
                <a:latin typeface="Barlow Light" panose="020B0604020202020204" charset="0"/>
                <a:cs typeface="Segoe UI" panose="020B0502040204020203" pitchFamily="34" charset="0"/>
              </a:rPr>
              <a:t>PWA </a:t>
            </a:r>
            <a:r>
              <a:rPr lang="sr-Latn-RS" sz="1400" dirty="0">
                <a:solidFill>
                  <a:schemeClr val="bg2">
                    <a:lumMod val="50000"/>
                  </a:schemeClr>
                </a:solidFill>
                <a:latin typeface="Barlow Light" panose="020B0604020202020204" charset="0"/>
                <a:cs typeface="Segoe UI" panose="020B0502040204020203" pitchFamily="34" charset="0"/>
              </a:rPr>
              <a:t>su responsive, tj mogu se prilagoditi svim veličinama ekrana i uređajima</a:t>
            </a:r>
            <a:r>
              <a:rPr lang="sr-Latn-RS" sz="1400" dirty="0" smtClean="0">
                <a:solidFill>
                  <a:schemeClr val="bg2">
                    <a:lumMod val="50000"/>
                  </a:schemeClr>
                </a:solidFill>
                <a:latin typeface="Barlow Light" panose="020B0604020202020204" charset="0"/>
                <a:cs typeface="Segoe UI" panose="020B0502040204020203" pitchFamily="34" charset="0"/>
              </a:rPr>
              <a:t>.</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err="1">
                <a:cs typeface="Segoe UI" panose="020B0502040204020203" pitchFamily="34" charset="0"/>
              </a:rPr>
              <a:t>I</a:t>
            </a:r>
            <a:r>
              <a:rPr lang="en-US" sz="1400" dirty="0" err="1" smtClean="0"/>
              <a:t>maju</a:t>
            </a:r>
            <a:r>
              <a:rPr lang="en-US" sz="1400" dirty="0" smtClean="0"/>
              <a:t> </a:t>
            </a:r>
            <a:r>
              <a:rPr lang="en-US" sz="1400" dirty="0" err="1"/>
              <a:t>interfejs</a:t>
            </a:r>
            <a:r>
              <a:rPr lang="en-US" sz="1400" dirty="0"/>
              <a:t> </a:t>
            </a:r>
            <a:r>
              <a:rPr lang="en-US" sz="1400" dirty="0" err="1"/>
              <a:t>koji</a:t>
            </a:r>
            <a:r>
              <a:rPr lang="en-US" sz="1400" dirty="0"/>
              <a:t> je </a:t>
            </a:r>
            <a:r>
              <a:rPr lang="en-US" sz="1400" dirty="0" err="1"/>
              <a:t>sličan</a:t>
            </a:r>
            <a:r>
              <a:rPr lang="en-US" sz="1400" dirty="0"/>
              <a:t> </a:t>
            </a:r>
            <a:r>
              <a:rPr lang="en-US" sz="1400" dirty="0" err="1"/>
              <a:t>interfejsu</a:t>
            </a:r>
            <a:r>
              <a:rPr lang="en-US" sz="1400" dirty="0"/>
              <a:t> native </a:t>
            </a:r>
            <a:r>
              <a:rPr lang="en-US" sz="1400" dirty="0" smtClean="0"/>
              <a:t>aplikacija.</a:t>
            </a:r>
            <a:endParaRPr lang="sr-Latn-RS" sz="1400" dirty="0">
              <a:solidFill>
                <a:schemeClr val="bg2">
                  <a:lumMod val="50000"/>
                </a:schemeClr>
              </a:solidFill>
              <a:latin typeface="Barlow Light" panose="020B0604020202020204" charset="0"/>
              <a:cs typeface="Segoe UI" panose="020B0502040204020203" pitchFamily="34" charset="0"/>
            </a:endParaRPr>
          </a:p>
        </p:txBody>
      </p:sp>
      <p:sp>
        <p:nvSpPr>
          <p:cNvPr id="412" name="Google Shape;412;p30"/>
          <p:cNvSpPr txBox="1">
            <a:spLocks noGrp="1"/>
          </p:cNvSpPr>
          <p:nvPr>
            <p:ph type="body" idx="2"/>
          </p:nvPr>
        </p:nvSpPr>
        <p:spPr>
          <a:xfrm>
            <a:off x="457199" y="3749374"/>
            <a:ext cx="5138702" cy="107020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sr-Latn-RS" sz="1600" b="1" dirty="0" smtClean="0"/>
              <a:t>Nezavisnost od povezivanja</a:t>
            </a:r>
            <a:endParaRPr sz="1600" b="1" dirty="0"/>
          </a:p>
          <a:p>
            <a:pPr marL="0" lvl="0" indent="0">
              <a:buNone/>
            </a:pPr>
            <a:r>
              <a:rPr lang="sr-Latn-RS" sz="1400" dirty="0">
                <a:solidFill>
                  <a:schemeClr val="bg2">
                    <a:lumMod val="50000"/>
                  </a:schemeClr>
                </a:solidFill>
                <a:latin typeface="Barlow Light" panose="020B0604020202020204" charset="0"/>
                <a:cs typeface="Segoe UI" panose="020B0502040204020203" pitchFamily="34" charset="0"/>
              </a:rPr>
              <a:t>PWA mogu da rade čak i kada mreža nije uspostavljena ili je </a:t>
            </a:r>
            <a:r>
              <a:rPr lang="sr-Latn-RS" sz="1400" dirty="0" smtClean="0">
                <a:solidFill>
                  <a:schemeClr val="bg2">
                    <a:lumMod val="50000"/>
                  </a:schemeClr>
                </a:solidFill>
                <a:latin typeface="Barlow Light" panose="020B0604020202020204" charset="0"/>
                <a:cs typeface="Segoe UI" panose="020B0502040204020203" pitchFamily="34" charset="0"/>
              </a:rPr>
              <a:t>spora</a:t>
            </a:r>
            <a:r>
              <a:rPr lang="en-US" sz="1400" dirty="0" smtClean="0">
                <a:solidFill>
                  <a:schemeClr val="bg2">
                    <a:lumMod val="50000"/>
                  </a:schemeClr>
                </a:solidFill>
                <a:latin typeface="Barlow Light" panose="020B0604020202020204" charset="0"/>
                <a:cs typeface="Segoe UI" panose="020B0502040204020203" pitchFamily="34" charset="0"/>
              </a:rPr>
              <a:t>.</a:t>
            </a:r>
            <a:endParaRPr sz="1400" dirty="0">
              <a:latin typeface="Barlow Light" panose="020B0604020202020204" charset="0"/>
            </a:endParaRPr>
          </a:p>
        </p:txBody>
      </p:sp>
      <p:sp>
        <p:nvSpPr>
          <p:cNvPr id="414" name="Google Shape;414;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415" name="Google Shape;415;p30"/>
          <p:cNvSpPr txBox="1">
            <a:spLocks noGrp="1"/>
          </p:cNvSpPr>
          <p:nvPr>
            <p:ph type="body" idx="1"/>
          </p:nvPr>
        </p:nvSpPr>
        <p:spPr>
          <a:xfrm>
            <a:off x="457199" y="2344194"/>
            <a:ext cx="5241381" cy="126916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sr-Latn-RS" sz="1600" b="1" dirty="0" smtClean="0">
                <a:latin typeface="Barlow Light" panose="020B0604020202020204" charset="0"/>
              </a:rPr>
              <a:t>Native funkconalnosti</a:t>
            </a:r>
          </a:p>
          <a:p>
            <a:pPr marL="0" lvl="0" indent="0" algn="l" rtl="0">
              <a:spcBef>
                <a:spcPts val="600"/>
              </a:spcBef>
              <a:spcAft>
                <a:spcPts val="0"/>
              </a:spcAft>
              <a:buNone/>
            </a:pPr>
            <a:r>
              <a:rPr lang="sr-Latn-RS" sz="1400" dirty="0" smtClean="0">
                <a:solidFill>
                  <a:schemeClr val="bg2">
                    <a:lumMod val="50000"/>
                  </a:schemeClr>
                </a:solidFill>
                <a:latin typeface="Barlow Light" panose="020B0604020202020204" charset="0"/>
                <a:cs typeface="Segoe UI" panose="020B0502040204020203" pitchFamily="34" charset="0"/>
              </a:rPr>
              <a:t>PWA </a:t>
            </a:r>
            <a:r>
              <a:rPr lang="sr-Latn-RS" sz="1400" dirty="0">
                <a:solidFill>
                  <a:schemeClr val="bg2">
                    <a:lumMod val="50000"/>
                  </a:schemeClr>
                </a:solidFill>
                <a:latin typeface="Barlow Light" panose="020B0604020202020204" charset="0"/>
                <a:cs typeface="Segoe UI" panose="020B0502040204020203" pitchFamily="34" charset="0"/>
              </a:rPr>
              <a:t>nude funkcionalnosti poput push obaveštenja, prečice na početnom </a:t>
            </a:r>
            <a:r>
              <a:rPr lang="sr-Latn-RS" sz="1400" dirty="0" smtClean="0">
                <a:solidFill>
                  <a:schemeClr val="bg2">
                    <a:lumMod val="50000"/>
                  </a:schemeClr>
                </a:solidFill>
                <a:latin typeface="Barlow Light" panose="020B0604020202020204" charset="0"/>
                <a:cs typeface="Segoe UI" panose="020B0502040204020203" pitchFamily="34" charset="0"/>
              </a:rPr>
              <a:t>ekranu</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err="1" smtClean="0">
                <a:solidFill>
                  <a:schemeClr val="bg2">
                    <a:lumMod val="50000"/>
                  </a:schemeClr>
                </a:solidFill>
                <a:latin typeface="Barlow Light" panose="020B0604020202020204" charset="0"/>
                <a:cs typeface="Segoe UI" panose="020B0502040204020203" pitchFamily="34" charset="0"/>
              </a:rPr>
              <a:t>pristup</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err="1" smtClean="0">
                <a:solidFill>
                  <a:schemeClr val="bg2">
                    <a:lumMod val="50000"/>
                  </a:schemeClr>
                </a:solidFill>
                <a:latin typeface="Barlow Light" panose="020B0604020202020204" charset="0"/>
                <a:cs typeface="Segoe UI" panose="020B0502040204020203" pitchFamily="34" charset="0"/>
              </a:rPr>
              <a:t>kameri</a:t>
            </a:r>
            <a:r>
              <a:rPr lang="en-US" sz="1400" dirty="0" smtClean="0">
                <a:solidFill>
                  <a:schemeClr val="bg2">
                    <a:lumMod val="50000"/>
                  </a:schemeClr>
                </a:solidFill>
                <a:latin typeface="Barlow Light" panose="020B0604020202020204" charset="0"/>
                <a:cs typeface="Segoe UI" panose="020B0502040204020203" pitchFamily="34" charset="0"/>
              </a:rPr>
              <a:t> i GPS-u</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err="1" smtClean="0">
                <a:solidFill>
                  <a:schemeClr val="bg2">
                    <a:lumMod val="50000"/>
                  </a:schemeClr>
                </a:solidFill>
                <a:latin typeface="Barlow Light" panose="020B0604020202020204" charset="0"/>
                <a:cs typeface="Segoe UI" panose="020B0502040204020203" pitchFamily="34" charset="0"/>
              </a:rPr>
              <a:t>obrada</a:t>
            </a:r>
            <a:r>
              <a:rPr lang="en-US" sz="1400" dirty="0" smtClean="0">
                <a:solidFill>
                  <a:schemeClr val="bg2">
                    <a:lumMod val="50000"/>
                  </a:schemeClr>
                </a:solidFill>
                <a:latin typeface="Barlow Light" panose="020B0604020202020204" charset="0"/>
                <a:cs typeface="Segoe UI" panose="020B0502040204020203" pitchFamily="34" charset="0"/>
              </a:rPr>
              <a:t> </a:t>
            </a:r>
            <a:r>
              <a:rPr lang="en-US" sz="1400" dirty="0" err="1" smtClean="0">
                <a:solidFill>
                  <a:schemeClr val="bg2">
                    <a:lumMod val="50000"/>
                  </a:schemeClr>
                </a:solidFill>
                <a:latin typeface="Barlow Light" panose="020B0604020202020204" charset="0"/>
                <a:cs typeface="Segoe UI" panose="020B0502040204020203" pitchFamily="34" charset="0"/>
              </a:rPr>
              <a:t>pla</a:t>
            </a:r>
            <a:r>
              <a:rPr lang="sr-Latn-RS" sz="1400" dirty="0" smtClean="0">
                <a:solidFill>
                  <a:schemeClr val="bg2">
                    <a:lumMod val="50000"/>
                  </a:schemeClr>
                </a:solidFill>
                <a:latin typeface="Barlow Light" panose="020B0604020202020204" charset="0"/>
                <a:cs typeface="Segoe UI" panose="020B0502040204020203" pitchFamily="34" charset="0"/>
              </a:rPr>
              <a:t>ćanja i integracija sa drugim aplikacijama.</a:t>
            </a:r>
            <a:endParaRPr lang="sr-Latn-RS" sz="1400" dirty="0">
              <a:solidFill>
                <a:schemeClr val="bg2">
                  <a:lumMod val="50000"/>
                </a:schemeClr>
              </a:solidFill>
              <a:latin typeface="Barlow Light" panose="020B0604020202020204" charset="0"/>
              <a:cs typeface="Segoe UI" panose="020B0502040204020203" pitchFamily="34" charset="0"/>
            </a:endParaRPr>
          </a:p>
        </p:txBody>
      </p:sp>
    </p:spTree>
    <p:extLst>
      <p:ext uri="{BB962C8B-B14F-4D97-AF65-F5344CB8AC3E}">
        <p14:creationId xmlns:p14="http://schemas.microsoft.com/office/powerpoint/2010/main" val="2088979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100" y="0"/>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PREDNOSTI</a:t>
            </a: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0" name="Google Shape;262;p16"/>
          <p:cNvSpPr txBox="1">
            <a:spLocks noGrp="1"/>
          </p:cNvSpPr>
          <p:nvPr>
            <p:ph type="body" idx="1"/>
          </p:nvPr>
        </p:nvSpPr>
        <p:spPr>
          <a:xfrm>
            <a:off x="457200" y="1345029"/>
            <a:ext cx="5138700" cy="3180900"/>
          </a:xfrm>
          <a:prstGeom prst="rect">
            <a:avLst/>
          </a:prstGeom>
        </p:spPr>
        <p:txBody>
          <a:bodyPr spcFirstLastPara="1" wrap="square" lIns="91425" tIns="91425" rIns="91425" bIns="91425" anchor="t" anchorCtr="0">
            <a:noAutofit/>
          </a:bodyPr>
          <a:lstStyle/>
          <a:p>
            <a:r>
              <a:rPr lang="en-US" sz="1600" dirty="0" smtClean="0"/>
              <a:t>Nude </a:t>
            </a:r>
            <a:r>
              <a:rPr lang="sr-Latn-RS" sz="1600" dirty="0" smtClean="0"/>
              <a:t>brzo</a:t>
            </a:r>
            <a:r>
              <a:rPr lang="sr-Latn-RS" sz="1600" dirty="0"/>
              <a:t>, pouzdano i privlačno korisničko </a:t>
            </a:r>
            <a:r>
              <a:rPr lang="sr-Latn-RS" sz="1600" dirty="0" smtClean="0"/>
              <a:t>iskustvo</a:t>
            </a:r>
            <a:r>
              <a:rPr lang="en-US" sz="1600" dirty="0" smtClean="0"/>
              <a:t>.</a:t>
            </a:r>
          </a:p>
          <a:p>
            <a:pPr marL="152400" indent="0">
              <a:buNone/>
            </a:pPr>
            <a:endParaRPr lang="en-US" sz="1600" dirty="0" smtClean="0"/>
          </a:p>
          <a:p>
            <a:r>
              <a:rPr lang="en-US" sz="1600" dirty="0" err="1" smtClean="0"/>
              <a:t>Mogu</a:t>
            </a:r>
            <a:r>
              <a:rPr lang="en-US" sz="1600" dirty="0" smtClean="0"/>
              <a:t> se </a:t>
            </a:r>
            <a:r>
              <a:rPr lang="sr-Latn-RS" sz="1600" dirty="0" smtClean="0"/>
              <a:t>razviti </a:t>
            </a:r>
            <a:r>
              <a:rPr lang="sr-Latn-RS" sz="1600" dirty="0"/>
              <a:t>brže i isplativije od native aplikacija jer koriste Web </a:t>
            </a:r>
            <a:r>
              <a:rPr lang="sr-Latn-RS" sz="1600" dirty="0" smtClean="0"/>
              <a:t>tehnologije</a:t>
            </a:r>
            <a:r>
              <a:rPr lang="en-US" sz="1600" dirty="0" smtClean="0"/>
              <a:t>.</a:t>
            </a:r>
          </a:p>
          <a:p>
            <a:pPr marL="152400" indent="0">
              <a:buNone/>
            </a:pPr>
            <a:endParaRPr lang="en-US" sz="1600" dirty="0" smtClean="0"/>
          </a:p>
          <a:p>
            <a:r>
              <a:rPr lang="sr-Latn-RS" sz="1600" dirty="0"/>
              <a:t>Lako pronalaženje od strane </a:t>
            </a:r>
            <a:r>
              <a:rPr lang="sr-Latn-RS" sz="1600" dirty="0" smtClean="0"/>
              <a:t>korisnika</a:t>
            </a:r>
            <a:r>
              <a:rPr lang="en-US" sz="1600" dirty="0" smtClean="0"/>
              <a:t>.</a:t>
            </a:r>
          </a:p>
          <a:p>
            <a:pPr marL="152400" indent="0">
              <a:buNone/>
            </a:pPr>
            <a:endParaRPr lang="en-US" sz="1600" dirty="0" smtClean="0"/>
          </a:p>
          <a:p>
            <a:r>
              <a:rPr lang="en-US" sz="1600" dirty="0" err="1" smtClean="0"/>
              <a:t>Isporučuju</a:t>
            </a:r>
            <a:r>
              <a:rPr lang="en-US" sz="1600" dirty="0" smtClean="0"/>
              <a:t> se </a:t>
            </a:r>
            <a:r>
              <a:rPr lang="en-US" sz="1600" dirty="0" err="1" smtClean="0"/>
              <a:t>preko</a:t>
            </a:r>
            <a:r>
              <a:rPr lang="en-US" sz="1600" dirty="0" smtClean="0"/>
              <a:t> </a:t>
            </a:r>
            <a:r>
              <a:rPr lang="en-US" sz="1600" dirty="0"/>
              <a:t>HTTPS </a:t>
            </a:r>
            <a:r>
              <a:rPr lang="en-US" sz="1600" dirty="0" err="1"/>
              <a:t>protokola</a:t>
            </a:r>
            <a:r>
              <a:rPr lang="en-US" sz="1600" dirty="0"/>
              <a:t>, </a:t>
            </a:r>
            <a:r>
              <a:rPr lang="en-US" sz="1600" dirty="0" err="1"/>
              <a:t>što</a:t>
            </a:r>
            <a:r>
              <a:rPr lang="en-US" sz="1600" dirty="0"/>
              <a:t> </a:t>
            </a:r>
            <a:r>
              <a:rPr lang="en-US" sz="1600" dirty="0" err="1"/>
              <a:t>garantuje</a:t>
            </a:r>
            <a:r>
              <a:rPr lang="en-US" sz="1600" dirty="0"/>
              <a:t> </a:t>
            </a:r>
            <a:r>
              <a:rPr lang="en-US" sz="1600" dirty="0" err="1"/>
              <a:t>sigurnost</a:t>
            </a:r>
            <a:r>
              <a:rPr lang="en-US" sz="1600" dirty="0"/>
              <a:t> i </a:t>
            </a:r>
            <a:r>
              <a:rPr lang="en-US" sz="1600" dirty="0" err="1"/>
              <a:t>zaštitu</a:t>
            </a:r>
            <a:r>
              <a:rPr lang="en-US" sz="1600" dirty="0"/>
              <a:t> </a:t>
            </a:r>
            <a:r>
              <a:rPr lang="en-US" sz="1600" dirty="0" err="1"/>
              <a:t>korisničkih</a:t>
            </a:r>
            <a:r>
              <a:rPr lang="en-US" sz="1600" dirty="0"/>
              <a:t> </a:t>
            </a:r>
            <a:r>
              <a:rPr lang="en-US" sz="1600" dirty="0" err="1"/>
              <a:t>podataka</a:t>
            </a:r>
            <a:r>
              <a:rPr lang="en-US" sz="1600" dirty="0"/>
              <a:t>.</a:t>
            </a:r>
            <a:endParaRPr sz="1600" dirty="0">
              <a:latin typeface="Barlow Light"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200" y="0"/>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NEDOSTACI</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 Placeholder 1"/>
          <p:cNvSpPr>
            <a:spLocks noGrp="1"/>
          </p:cNvSpPr>
          <p:nvPr>
            <p:ph type="body" idx="1"/>
          </p:nvPr>
        </p:nvSpPr>
        <p:spPr>
          <a:xfrm>
            <a:off x="457200" y="1672300"/>
            <a:ext cx="5138700" cy="3155100"/>
          </a:xfrm>
        </p:spPr>
        <p:txBody>
          <a:bodyPr/>
          <a:lstStyle/>
          <a:p>
            <a:r>
              <a:rPr lang="sr-Latn-RS" dirty="0"/>
              <a:t>Ograničena podrška za neke </a:t>
            </a:r>
            <a:r>
              <a:rPr lang="sr-Latn-RS" dirty="0" smtClean="0"/>
              <a:t>funkcionalnosti</a:t>
            </a:r>
            <a:r>
              <a:rPr lang="sr-Latn-RS" dirty="0"/>
              <a:t>, kao što su pristup API-jima specifičnim za </a:t>
            </a:r>
            <a:r>
              <a:rPr lang="sr-Latn-RS" dirty="0" smtClean="0"/>
              <a:t>uređaj</a:t>
            </a:r>
            <a:r>
              <a:rPr lang="en-US" dirty="0" smtClean="0"/>
              <a:t>.</a:t>
            </a:r>
          </a:p>
          <a:p>
            <a:pPr marL="114300" indent="0">
              <a:buNone/>
            </a:pPr>
            <a:endParaRPr lang="en-US" dirty="0"/>
          </a:p>
          <a:p>
            <a:r>
              <a:rPr lang="sr-Latn-RS" dirty="0" smtClean="0"/>
              <a:t>Podrška pretraživača</a:t>
            </a:r>
            <a:r>
              <a:rPr lang="en-US" dirty="0" smtClean="0"/>
              <a:t>.</a:t>
            </a:r>
            <a:endParaRPr lang="en-US" dirty="0" smtClean="0"/>
          </a:p>
          <a:p>
            <a:endParaRPr lang="en-US" dirty="0"/>
          </a:p>
          <a:p>
            <a:r>
              <a:rPr lang="sr-Latn-RS" dirty="0" smtClean="0"/>
              <a:t>Nedostatak svesti među korisnicima</a:t>
            </a:r>
            <a:r>
              <a:rPr 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0"/>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KAKO RADE PWA</a:t>
            </a:r>
            <a:endParaRPr dirty="0"/>
          </a:p>
        </p:txBody>
      </p:sp>
      <p:sp>
        <p:nvSpPr>
          <p:cNvPr id="262" name="Google Shape;262;p16"/>
          <p:cNvSpPr txBox="1">
            <a:spLocks noGrp="1"/>
          </p:cNvSpPr>
          <p:nvPr>
            <p:ph type="body" idx="1"/>
          </p:nvPr>
        </p:nvSpPr>
        <p:spPr>
          <a:xfrm>
            <a:off x="457200" y="1345029"/>
            <a:ext cx="5138700" cy="3180900"/>
          </a:xfrm>
          <a:prstGeom prst="rect">
            <a:avLst/>
          </a:prstGeom>
        </p:spPr>
        <p:txBody>
          <a:bodyPr spcFirstLastPara="1" wrap="square" lIns="91425" tIns="91425" rIns="91425" bIns="91425" anchor="t" anchorCtr="0">
            <a:noAutofit/>
          </a:bodyPr>
          <a:lstStyle/>
          <a:p>
            <a:r>
              <a:rPr lang="en-US" sz="1800" dirty="0"/>
              <a:t>K</a:t>
            </a:r>
            <a:r>
              <a:rPr lang="sr-Latn-RS" sz="1800" dirty="0">
                <a:solidFill>
                  <a:schemeClr val="bg2">
                    <a:lumMod val="50000"/>
                  </a:schemeClr>
                </a:solidFill>
                <a:latin typeface="Barlow Light" panose="020B0604020202020204" charset="0"/>
                <a:cs typeface="Segoe UI" panose="020B0502040204020203" pitchFamily="34" charset="0"/>
              </a:rPr>
              <a:t>oriste moderne Web tehnologije da bi pružile iskustvo nalik na native </a:t>
            </a:r>
            <a:r>
              <a:rPr lang="sr-Latn-RS" sz="1800" dirty="0" smtClean="0">
                <a:solidFill>
                  <a:schemeClr val="bg2">
                    <a:lumMod val="50000"/>
                  </a:schemeClr>
                </a:solidFill>
                <a:latin typeface="Barlow Light" panose="020B0604020202020204" charset="0"/>
                <a:cs typeface="Segoe UI" panose="020B0502040204020203" pitchFamily="34" charset="0"/>
              </a:rPr>
              <a:t>aplikacije i </a:t>
            </a:r>
            <a:r>
              <a:rPr lang="sr-Latn-RS" sz="1800" dirty="0"/>
              <a:t>funkcionalnosti poput offline pristupa i push obaveštenja.</a:t>
            </a:r>
            <a:endParaRPr lang="sr-Latn-RS" sz="1800" dirty="0" smtClean="0">
              <a:solidFill>
                <a:schemeClr val="bg2">
                  <a:lumMod val="50000"/>
                </a:schemeClr>
              </a:solidFill>
              <a:latin typeface="Barlow Light" panose="020B0604020202020204" charset="0"/>
              <a:cs typeface="Segoe UI" panose="020B0502040204020203" pitchFamily="34" charset="0"/>
            </a:endParaRPr>
          </a:p>
          <a:p>
            <a:endParaRPr lang="sr-Latn-RS" sz="2000" dirty="0" smtClean="0">
              <a:solidFill>
                <a:schemeClr val="bg2">
                  <a:lumMod val="50000"/>
                </a:schemeClr>
              </a:solidFill>
              <a:latin typeface="Barlow Light" panose="020B0604020202020204" charset="0"/>
              <a:cs typeface="Segoe UI" panose="020B0502040204020203" pitchFamily="34" charset="0"/>
            </a:endParaRPr>
          </a:p>
          <a:p>
            <a:r>
              <a:rPr lang="sr-Latn-RS" sz="1800" dirty="0" smtClean="0">
                <a:solidFill>
                  <a:schemeClr val="bg2">
                    <a:lumMod val="50000"/>
                  </a:schemeClr>
                </a:solidFill>
                <a:latin typeface="Barlow Light" panose="020B0604020202020204" charset="0"/>
                <a:cs typeface="Segoe UI" panose="020B0502040204020203" pitchFamily="34" charset="0"/>
              </a:rPr>
              <a:t>Manifest </a:t>
            </a:r>
            <a:r>
              <a:rPr lang="sr-Latn-RS" sz="1800" dirty="0">
                <a:solidFill>
                  <a:schemeClr val="bg2">
                    <a:lumMod val="50000"/>
                  </a:schemeClr>
                </a:solidFill>
                <a:latin typeface="Barlow Light" panose="020B0604020202020204" charset="0"/>
                <a:cs typeface="Segoe UI" panose="020B0502040204020203" pitchFamily="34" charset="0"/>
              </a:rPr>
              <a:t>Web </a:t>
            </a:r>
            <a:r>
              <a:rPr lang="sr-Latn-RS" sz="1800" dirty="0" smtClean="0">
                <a:solidFill>
                  <a:schemeClr val="bg2">
                    <a:lumMod val="50000"/>
                  </a:schemeClr>
                </a:solidFill>
                <a:latin typeface="Barlow Light" panose="020B0604020202020204" charset="0"/>
                <a:cs typeface="Segoe UI" panose="020B0502040204020203" pitchFamily="34" charset="0"/>
              </a:rPr>
              <a:t>aplikacije</a:t>
            </a:r>
            <a:endParaRPr lang="en-US" sz="1800" dirty="0" smtClean="0">
              <a:solidFill>
                <a:schemeClr val="bg2">
                  <a:lumMod val="50000"/>
                </a:schemeClr>
              </a:solidFill>
              <a:latin typeface="Barlow Light" panose="020B0604020202020204" charset="0"/>
              <a:cs typeface="Segoe UI" panose="020B0502040204020203" pitchFamily="34" charset="0"/>
            </a:endParaRPr>
          </a:p>
          <a:p>
            <a:pPr marL="76200" indent="0">
              <a:buNone/>
            </a:pPr>
            <a:endParaRPr lang="en-US" sz="2000" dirty="0" smtClean="0">
              <a:solidFill>
                <a:schemeClr val="bg2">
                  <a:lumMod val="50000"/>
                </a:schemeClr>
              </a:solidFill>
              <a:latin typeface="Barlow Light" panose="020B0604020202020204" charset="0"/>
              <a:cs typeface="Segoe UI" panose="020B0502040204020203" pitchFamily="34" charset="0"/>
            </a:endParaRPr>
          </a:p>
          <a:p>
            <a:r>
              <a:rPr lang="sr-Latn-RS" sz="1800" dirty="0" smtClean="0">
                <a:solidFill>
                  <a:schemeClr val="bg2">
                    <a:lumMod val="50000"/>
                  </a:schemeClr>
                </a:solidFill>
                <a:latin typeface="Barlow Light" panose="020B0604020202020204" charset="0"/>
                <a:cs typeface="Segoe UI" panose="020B0502040204020203" pitchFamily="34" charset="0"/>
              </a:rPr>
              <a:t>Service Workers</a:t>
            </a:r>
            <a:endParaRPr lang="sr-Latn-RS" sz="1800" dirty="0">
              <a:solidFill>
                <a:schemeClr val="bg2">
                  <a:lumMod val="50000"/>
                </a:schemeClr>
              </a:solidFill>
              <a:latin typeface="Barlow Light" panose="020B0604020202020204" charset="0"/>
              <a:cs typeface="Segoe UI" panose="020B0502040204020203" pitchFamily="3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itle 2"/>
          <p:cNvSpPr>
            <a:spLocks noGrp="1"/>
          </p:cNvSpPr>
          <p:nvPr>
            <p:ph type="title"/>
          </p:nvPr>
        </p:nvSpPr>
        <p:spPr>
          <a:xfrm>
            <a:off x="457200" y="0"/>
            <a:ext cx="5138700" cy="857400"/>
          </a:xfrm>
        </p:spPr>
        <p:txBody>
          <a:bodyPr/>
          <a:lstStyle/>
          <a:p>
            <a:pPr algn="ctr"/>
            <a:r>
              <a:rPr lang="sr-Latn-RS" dirty="0"/>
              <a:t>ZADAT</a:t>
            </a:r>
            <a:r>
              <a:rPr lang="en-US" dirty="0"/>
              <a:t>AK</a:t>
            </a:r>
          </a:p>
        </p:txBody>
      </p:sp>
      <p:sp>
        <p:nvSpPr>
          <p:cNvPr id="4" name="Text Placeholder 3"/>
          <p:cNvSpPr>
            <a:spLocks noGrp="1"/>
          </p:cNvSpPr>
          <p:nvPr>
            <p:ph type="body" idx="1"/>
          </p:nvPr>
        </p:nvSpPr>
        <p:spPr>
          <a:xfrm>
            <a:off x="457199" y="966439"/>
            <a:ext cx="5177883" cy="3871811"/>
          </a:xfrm>
        </p:spPr>
        <p:txBody>
          <a:bodyPr/>
          <a:lstStyle/>
          <a:p>
            <a:r>
              <a:rPr lang="en-US" sz="1800" dirty="0" err="1" smtClean="0">
                <a:latin typeface="Barlow Light" panose="020B0604020202020204" charset="0"/>
              </a:rPr>
              <a:t>Istražiti</a:t>
            </a:r>
            <a:r>
              <a:rPr lang="en-US" sz="1800" dirty="0" smtClean="0">
                <a:latin typeface="Barlow Light" panose="020B0604020202020204" charset="0"/>
              </a:rPr>
              <a:t> </a:t>
            </a:r>
            <a:r>
              <a:rPr lang="en-US" sz="1800" dirty="0" err="1">
                <a:latin typeface="Barlow Light" panose="020B0604020202020204" charset="0"/>
              </a:rPr>
              <a:t>mogućnosti</a:t>
            </a:r>
            <a:r>
              <a:rPr lang="en-US" sz="1800" dirty="0">
                <a:latin typeface="Barlow Light" panose="020B0604020202020204" charset="0"/>
              </a:rPr>
              <a:t> </a:t>
            </a:r>
            <a:r>
              <a:rPr lang="en-US" sz="1800" dirty="0" err="1">
                <a:latin typeface="Barlow Light" panose="020B0604020202020204" charset="0"/>
              </a:rPr>
              <a:t>korišćenja</a:t>
            </a:r>
            <a:r>
              <a:rPr lang="en-US" sz="1800" dirty="0">
                <a:latin typeface="Barlow Light" panose="020B0604020202020204" charset="0"/>
              </a:rPr>
              <a:t> push </a:t>
            </a:r>
            <a:r>
              <a:rPr lang="en-US" sz="1800" dirty="0" err="1">
                <a:latin typeface="Barlow Light" panose="020B0604020202020204" charset="0"/>
              </a:rPr>
              <a:t>notifikacija</a:t>
            </a:r>
            <a:r>
              <a:rPr lang="en-US" sz="1800" dirty="0">
                <a:latin typeface="Barlow Light" panose="020B0604020202020204" charset="0"/>
              </a:rPr>
              <a:t> u </a:t>
            </a:r>
            <a:r>
              <a:rPr lang="en-US" sz="1800" dirty="0" err="1">
                <a:latin typeface="Barlow Light" panose="020B0604020202020204" charset="0"/>
              </a:rPr>
              <a:t>okviru</a:t>
            </a:r>
            <a:r>
              <a:rPr lang="en-US" sz="1800" dirty="0">
                <a:latin typeface="Barlow Light" panose="020B0604020202020204" charset="0"/>
              </a:rPr>
              <a:t> Progressive Web Aplikacija </a:t>
            </a:r>
            <a:r>
              <a:rPr lang="en-US" sz="1800" dirty="0" err="1">
                <a:latin typeface="Barlow Light" panose="020B0604020202020204" charset="0"/>
              </a:rPr>
              <a:t>na</a:t>
            </a:r>
            <a:r>
              <a:rPr lang="en-US" sz="1800" dirty="0">
                <a:latin typeface="Barlow Light" panose="020B0604020202020204" charset="0"/>
              </a:rPr>
              <a:t> </a:t>
            </a:r>
            <a:r>
              <a:rPr lang="en-US" sz="1800" dirty="0" err="1">
                <a:latin typeface="Barlow Light" panose="020B0604020202020204" charset="0"/>
              </a:rPr>
              <a:t>platformama</a:t>
            </a:r>
            <a:r>
              <a:rPr lang="en-US" sz="1800" dirty="0">
                <a:latin typeface="Barlow Light" panose="020B0604020202020204" charset="0"/>
              </a:rPr>
              <a:t> </a:t>
            </a:r>
            <a:r>
              <a:rPr lang="en-US" sz="1800" dirty="0" err="1">
                <a:latin typeface="Barlow Light" panose="020B0604020202020204" charset="0"/>
              </a:rPr>
              <a:t>poput</a:t>
            </a:r>
            <a:r>
              <a:rPr lang="en-US" sz="1800" dirty="0">
                <a:latin typeface="Barlow Light" panose="020B0604020202020204" charset="0"/>
              </a:rPr>
              <a:t> Windows-a, Android-a i iOS-a. </a:t>
            </a:r>
            <a:endParaRPr lang="en-US" sz="1800" dirty="0" smtClean="0">
              <a:latin typeface="Barlow Light" panose="020B0604020202020204" charset="0"/>
            </a:endParaRPr>
          </a:p>
          <a:p>
            <a:pPr marL="76200" indent="0">
              <a:buNone/>
            </a:pPr>
            <a:endParaRPr lang="sr-Latn-RS" sz="1800" dirty="0">
              <a:latin typeface="Barlow Light" panose="020B0604020202020204" charset="0"/>
            </a:endParaRPr>
          </a:p>
          <a:p>
            <a:r>
              <a:rPr lang="sr-Latn-RS" sz="1800" dirty="0">
                <a:latin typeface="Barlow Light" panose="020B0604020202020204" charset="0"/>
              </a:rPr>
              <a:t>K</a:t>
            </a:r>
            <a:r>
              <a:rPr lang="en-US" sz="1800" dirty="0" err="1">
                <a:latin typeface="Barlow Light" panose="020B0604020202020204" charset="0"/>
              </a:rPr>
              <a:t>orišćenjem</a:t>
            </a:r>
            <a:r>
              <a:rPr lang="en-US" sz="1800" dirty="0">
                <a:latin typeface="Barlow Light" panose="020B0604020202020204" charset="0"/>
              </a:rPr>
              <a:t> React i .NET </a:t>
            </a:r>
            <a:r>
              <a:rPr lang="en-US" sz="1800" dirty="0" err="1">
                <a:latin typeface="Barlow Light" panose="020B0604020202020204" charset="0"/>
              </a:rPr>
              <a:t>tehnologija</a:t>
            </a:r>
            <a:r>
              <a:rPr lang="en-US" sz="1800" dirty="0">
                <a:latin typeface="Barlow Light" panose="020B0604020202020204" charset="0"/>
              </a:rPr>
              <a:t>, </a:t>
            </a:r>
            <a:r>
              <a:rPr lang="en-US" sz="1800" dirty="0" err="1">
                <a:latin typeface="Barlow Light" panose="020B0604020202020204" charset="0"/>
              </a:rPr>
              <a:t>implementirati</a:t>
            </a:r>
            <a:r>
              <a:rPr lang="en-US" sz="1800" dirty="0">
                <a:latin typeface="Barlow Light" panose="020B0604020202020204" charset="0"/>
              </a:rPr>
              <a:t> Progressive Web </a:t>
            </a:r>
            <a:r>
              <a:rPr lang="en-US" sz="1800" dirty="0" err="1">
                <a:latin typeface="Barlow Light" panose="020B0604020202020204" charset="0"/>
              </a:rPr>
              <a:t>Aplikaciju</a:t>
            </a:r>
            <a:r>
              <a:rPr lang="en-US" sz="1800" dirty="0">
                <a:latin typeface="Barlow Light" panose="020B0604020202020204" charset="0"/>
              </a:rPr>
              <a:t> </a:t>
            </a:r>
            <a:r>
              <a:rPr lang="en-US" sz="1800" dirty="0" err="1">
                <a:latin typeface="Barlow Light" panose="020B0604020202020204" charset="0"/>
              </a:rPr>
              <a:t>za</a:t>
            </a:r>
            <a:r>
              <a:rPr lang="en-US" sz="1800" dirty="0">
                <a:latin typeface="Barlow Light" panose="020B0604020202020204" charset="0"/>
              </a:rPr>
              <a:t> </a:t>
            </a:r>
            <a:r>
              <a:rPr lang="en-US" sz="1800" dirty="0" err="1">
                <a:latin typeface="Barlow Light" panose="020B0604020202020204" charset="0"/>
              </a:rPr>
              <a:t>anketiranje</a:t>
            </a:r>
            <a:r>
              <a:rPr lang="en-US" sz="1800" dirty="0">
                <a:latin typeface="Barlow Light" panose="020B0604020202020204" charset="0"/>
              </a:rPr>
              <a:t> </a:t>
            </a:r>
            <a:r>
              <a:rPr lang="en-US" sz="1800" dirty="0" err="1">
                <a:latin typeface="Barlow Light" panose="020B0604020202020204" charset="0"/>
              </a:rPr>
              <a:t>korisnika</a:t>
            </a:r>
            <a:r>
              <a:rPr lang="en-US" sz="1800" dirty="0">
                <a:latin typeface="Barlow Light" panose="020B0604020202020204" charset="0"/>
              </a:rPr>
              <a:t> </a:t>
            </a:r>
            <a:r>
              <a:rPr lang="en-US" sz="1800" dirty="0" err="1">
                <a:latin typeface="Barlow Light" panose="020B0604020202020204" charset="0"/>
              </a:rPr>
              <a:t>sa</a:t>
            </a:r>
            <a:r>
              <a:rPr lang="en-US" sz="1800" dirty="0">
                <a:latin typeface="Barlow Light" panose="020B0604020202020204" charset="0"/>
              </a:rPr>
              <a:t> </a:t>
            </a:r>
            <a:r>
              <a:rPr lang="en-US" sz="1800" dirty="0" err="1">
                <a:latin typeface="Barlow Light" panose="020B0604020202020204" charset="0"/>
              </a:rPr>
              <a:t>mogućnošću</a:t>
            </a:r>
            <a:r>
              <a:rPr lang="en-US" sz="1800" dirty="0">
                <a:latin typeface="Barlow Light" panose="020B0604020202020204" charset="0"/>
              </a:rPr>
              <a:t> </a:t>
            </a:r>
            <a:r>
              <a:rPr lang="en-US" sz="1800" dirty="0" err="1">
                <a:latin typeface="Barlow Light" panose="020B0604020202020204" charset="0"/>
              </a:rPr>
              <a:t>definisanja</a:t>
            </a:r>
            <a:r>
              <a:rPr lang="en-US" sz="1800" dirty="0">
                <a:latin typeface="Barlow Light" panose="020B0604020202020204" charset="0"/>
              </a:rPr>
              <a:t> </a:t>
            </a:r>
            <a:r>
              <a:rPr lang="en-US" sz="1800" dirty="0" err="1">
                <a:latin typeface="Barlow Light" panose="020B0604020202020204" charset="0"/>
              </a:rPr>
              <a:t>različitih</a:t>
            </a:r>
            <a:r>
              <a:rPr lang="en-US" sz="1800" dirty="0">
                <a:latin typeface="Barlow Light" panose="020B0604020202020204" charset="0"/>
              </a:rPr>
              <a:t> </a:t>
            </a:r>
            <a:r>
              <a:rPr lang="en-US" sz="1800" dirty="0" err="1">
                <a:latin typeface="Barlow Light" panose="020B0604020202020204" charset="0"/>
              </a:rPr>
              <a:t>anketa</a:t>
            </a:r>
            <a:r>
              <a:rPr lang="en-US" sz="1800" dirty="0">
                <a:latin typeface="Barlow Light" panose="020B0604020202020204" charset="0"/>
              </a:rPr>
              <a:t> </a:t>
            </a:r>
            <a:r>
              <a:rPr lang="en-US" sz="1800" dirty="0" err="1">
                <a:latin typeface="Barlow Light" panose="020B0604020202020204" charset="0"/>
              </a:rPr>
              <a:t>sastavljenih</a:t>
            </a:r>
            <a:r>
              <a:rPr lang="en-US" sz="1800" dirty="0">
                <a:latin typeface="Barlow Light" panose="020B0604020202020204" charset="0"/>
              </a:rPr>
              <a:t> od </a:t>
            </a:r>
            <a:r>
              <a:rPr lang="en-US" sz="1800" dirty="0" err="1">
                <a:latin typeface="Barlow Light" panose="020B0604020202020204" charset="0"/>
              </a:rPr>
              <a:t>predefinisanih</a:t>
            </a:r>
            <a:r>
              <a:rPr lang="en-US" sz="1800" dirty="0">
                <a:latin typeface="Barlow Light" panose="020B0604020202020204" charset="0"/>
              </a:rPr>
              <a:t> </a:t>
            </a:r>
            <a:r>
              <a:rPr lang="en-US" sz="1800" dirty="0" err="1">
                <a:latin typeface="Barlow Light" panose="020B0604020202020204" charset="0"/>
              </a:rPr>
              <a:t>tipova</a:t>
            </a:r>
            <a:r>
              <a:rPr lang="en-US" sz="1800" dirty="0">
                <a:latin typeface="Barlow Light" panose="020B0604020202020204" charset="0"/>
              </a:rPr>
              <a:t> </a:t>
            </a:r>
            <a:r>
              <a:rPr lang="en-US" sz="1800" dirty="0" err="1">
                <a:latin typeface="Barlow Light" panose="020B0604020202020204" charset="0"/>
              </a:rPr>
              <a:t>pitanja</a:t>
            </a:r>
            <a:r>
              <a:rPr lang="en-US" sz="1800" dirty="0">
                <a:latin typeface="Barlow Light" panose="020B0604020202020204" charset="0"/>
              </a:rPr>
              <a:t> </a:t>
            </a:r>
            <a:r>
              <a:rPr lang="en-US" sz="1800" dirty="0" err="1">
                <a:latin typeface="Barlow Light" panose="020B0604020202020204" charset="0"/>
              </a:rPr>
              <a:t>proizvoljne</a:t>
            </a:r>
            <a:r>
              <a:rPr lang="en-US" sz="1800" dirty="0">
                <a:latin typeface="Barlow Light" panose="020B0604020202020204" charset="0"/>
              </a:rPr>
              <a:t> </a:t>
            </a:r>
            <a:r>
              <a:rPr lang="en-US" sz="1800" dirty="0" err="1">
                <a:latin typeface="Barlow Light" panose="020B0604020202020204" charset="0"/>
              </a:rPr>
              <a:t>sadržine</a:t>
            </a:r>
            <a:r>
              <a:rPr lang="sr-Latn-RS" sz="1800" dirty="0">
                <a:latin typeface="Barlow Light" panose="020B0604020202020204" charset="0"/>
              </a:rPr>
              <a:t> i podrškom za push obaveštenja</a:t>
            </a:r>
            <a:r>
              <a:rPr lang="en-US" sz="1800" dirty="0">
                <a:latin typeface="Barlow Light" panose="020B0604020202020204" charset="0"/>
              </a:rPr>
              <a:t>.</a:t>
            </a:r>
            <a:r>
              <a:rPr lang="en-US" sz="1800" dirty="0"/>
              <a:t> </a:t>
            </a:r>
            <a:endParaRPr lang="sr-Latn-RS" sz="1800" dirty="0"/>
          </a:p>
          <a:p>
            <a:endParaRPr lang="en-US" dirty="0"/>
          </a:p>
        </p:txBody>
      </p:sp>
    </p:spTree>
    <p:extLst>
      <p:ext uri="{BB962C8B-B14F-4D97-AF65-F5344CB8AC3E}">
        <p14:creationId xmlns:p14="http://schemas.microsoft.com/office/powerpoint/2010/main" val="1281113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349082"/>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FUNKCIJE APLIKACIJE</a:t>
            </a:r>
            <a:endParaRPr dirty="0"/>
          </a:p>
        </p:txBody>
      </p:sp>
      <p:sp>
        <p:nvSpPr>
          <p:cNvPr id="262" name="Google Shape;262;p16"/>
          <p:cNvSpPr txBox="1">
            <a:spLocks noGrp="1"/>
          </p:cNvSpPr>
          <p:nvPr>
            <p:ph type="body" idx="1"/>
          </p:nvPr>
        </p:nvSpPr>
        <p:spPr>
          <a:xfrm>
            <a:off x="457200" y="1657350"/>
            <a:ext cx="5138700" cy="2519945"/>
          </a:xfrm>
          <a:prstGeom prst="rect">
            <a:avLst/>
          </a:prstGeom>
        </p:spPr>
        <p:txBody>
          <a:bodyPr spcFirstLastPara="1" wrap="square" lIns="91425" tIns="91425" rIns="91425" bIns="91425" anchor="t" anchorCtr="0">
            <a:noAutofit/>
          </a:bodyPr>
          <a:lstStyle/>
          <a:p>
            <a:pPr marL="533400" lvl="0" indent="-457200">
              <a:buFont typeface="+mj-lt"/>
              <a:buAutoNum type="arabicPeriod"/>
            </a:pPr>
            <a:r>
              <a:rPr lang="sr-Latn-RS" sz="2000" dirty="0" smtClean="0">
                <a:solidFill>
                  <a:schemeClr val="bg2">
                    <a:lumMod val="50000"/>
                  </a:schemeClr>
                </a:solidFill>
                <a:latin typeface="Barlow Light" panose="020B0604020202020204" charset="0"/>
                <a:cs typeface="Segoe UI" panose="020B0502040204020203" pitchFamily="34" charset="0"/>
              </a:rPr>
              <a:t>Pr</a:t>
            </a:r>
            <a:r>
              <a:rPr lang="en-US" sz="2000" dirty="0" err="1" smtClean="0">
                <a:solidFill>
                  <a:schemeClr val="bg2">
                    <a:lumMod val="50000"/>
                  </a:schemeClr>
                </a:solidFill>
                <a:latin typeface="Barlow Light" panose="020B0604020202020204" charset="0"/>
                <a:cs typeface="Segoe UI" panose="020B0502040204020203" pitchFamily="34" charset="0"/>
              </a:rPr>
              <a:t>elistava</a:t>
            </a:r>
            <a:r>
              <a:rPr lang="sr-Latn-RS" sz="2000" dirty="0" smtClean="0">
                <a:solidFill>
                  <a:schemeClr val="bg2">
                    <a:lumMod val="50000"/>
                  </a:schemeClr>
                </a:solidFill>
                <a:latin typeface="Barlow Light" panose="020B0604020202020204" charset="0"/>
                <a:cs typeface="Segoe UI" panose="020B0502040204020203" pitchFamily="34" charset="0"/>
              </a:rPr>
              <a:t>nje anketa</a:t>
            </a:r>
            <a:r>
              <a:rPr lang="en-US" sz="2000" dirty="0" smtClean="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na</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početnoj</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a:solidFill>
                  <a:schemeClr val="bg2">
                    <a:lumMod val="50000"/>
                  </a:schemeClr>
                </a:solidFill>
                <a:latin typeface="Barlow Light" panose="020B0604020202020204" charset="0"/>
                <a:cs typeface="Segoe UI" panose="020B0502040204020203" pitchFamily="34" charset="0"/>
              </a:rPr>
              <a:t>strani</a:t>
            </a:r>
            <a:r>
              <a:rPr lang="en-US" sz="2000" dirty="0">
                <a:solidFill>
                  <a:schemeClr val="bg2">
                    <a:lumMod val="50000"/>
                  </a:schemeClr>
                </a:solidFill>
                <a:latin typeface="Barlow Light" panose="020B0604020202020204" charset="0"/>
                <a:cs typeface="Segoe UI" panose="020B0502040204020203" pitchFamily="34" charset="0"/>
              </a:rPr>
              <a:t> </a:t>
            </a:r>
            <a:r>
              <a:rPr lang="en-US" sz="2000" dirty="0" err="1" smtClean="0">
                <a:solidFill>
                  <a:schemeClr val="bg2">
                    <a:lumMod val="50000"/>
                  </a:schemeClr>
                </a:solidFill>
                <a:latin typeface="Barlow Light" panose="020B0604020202020204" charset="0"/>
                <a:cs typeface="Segoe UI" panose="020B0502040204020203" pitchFamily="34" charset="0"/>
              </a:rPr>
              <a:t>aplikacije</a:t>
            </a:r>
            <a:endParaRPr lang="sr-Latn-RS" sz="2000" dirty="0" smtClean="0">
              <a:solidFill>
                <a:schemeClr val="bg2">
                  <a:lumMod val="50000"/>
                </a:schemeClr>
              </a:solidFill>
              <a:latin typeface="Barlow Light" panose="020B0604020202020204" charset="0"/>
              <a:cs typeface="Segoe UI" panose="020B0502040204020203" pitchFamily="34" charset="0"/>
            </a:endParaRPr>
          </a:p>
          <a:p>
            <a:pPr marL="533400" lvl="0" indent="-457200">
              <a:buFont typeface="+mj-lt"/>
              <a:buAutoNum type="arabicPeriod"/>
            </a:pPr>
            <a:r>
              <a:rPr lang="sr-Latn-RS" sz="2000" dirty="0" smtClean="0">
                <a:solidFill>
                  <a:schemeClr val="bg2">
                    <a:lumMod val="50000"/>
                  </a:schemeClr>
                </a:solidFill>
                <a:latin typeface="Barlow Light" panose="020B0604020202020204" charset="0"/>
                <a:cs typeface="Segoe UI" panose="020B0502040204020203" pitchFamily="34" charset="0"/>
              </a:rPr>
              <a:t>Popunjavanje ankete </a:t>
            </a:r>
          </a:p>
          <a:p>
            <a:pPr marL="533400" lvl="0" indent="-457200">
              <a:buFont typeface="+mj-lt"/>
              <a:buAutoNum type="arabicPeriod"/>
            </a:pPr>
            <a:r>
              <a:rPr lang="sr-Latn-RS" sz="2000" dirty="0" smtClean="0">
                <a:solidFill>
                  <a:schemeClr val="bg2">
                    <a:lumMod val="50000"/>
                  </a:schemeClr>
                </a:solidFill>
                <a:latin typeface="Barlow Light" panose="020B0604020202020204" charset="0"/>
                <a:cs typeface="Segoe UI" panose="020B0502040204020203" pitchFamily="34" charset="0"/>
              </a:rPr>
              <a:t>Kreiranje novih anketa</a:t>
            </a:r>
          </a:p>
          <a:p>
            <a:pPr marL="533400" lvl="0" indent="-457200">
              <a:buFont typeface="+mj-lt"/>
              <a:buAutoNum type="arabicPeriod"/>
            </a:pPr>
            <a:r>
              <a:rPr lang="sr-Latn-RS" sz="2000" dirty="0" smtClean="0">
                <a:solidFill>
                  <a:schemeClr val="bg2">
                    <a:lumMod val="50000"/>
                  </a:schemeClr>
                </a:solidFill>
                <a:latin typeface="Barlow Light" panose="020B0604020202020204" charset="0"/>
                <a:cs typeface="Segoe UI" panose="020B0502040204020203" pitchFamily="34" charset="0"/>
              </a:rPr>
              <a:t>Pregled odgovora </a:t>
            </a:r>
          </a:p>
          <a:p>
            <a:pPr marL="533400" lvl="0" indent="-457200">
              <a:buFont typeface="+mj-lt"/>
              <a:buAutoNum type="arabicPeriod"/>
            </a:pPr>
            <a:r>
              <a:rPr lang="sr-Latn-RS" sz="2000" dirty="0" smtClean="0">
                <a:solidFill>
                  <a:schemeClr val="bg2">
                    <a:lumMod val="50000"/>
                  </a:schemeClr>
                </a:solidFill>
                <a:latin typeface="Barlow Light" panose="020B0604020202020204" charset="0"/>
                <a:cs typeface="Segoe UI" panose="020B0502040204020203" pitchFamily="34" charset="0"/>
              </a:rPr>
              <a:t>P</a:t>
            </a:r>
            <a:r>
              <a:rPr lang="en-US" sz="2000" dirty="0" err="1" smtClean="0">
                <a:solidFill>
                  <a:schemeClr val="bg2">
                    <a:lumMod val="50000"/>
                  </a:schemeClr>
                </a:solidFill>
                <a:latin typeface="Barlow Light" panose="020B0604020202020204" charset="0"/>
                <a:cs typeface="Segoe UI" panose="020B0502040204020203" pitchFamily="34" charset="0"/>
              </a:rPr>
              <a:t>ush</a:t>
            </a:r>
            <a:r>
              <a:rPr lang="en-US" sz="2000" dirty="0" smtClean="0">
                <a:solidFill>
                  <a:schemeClr val="bg2">
                    <a:lumMod val="50000"/>
                  </a:schemeClr>
                </a:solidFill>
                <a:latin typeface="Barlow Light" panose="020B0604020202020204" charset="0"/>
                <a:cs typeface="Segoe UI" panose="020B0502040204020203" pitchFamily="34" charset="0"/>
              </a:rPr>
              <a:t> </a:t>
            </a:r>
            <a:r>
              <a:rPr lang="sr-Latn-RS" sz="2000" dirty="0" smtClean="0">
                <a:solidFill>
                  <a:schemeClr val="bg2">
                    <a:lumMod val="50000"/>
                  </a:schemeClr>
                </a:solidFill>
                <a:latin typeface="Barlow Light" panose="020B0604020202020204" charset="0"/>
                <a:cs typeface="Segoe UI" panose="020B0502040204020203" pitchFamily="34" charset="0"/>
              </a:rPr>
              <a:t>obaveštenja</a:t>
            </a:r>
            <a:endParaRPr sz="2000" dirty="0">
              <a:latin typeface="Barlow Light" panose="020B0604020202020204"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672684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0" y="0"/>
            <a:ext cx="6103434" cy="857400"/>
          </a:xfrm>
          <a:prstGeom prst="rect">
            <a:avLst/>
          </a:prstGeom>
        </p:spPr>
        <p:txBody>
          <a:bodyPr spcFirstLastPara="1" wrap="square" lIns="91425" tIns="91425" rIns="91425" bIns="91425" anchor="b" anchorCtr="0">
            <a:noAutofit/>
          </a:bodyPr>
          <a:lstStyle/>
          <a:p>
            <a:pPr lvl="0" algn="ctr"/>
            <a:r>
              <a:rPr lang="sr-Latn-RS" sz="2800" dirty="0">
                <a:latin typeface="Miriam Libre" panose="020B0604020202020204" charset="-79"/>
                <a:cs typeface="Miriam Libre" panose="020B0604020202020204" charset="-79"/>
              </a:rPr>
              <a:t>PUSH OBAVEŠTENJA KOD PWA</a:t>
            </a:r>
            <a:endParaRPr sz="2800" dirty="0"/>
          </a:p>
        </p:txBody>
      </p:sp>
      <p:sp>
        <p:nvSpPr>
          <p:cNvPr id="308" name="Google Shape;308;p21"/>
          <p:cNvSpPr txBox="1">
            <a:spLocks noGrp="1"/>
          </p:cNvSpPr>
          <p:nvPr>
            <p:ph type="body" idx="1"/>
          </p:nvPr>
        </p:nvSpPr>
        <p:spPr>
          <a:xfrm>
            <a:off x="416312" y="1156052"/>
            <a:ext cx="5531006" cy="2133157"/>
          </a:xfrm>
          <a:prstGeom prst="rect">
            <a:avLst/>
          </a:prstGeom>
        </p:spPr>
        <p:txBody>
          <a:bodyPr spcFirstLastPara="1" wrap="square" lIns="91425" tIns="91425" rIns="91425" bIns="91425" anchor="t" anchorCtr="0">
            <a:noAutofit/>
          </a:bodyPr>
          <a:lstStyle/>
          <a:p>
            <a:pPr marL="0" lvl="0" indent="0">
              <a:buNone/>
            </a:pPr>
            <a:r>
              <a:rPr lang="en-US" sz="1800" b="1" dirty="0" smtClean="0">
                <a:solidFill>
                  <a:schemeClr val="bg2">
                    <a:lumMod val="50000"/>
                  </a:schemeClr>
                </a:solidFill>
                <a:latin typeface="Barlow Light" panose="020B0604020202020204" charset="0"/>
                <a:cs typeface="Segoe UI" panose="020B0502040204020203" pitchFamily="34" charset="0"/>
              </a:rPr>
              <a:t>Web push </a:t>
            </a:r>
            <a:r>
              <a:rPr lang="en-US" sz="1800" b="1" dirty="0" err="1" smtClean="0">
                <a:solidFill>
                  <a:schemeClr val="bg2">
                    <a:lumMod val="50000"/>
                  </a:schemeClr>
                </a:solidFill>
                <a:latin typeface="Barlow Light" panose="020B0604020202020204" charset="0"/>
                <a:cs typeface="Segoe UI" panose="020B0502040204020203" pitchFamily="34" charset="0"/>
              </a:rPr>
              <a:t>protokol</a:t>
            </a:r>
            <a:endParaRPr sz="1800" b="1" dirty="0">
              <a:latin typeface="Barlow Light" panose="020B0604020202020204" charset="0"/>
            </a:endParaRPr>
          </a:p>
          <a:p>
            <a:pPr marL="0" lvl="0" indent="0">
              <a:buNone/>
            </a:pPr>
            <a:r>
              <a:rPr lang="en-US" sz="1600" dirty="0" smtClean="0">
                <a:solidFill>
                  <a:schemeClr val="bg2">
                    <a:lumMod val="50000"/>
                  </a:schemeClr>
                </a:solidFill>
                <a:latin typeface="Barlow Light" panose="020B0604020202020204" charset="0"/>
                <a:cs typeface="Segoe UI" panose="020B0502040204020203" pitchFamily="34" charset="0"/>
              </a:rPr>
              <a:t>Web push </a:t>
            </a:r>
            <a:r>
              <a:rPr lang="en-US" sz="1600" dirty="0" err="1" smtClean="0">
                <a:solidFill>
                  <a:schemeClr val="bg2">
                    <a:lumMod val="50000"/>
                  </a:schemeClr>
                </a:solidFill>
                <a:latin typeface="Barlow Light" panose="020B0604020202020204" charset="0"/>
                <a:cs typeface="Segoe UI" panose="020B0502040204020203" pitchFamily="34" charset="0"/>
              </a:rPr>
              <a:t>protokol</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a:solidFill>
                  <a:schemeClr val="bg2">
                    <a:lumMod val="50000"/>
                  </a:schemeClr>
                </a:solidFill>
                <a:latin typeface="Barlow Light" panose="020B0604020202020204" charset="0"/>
                <a:cs typeface="Segoe UI" panose="020B0502040204020203" pitchFamily="34" charset="0"/>
              </a:rPr>
              <a:t>je </a:t>
            </a:r>
            <a:r>
              <a:rPr lang="en-US" sz="1600" dirty="0" err="1">
                <a:solidFill>
                  <a:schemeClr val="bg2">
                    <a:lumMod val="50000"/>
                  </a:schemeClr>
                </a:solidFill>
                <a:latin typeface="Barlow Light" panose="020B0604020202020204" charset="0"/>
                <a:cs typeface="Segoe UI" panose="020B0502040204020203" pitchFamily="34" charset="0"/>
              </a:rPr>
              <a:t>skup</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pravila</a:t>
            </a:r>
            <a:r>
              <a:rPr lang="en-US" sz="1600" dirty="0">
                <a:solidFill>
                  <a:schemeClr val="bg2">
                    <a:lumMod val="50000"/>
                  </a:schemeClr>
                </a:solidFill>
                <a:latin typeface="Barlow Light" panose="020B0604020202020204" charset="0"/>
                <a:cs typeface="Segoe UI" panose="020B0502040204020203" pitchFamily="34" charset="0"/>
              </a:rPr>
              <a:t> i </a:t>
            </a:r>
            <a:r>
              <a:rPr lang="en-US" sz="1600" dirty="0" err="1">
                <a:solidFill>
                  <a:schemeClr val="bg2">
                    <a:lumMod val="50000"/>
                  </a:schemeClr>
                </a:solidFill>
                <a:latin typeface="Barlow Light" panose="020B0604020202020204" charset="0"/>
                <a:cs typeface="Segoe UI" panose="020B0502040204020203" pitchFamily="34" charset="0"/>
              </a:rPr>
              <a:t>smernica</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za</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slanje</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smtClean="0">
                <a:solidFill>
                  <a:schemeClr val="bg2">
                    <a:lumMod val="50000"/>
                  </a:schemeClr>
                </a:solidFill>
                <a:latin typeface="Barlow Light" panose="020B0604020202020204" charset="0"/>
                <a:cs typeface="Segoe UI" panose="020B0502040204020203" pitchFamily="34" charset="0"/>
              </a:rPr>
              <a:t>push </a:t>
            </a:r>
            <a:r>
              <a:rPr lang="en-US" sz="1600" dirty="0" err="1">
                <a:solidFill>
                  <a:schemeClr val="bg2">
                    <a:lumMod val="50000"/>
                  </a:schemeClr>
                </a:solidFill>
                <a:latin typeface="Barlow Light" panose="020B0604020202020204" charset="0"/>
                <a:cs typeface="Segoe UI" panose="020B0502040204020203" pitchFamily="34" charset="0"/>
              </a:rPr>
              <a:t>obaveštenja</a:t>
            </a:r>
            <a:r>
              <a:rPr lang="en-US" sz="1600" dirty="0">
                <a:solidFill>
                  <a:schemeClr val="bg2">
                    <a:lumMod val="50000"/>
                  </a:schemeClr>
                </a:solidFill>
                <a:latin typeface="Barlow Light" panose="020B0604020202020204" charset="0"/>
                <a:cs typeface="Segoe UI" panose="020B0502040204020203" pitchFamily="34" charset="0"/>
              </a:rPr>
              <a:t> Web </a:t>
            </a:r>
            <a:r>
              <a:rPr lang="en-US" sz="1600" dirty="0" err="1" smtClean="0">
                <a:solidFill>
                  <a:schemeClr val="bg2">
                    <a:lumMod val="50000"/>
                  </a:schemeClr>
                </a:solidFill>
                <a:latin typeface="Barlow Light" panose="020B0604020202020204" charset="0"/>
                <a:cs typeface="Segoe UI" panose="020B0502040204020203" pitchFamily="34" charset="0"/>
              </a:rPr>
              <a:t>pretraživaču</a:t>
            </a:r>
            <a:r>
              <a:rPr lang="en-US" sz="1600" dirty="0" smtClean="0">
                <a:solidFill>
                  <a:schemeClr val="bg2">
                    <a:lumMod val="50000"/>
                  </a:schemeClr>
                </a:solidFill>
                <a:latin typeface="Barlow Light" panose="020B0604020202020204" charset="0"/>
                <a:cs typeface="Segoe UI" panose="020B0502040204020203" pitchFamily="34" charset="0"/>
              </a:rPr>
              <a:t>. </a:t>
            </a:r>
          </a:p>
          <a:p>
            <a:pPr marL="0" lvl="0" indent="0">
              <a:buNone/>
            </a:pPr>
            <a:r>
              <a:rPr lang="en-US" sz="1600" dirty="0" err="1" smtClean="0">
                <a:solidFill>
                  <a:schemeClr val="bg2">
                    <a:lumMod val="50000"/>
                  </a:schemeClr>
                </a:solidFill>
                <a:latin typeface="Barlow Light" panose="020B0604020202020204" charset="0"/>
                <a:cs typeface="Segoe UI" panose="020B0502040204020203" pitchFamily="34" charset="0"/>
              </a:rPr>
              <a:t>Entiteti</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err="1" smtClean="0">
                <a:solidFill>
                  <a:schemeClr val="bg2">
                    <a:lumMod val="50000"/>
                  </a:schemeClr>
                </a:solidFill>
                <a:latin typeface="Barlow Light" panose="020B0604020202020204" charset="0"/>
                <a:cs typeface="Segoe UI" panose="020B0502040204020203" pitchFamily="34" charset="0"/>
              </a:rPr>
              <a:t>protokola</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a:solidFill>
                  <a:schemeClr val="bg2">
                    <a:lumMod val="50000"/>
                  </a:schemeClr>
                </a:solidFill>
                <a:latin typeface="Barlow Light" panose="020B0604020202020204" charset="0"/>
                <a:cs typeface="Segoe UI" panose="020B0502040204020203" pitchFamily="34" charset="0"/>
              </a:rPr>
              <a:t>a</a:t>
            </a:r>
            <a:r>
              <a:rPr lang="sr-Latn-RS" sz="1600" dirty="0">
                <a:solidFill>
                  <a:schemeClr val="bg2">
                    <a:lumMod val="50000"/>
                  </a:schemeClr>
                </a:solidFill>
                <a:latin typeface="Barlow Light" panose="020B0604020202020204" charset="0"/>
                <a:cs typeface="Segoe UI" panose="020B0502040204020203" pitchFamily="34" charset="0"/>
              </a:rPr>
              <a:t>plikacioni server, korisnički agent, </a:t>
            </a:r>
            <a:r>
              <a:rPr lang="en-US" sz="1600" dirty="0">
                <a:solidFill>
                  <a:schemeClr val="bg2">
                    <a:lumMod val="50000"/>
                  </a:schemeClr>
                </a:solidFill>
                <a:latin typeface="Barlow Light" panose="020B0604020202020204" charset="0"/>
                <a:cs typeface="Segoe UI" panose="020B0502040204020203" pitchFamily="34" charset="0"/>
              </a:rPr>
              <a:t>push service, push subscription, push </a:t>
            </a:r>
            <a:r>
              <a:rPr lang="en-US" sz="1600" dirty="0" err="1" smtClean="0">
                <a:solidFill>
                  <a:schemeClr val="bg2">
                    <a:lumMod val="50000"/>
                  </a:schemeClr>
                </a:solidFill>
                <a:latin typeface="Barlow Light" panose="020B0604020202020204" charset="0"/>
                <a:cs typeface="Segoe UI" panose="020B0502040204020203" pitchFamily="34" charset="0"/>
              </a:rPr>
              <a:t>poruka</a:t>
            </a:r>
            <a:r>
              <a:rPr lang="sr-Latn-RS" sz="1600" dirty="0">
                <a:solidFill>
                  <a:schemeClr val="bg2">
                    <a:lumMod val="50000"/>
                  </a:schemeClr>
                </a:solidFill>
                <a:latin typeface="Barlow Light" panose="020B0604020202020204" charset="0"/>
                <a:cs typeface="Segoe UI" panose="020B0502040204020203" pitchFamily="34" charset="0"/>
              </a:rPr>
              <a:t> </a:t>
            </a:r>
            <a:r>
              <a:rPr lang="sr-Latn-RS" sz="1600" dirty="0" smtClean="0">
                <a:solidFill>
                  <a:schemeClr val="bg2">
                    <a:lumMod val="50000"/>
                  </a:schemeClr>
                </a:solidFill>
                <a:latin typeface="Barlow Light" panose="020B0604020202020204" charset="0"/>
                <a:cs typeface="Segoe UI" panose="020B0502040204020203" pitchFamily="34" charset="0"/>
              </a:rPr>
              <a:t>i</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a:solidFill>
                  <a:schemeClr val="bg2">
                    <a:lumMod val="50000"/>
                  </a:schemeClr>
                </a:solidFill>
                <a:latin typeface="Barlow Light" panose="020B0604020202020204" charset="0"/>
                <a:cs typeface="Segoe UI" panose="020B0502040204020203" pitchFamily="34" charset="0"/>
              </a:rPr>
              <a:t>VAPID </a:t>
            </a:r>
            <a:r>
              <a:rPr lang="en-US" sz="1600" dirty="0" err="1">
                <a:solidFill>
                  <a:schemeClr val="bg2">
                    <a:lumMod val="50000"/>
                  </a:schemeClr>
                </a:solidFill>
                <a:latin typeface="Barlow Light" panose="020B0604020202020204" charset="0"/>
                <a:cs typeface="Segoe UI" panose="020B0502040204020203" pitchFamily="34" charset="0"/>
              </a:rPr>
              <a:t>klju</a:t>
            </a:r>
            <a:r>
              <a:rPr lang="sr-Latn-RS" sz="1600" dirty="0" smtClean="0">
                <a:solidFill>
                  <a:schemeClr val="bg2">
                    <a:lumMod val="50000"/>
                  </a:schemeClr>
                </a:solidFill>
                <a:latin typeface="Barlow Light" panose="020B0604020202020204" charset="0"/>
                <a:cs typeface="Segoe UI" panose="020B0502040204020203" pitchFamily="34" charset="0"/>
              </a:rPr>
              <a:t>čevi.</a:t>
            </a:r>
            <a:endParaRPr sz="1600" dirty="0">
              <a:latin typeface="Barlow Light" panose="020B0604020202020204" charset="0"/>
            </a:endParaRPr>
          </a:p>
        </p:txBody>
      </p:sp>
      <p:sp>
        <p:nvSpPr>
          <p:cNvPr id="310" name="Google Shape;310;p21"/>
          <p:cNvSpPr txBox="1">
            <a:spLocks noGrp="1"/>
          </p:cNvSpPr>
          <p:nvPr>
            <p:ph type="body" idx="3"/>
          </p:nvPr>
        </p:nvSpPr>
        <p:spPr>
          <a:xfrm>
            <a:off x="282500" y="3140172"/>
            <a:ext cx="5664818" cy="1695179"/>
          </a:xfrm>
          <a:prstGeom prst="rect">
            <a:avLst/>
          </a:prstGeom>
        </p:spPr>
        <p:txBody>
          <a:bodyPr spcFirstLastPara="1" wrap="square" lIns="91425" tIns="91425" rIns="91425" bIns="91425" anchor="t" anchorCtr="0">
            <a:noAutofit/>
          </a:bodyPr>
          <a:lstStyle/>
          <a:p>
            <a:pPr marL="152400" indent="0">
              <a:buNone/>
            </a:pPr>
            <a:r>
              <a:rPr lang="en-US" sz="1800" b="1" dirty="0" smtClean="0">
                <a:solidFill>
                  <a:schemeClr val="bg2">
                    <a:lumMod val="50000"/>
                  </a:schemeClr>
                </a:solidFill>
                <a:latin typeface="Barlow Light" panose="020B0604020202020204" charset="0"/>
                <a:cs typeface="Segoe UI" panose="020B0502040204020203" pitchFamily="34" charset="0"/>
              </a:rPr>
              <a:t>Notifications </a:t>
            </a:r>
            <a:r>
              <a:rPr lang="en-US" sz="1800" b="1" dirty="0">
                <a:solidFill>
                  <a:schemeClr val="bg2">
                    <a:lumMod val="50000"/>
                  </a:schemeClr>
                </a:solidFill>
                <a:latin typeface="Barlow Light" panose="020B0604020202020204" charset="0"/>
                <a:cs typeface="Segoe UI" panose="020B0502040204020203" pitchFamily="34" charset="0"/>
              </a:rPr>
              <a:t>API</a:t>
            </a:r>
            <a:endParaRPr lang="sr-Latn-RS" sz="1800" b="1" dirty="0">
              <a:solidFill>
                <a:schemeClr val="bg2">
                  <a:lumMod val="50000"/>
                </a:schemeClr>
              </a:solidFill>
              <a:latin typeface="Barlow Light" panose="020B0604020202020204" charset="0"/>
              <a:cs typeface="Segoe UI" panose="020B0502040204020203" pitchFamily="34" charset="0"/>
            </a:endParaRPr>
          </a:p>
          <a:p>
            <a:pPr marL="152400" indent="0">
              <a:buNone/>
            </a:pPr>
            <a:r>
              <a:rPr lang="en-US" sz="1600" dirty="0">
                <a:solidFill>
                  <a:schemeClr val="bg2">
                    <a:lumMod val="50000"/>
                  </a:schemeClr>
                </a:solidFill>
                <a:latin typeface="Barlow Light" panose="020B0604020202020204" charset="0"/>
                <a:cs typeface="Segoe UI" panose="020B0502040204020203" pitchFamily="34" charset="0"/>
              </a:rPr>
              <a:t>API </a:t>
            </a:r>
            <a:r>
              <a:rPr lang="en-US" sz="1600" dirty="0" err="1">
                <a:solidFill>
                  <a:schemeClr val="bg2">
                    <a:lumMod val="50000"/>
                  </a:schemeClr>
                </a:solidFill>
                <a:latin typeface="Barlow Light" panose="020B0604020202020204" charset="0"/>
                <a:cs typeface="Segoe UI" panose="020B0502040204020203" pitchFamily="34" charset="0"/>
              </a:rPr>
              <a:t>pretraživača</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koji</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a:solidFill>
                  <a:schemeClr val="bg2">
                    <a:lumMod val="50000"/>
                  </a:schemeClr>
                </a:solidFill>
                <a:latin typeface="Barlow Light" panose="020B0604020202020204" charset="0"/>
                <a:cs typeface="Segoe UI" panose="020B0502040204020203" pitchFamily="34" charset="0"/>
              </a:rPr>
              <a:t>omogućava</a:t>
            </a:r>
            <a:r>
              <a:rPr lang="en-US" sz="1600" dirty="0">
                <a:solidFill>
                  <a:schemeClr val="bg2">
                    <a:lumMod val="50000"/>
                  </a:schemeClr>
                </a:solidFill>
                <a:latin typeface="Barlow Light" panose="020B0604020202020204" charset="0"/>
                <a:cs typeface="Segoe UI" panose="020B0502040204020203" pitchFamily="34" charset="0"/>
              </a:rPr>
              <a:t> Web </a:t>
            </a:r>
            <a:r>
              <a:rPr lang="en-US" sz="1600" dirty="0" err="1">
                <a:solidFill>
                  <a:schemeClr val="bg2">
                    <a:lumMod val="50000"/>
                  </a:schemeClr>
                </a:solidFill>
                <a:latin typeface="Barlow Light" panose="020B0604020202020204" charset="0"/>
                <a:cs typeface="Segoe UI" panose="020B0502040204020203" pitchFamily="34" charset="0"/>
              </a:rPr>
              <a:t>aplikacijama</a:t>
            </a:r>
            <a:r>
              <a:rPr lang="en-US" sz="1600" dirty="0">
                <a:solidFill>
                  <a:schemeClr val="bg2">
                    <a:lumMod val="50000"/>
                  </a:schemeClr>
                </a:solidFill>
                <a:latin typeface="Barlow Light" panose="020B0604020202020204" charset="0"/>
                <a:cs typeface="Segoe UI" panose="020B0502040204020203" pitchFamily="34" charset="0"/>
              </a:rPr>
              <a:t> da </a:t>
            </a:r>
            <a:r>
              <a:rPr lang="sr-Latn-RS" sz="1600" dirty="0" smtClean="0">
                <a:solidFill>
                  <a:schemeClr val="bg2">
                    <a:lumMod val="50000"/>
                  </a:schemeClr>
                </a:solidFill>
                <a:latin typeface="Barlow Light" panose="020B0604020202020204" charset="0"/>
                <a:cs typeface="Segoe UI" panose="020B0502040204020203" pitchFamily="34" charset="0"/>
              </a:rPr>
              <a:t>prikazuju</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a:solidFill>
                  <a:schemeClr val="bg2">
                    <a:lumMod val="50000"/>
                  </a:schemeClr>
                </a:solidFill>
                <a:latin typeface="Barlow Light" panose="020B0604020202020204" charset="0"/>
                <a:cs typeface="Segoe UI" panose="020B0502040204020203" pitchFamily="34" charset="0"/>
              </a:rPr>
              <a:t>push </a:t>
            </a:r>
            <a:r>
              <a:rPr lang="en-US" sz="1600" dirty="0" err="1" smtClean="0">
                <a:solidFill>
                  <a:schemeClr val="bg2">
                    <a:lumMod val="50000"/>
                  </a:schemeClr>
                </a:solidFill>
                <a:latin typeface="Barlow Light" panose="020B0604020202020204" charset="0"/>
                <a:cs typeface="Segoe UI" panose="020B0502040204020203" pitchFamily="34" charset="0"/>
              </a:rPr>
              <a:t>obaveštenja</a:t>
            </a:r>
            <a:r>
              <a:rPr lang="en-US" sz="1600" dirty="0" smtClean="0">
                <a:solidFill>
                  <a:schemeClr val="bg2">
                    <a:lumMod val="50000"/>
                  </a:schemeClr>
                </a:solidFill>
                <a:latin typeface="Barlow Light" panose="020B0604020202020204" charset="0"/>
                <a:cs typeface="Segoe UI" panose="020B0502040204020203" pitchFamily="34" charset="0"/>
              </a:rPr>
              <a:t> u </a:t>
            </a:r>
            <a:r>
              <a:rPr lang="en-US" sz="1600" dirty="0" err="1" smtClean="0">
                <a:solidFill>
                  <a:schemeClr val="bg2">
                    <a:lumMod val="50000"/>
                  </a:schemeClr>
                </a:solidFill>
                <a:latin typeface="Barlow Light" panose="020B0604020202020204" charset="0"/>
                <a:cs typeface="Segoe UI" panose="020B0502040204020203" pitchFamily="34" charset="0"/>
              </a:rPr>
              <a:t>kontekstu</a:t>
            </a:r>
            <a:r>
              <a:rPr lang="en-US" sz="1600" dirty="0" smtClean="0">
                <a:solidFill>
                  <a:schemeClr val="bg2">
                    <a:lumMod val="50000"/>
                  </a:schemeClr>
                </a:solidFill>
                <a:latin typeface="Barlow Light" panose="020B0604020202020204" charset="0"/>
                <a:cs typeface="Segoe UI" panose="020B0502040204020203" pitchFamily="34" charset="0"/>
              </a:rPr>
              <a:t> same </a:t>
            </a:r>
            <a:r>
              <a:rPr lang="en-US" sz="1600" dirty="0" err="1" smtClean="0">
                <a:solidFill>
                  <a:schemeClr val="bg2">
                    <a:lumMod val="50000"/>
                  </a:schemeClr>
                </a:solidFill>
                <a:latin typeface="Barlow Light" panose="020B0604020202020204" charset="0"/>
                <a:cs typeface="Segoe UI" panose="020B0502040204020203" pitchFamily="34" charset="0"/>
              </a:rPr>
              <a:t>aplikacije</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err="1" smtClean="0">
                <a:solidFill>
                  <a:schemeClr val="bg2">
                    <a:lumMod val="50000"/>
                  </a:schemeClr>
                </a:solidFill>
                <a:latin typeface="Barlow Light" panose="020B0604020202020204" charset="0"/>
                <a:cs typeface="Segoe UI" panose="020B0502040204020203" pitchFamily="34" charset="0"/>
              </a:rPr>
              <a:t>Koristi</a:t>
            </a:r>
            <a:r>
              <a:rPr lang="en-US" sz="1600" dirty="0" smtClean="0">
                <a:solidFill>
                  <a:schemeClr val="bg2">
                    <a:lumMod val="50000"/>
                  </a:schemeClr>
                </a:solidFill>
                <a:latin typeface="Barlow Light" panose="020B0604020202020204" charset="0"/>
                <a:cs typeface="Segoe UI" panose="020B0502040204020203" pitchFamily="34" charset="0"/>
              </a:rPr>
              <a:t> se </a:t>
            </a:r>
            <a:r>
              <a:rPr lang="en-US" sz="1600" dirty="0" err="1" smtClean="0">
                <a:solidFill>
                  <a:schemeClr val="bg2">
                    <a:lumMod val="50000"/>
                  </a:schemeClr>
                </a:solidFill>
                <a:latin typeface="Barlow Light" panose="020B0604020202020204" charset="0"/>
                <a:cs typeface="Segoe UI" panose="020B0502040204020203" pitchFamily="34" charset="0"/>
              </a:rPr>
              <a:t>za</a:t>
            </a:r>
            <a:r>
              <a:rPr lang="en-US" sz="1600" dirty="0" smtClean="0">
                <a:solidFill>
                  <a:schemeClr val="bg2">
                    <a:lumMod val="50000"/>
                  </a:schemeClr>
                </a:solidFill>
                <a:latin typeface="Barlow Light" panose="020B0604020202020204" charset="0"/>
                <a:cs typeface="Segoe UI" panose="020B0502040204020203" pitchFamily="34" charset="0"/>
              </a:rPr>
              <a:t> </a:t>
            </a:r>
            <a:r>
              <a:rPr lang="sr-Latn-RS" sz="1600" dirty="0" smtClean="0">
                <a:solidFill>
                  <a:schemeClr val="bg2">
                    <a:lumMod val="50000"/>
                  </a:schemeClr>
                </a:solidFill>
                <a:latin typeface="Barlow Light" panose="020B0604020202020204" charset="0"/>
                <a:cs typeface="Segoe UI" panose="020B0502040204020203" pitchFamily="34" charset="0"/>
              </a:rPr>
              <a:t>i </a:t>
            </a:r>
            <a:r>
              <a:rPr lang="en-US" sz="1600" dirty="0" err="1" smtClean="0">
                <a:solidFill>
                  <a:schemeClr val="bg2">
                    <a:lumMod val="50000"/>
                  </a:schemeClr>
                </a:solidFill>
                <a:latin typeface="Barlow Light" panose="020B0604020202020204" charset="0"/>
                <a:cs typeface="Segoe UI" panose="020B0502040204020203" pitchFamily="34" charset="0"/>
              </a:rPr>
              <a:t>zahtevanje</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err="1" smtClean="0">
                <a:solidFill>
                  <a:schemeClr val="bg2">
                    <a:lumMod val="50000"/>
                  </a:schemeClr>
                </a:solidFill>
                <a:latin typeface="Barlow Light" panose="020B0604020202020204" charset="0"/>
                <a:cs typeface="Segoe UI" panose="020B0502040204020203" pitchFamily="34" charset="0"/>
              </a:rPr>
              <a:t>dozvole</a:t>
            </a:r>
            <a:r>
              <a:rPr lang="en-US" sz="1600" dirty="0" smtClean="0">
                <a:solidFill>
                  <a:schemeClr val="bg2">
                    <a:lumMod val="50000"/>
                  </a:schemeClr>
                </a:solidFill>
                <a:latin typeface="Barlow Light" panose="020B0604020202020204" charset="0"/>
                <a:cs typeface="Segoe UI" panose="020B0502040204020203" pitchFamily="34" charset="0"/>
              </a:rPr>
              <a:t> od </a:t>
            </a:r>
            <a:r>
              <a:rPr lang="en-US" sz="1600" dirty="0" err="1" smtClean="0">
                <a:solidFill>
                  <a:schemeClr val="bg2">
                    <a:lumMod val="50000"/>
                  </a:schemeClr>
                </a:solidFill>
                <a:latin typeface="Barlow Light" panose="020B0604020202020204" charset="0"/>
                <a:cs typeface="Segoe UI" panose="020B0502040204020203" pitchFamily="34" charset="0"/>
              </a:rPr>
              <a:t>korisnika</a:t>
            </a:r>
            <a:r>
              <a:rPr lang="en-US" sz="1600" dirty="0">
                <a:solidFill>
                  <a:schemeClr val="bg2">
                    <a:lumMod val="50000"/>
                  </a:schemeClr>
                </a:solidFill>
                <a:latin typeface="Barlow Light" panose="020B0604020202020204" charset="0"/>
                <a:cs typeface="Segoe UI" panose="020B0502040204020203" pitchFamily="34" charset="0"/>
              </a:rPr>
              <a:t> </a:t>
            </a:r>
            <a:r>
              <a:rPr lang="en-US" sz="1600" dirty="0" err="1" smtClean="0">
                <a:solidFill>
                  <a:schemeClr val="bg2">
                    <a:lumMod val="50000"/>
                  </a:schemeClr>
                </a:solidFill>
                <a:latin typeface="Barlow Light" panose="020B0604020202020204" charset="0"/>
                <a:cs typeface="Segoe UI" panose="020B0502040204020203" pitchFamily="34" charset="0"/>
              </a:rPr>
              <a:t>za</a:t>
            </a:r>
            <a:r>
              <a:rPr lang="en-US" sz="1600" dirty="0" smtClean="0">
                <a:solidFill>
                  <a:schemeClr val="bg2">
                    <a:lumMod val="50000"/>
                  </a:schemeClr>
                </a:solidFill>
                <a:latin typeface="Barlow Light" panose="020B0604020202020204" charset="0"/>
                <a:cs typeface="Segoe UI" panose="020B0502040204020203" pitchFamily="34" charset="0"/>
              </a:rPr>
              <a:t> </a:t>
            </a:r>
            <a:r>
              <a:rPr lang="en-US" sz="1600" dirty="0" err="1" smtClean="0">
                <a:solidFill>
                  <a:schemeClr val="bg2">
                    <a:lumMod val="50000"/>
                  </a:schemeClr>
                </a:solidFill>
                <a:latin typeface="Barlow Light" panose="020B0604020202020204" charset="0"/>
                <a:cs typeface="Segoe UI" panose="020B0502040204020203" pitchFamily="34" charset="0"/>
              </a:rPr>
              <a:t>prikaz</a:t>
            </a:r>
            <a:r>
              <a:rPr lang="en-US" sz="1600" dirty="0" smtClean="0">
                <a:solidFill>
                  <a:schemeClr val="bg2">
                    <a:lumMod val="50000"/>
                  </a:schemeClr>
                </a:solidFill>
                <a:latin typeface="Barlow Light" panose="020B0604020202020204" charset="0"/>
                <a:cs typeface="Segoe UI" panose="020B0502040204020203" pitchFamily="34" charset="0"/>
              </a:rPr>
              <a:t> push </a:t>
            </a:r>
            <a:r>
              <a:rPr lang="en-US" sz="1600" dirty="0" err="1" smtClean="0">
                <a:solidFill>
                  <a:schemeClr val="bg2">
                    <a:lumMod val="50000"/>
                  </a:schemeClr>
                </a:solidFill>
                <a:latin typeface="Barlow Light" panose="020B0604020202020204" charset="0"/>
                <a:cs typeface="Segoe UI" panose="020B0502040204020203" pitchFamily="34" charset="0"/>
              </a:rPr>
              <a:t>obave</a:t>
            </a:r>
            <a:r>
              <a:rPr lang="sr-Latn-RS" sz="1600" dirty="0" smtClean="0">
                <a:solidFill>
                  <a:schemeClr val="bg2">
                    <a:lumMod val="50000"/>
                  </a:schemeClr>
                </a:solidFill>
                <a:latin typeface="Barlow Light" panose="020B0604020202020204" charset="0"/>
                <a:cs typeface="Segoe UI" panose="020B0502040204020203" pitchFamily="34" charset="0"/>
              </a:rPr>
              <a:t>štenja.</a:t>
            </a:r>
            <a:endParaRPr lang="sr-Latn-RS" sz="1800" dirty="0">
              <a:solidFill>
                <a:schemeClr val="bg2">
                  <a:lumMod val="50000"/>
                </a:schemeClr>
              </a:solidFill>
              <a:latin typeface="Barlow Light" panose="020B0604020202020204" charset="0"/>
              <a:cs typeface="Segoe UI" panose="020B0502040204020203" pitchFamily="34"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22318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2857</TotalTime>
  <Words>2559</Words>
  <Application>Microsoft Office PowerPoint</Application>
  <PresentationFormat>On-screen Show (16:9)</PresentationFormat>
  <Paragraphs>224</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Barlow Light</vt:lpstr>
      <vt:lpstr>Calibri</vt:lpstr>
      <vt:lpstr>Arial</vt:lpstr>
      <vt:lpstr>Wingdings</vt:lpstr>
      <vt:lpstr>Miriam Libre</vt:lpstr>
      <vt:lpstr>Tahoma</vt:lpstr>
      <vt:lpstr>Segoe UI</vt:lpstr>
      <vt:lpstr>Barlow</vt:lpstr>
      <vt:lpstr>Roderigo template</vt:lpstr>
      <vt:lpstr>Mobilna aplikacija za anketiranje – Progressive Web aplikacija korišćenjem React i .NET tehnologija </vt:lpstr>
      <vt:lpstr>PROGRESSIVE WEB APLIKACIJE</vt:lpstr>
      <vt:lpstr>KARAKTERISTIKE</vt:lpstr>
      <vt:lpstr>PREDNOSTI</vt:lpstr>
      <vt:lpstr>NEDOSTACI</vt:lpstr>
      <vt:lpstr>KAKO RADE PWA</vt:lpstr>
      <vt:lpstr>ZADATAK</vt:lpstr>
      <vt:lpstr>FUNKCIJE APLIKACIJE</vt:lpstr>
      <vt:lpstr>PUSH OBAVEŠTENJA KOD PWA</vt:lpstr>
      <vt:lpstr>PUSH OBAVEŠTENJA KOD PWA</vt:lpstr>
      <vt:lpstr>PUSH OBAVEŠTENJA KOD PWA</vt:lpstr>
      <vt:lpstr>PowerPoint Presentation</vt:lpstr>
      <vt:lpstr>APLIKACIONI SERVER</vt:lpstr>
      <vt:lpstr>NOTIFICATIONS SERVICE</vt:lpstr>
      <vt:lpstr>KLIJENTSKA APLIKACIJA</vt:lpstr>
      <vt:lpstr>SERVICE WORKER</vt:lpstr>
      <vt:lpstr>SERVICE WORKER</vt:lpstr>
      <vt:lpstr>PowerPoint Presentation</vt:lpstr>
      <vt:lpstr>PowerPoint Presentation</vt:lpstr>
      <vt:lpstr>PowerPoint Presentation</vt:lpstr>
      <vt:lpstr>PowerPoint Presentation</vt:lpstr>
      <vt:lpstr>PowerPoint Presentation</vt:lpstr>
      <vt:lpstr>PowerPoint Presentation</vt:lpstr>
      <vt:lpstr>ZAKLJUČAK</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Mobilna aplikacija za anketiranje – Progressive Web aplikacija korišćenjem React i .NET tehnologija </dc:title>
  <cp:lastModifiedBy>Nenad Kragovic</cp:lastModifiedBy>
  <cp:revision>102</cp:revision>
  <dcterms:modified xsi:type="dcterms:W3CDTF">2023-03-15T09:01:31Z</dcterms:modified>
</cp:coreProperties>
</file>