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67" r:id="rId6"/>
    <p:sldId id="268" r:id="rId7"/>
    <p:sldId id="269" r:id="rId8"/>
    <p:sldId id="262" r:id="rId9"/>
    <p:sldId id="265" r:id="rId10"/>
    <p:sldId id="266" r:id="rId11"/>
    <p:sldId id="270" r:id="rId12"/>
    <p:sldId id="271" r:id="rId13"/>
    <p:sldId id="273" r:id="rId14"/>
    <p:sldId id="272" r:id="rId15"/>
    <p:sldId id="274" r:id="rId1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F0B5F31-454C-4701-B8A1-7938B4FEB9D2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36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CB0E7EC-5ECD-4410-94FE-B88911846963}" type="slidenum">
              <a:rPr lang="en-US" sz="1200">
                <a:latin typeface="Times New Roman"/>
              </a:rPr>
              <a:t>1</a:t>
            </a:fld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128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/>
          <p:nvPr/>
        </p:nvSpPr>
        <p:spPr>
          <a:xfrm>
            <a:off x="1824840" y="1048320"/>
            <a:ext cx="678204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 1"/>
          <p:cNvSpPr/>
          <p:nvPr/>
        </p:nvSpPr>
        <p:spPr>
          <a:xfrm>
            <a:off x="1825560" y="1049040"/>
            <a:ext cx="67816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3yeq817N4" TargetMode="External"/><Relationship Id="rId2" Type="http://schemas.openxmlformats.org/officeDocument/2006/relationships/hyperlink" Target="https://photomath.net/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09480" y="5715000"/>
            <a:ext cx="7770240" cy="55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201</a:t>
            </a:r>
            <a:r>
              <a:rPr lang="sr-Latn-RS" sz="2000" dirty="0" smtClean="0">
                <a:solidFill>
                  <a:srgbClr val="000000"/>
                </a:solidFill>
                <a:latin typeface="+mj-lt"/>
              </a:rPr>
              <a:t>5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.</a:t>
            </a:r>
            <a:endParaRPr dirty="0">
              <a:latin typeface="+mj-lt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219320" y="3124080"/>
            <a:ext cx="639864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+mj-lt"/>
              </a:rPr>
              <a:t>MathOCR</a:t>
            </a:r>
            <a:endParaRPr dirty="0">
              <a:latin typeface="+mj-lt"/>
            </a:endParaRPr>
          </a:p>
        </p:txBody>
      </p:sp>
      <p:sp>
        <p:nvSpPr>
          <p:cNvPr id="154" name="Line 3"/>
          <p:cNvSpPr/>
          <p:nvPr/>
        </p:nvSpPr>
        <p:spPr>
          <a:xfrm>
            <a:off x="1981080" y="1295280"/>
            <a:ext cx="67816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5" name="CustomShape 4"/>
          <p:cNvSpPr/>
          <p:nvPr/>
        </p:nvSpPr>
        <p:spPr>
          <a:xfrm>
            <a:off x="2666880" y="838080"/>
            <a:ext cx="6093720" cy="33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+mj-lt"/>
              </a:rPr>
              <a:t>Katedra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za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informatiku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Fakultet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tehničkih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nauka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Novi Sad</a:t>
            </a:r>
            <a:endParaRPr dirty="0">
              <a:latin typeface="+mj-lt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666620" y="1324439"/>
            <a:ext cx="6550920" cy="759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 dirty="0" err="1">
                <a:solidFill>
                  <a:srgbClr val="000000"/>
                </a:solidFill>
                <a:latin typeface="+mj-lt"/>
              </a:rPr>
              <a:t>Projekat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iz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predmeta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: Soft computing</a:t>
            </a:r>
            <a:endParaRPr dirty="0">
              <a:latin typeface="+mj-lt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6019920" y="5532480"/>
            <a:ext cx="2512440" cy="515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Arial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r>
              <a:rPr lang="sr-Latn-RS" sz="1400" dirty="0" smtClean="0">
                <a:solidFill>
                  <a:srgbClr val="000000"/>
                </a:solidFill>
                <a:latin typeface="Arial"/>
              </a:rPr>
              <a:t>Nenad Rad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, RA</a:t>
            </a:r>
            <a:r>
              <a:rPr lang="sr-Latn-RS" sz="1400" dirty="0" smtClean="0">
                <a:solidFill>
                  <a:srgbClr val="000000"/>
                </a:solidFill>
                <a:latin typeface="Arial"/>
              </a:rPr>
              <a:t>149</a:t>
            </a:r>
            <a:r>
              <a:rPr lang="en-US" sz="1400" dirty="0" smtClean="0">
                <a:solidFill>
                  <a:srgbClr val="000000"/>
                </a:solidFill>
                <a:latin typeface="Arial"/>
              </a:rPr>
              <a:t>/201</a:t>
            </a:r>
            <a:r>
              <a:rPr lang="sr-Latn-RS" sz="1400" dirty="0" smtClean="0">
                <a:solidFill>
                  <a:srgbClr val="000000"/>
                </a:solidFill>
                <a:latin typeface="Arial"/>
              </a:rPr>
              <a:t>2</a:t>
            </a:r>
            <a:endParaRPr dirty="0"/>
          </a:p>
        </p:txBody>
      </p:sp>
      <p:sp>
        <p:nvSpPr>
          <p:cNvPr id="158" name="CustomShape 7"/>
          <p:cNvSpPr/>
          <p:nvPr/>
        </p:nvSpPr>
        <p:spPr>
          <a:xfrm>
            <a:off x="457200" y="5334120"/>
            <a:ext cx="2418840" cy="1154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</a:rPr>
              <a:t>Profesor</a:t>
            </a:r>
            <a:r>
              <a:rPr lang="en-US" sz="1400" b="1" dirty="0">
                <a:solidFill>
                  <a:srgbClr val="000000"/>
                </a:solidFill>
                <a:latin typeface="Arial"/>
              </a:rPr>
              <a:t>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doc. 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dr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Đorđe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Obradović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Arial"/>
              </a:rPr>
              <a:t>Asistent</a:t>
            </a:r>
            <a:r>
              <a:rPr lang="en-US" sz="1400" b="1" dirty="0">
                <a:solidFill>
                  <a:srgbClr val="000000"/>
                </a:solidFill>
                <a:latin typeface="Arial"/>
              </a:rPr>
              <a:t>:</a:t>
            </a:r>
            <a:endParaRPr dirty="0"/>
          </a:p>
          <a:p>
            <a:pPr>
              <a:lnSpc>
                <a:spcPct val="100000"/>
              </a:lnSpc>
            </a:pPr>
            <a:r>
              <a:rPr lang="sr-Latn-RS" sz="1400" dirty="0" smtClean="0">
                <a:solidFill>
                  <a:srgbClr val="000000"/>
                </a:solidFill>
                <a:latin typeface="Arial"/>
              </a:rPr>
              <a:t>Marko Jocić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Implementacija</a:t>
            </a:r>
            <a:br>
              <a:rPr lang="sr-Latn-RS" dirty="0" smtClean="0"/>
            </a:b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21772"/>
            <a:ext cx="8229240" cy="5400129"/>
          </a:xfrm>
        </p:spPr>
        <p:txBody>
          <a:bodyPr/>
          <a:lstStyle/>
          <a:p>
            <a:r>
              <a:rPr lang="sr-Latn-RS" dirty="0" smtClean="0"/>
              <a:t> </a:t>
            </a:r>
            <a:r>
              <a:rPr lang="sr-Latn-RS" u="sng" dirty="0" smtClean="0"/>
              <a:t>Kreiranje obučavajućeg skupa</a:t>
            </a:r>
            <a:endParaRPr lang="sr-Latn-RS" dirty="0"/>
          </a:p>
          <a:p>
            <a:pPr>
              <a:buFontTx/>
              <a:buChar char="-"/>
            </a:pPr>
            <a:r>
              <a:rPr lang="sr-Latn-RS" dirty="0" smtClean="0"/>
              <a:t>Izdvajanje regiona iz slike za uzorcima svakog elementa koji treba biti prepoznat, razvrstavanje po folderima, svaki folder ima naziv elementa i sadrži određen broj uzoraka istog</a:t>
            </a:r>
          </a:p>
          <a:p>
            <a:pPr>
              <a:buFontTx/>
              <a:buChar char="-"/>
            </a:pPr>
            <a:r>
              <a:rPr lang="sr-Latn-RS" dirty="0" smtClean="0"/>
              <a:t>Formiranje .tif slike prolazeći kroz formirane foldere i kreiranje odgovarajućeg .box fajla potrebnog za obučavanje </a:t>
            </a:r>
          </a:p>
          <a:p>
            <a:pPr>
              <a:buFontTx/>
              <a:buChar char="-"/>
            </a:pPr>
            <a:r>
              <a:rPr lang="sr-Latn-RS" dirty="0" smtClean="0"/>
              <a:t>Pozivanjem određenih tesseract komandi iz komande linije koristeći .tif sliku sa uzorcima i odgovarajući .box fajl, dobija se nova datoteka sa ekstenzijom .traineddata, koja predstavlja novokreirani obučavajući skup</a:t>
            </a:r>
          </a:p>
          <a:p>
            <a:pPr>
              <a:buFontTx/>
              <a:buChar char="-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0363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Implementacija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301"/>
            <a:ext cx="9144000" cy="48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Implementacija 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604519"/>
            <a:ext cx="8229240" cy="4899797"/>
          </a:xfrm>
        </p:spPr>
        <p:txBody>
          <a:bodyPr/>
          <a:lstStyle/>
          <a:p>
            <a:r>
              <a:rPr lang="sr-Latn-RS" u="sng" dirty="0" smtClean="0"/>
              <a:t>Izdvajanje i prepoznavanje regiona</a:t>
            </a:r>
          </a:p>
          <a:p>
            <a:pPr>
              <a:buFontTx/>
              <a:buChar char="-"/>
            </a:pPr>
            <a:r>
              <a:rPr lang="sr-Latn-RS" dirty="0" smtClean="0"/>
              <a:t>Nakon primene potrebnih transformacija nad slikom, vrši se izdvajanje regiona – korišćenje OpenCV biblioteke</a:t>
            </a:r>
          </a:p>
          <a:p>
            <a:pPr>
              <a:buFontTx/>
              <a:buChar char="-"/>
            </a:pPr>
            <a:r>
              <a:rPr lang="sr-Latn-RS" dirty="0" smtClean="0"/>
              <a:t>Jedan po jedan region se prepoznaju korišćenjem tess-two biblioteke i novokreiranog obučavajućeg skupa</a:t>
            </a:r>
          </a:p>
          <a:p>
            <a:pPr>
              <a:buFontTx/>
              <a:buChar char="-"/>
            </a:pPr>
            <a:r>
              <a:rPr lang="sr-Latn-RS" dirty="0" smtClean="0"/>
              <a:t>Formiranje upita koji predstavlja matematički izraz, koji se dalje obrađuje od strane WolframAlpha  - dobijanje rezultata/rešenja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2610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Korišćenje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66" y="1637732"/>
            <a:ext cx="3116168" cy="48618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12" y="1637732"/>
            <a:ext cx="2934385" cy="48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3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828800" y="257760"/>
            <a:ext cx="6855840" cy="68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dirty="0" err="1" smtClean="0">
                <a:solidFill>
                  <a:srgbClr val="000000"/>
                </a:solidFill>
                <a:latin typeface="+mj-lt"/>
              </a:rPr>
              <a:t>Zadatak</a:t>
            </a:r>
            <a:r>
              <a:rPr lang="sr-Latn-RS" sz="3200" smtClean="0">
                <a:solidFill>
                  <a:srgbClr val="000000"/>
                </a:solidFill>
                <a:latin typeface="+mj-lt"/>
              </a:rPr>
              <a:t> </a:t>
            </a:r>
            <a:endParaRPr dirty="0">
              <a:latin typeface="+mj-lt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658160"/>
            <a:ext cx="8227440" cy="452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Implementirati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softverski</a:t>
            </a:r>
            <a:r>
              <a:rPr lang="en-US" sz="2000" dirty="0" smtClean="0">
                <a:solidFill>
                  <a:srgbClr val="000000"/>
                </a:solidFill>
              </a:rPr>
              <a:t> s</a:t>
            </a:r>
            <a:r>
              <a:rPr lang="sr-Latn-RS" sz="2000" dirty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stem (android </a:t>
            </a:r>
            <a:r>
              <a:rPr lang="en-US" sz="2000" dirty="0" err="1" smtClean="0">
                <a:solidFill>
                  <a:srgbClr val="000000"/>
                </a:solidFill>
              </a:rPr>
              <a:t>aplikaciju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sz="2000" dirty="0" err="1">
                <a:solidFill>
                  <a:srgbClr val="000000"/>
                </a:solidFill>
              </a:rPr>
              <a:t>za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prepoznavanje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sr-Latn-RS" sz="2000" dirty="0" smtClean="0">
                <a:solidFill>
                  <a:srgbClr val="000000"/>
                </a:solidFill>
              </a:rPr>
              <a:t>ručno napisane matematičke jednačine – brojevi, matematičke operacije i funkcije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endParaRPr sz="2000" dirty="0" smtClean="0"/>
          </a:p>
          <a:p>
            <a:pPr algn="r">
              <a:lnSpc>
                <a:spcPct val="100000"/>
              </a:lnSpc>
            </a:pPr>
            <a:endParaRPr sz="2000" dirty="0" smtClean="0"/>
          </a:p>
          <a:p>
            <a:pPr algn="r">
              <a:lnSpc>
                <a:spcPct val="100000"/>
              </a:lnSpc>
            </a:pPr>
            <a:r>
              <a:rPr lang="sr-Latn-RS" sz="2000" dirty="0" smtClean="0">
                <a:solidFill>
                  <a:srgbClr val="000000"/>
                </a:solidFill>
              </a:rPr>
              <a:t>Nakon uspešnog prepoznavanja, naredni zadatak sistema je da prepoznatu jednačinu reši i da rešenje prikaže korisniku.</a:t>
            </a:r>
            <a:endParaRPr sz="2000" dirty="0" smtClean="0"/>
          </a:p>
          <a:p>
            <a:pPr algn="r">
              <a:lnSpc>
                <a:spcPct val="100000"/>
              </a:lnSpc>
            </a:pPr>
            <a:endParaRPr sz="2000" dirty="0"/>
          </a:p>
          <a:p>
            <a:pPr algn="r">
              <a:lnSpc>
                <a:spcPct val="100000"/>
              </a:lnSpc>
            </a:pPr>
            <a:r>
              <a:rPr lang="en-US" sz="2000" dirty="0" err="1" smtClean="0">
                <a:solidFill>
                  <a:srgbClr val="000000"/>
                </a:solidFill>
              </a:rPr>
              <a:t>Implementaciju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izv</a:t>
            </a:r>
            <a:r>
              <a:rPr lang="sr-Latn-RS" sz="2000" dirty="0" smtClean="0">
                <a:solidFill>
                  <a:srgbClr val="000000"/>
                </a:solidFill>
              </a:rPr>
              <a:t>ršiti u programskom jeziku java.</a:t>
            </a:r>
            <a:endParaRPr sz="2000" dirty="0"/>
          </a:p>
          <a:p>
            <a:pPr algn="r">
              <a:lnSpc>
                <a:spcPct val="100000"/>
              </a:lnSpc>
            </a:pPr>
            <a:endParaRPr sz="2000" dirty="0"/>
          </a:p>
          <a:p>
            <a:pPr algn="r">
              <a:lnSpc>
                <a:spcPct val="100000"/>
              </a:lnSpc>
            </a:pPr>
            <a:r>
              <a:rPr lang="sr-Latn-RS" sz="2000" dirty="0" smtClean="0"/>
              <a:t>Verifikaciju izvršiti na izabranim primerima.</a:t>
            </a:r>
            <a:endParaRPr sz="2000" dirty="0"/>
          </a:p>
          <a:p>
            <a:pPr algn="r"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161" name="CustomShape 3"/>
          <p:cNvSpPr/>
          <p:nvPr/>
        </p:nvSpPr>
        <p:spPr>
          <a:xfrm>
            <a:off x="0" y="43920"/>
            <a:ext cx="182520" cy="3672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2" name="CustomShape 4"/>
          <p:cNvSpPr/>
          <p:nvPr/>
        </p:nvSpPr>
        <p:spPr>
          <a:xfrm>
            <a:off x="0" y="43920"/>
            <a:ext cx="182520" cy="3672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3" name="CustomShape 5"/>
          <p:cNvSpPr/>
          <p:nvPr/>
        </p:nvSpPr>
        <p:spPr>
          <a:xfrm>
            <a:off x="0" y="1196280"/>
            <a:ext cx="182520" cy="3672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4" name="CustomShape 6"/>
          <p:cNvSpPr/>
          <p:nvPr/>
        </p:nvSpPr>
        <p:spPr>
          <a:xfrm>
            <a:off x="0" y="43920"/>
            <a:ext cx="182520" cy="3672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5" name="CustomShape 7"/>
          <p:cNvSpPr/>
          <p:nvPr/>
        </p:nvSpPr>
        <p:spPr>
          <a:xfrm>
            <a:off x="0" y="1758600"/>
            <a:ext cx="182520" cy="36720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                             Kontakt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sr-Latn-RS" dirty="0" smtClean="0"/>
              <a:t>Nenad Rad RA149/2012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nenad.rad933@gmail.com</a:t>
            </a:r>
          </a:p>
        </p:txBody>
      </p:sp>
    </p:spTree>
    <p:extLst>
      <p:ext uri="{BB962C8B-B14F-4D97-AF65-F5344CB8AC3E}">
        <p14:creationId xmlns:p14="http://schemas.microsoft.com/office/powerpoint/2010/main" val="45940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		Prošireni zadatak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sr-Latn-RS" dirty="0" smtClean="0"/>
              <a:t>Potrebno je omogućiti da pri startovanju aplikacije korisnik uslika matematički izraz, rukom napisan na papiru</a:t>
            </a:r>
          </a:p>
          <a:p>
            <a:r>
              <a:rPr lang="sr-Latn-RS" dirty="0" smtClean="0"/>
              <a:t>Nakon toga, vrši se prepoznavanje matematičkog izraza sa slike</a:t>
            </a:r>
          </a:p>
          <a:p>
            <a:r>
              <a:rPr lang="sr-Latn-RS" dirty="0" smtClean="0"/>
              <a:t>Krajnji korak je računanje matematičkog izraza / rešavanja matematičke jednačine i prikazivanje rešenja korisniku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6005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	</a:t>
            </a:r>
            <a:r>
              <a:rPr lang="sr-Latn-RS" dirty="0" smtClean="0"/>
              <a:t>		Primeri za testiranje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823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8800" y="257760"/>
            <a:ext cx="6856200" cy="68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3200" dirty="0" smtClean="0">
                <a:solidFill>
                  <a:srgbClr val="000000"/>
                </a:solidFill>
                <a:latin typeface="+mj-lt"/>
              </a:rPr>
              <a:t>Komercijalna rešenja</a:t>
            </a:r>
            <a:endParaRPr dirty="0">
              <a:latin typeface="+mj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57560" y="1188720"/>
            <a:ext cx="8227800" cy="23187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sr-Latn-RS" sz="2400" dirty="0" smtClean="0">
                <a:solidFill>
                  <a:srgbClr val="000000"/>
                </a:solidFill>
                <a:latin typeface="Arial"/>
              </a:rPr>
              <a:t>Photomath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US" sz="2400" dirty="0">
                <a:solidFill>
                  <a:srgbClr val="00000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hlinkClick r:id="rId2"/>
              </a:rPr>
              <a:t>photomath.net/</a:t>
            </a:r>
            <a:endParaRPr lang="sr-Latn-RS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StarSymbol"/>
              <a:buChar char=""/>
            </a:pPr>
            <a:endParaRPr lang="sr-Latn-R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sr-Latn-RS" sz="2400" dirty="0" smtClean="0">
                <a:solidFill>
                  <a:srgbClr val="000000"/>
                </a:solidFill>
              </a:rPr>
              <a:t>Način funkcionisanja ove aplikacije može se videti na ovom linku: </a:t>
            </a:r>
            <a:r>
              <a:rPr lang="sr-Latn-RS" sz="2400" dirty="0" smtClean="0">
                <a:solidFill>
                  <a:srgbClr val="000000"/>
                </a:solidFill>
                <a:hlinkClick r:id="rId3"/>
              </a:rPr>
              <a:t>https://www.youtube.com/watch?v=WQ3yeq817N4</a:t>
            </a:r>
            <a:endParaRPr lang="sr-Latn-RS" sz="2400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StarSymbol"/>
              <a:buChar char=""/>
            </a:pPr>
            <a:endParaRPr lang="sr-Latn-RS" sz="2400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Font typeface="StarSymbol"/>
              <a:buChar char=""/>
            </a:pPr>
            <a:endParaRPr b="1" dirty="0"/>
          </a:p>
          <a:p>
            <a:pPr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197" name="CustomShape 3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8" name="CustomShape 4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9" name="CustomShape 5"/>
          <p:cNvSpPr/>
          <p:nvPr/>
        </p:nvSpPr>
        <p:spPr>
          <a:xfrm>
            <a:off x="0" y="119628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0" name="CustomShape 6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1" name="CustomShape 7"/>
          <p:cNvSpPr/>
          <p:nvPr/>
        </p:nvSpPr>
        <p:spPr>
          <a:xfrm>
            <a:off x="0" y="175860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2" y="3507475"/>
            <a:ext cx="5732059" cy="3224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828800" y="257760"/>
            <a:ext cx="6856200" cy="68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sr-Latn-RS" sz="3200" dirty="0" smtClean="0">
                <a:solidFill>
                  <a:srgbClr val="000000"/>
                </a:solidFill>
                <a:latin typeface="+mj-lt"/>
              </a:rPr>
              <a:t>Zajednčke osobine svih rešenja</a:t>
            </a:r>
            <a:endParaRPr lang="en-US" sz="3200" dirty="0" smtClean="0">
              <a:latin typeface="+mj-lt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1" name="CustomShape 2"/>
          <p:cNvSpPr/>
          <p:nvPr/>
        </p:nvSpPr>
        <p:spPr>
          <a:xfrm>
            <a:off x="457200" y="1196280"/>
            <a:ext cx="8227800" cy="539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-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najčešće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razvijeni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kao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Android/iOS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aplikacije</a:t>
            </a:r>
            <a:endParaRPr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prepoznaju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elemente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matematičkih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izraza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 odštampanih ili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napisanih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rukom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na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papiru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–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brojevi, slova, operacije, funkcije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u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realnom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vremenu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rešavaju prepoznatu matematičku jednačinu ili izračunavaju prepoznati matematički/brojevni izraz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-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matematičke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operacije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koje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prepoznaju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su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sabiranje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oduzimanje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         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množenje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deljenje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logaritam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stepenovanje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korenovanje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faktorijel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, sinus,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kosinus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tangens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,...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222" name="CustomShape 3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3" name="CustomShape 4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4" name="CustomShape 5"/>
          <p:cNvSpPr/>
          <p:nvPr/>
        </p:nvSpPr>
        <p:spPr>
          <a:xfrm>
            <a:off x="0" y="119628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5" name="CustomShape 6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6" name="CustomShape 7"/>
          <p:cNvSpPr/>
          <p:nvPr/>
        </p:nvSpPr>
        <p:spPr>
          <a:xfrm>
            <a:off x="0" y="1758600"/>
            <a:ext cx="182880" cy="3675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828800" y="257760"/>
            <a:ext cx="6856200" cy="68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sr-Latn-RS" sz="3200" dirty="0" smtClean="0">
                <a:solidFill>
                  <a:srgbClr val="000000"/>
                </a:solidFill>
                <a:latin typeface="+mj-lt"/>
              </a:rPr>
              <a:t>Specifičnost rešenja</a:t>
            </a:r>
            <a:endParaRPr dirty="0">
              <a:latin typeface="+mj-lt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560" y="1188720"/>
            <a:ext cx="8227800" cy="539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Kod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aplikacije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MathOCR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podržan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je rad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sa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jednom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promenljivom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sr-Latn-RS" sz="2000" dirty="0" smtClean="0">
                <a:solidFill>
                  <a:srgbClr val="000000"/>
                </a:solidFill>
                <a:latin typeface="Arial"/>
              </a:rPr>
              <a:t>nije podržano rešavanje matematičkih jednačina sa dve ili više promenljivih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r"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3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30" name="CustomShape 4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31" name="CustomShape 5"/>
          <p:cNvSpPr/>
          <p:nvPr/>
        </p:nvSpPr>
        <p:spPr>
          <a:xfrm>
            <a:off x="0" y="119628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32" name="CustomShape 6"/>
          <p:cNvSpPr/>
          <p:nvPr/>
        </p:nvSpPr>
        <p:spPr>
          <a:xfrm>
            <a:off x="0" y="43920"/>
            <a:ext cx="182880" cy="3675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33" name="CustomShape 7"/>
          <p:cNvSpPr/>
          <p:nvPr/>
        </p:nvSpPr>
        <p:spPr>
          <a:xfrm>
            <a:off x="0" y="1758600"/>
            <a:ext cx="182880" cy="3675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Implementacija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sr-Latn-RS" dirty="0" smtClean="0"/>
              <a:t>OpenCV biblioteka za programski jezik java – obrada slike i izdvajanje regiona/matematičkih elemenata sa slike</a:t>
            </a:r>
          </a:p>
          <a:p>
            <a:r>
              <a:rPr lang="sr-Latn-RS" dirty="0" smtClean="0"/>
              <a:t>Tesseract OCR engine – software korišćen za kreiranje obučavajućeg skupa</a:t>
            </a:r>
          </a:p>
          <a:p>
            <a:r>
              <a:rPr lang="sr-Latn-RS" dirty="0" smtClean="0"/>
              <a:t>tess-two – Tesseract biblioteka za android platformu – prepoznavanje izdvojenih regiona</a:t>
            </a:r>
          </a:p>
          <a:p>
            <a:r>
              <a:rPr lang="sr-Latn-RS" dirty="0" smtClean="0"/>
              <a:t>WolframAlpha API za programski jezik java – računanje prepoznatog matematičkog izraza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561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437</Words>
  <Application>Microsoft Office PowerPoint</Application>
  <PresentationFormat>On-screen Show (4:3)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DejaVu Sans</vt:lpstr>
      <vt:lpstr>StarSymbol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                             Kontakt</vt:lpstr>
      <vt:lpstr>  Prošireni zadatak</vt:lpstr>
      <vt:lpstr>   Primeri za testiranje</vt:lpstr>
      <vt:lpstr>PowerPoint Presentation</vt:lpstr>
      <vt:lpstr>PowerPoint Presentation</vt:lpstr>
      <vt:lpstr>PowerPoint Presentation</vt:lpstr>
      <vt:lpstr>Implementacija</vt:lpstr>
      <vt:lpstr>Implementacija </vt:lpstr>
      <vt:lpstr>Implementacija</vt:lpstr>
      <vt:lpstr>Implementacija </vt:lpstr>
      <vt:lpstr>Korišćenje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Nenad Rad</cp:lastModifiedBy>
  <cp:revision>17</cp:revision>
  <dcterms:modified xsi:type="dcterms:W3CDTF">2016-02-19T09:11:02Z</dcterms:modified>
</cp:coreProperties>
</file>