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1" r:id="rId2"/>
    <p:sldId id="272" r:id="rId3"/>
    <p:sldId id="273" r:id="rId4"/>
    <p:sldId id="275" r:id="rId5"/>
    <p:sldId id="296" r:id="rId6"/>
    <p:sldId id="297" r:id="rId7"/>
    <p:sldId id="299" r:id="rId8"/>
    <p:sldId id="298" r:id="rId9"/>
    <p:sldId id="283" r:id="rId10"/>
    <p:sldId id="300" r:id="rId11"/>
    <p:sldId id="301" r:id="rId12"/>
    <p:sldId id="305" r:id="rId13"/>
    <p:sldId id="304" r:id="rId14"/>
    <p:sldId id="303" r:id="rId15"/>
    <p:sldId id="308" r:id="rId16"/>
    <p:sldId id="329" r:id="rId17"/>
    <p:sldId id="309" r:id="rId18"/>
    <p:sldId id="310" r:id="rId19"/>
    <p:sldId id="311" r:id="rId20"/>
    <p:sldId id="312" r:id="rId21"/>
    <p:sldId id="287" r:id="rId22"/>
    <p:sldId id="314" r:id="rId23"/>
    <p:sldId id="315" r:id="rId24"/>
    <p:sldId id="316" r:id="rId25"/>
    <p:sldId id="317" r:id="rId26"/>
    <p:sldId id="318" r:id="rId27"/>
    <p:sldId id="319" r:id="rId28"/>
    <p:sldId id="279" r:id="rId29"/>
    <p:sldId id="321" r:id="rId30"/>
    <p:sldId id="330" r:id="rId31"/>
    <p:sldId id="322" r:id="rId32"/>
    <p:sldId id="323" r:id="rId33"/>
    <p:sldId id="327" r:id="rId34"/>
    <p:sldId id="324" r:id="rId35"/>
    <p:sldId id="328" r:id="rId36"/>
    <p:sldId id="33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C7E0EB"/>
    <a:srgbClr val="FFF7FB"/>
    <a:srgbClr val="96B6D7"/>
    <a:srgbClr val="83AFD3"/>
    <a:srgbClr val="023858"/>
    <a:srgbClr val="FFFFFF"/>
    <a:srgbClr val="E6EDEF"/>
    <a:srgbClr val="224D60"/>
    <a:srgbClr val="71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49" autoAdjust="0"/>
  </p:normalViewPr>
  <p:slideViewPr>
    <p:cSldViewPr snapToGrid="0" showGuides="1">
      <p:cViewPr varScale="1">
        <p:scale>
          <a:sx n="60" d="100"/>
          <a:sy n="60" d="100"/>
        </p:scale>
        <p:origin x="78" y="8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5FAAD-3251-4BCD-9C15-FCD13FD04D2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98EC6-4804-4B51-B82A-512455158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8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F1 score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 스크립트에 </a:t>
            </a:r>
            <a:r>
              <a:rPr lang="ko-KR" altLang="en-US" baseline="0" dirty="0" err="1" smtClean="0"/>
              <a:t>추가해야함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0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금융상식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쪼끔씩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발표에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2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뉴스지수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&lt;-&gt; KOSPI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연관성을 나타내는 도형</a:t>
            </a:r>
            <a:r>
              <a:rPr lang="en-US" altLang="ko-KR" baseline="0" dirty="0" smtClean="0"/>
              <a:t>???)</a:t>
            </a:r>
          </a:p>
          <a:p>
            <a:r>
              <a:rPr lang="ko-KR" altLang="en-US" baseline="0" dirty="0" smtClean="0"/>
              <a:t>페이지 재구성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4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매일 매일의 </a:t>
            </a:r>
            <a:r>
              <a:rPr lang="ko-KR" altLang="en-US" dirty="0" err="1" smtClean="0"/>
              <a:t>뉴스개수가</a:t>
            </a:r>
            <a:r>
              <a:rPr lang="ko-KR" altLang="en-US" dirty="0" smtClean="0"/>
              <a:t> 달라지기 때문에</a:t>
            </a:r>
            <a:endParaRPr lang="en-US" altLang="ko-KR" dirty="0" smtClean="0"/>
          </a:p>
          <a:p>
            <a:r>
              <a:rPr lang="ko-KR" altLang="en-US" dirty="0" err="1" smtClean="0"/>
              <a:t>개수자체를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KOSPI</a:t>
            </a:r>
            <a:r>
              <a:rPr lang="ko-KR" altLang="en-US" dirty="0" smtClean="0"/>
              <a:t>와 직접 비교하면 연관성이 나오지 않는다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지수화 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기본적으로 뉴스는 긍정 뉴스가 더 많이 나온다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부정 뉴스의 가중치가 필요하고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논문 </a:t>
            </a:r>
            <a:r>
              <a:rPr lang="en-US" altLang="ko-KR" dirty="0" smtClean="0">
                <a:sym typeface="Wingdings" panose="05000000000000000000" pitchFamily="2" charset="2"/>
              </a:rPr>
              <a:t>Ref </a:t>
            </a:r>
            <a:r>
              <a:rPr lang="ko-KR" altLang="en-US" dirty="0" smtClean="0">
                <a:sym typeface="Wingdings" panose="05000000000000000000" pitchFamily="2" charset="2"/>
              </a:rPr>
              <a:t>추가해주세요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0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50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4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20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뉴스 비율 그래프 잘라서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동일 일자로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넣어야함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뉴스 지수로 계산한 차트 하나만 넣겠습니다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1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비율 맞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3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입력 관련 페이지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7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 대한 대략적인 언급 </a:t>
            </a:r>
            <a:r>
              <a:rPr lang="ko-KR" altLang="en-US" dirty="0" err="1" smtClean="0"/>
              <a:t>포함되어야함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발표 스크립트에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8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7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 결과 </a:t>
            </a:r>
            <a:r>
              <a:rPr lang="ko-KR" altLang="en-US" dirty="0" err="1" smtClean="0"/>
              <a:t>한페이지로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80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03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Rerence</a:t>
            </a:r>
            <a:r>
              <a:rPr lang="en-US" altLang="ko-KR" baseline="0" dirty="0" smtClean="0"/>
              <a:t> Page </a:t>
            </a:r>
            <a:r>
              <a:rPr lang="ko-KR" altLang="en-US" baseline="0" dirty="0" smtClean="0"/>
              <a:t>추가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4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6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Pre-trained</a:t>
            </a:r>
            <a:r>
              <a:rPr lang="en-US" altLang="ko-KR" baseline="0" dirty="0" smtClean="0"/>
              <a:t> model </a:t>
            </a:r>
            <a:r>
              <a:rPr lang="ko-KR" altLang="en-US" baseline="0" dirty="0" smtClean="0"/>
              <a:t>설명 하면서 </a:t>
            </a:r>
            <a:r>
              <a:rPr lang="en-US" altLang="ko-KR" baseline="0" dirty="0" smtClean="0"/>
              <a:t>KLUE BERT </a:t>
            </a:r>
            <a:r>
              <a:rPr lang="ko-KR" altLang="en-US" baseline="0" dirty="0" smtClean="0"/>
              <a:t>모델 설명 함께 진행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Transfer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러닝 합치기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8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Stopword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큰 의미가 없는 단어 토큰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조사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접미사등도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Stopword</a:t>
            </a:r>
            <a:r>
              <a:rPr lang="ko-KR" altLang="en-US" baseline="0" dirty="0" smtClean="0"/>
              <a:t>에 의해 제거됨</a:t>
            </a:r>
            <a:r>
              <a:rPr lang="en-US" altLang="ko-KR" baseline="0" dirty="0" smtClean="0"/>
              <a:t>.)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0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증강 그림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33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8EC6-4804-4B51-B82A-512455158F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30052" y="696015"/>
            <a:ext cx="861004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CHAT NBT</a:t>
            </a:r>
          </a:p>
          <a:p>
            <a:r>
              <a:rPr lang="ko-KR" altLang="en-US" sz="4800" spc="-150" dirty="0" smtClean="0">
                <a:solidFill>
                  <a:schemeClr val="bg1"/>
                </a:solidFill>
              </a:rPr>
              <a:t>뉴스 </a:t>
            </a:r>
            <a:r>
              <a:rPr lang="ko-KR" altLang="en-US" sz="4800" spc="-150" dirty="0" err="1" smtClean="0">
                <a:solidFill>
                  <a:schemeClr val="bg1"/>
                </a:solidFill>
              </a:rPr>
              <a:t>감성분류</a:t>
            </a:r>
            <a:r>
              <a:rPr lang="ko-KR" altLang="en-US" sz="4800" spc="-150" dirty="0" smtClean="0">
                <a:solidFill>
                  <a:schemeClr val="bg1"/>
                </a:solidFill>
              </a:rPr>
              <a:t> 기반 </a:t>
            </a:r>
            <a:r>
              <a:rPr lang="en-US" altLang="ko-KR" sz="4800" spc="-150" dirty="0" smtClean="0">
                <a:solidFill>
                  <a:schemeClr val="bg1"/>
                </a:solidFill>
              </a:rPr>
              <a:t>KOSPI </a:t>
            </a:r>
            <a:r>
              <a:rPr lang="ko-KR" altLang="en-US" sz="4800" spc="-150" dirty="0" smtClean="0">
                <a:solidFill>
                  <a:schemeClr val="bg1"/>
                </a:solidFill>
              </a:rPr>
              <a:t>예측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파이널 프로젝트 결과 발표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accent1"/>
                </a:solidFill>
              </a:rPr>
              <a:t>KLUE-BERT 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모델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7133"/>
          <a:stretch/>
        </p:blipFill>
        <p:spPr>
          <a:xfrm>
            <a:off x="6093406" y="469137"/>
            <a:ext cx="4980994" cy="3455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384310" y="1722919"/>
            <a:ext cx="53198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KLUE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(Korean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Language Understanding Evaluation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한국어 </a:t>
            </a:r>
            <a:r>
              <a:rPr lang="ko-KR" altLang="ko-KR" dirty="0" err="1"/>
              <a:t>언어모델의</a:t>
            </a:r>
            <a:r>
              <a:rPr lang="ko-KR" altLang="ko-KR" dirty="0"/>
              <a:t> 공정한 평가를 위한 </a:t>
            </a:r>
            <a:r>
              <a:rPr lang="ko-KR" altLang="ko-KR" dirty="0" smtClean="0"/>
              <a:t>데이터 </a:t>
            </a:r>
            <a:r>
              <a:rPr lang="ko-KR" altLang="ko-KR" dirty="0"/>
              <a:t>집합체</a:t>
            </a:r>
            <a:r>
              <a:rPr lang="en-US" altLang="ko-KR" dirty="0"/>
              <a:t>(KLUE Project</a:t>
            </a:r>
            <a:r>
              <a:rPr lang="en-US" altLang="ko-KR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(Bidirectional Encoder Representations from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Transformers)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구글에서 개발</a:t>
            </a:r>
            <a:endParaRPr lang="en-US" altLang="ko-KR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/>
              <a:t>어휘의 </a:t>
            </a:r>
            <a:r>
              <a:rPr lang="ko-KR" altLang="en-US" dirty="0"/>
              <a:t>양방향 </a:t>
            </a:r>
            <a:r>
              <a:rPr lang="ko-KR" altLang="en-US" dirty="0" err="1"/>
              <a:t>문맥정보와</a:t>
            </a:r>
            <a:r>
              <a:rPr lang="ko-KR" altLang="en-US" dirty="0"/>
              <a:t> 문장 간의 선후관계를 </a:t>
            </a:r>
            <a:r>
              <a:rPr lang="ko-KR" altLang="en-US" dirty="0" smtClean="0"/>
              <a:t>학습하는 예측모델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먹었다</a:t>
            </a:r>
            <a:endParaRPr lang="en-US" altLang="ko-KR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/>
              <a:t>친구에게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했다</a:t>
            </a:r>
            <a:endParaRPr lang="en-US" altLang="ko-KR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사과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문맥정보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학습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1803" y="5089494"/>
            <a:ext cx="4206601" cy="10464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3400" b="1" dirty="0" smtClean="0"/>
              <a:t>63GB</a:t>
            </a:r>
            <a:r>
              <a:rPr lang="ko-KR" altLang="en-US" sz="3400" dirty="0" smtClean="0"/>
              <a:t>의 한글 데이터</a:t>
            </a:r>
            <a:endParaRPr lang="en-US" altLang="ko-KR" sz="3400" dirty="0" smtClean="0"/>
          </a:p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경제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뉴스</a:t>
            </a:r>
            <a:r>
              <a:rPr lang="en-US" altLang="ko-KR" sz="2800" dirty="0" smtClean="0"/>
              <a:t>, …)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0095" y="4280836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224D60"/>
                </a:solidFill>
              </a:rPr>
              <a:t>Pre-trained</a:t>
            </a:r>
            <a:r>
              <a:rPr lang="ko-KR" altLang="en-US" sz="3200" b="1" dirty="0" smtClean="0">
                <a:solidFill>
                  <a:srgbClr val="224D60"/>
                </a:solidFill>
              </a:rPr>
              <a:t> </a:t>
            </a:r>
            <a:endParaRPr lang="en-US" altLang="ko-KR" sz="3200" b="1" dirty="0">
              <a:solidFill>
                <a:srgbClr val="224D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8502158" y="3431323"/>
            <a:ext cx="645892" cy="2100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accent1"/>
                </a:solidFill>
              </a:rPr>
              <a:t>Transfer Learning (</a:t>
            </a:r>
            <a:r>
              <a:rPr lang="ko-KR" altLang="en-US" sz="3200" b="1" spc="-300" dirty="0" err="1" smtClean="0">
                <a:solidFill>
                  <a:schemeClr val="accent1"/>
                </a:solidFill>
              </a:rPr>
              <a:t>전위학습</a:t>
            </a:r>
            <a:r>
              <a:rPr lang="en-US" altLang="ko-KR" sz="3200" b="1" spc="-300" dirty="0" smtClean="0">
                <a:solidFill>
                  <a:schemeClr val="accent1"/>
                </a:solidFill>
              </a:rPr>
              <a:t>)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b="16269"/>
          <a:stretch/>
        </p:blipFill>
        <p:spPr>
          <a:xfrm>
            <a:off x="4313241" y="1339849"/>
            <a:ext cx="6015974" cy="4686254"/>
          </a:xfrm>
          <a:prstGeom prst="rect">
            <a:avLst/>
          </a:prstGeom>
        </p:spPr>
      </p:pic>
      <p:sp>
        <p:nvSpPr>
          <p:cNvPr id="19" name="오른쪽 중괄호 18"/>
          <p:cNvSpPr/>
          <p:nvPr/>
        </p:nvSpPr>
        <p:spPr>
          <a:xfrm>
            <a:off x="10468915" y="2063973"/>
            <a:ext cx="279400" cy="3032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81978" y="3349634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24D60"/>
                </a:solidFill>
              </a:rPr>
              <a:t>N Layer</a:t>
            </a:r>
            <a:endParaRPr lang="ko-KR" altLang="en-US" sz="2400" b="1" dirty="0">
              <a:solidFill>
                <a:srgbClr val="224D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915" y="2233916"/>
            <a:ext cx="9893300" cy="1393950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5915" y="3673984"/>
            <a:ext cx="9893300" cy="1593085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841" y="2627100"/>
            <a:ext cx="256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24D60"/>
                </a:solidFill>
              </a:rPr>
              <a:t>Weight </a:t>
            </a:r>
            <a:r>
              <a:rPr lang="ko-KR" altLang="en-US" sz="2400" b="1" dirty="0">
                <a:solidFill>
                  <a:srgbClr val="224D60"/>
                </a:solidFill>
              </a:rPr>
              <a:t>추가 학습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841" y="4186231"/>
            <a:ext cx="31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24D60"/>
                </a:solidFill>
              </a:rPr>
              <a:t>KOSPI </a:t>
            </a:r>
            <a:r>
              <a:rPr lang="ko-KR" altLang="en-US" sz="2400" b="1" dirty="0">
                <a:solidFill>
                  <a:srgbClr val="224D60"/>
                </a:solidFill>
              </a:rPr>
              <a:t>지수 데이터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err="1" smtClean="0">
                <a:solidFill>
                  <a:schemeClr val="accent1"/>
                </a:solidFill>
              </a:rPr>
              <a:t>전위학습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3200" b="1" spc="-300" dirty="0" err="1" smtClean="0">
                <a:solidFill>
                  <a:schemeClr val="accent1"/>
                </a:solidFill>
              </a:rPr>
              <a:t>비율별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학습 결과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76613"/>
              </p:ext>
            </p:extLst>
          </p:nvPr>
        </p:nvGraphicFramePr>
        <p:xfrm>
          <a:off x="3663406" y="1909901"/>
          <a:ext cx="7737867" cy="321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5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4064687924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884647601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10728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학습비율</a:t>
                      </a:r>
                      <a:endParaRPr lang="ko-KR" altLang="en-US" sz="2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0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0728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고정비율</a:t>
                      </a:r>
                      <a:endParaRPr lang="ko-KR" altLang="en-US" sz="2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0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10728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2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0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0.698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0.736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endParaRPr lang="ko-KR" altLang="en-US" sz="2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0.781</a:t>
                      </a:r>
                      <a:endParaRPr lang="ko-KR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1771" b="16335"/>
          <a:stretch/>
        </p:blipFill>
        <p:spPr>
          <a:xfrm>
            <a:off x="507869" y="1725235"/>
            <a:ext cx="2486429" cy="2927860"/>
          </a:xfrm>
          <a:prstGeom prst="rect">
            <a:avLst/>
          </a:prstGeom>
        </p:spPr>
      </p:pic>
      <p:sp>
        <p:nvSpPr>
          <p:cNvPr id="8" name="오른쪽 중괄호 7"/>
          <p:cNvSpPr/>
          <p:nvPr/>
        </p:nvSpPr>
        <p:spPr>
          <a:xfrm>
            <a:off x="3045098" y="1909901"/>
            <a:ext cx="114203" cy="2126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accent1"/>
                </a:solidFill>
              </a:rPr>
              <a:t>Data </a:t>
            </a:r>
            <a:r>
              <a:rPr lang="ko-KR" altLang="en-US" sz="3200" b="1" spc="-300" dirty="0">
                <a:solidFill>
                  <a:schemeClr val="accent1"/>
                </a:solidFill>
              </a:rPr>
              <a:t>전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처리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8793" y="1309686"/>
            <a:ext cx="6968929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4907" y="1432797"/>
            <a:ext cx="69689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11021" y="1555908"/>
            <a:ext cx="69689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코스피</a:t>
            </a:r>
            <a:r>
              <a:rPr lang="en-US" altLang="ko-KR" dirty="0"/>
              <a:t>, </a:t>
            </a:r>
            <a:r>
              <a:rPr lang="ko-KR" altLang="en-US" dirty="0"/>
              <a:t>기관 매수에 </a:t>
            </a:r>
            <a:r>
              <a:rPr lang="en-US" altLang="ko-KR" dirty="0"/>
              <a:t>2960</a:t>
            </a:r>
            <a:r>
              <a:rPr lang="ko-KR" altLang="en-US" dirty="0"/>
              <a:t>선 턱밑까지</a:t>
            </a:r>
            <a:r>
              <a:rPr lang="en-US" altLang="ko-KR" dirty="0"/>
              <a:t>…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·</a:t>
            </a:r>
            <a:r>
              <a:rPr lang="ko-KR" altLang="en-US" dirty="0" smtClean="0"/>
              <a:t>카카오 </a:t>
            </a:r>
            <a:r>
              <a:rPr lang="en-US" altLang="ko-KR" dirty="0" smtClean="0"/>
              <a:t>5</a:t>
            </a:r>
            <a:r>
              <a:rPr lang="en-US" altLang="ko-KR" dirty="0"/>
              <a:t>%</a:t>
            </a:r>
            <a:r>
              <a:rPr lang="ko-KR" altLang="en-US" dirty="0"/>
              <a:t>대↑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1503" y="2573746"/>
            <a:ext cx="10355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코스피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132077" y="2586446"/>
            <a:ext cx="631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58203" y="2586446"/>
            <a:ext cx="885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네이버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90923" y="2589268"/>
            <a:ext cx="7039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기관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07885" y="2580334"/>
            <a:ext cx="1886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5660" y="2589268"/>
            <a:ext cx="6721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매수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40818" y="2589268"/>
            <a:ext cx="817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2960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20285" y="2586446"/>
            <a:ext cx="502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  <a:r>
              <a:rPr lang="ko-KR" altLang="en-US" smtClean="0"/>
              <a:t>선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83660" y="2589268"/>
            <a:ext cx="675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턱밑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94833" y="2580096"/>
            <a:ext cx="6758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까지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06030" y="2580096"/>
            <a:ext cx="510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169563" y="2580096"/>
            <a:ext cx="396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82153" y="2586446"/>
            <a:ext cx="885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카카오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65477" y="2591311"/>
            <a:ext cx="1886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436413" y="2586446"/>
            <a:ext cx="4500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↑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4318583" y="2135526"/>
            <a:ext cx="279134" cy="24063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71562" y="2048351"/>
            <a:ext cx="262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1. Word Tokenize</a:t>
            </a:r>
            <a:endParaRPr lang="ko-KR" altLang="en-US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1503" y="4238732"/>
            <a:ext cx="10355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코스피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32077" y="4251432"/>
            <a:ext cx="631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058203" y="4251432"/>
            <a:ext cx="885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네이버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690923" y="4254254"/>
            <a:ext cx="7039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기관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445660" y="4254254"/>
            <a:ext cx="6721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매수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640818" y="4254254"/>
            <a:ext cx="817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2960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520285" y="4251432"/>
            <a:ext cx="502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선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083660" y="4254254"/>
            <a:ext cx="675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턱밑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182153" y="4251432"/>
            <a:ext cx="885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카카오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0436413" y="4251432"/>
            <a:ext cx="4500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↑</a:t>
            </a: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4318583" y="3350372"/>
            <a:ext cx="279134" cy="24063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29525" y="3337399"/>
            <a:ext cx="397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Stopword</a:t>
            </a:r>
            <a:r>
              <a:rPr lang="en-US" altLang="ko-KR" b="1" dirty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특정 </a:t>
            </a:r>
            <a:r>
              <a:rPr lang="ko-KR" altLang="en-US" b="1" dirty="0" err="1" smtClean="0"/>
              <a:t>지역명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제거</a:t>
            </a:r>
            <a:endParaRPr lang="en-US" altLang="ko-KR" b="1" dirty="0" smtClean="0"/>
          </a:p>
          <a:p>
            <a:r>
              <a:rPr lang="ko-KR" altLang="en-US" sz="1400" b="1" dirty="0" smtClean="0"/>
              <a:t>단어가 아닌 토큰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큰 의미가 없는 토큰 제거</a:t>
            </a:r>
            <a:endParaRPr lang="ko-KR" altLang="en-US" b="1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4318583" y="4946188"/>
            <a:ext cx="279134" cy="24063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29525" y="4809828"/>
            <a:ext cx="373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빈도 처리</a:t>
            </a:r>
            <a:endParaRPr lang="en-US" altLang="ko-KR" b="1" dirty="0" smtClean="0"/>
          </a:p>
          <a:p>
            <a:r>
              <a:rPr lang="ko-KR" altLang="en-US" sz="1400" b="1" dirty="0" smtClean="0"/>
              <a:t>전체 뉴스 중 빈도수 </a:t>
            </a:r>
            <a:r>
              <a:rPr lang="en-US" altLang="ko-KR" sz="1400" b="1" dirty="0"/>
              <a:t>3</a:t>
            </a:r>
            <a:r>
              <a:rPr lang="en-US" altLang="ko-KR" sz="1400" b="1" dirty="0" smtClean="0"/>
              <a:t>0%</a:t>
            </a:r>
            <a:r>
              <a:rPr lang="ko-KR" altLang="en-US" sz="1400" b="1" dirty="0" smtClean="0"/>
              <a:t>이하 제거 </a:t>
            </a:r>
            <a:endParaRPr lang="ko-KR" altLang="en-US" sz="1400" b="1" dirty="0"/>
          </a:p>
        </p:txBody>
      </p:sp>
      <p:sp>
        <p:nvSpPr>
          <p:cNvPr id="51" name="직사각형 50"/>
          <p:cNvSpPr/>
          <p:nvPr/>
        </p:nvSpPr>
        <p:spPr>
          <a:xfrm>
            <a:off x="321503" y="5656700"/>
            <a:ext cx="10355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코스피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058203" y="5669400"/>
            <a:ext cx="885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네이버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690923" y="5672222"/>
            <a:ext cx="7039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기관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445660" y="5672222"/>
            <a:ext cx="6721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/>
              <a:t>매수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8182153" y="5669400"/>
            <a:ext cx="885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카카오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0436413" y="5669400"/>
            <a:ext cx="4500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↑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093820" y="5675200"/>
            <a:ext cx="675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턱밑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9807718" y="2596606"/>
            <a:ext cx="5759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 대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832744" y="6501264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96064" y="1547970"/>
            <a:ext cx="262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뉴스 제목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0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accent1"/>
                </a:solidFill>
              </a:rPr>
              <a:t>KLUE-BERT 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모델 학습</a:t>
            </a:r>
            <a:r>
              <a:rPr lang="en-US" altLang="ko-KR" sz="3200" b="1" spc="-300" dirty="0" smtClean="0">
                <a:solidFill>
                  <a:schemeClr val="accent1"/>
                </a:solidFill>
              </a:rPr>
              <a:t> 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6335"/>
          <a:stretch/>
        </p:blipFill>
        <p:spPr>
          <a:xfrm>
            <a:off x="5743171" y="1054383"/>
            <a:ext cx="4396286" cy="239923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896507" y="5996675"/>
            <a:ext cx="8696498" cy="50193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accent1"/>
                </a:solidFill>
              </a:rPr>
              <a:t>코스피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기관 매수에 </a:t>
            </a:r>
            <a:r>
              <a:rPr lang="en-US" altLang="ko-KR" sz="2400" dirty="0">
                <a:solidFill>
                  <a:schemeClr val="accent1"/>
                </a:solidFill>
              </a:rPr>
              <a:t>2960</a:t>
            </a:r>
            <a:r>
              <a:rPr lang="ko-KR" altLang="en-US" sz="2400" dirty="0">
                <a:solidFill>
                  <a:schemeClr val="accent1"/>
                </a:solidFill>
              </a:rPr>
              <a:t>선 턱밑까지</a:t>
            </a:r>
            <a:r>
              <a:rPr lang="en-US" altLang="ko-KR" sz="2400" dirty="0">
                <a:solidFill>
                  <a:schemeClr val="accent1"/>
                </a:solidFill>
              </a:rPr>
              <a:t>…</a:t>
            </a:r>
            <a:r>
              <a:rPr lang="ko-KR" altLang="en-US" sz="2400" dirty="0">
                <a:solidFill>
                  <a:schemeClr val="accent1"/>
                </a:solidFill>
              </a:rPr>
              <a:t>네이버</a:t>
            </a:r>
            <a:r>
              <a:rPr lang="en-US" altLang="ko-KR" sz="2400" dirty="0">
                <a:solidFill>
                  <a:schemeClr val="accent1"/>
                </a:solidFill>
              </a:rPr>
              <a:t>·</a:t>
            </a:r>
            <a:r>
              <a:rPr lang="ko-KR" altLang="en-US" sz="2400" dirty="0">
                <a:solidFill>
                  <a:schemeClr val="accent1"/>
                </a:solidFill>
              </a:rPr>
              <a:t>카카오 </a:t>
            </a:r>
            <a:r>
              <a:rPr lang="en-US" altLang="ko-KR" sz="2400" dirty="0">
                <a:solidFill>
                  <a:schemeClr val="accent1"/>
                </a:solidFill>
              </a:rPr>
              <a:t>5%</a:t>
            </a:r>
            <a:r>
              <a:rPr lang="ko-KR" altLang="en-US" sz="2400" dirty="0">
                <a:solidFill>
                  <a:schemeClr val="accent1"/>
                </a:solidFill>
              </a:rPr>
              <a:t>대↑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84283"/>
              </p:ext>
            </p:extLst>
          </p:nvPr>
        </p:nvGraphicFramePr>
        <p:xfrm>
          <a:off x="3042226" y="5031119"/>
          <a:ext cx="85884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19">
                  <a:extLst>
                    <a:ext uri="{9D8B030D-6E8A-4147-A177-3AD203B41FA5}">
                      <a16:colId xmlns:a16="http://schemas.microsoft.com/office/drawing/2014/main" val="3719395942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3868638388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3441586595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2850689460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3792267551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470117001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69133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코스피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턱밑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네이버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카카오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020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41561"/>
              </p:ext>
            </p:extLst>
          </p:nvPr>
        </p:nvGraphicFramePr>
        <p:xfrm>
          <a:off x="3042227" y="4175492"/>
          <a:ext cx="85884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19">
                  <a:extLst>
                    <a:ext uri="{9D8B030D-6E8A-4147-A177-3AD203B41FA5}">
                      <a16:colId xmlns:a16="http://schemas.microsoft.com/office/drawing/2014/main" val="3719395942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3868638388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3441586595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2850689460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3792267551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470117001"/>
                    </a:ext>
                  </a:extLst>
                </a:gridCol>
                <a:gridCol w="1226919">
                  <a:extLst>
                    <a:ext uri="{9D8B030D-6E8A-4147-A177-3AD203B41FA5}">
                      <a16:colId xmlns:a16="http://schemas.microsoft.com/office/drawing/2014/main" val="69133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02031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flipV="1">
            <a:off x="7807064" y="3565866"/>
            <a:ext cx="532015" cy="370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 flipV="1">
            <a:off x="6281570" y="5558105"/>
            <a:ext cx="279134" cy="17029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668451" y="5471352"/>
            <a:ext cx="3341256" cy="349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Word Tokenizer </a:t>
            </a:r>
            <a:r>
              <a:rPr lang="ko-KR" altLang="en-US" sz="2000" b="1" dirty="0" smtClean="0"/>
              <a:t>및 전처리</a:t>
            </a:r>
            <a:endParaRPr lang="ko-KR" altLang="en-US" sz="2000" b="1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 flipV="1">
            <a:off x="6281570" y="4697840"/>
            <a:ext cx="279134" cy="17029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668451" y="4611087"/>
            <a:ext cx="3341256" cy="349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Word Embedding</a:t>
            </a:r>
            <a:endParaRPr lang="ko-KR" altLang="en-US" sz="2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19957"/>
              </p:ext>
            </p:extLst>
          </p:nvPr>
        </p:nvGraphicFramePr>
        <p:xfrm>
          <a:off x="984017" y="1463951"/>
          <a:ext cx="2639464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4424">
                  <a:extLst>
                    <a:ext uri="{9D8B030D-6E8A-4147-A177-3AD203B41FA5}">
                      <a16:colId xmlns:a16="http://schemas.microsoft.com/office/drawing/2014/main" val="176929744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66466187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5132554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353327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accent1"/>
                          </a:solidFill>
                        </a:rPr>
                        <a:t>가구</a:t>
                      </a:r>
                      <a:endParaRPr lang="ko-KR" alt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accent1"/>
                          </a:solidFill>
                        </a:rPr>
                        <a:t>기관</a:t>
                      </a:r>
                      <a:endParaRPr lang="ko-KR" alt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7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가방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기록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8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거리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너무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0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고장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노래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7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구속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노력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</a:rPr>
                        <a:t>구입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4667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7840" y="1016000"/>
            <a:ext cx="25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Dictionary</a:t>
            </a:r>
            <a:endParaRPr lang="ko-KR" altLang="en-US" b="1" dirty="0"/>
          </a:p>
        </p:txBody>
      </p:sp>
      <p:cxnSp>
        <p:nvCxnSpPr>
          <p:cNvPr id="22" name="꺾인 연결선 21"/>
          <p:cNvCxnSpPr>
            <a:stCxn id="2" idx="2"/>
            <a:endCxn id="10" idx="1"/>
          </p:cNvCxnSpPr>
          <p:nvPr/>
        </p:nvCxnSpPr>
        <p:spPr>
          <a:xfrm rot="16200000" flipH="1">
            <a:off x="2337028" y="3655712"/>
            <a:ext cx="671921" cy="7384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244756" y="898237"/>
            <a:ext cx="1830374" cy="527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/>
                </a:solidFill>
              </a:rPr>
              <a:t>긍정</a:t>
            </a:r>
            <a:r>
              <a:rPr lang="en-US" altLang="ko-KR" b="1" dirty="0" smtClean="0">
                <a:solidFill>
                  <a:schemeClr val="accent6"/>
                </a:solidFill>
              </a:rPr>
              <a:t>/</a:t>
            </a:r>
            <a:r>
              <a:rPr lang="ko-KR" altLang="en-US" b="1" dirty="0" smtClean="0">
                <a:solidFill>
                  <a:schemeClr val="accent6"/>
                </a:solidFill>
              </a:rPr>
              <a:t>부정</a:t>
            </a:r>
            <a:r>
              <a:rPr lang="en-US" altLang="ko-KR" b="1" dirty="0" smtClean="0">
                <a:solidFill>
                  <a:schemeClr val="accent6"/>
                </a:solidFill>
              </a:rPr>
              <a:t>/</a:t>
            </a:r>
            <a:r>
              <a:rPr lang="ko-KR" altLang="en-US" b="1" dirty="0" smtClean="0">
                <a:solidFill>
                  <a:schemeClr val="accent6"/>
                </a:solidFill>
              </a:rPr>
              <a:t>중립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err="1" smtClean="0">
                <a:solidFill>
                  <a:schemeClr val="accent1"/>
                </a:solidFill>
              </a:rPr>
              <a:t>긍부정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3200" b="1" spc="-300" dirty="0" err="1" smtClean="0">
                <a:solidFill>
                  <a:schemeClr val="accent1"/>
                </a:solidFill>
              </a:rPr>
              <a:t>라벨링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비율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893606" y="5318170"/>
            <a:ext cx="4239491" cy="923330"/>
            <a:chOff x="2639874" y="5267906"/>
            <a:chExt cx="423949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2639874" y="5267906"/>
              <a:ext cx="4239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긍정뉴스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부정뉴스</a:t>
              </a:r>
              <a:r>
                <a:rPr lang="ko-KR" altLang="en-US" b="1" dirty="0" smtClean="0"/>
                <a:t> </a:t>
              </a:r>
              <a:endParaRPr lang="en-US" altLang="ko-KR" b="1" dirty="0" smtClean="0"/>
            </a:p>
            <a:p>
              <a:r>
                <a:rPr lang="ko-KR" altLang="en-US" b="1" dirty="0" smtClean="0"/>
                <a:t>약</a:t>
              </a:r>
              <a:r>
                <a:rPr lang="ko-KR" altLang="en-US" dirty="0" smtClean="0"/>
                <a:t> </a:t>
              </a:r>
              <a:r>
                <a:rPr lang="en-US" altLang="ko-KR" sz="3600" dirty="0" smtClean="0"/>
                <a:t>3:1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766910" y="5701578"/>
              <a:ext cx="18614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20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불균형 발생</a:t>
              </a:r>
              <a:endParaRPr lang="en-US" altLang="ko-KR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951662" y="3733994"/>
            <a:ext cx="272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부정뉴스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증강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(K-Mean)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3" y="3380511"/>
            <a:ext cx="3774939" cy="29063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824" y="3461105"/>
            <a:ext cx="3825151" cy="2965673"/>
          </a:xfrm>
          <a:prstGeom prst="rect">
            <a:avLst/>
          </a:prstGeom>
        </p:spPr>
      </p:pic>
      <p:sp>
        <p:nvSpPr>
          <p:cNvPr id="15" name="아래로 구부러진 화살표 14"/>
          <p:cNvSpPr/>
          <p:nvPr/>
        </p:nvSpPr>
        <p:spPr>
          <a:xfrm>
            <a:off x="4049487" y="2365829"/>
            <a:ext cx="4368800" cy="1030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286" y="1027826"/>
            <a:ext cx="6104184" cy="19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err="1" smtClean="0">
                <a:solidFill>
                  <a:schemeClr val="accent1"/>
                </a:solidFill>
              </a:rPr>
              <a:t>긍부정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3200" b="1" spc="-300" dirty="0" err="1" smtClean="0">
                <a:solidFill>
                  <a:schemeClr val="accent1"/>
                </a:solidFill>
              </a:rPr>
              <a:t>라벨링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비율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9" y="1428779"/>
            <a:ext cx="4901759" cy="36849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838" y="1472203"/>
            <a:ext cx="4937067" cy="3641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3458" y="4760695"/>
            <a:ext cx="537327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ko-KR" altLang="en-US" sz="1400" b="1" dirty="0" smtClean="0"/>
              <a:t>중립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11737" y="4770837"/>
            <a:ext cx="537327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ko-KR" altLang="en-US" sz="1400" b="1" dirty="0" smtClean="0"/>
              <a:t>긍정</a:t>
            </a:r>
            <a:endParaRPr lang="en-US" altLang="ko-KR" sz="1400" b="1" dirty="0" smtClean="0"/>
          </a:p>
          <a:p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01165" y="4760695"/>
            <a:ext cx="537327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ko-KR" altLang="en-US" sz="1400" b="1" dirty="0" smtClean="0"/>
              <a:t>부정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98603" y="4808491"/>
            <a:ext cx="537327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ko-KR" altLang="en-US" sz="1400" b="1" dirty="0" smtClean="0"/>
              <a:t>중립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20423" y="4804119"/>
            <a:ext cx="537327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ko-KR" altLang="en-US" sz="1400" b="1" dirty="0" smtClean="0"/>
              <a:t>긍정</a:t>
            </a:r>
            <a:endParaRPr lang="en-US" altLang="ko-KR" sz="1400" b="1" dirty="0" smtClean="0"/>
          </a:p>
          <a:p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566310" y="4808491"/>
            <a:ext cx="537327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ko-KR" altLang="en-US" sz="1400" b="1" dirty="0" smtClean="0"/>
              <a:t>부정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01378" y="1472204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0.537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978763" y="2549711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0.287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1826" y="3599085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0.137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203" y="1439219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0.472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39744" y="2506287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0.326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416403" y="2827603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0.241</a:t>
            </a:r>
            <a:endParaRPr lang="ko-KR" altLang="en-US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019040" y="5355010"/>
            <a:ext cx="4239491" cy="923330"/>
            <a:chOff x="2639874" y="5267906"/>
            <a:chExt cx="423949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2639874" y="5267906"/>
              <a:ext cx="4239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긍정뉴스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부정뉴스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r>
                <a:rPr lang="ko-KR" altLang="en-US" dirty="0" smtClean="0"/>
                <a:t>약 </a:t>
              </a:r>
              <a:r>
                <a:rPr lang="en-US" altLang="ko-KR" sz="3600" dirty="0" smtClean="0"/>
                <a:t>3:1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766910" y="5701578"/>
              <a:ext cx="1728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불균형 발생</a:t>
              </a:r>
              <a:endParaRPr lang="en-US" altLang="ko-KR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>
            <a:off x="5726928" y="2216361"/>
            <a:ext cx="557354" cy="68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79281" y="3050944"/>
            <a:ext cx="145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부정뉴스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증강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(K-Mean)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35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</a:rPr>
              <a:t>데이터 전처리 전후 </a:t>
            </a:r>
            <a:r>
              <a:rPr lang="ko-KR" altLang="en-US" sz="3200" b="1" spc="-300" dirty="0" err="1" smtClean="0">
                <a:solidFill>
                  <a:schemeClr val="accent1"/>
                </a:solidFill>
              </a:rPr>
              <a:t>분류결과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8627"/>
              </p:ext>
            </p:extLst>
          </p:nvPr>
        </p:nvGraphicFramePr>
        <p:xfrm>
          <a:off x="4717142" y="1299485"/>
          <a:ext cx="7138486" cy="4763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8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02644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02644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83929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 전처리 전</a:t>
                      </a:r>
                      <a:endParaRPr lang="ko-KR" altLang="en-US" sz="2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 전처리 후</a:t>
                      </a:r>
                      <a:endParaRPr lang="ko-KR" altLang="en-US" sz="2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962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endParaRPr lang="ko-KR" altLang="en-US" sz="2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6121"/>
                  </a:ext>
                </a:extLst>
              </a:tr>
              <a:tr h="19622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ko-KR" altLang="en-US" sz="2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</a:t>
                      </a:r>
                      <a:endParaRPr lang="ko-KR" altLang="en-US" sz="2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</a:tbl>
          </a:graphicData>
        </a:graphic>
      </p:graphicFrame>
      <p:sp>
        <p:nvSpPr>
          <p:cNvPr id="12" name="아래쪽 화살표 11"/>
          <p:cNvSpPr/>
          <p:nvPr/>
        </p:nvSpPr>
        <p:spPr>
          <a:xfrm rot="16200000">
            <a:off x="8401957" y="3727100"/>
            <a:ext cx="833120" cy="74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04400" y="6504552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549296" y="1409551"/>
            <a:ext cx="3921104" cy="2051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549296" y="1409548"/>
            <a:ext cx="3921104" cy="536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44379" y="1491063"/>
            <a:ext cx="297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데이터 전처리 과정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719021" y="2074566"/>
            <a:ext cx="343581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Stopword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처리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빈도수 처리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증강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3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3-8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최종 분류 결과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7876767" y="2910445"/>
            <a:ext cx="33249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</a:rPr>
              <a:t>Accuracy : 86.7</a:t>
            </a:r>
          </a:p>
          <a:p>
            <a:r>
              <a:rPr lang="en-US" altLang="ko-KR" sz="3200" b="1" dirty="0">
                <a:solidFill>
                  <a:schemeClr val="accent6"/>
                </a:solidFill>
              </a:rPr>
              <a:t>f1-score : 0.867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48742" y="4538424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9" y="1197977"/>
            <a:ext cx="6257925" cy="495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3302" y="1823245"/>
            <a:ext cx="568960" cy="276999"/>
          </a:xfrm>
          <a:prstGeom prst="rect">
            <a:avLst/>
          </a:prstGeom>
          <a:solidFill>
            <a:srgbClr val="02385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653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5817" y="3338028"/>
            <a:ext cx="568960" cy="276999"/>
          </a:xfrm>
          <a:prstGeom prst="rect">
            <a:avLst/>
          </a:prstGeom>
          <a:solidFill>
            <a:srgbClr val="83AFD3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328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0617" y="4780748"/>
            <a:ext cx="568960" cy="276999"/>
          </a:xfrm>
          <a:prstGeom prst="rect">
            <a:avLst/>
          </a:prstGeom>
          <a:solidFill>
            <a:srgbClr val="96B6D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344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56457" y="1833077"/>
            <a:ext cx="568960" cy="276999"/>
          </a:xfrm>
          <a:prstGeom prst="rect">
            <a:avLst/>
          </a:prstGeom>
          <a:solidFill>
            <a:srgbClr val="FFF7FB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40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93531" y="1833077"/>
            <a:ext cx="568960" cy="276999"/>
          </a:xfrm>
          <a:prstGeom prst="rect">
            <a:avLst/>
          </a:prstGeom>
          <a:solidFill>
            <a:srgbClr val="FFF7FB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29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93531" y="3319138"/>
            <a:ext cx="568960" cy="276999"/>
          </a:xfrm>
          <a:prstGeom prst="rect">
            <a:avLst/>
          </a:prstGeom>
          <a:solidFill>
            <a:srgbClr val="FFF7FB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 dirty="0" smtClean="0"/>
              <a:t>9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15150" y="4755338"/>
            <a:ext cx="568960" cy="276999"/>
          </a:xfrm>
          <a:prstGeom prst="rect">
            <a:avLst/>
          </a:prstGeom>
          <a:solidFill>
            <a:srgbClr val="FFF7FB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14582" y="4752969"/>
            <a:ext cx="568960" cy="276999"/>
          </a:xfrm>
          <a:prstGeom prst="rect">
            <a:avLst/>
          </a:prstGeom>
          <a:solidFill>
            <a:srgbClr val="FFF7FB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14582" y="3334787"/>
            <a:ext cx="568960" cy="276999"/>
          </a:xfrm>
          <a:prstGeom prst="rect">
            <a:avLst/>
          </a:prstGeom>
          <a:solidFill>
            <a:srgbClr val="FFF7FB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92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82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03666" y="993785"/>
            <a:ext cx="11154934" cy="2562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672012" y="1081489"/>
            <a:ext cx="90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긍정</a:t>
            </a:r>
            <a:endParaRPr lang="ko-KR" altLang="en-US" sz="20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672012" y="1493671"/>
            <a:ext cx="968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3-9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03666" y="3717984"/>
            <a:ext cx="11154934" cy="2562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384485" y="3768721"/>
            <a:ext cx="149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부정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648478" y="4168831"/>
            <a:ext cx="968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r="23123" b="43498"/>
          <a:stretch/>
        </p:blipFill>
        <p:spPr>
          <a:xfrm>
            <a:off x="1688196" y="3812193"/>
            <a:ext cx="9763576" cy="237100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l="1" r="35701" b="37566"/>
          <a:stretch/>
        </p:blipFill>
        <p:spPr>
          <a:xfrm>
            <a:off x="1688195" y="1063544"/>
            <a:ext cx="9763577" cy="230124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최종 분류 결과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195560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1924529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accent1"/>
                </a:solidFill>
              </a:rPr>
              <a:t>프로젝트 설명</a:t>
            </a:r>
            <a:endParaRPr lang="en-US" altLang="ko-KR" sz="24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267935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264827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accent1"/>
                </a:solidFill>
              </a:rPr>
              <a:t>활용 </a:t>
            </a:r>
            <a:r>
              <a:rPr lang="ko-KR" altLang="en-US" sz="2400" spc="-300" dirty="0" err="1" smtClean="0">
                <a:solidFill>
                  <a:schemeClr val="accent1"/>
                </a:solidFill>
              </a:rPr>
              <a:t>데이터셋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34605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3429460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accent1"/>
                </a:solidFill>
              </a:rPr>
              <a:t>뉴스 </a:t>
            </a:r>
            <a:r>
              <a:rPr lang="ko-KR" altLang="en-US" sz="2400" spc="-300" dirty="0" err="1" smtClean="0">
                <a:solidFill>
                  <a:schemeClr val="accent1"/>
                </a:solidFill>
              </a:rPr>
              <a:t>감성분류</a:t>
            </a:r>
            <a:r>
              <a:rPr lang="ko-KR" altLang="en-US" sz="2400" spc="-300" dirty="0" smtClean="0">
                <a:solidFill>
                  <a:schemeClr val="accent1"/>
                </a:solidFill>
              </a:rPr>
              <a:t> 모델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423293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4201861"/>
            <a:ext cx="4657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1"/>
                </a:solidFill>
              </a:rPr>
              <a:t>뉴스 </a:t>
            </a:r>
            <a:r>
              <a:rPr lang="ko-KR" altLang="en-US" sz="2400" spc="-300" dirty="0" err="1" smtClean="0">
                <a:solidFill>
                  <a:schemeClr val="accent1"/>
                </a:solidFill>
              </a:rPr>
              <a:t>감성분류와</a:t>
            </a:r>
            <a:r>
              <a:rPr lang="ko-KR" altLang="en-US" sz="2400" spc="-300" dirty="0" smtClean="0">
                <a:solidFill>
                  <a:schemeClr val="accent1"/>
                </a:solidFill>
              </a:rPr>
              <a:t> </a:t>
            </a:r>
            <a:r>
              <a:rPr lang="en-US" altLang="ko-KR" sz="2400" spc="-300" dirty="0" smtClean="0">
                <a:solidFill>
                  <a:schemeClr val="accent1"/>
                </a:solidFill>
              </a:rPr>
              <a:t>KOSPI</a:t>
            </a:r>
            <a:r>
              <a:rPr lang="ko-KR" altLang="en-US" sz="2400" spc="-300" dirty="0" smtClean="0">
                <a:solidFill>
                  <a:schemeClr val="accent1"/>
                </a:solidFill>
              </a:rPr>
              <a:t>의 연관성 분석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04702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015953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chemeClr val="accent1"/>
                </a:solidFill>
              </a:rPr>
              <a:t>머신러닝</a:t>
            </a:r>
            <a:r>
              <a:rPr lang="en-US" altLang="ko-KR" sz="2400" spc="-300" dirty="0" smtClean="0">
                <a:solidFill>
                  <a:schemeClr val="accent1"/>
                </a:solidFill>
              </a:rPr>
              <a:t>/</a:t>
            </a:r>
            <a:r>
              <a:rPr lang="ko-KR" altLang="en-US" sz="2400" spc="-300" dirty="0" err="1" smtClean="0">
                <a:solidFill>
                  <a:schemeClr val="accent1"/>
                </a:solidFill>
              </a:rPr>
              <a:t>딥러닝</a:t>
            </a:r>
            <a:r>
              <a:rPr lang="ko-KR" altLang="en-US" sz="2400" spc="-300" dirty="0" smtClean="0">
                <a:solidFill>
                  <a:schemeClr val="accent1"/>
                </a:solidFill>
              </a:rPr>
              <a:t> 기반 </a:t>
            </a:r>
            <a:r>
              <a:rPr lang="en-US" altLang="ko-KR" sz="2400" spc="-300" dirty="0" smtClean="0">
                <a:solidFill>
                  <a:schemeClr val="accent1"/>
                </a:solidFill>
              </a:rPr>
              <a:t>KOSPI </a:t>
            </a:r>
            <a:r>
              <a:rPr lang="ko-KR" altLang="en-US" sz="2400" spc="-300" dirty="0" smtClean="0">
                <a:solidFill>
                  <a:schemeClr val="accent1"/>
                </a:solidFill>
              </a:rPr>
              <a:t>예측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86137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83029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accent1"/>
                </a:solidFill>
              </a:rPr>
              <a:t>Q &amp; A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3-10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lh4.googleusercontent.com/-Ynf-bPmdNQTDGDhYkfOFfmPAjbbt-YU_GahiaVRr2WZ_3OQcrbjiS97ZlQX3yOL3ZkMkCr5JhFFcT2ccLaxxB8WacCk8WorWeR723s_TM1a6gRlfuARrTnEk7Zndexcl2QamnmOw-Ies90=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4" y="1393372"/>
            <a:ext cx="5753858" cy="406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https://lh3.googleusercontent.com/6E0zENem9q_0XLF7c08LwFFg2EjmkoPom0bVhoymnmjDXR7YhFBWyMOeo6M0pi_tJNYOmnktwMhIVEOJZl21frzlW1eDEgpupj6xaP2G4yO2r75Tb95aUASqtQCRScgqrwHKWyisv0stbCs=n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11" y="1439870"/>
            <a:ext cx="5806290" cy="39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551835" y="5458239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긍정 뉴스</a:t>
            </a:r>
            <a:endParaRPr lang="ko-KR" altLang="en-US" sz="2800" b="1" spc="-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8081778" y="5458239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부정 뉴스</a:t>
            </a:r>
            <a:endParaRPr lang="ko-KR" altLang="en-US" sz="2800" b="1" spc="-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최종 분류 결과 </a:t>
            </a:r>
            <a:r>
              <a:rPr lang="en-US" altLang="ko-KR" sz="2000" b="1" spc="-300" dirty="0" smtClean="0">
                <a:solidFill>
                  <a:schemeClr val="accent1"/>
                </a:solidFill>
              </a:rPr>
              <a:t>(Word Cloud)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D379F-0D7A-E10A-C2FD-B3F877B38412}"/>
              </a:ext>
            </a:extLst>
          </p:cNvPr>
          <p:cNvSpPr txBox="1"/>
          <p:nvPr/>
        </p:nvSpPr>
        <p:spPr>
          <a:xfrm>
            <a:off x="6688486" y="872277"/>
            <a:ext cx="196268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F2969-8E1F-0403-B6B6-037C4B0D5DB2}"/>
              </a:ext>
            </a:extLst>
          </p:cNvPr>
          <p:cNvSpPr txBox="1"/>
          <p:nvPr/>
        </p:nvSpPr>
        <p:spPr>
          <a:xfrm>
            <a:off x="6536086" y="3912256"/>
            <a:ext cx="5623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뉴스 </a:t>
            </a:r>
            <a:r>
              <a:rPr lang="ko-KR" altLang="en-US" sz="4800" b="1" spc="-300" dirty="0" err="1">
                <a:solidFill>
                  <a:schemeClr val="bg1"/>
                </a:solidFill>
                <a:latin typeface="+mn-ea"/>
              </a:rPr>
              <a:t>감성분류와</a:t>
            </a:r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800" b="1" spc="-3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4800" b="1" spc="-300" dirty="0" smtClean="0">
                <a:solidFill>
                  <a:schemeClr val="bg1"/>
                </a:solidFill>
                <a:latin typeface="+mn-ea"/>
              </a:rPr>
              <a:t>KOSPI</a:t>
            </a:r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의 연관성 분석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894119-F233-DC33-68F5-7374CF0E569E}"/>
              </a:ext>
            </a:extLst>
          </p:cNvPr>
          <p:cNvCxnSpPr>
            <a:cxnSpLocks/>
          </p:cNvCxnSpPr>
          <p:nvPr/>
        </p:nvCxnSpPr>
        <p:spPr>
          <a:xfrm>
            <a:off x="6688486" y="5625555"/>
            <a:ext cx="550069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021128-BA25-D6FF-656C-87D086ADE451}"/>
              </a:ext>
            </a:extLst>
          </p:cNvPr>
          <p:cNvCxnSpPr>
            <a:cxnSpLocks/>
          </p:cNvCxnSpPr>
          <p:nvPr/>
        </p:nvCxnSpPr>
        <p:spPr>
          <a:xfrm>
            <a:off x="6688486" y="5874208"/>
            <a:ext cx="550069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112814" y="832728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뉴스 </a:t>
            </a:r>
            <a:r>
              <a:rPr lang="ko-KR" altLang="en-US" sz="3600" dirty="0" err="1"/>
              <a:t>긍부정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지표와 </a:t>
            </a:r>
            <a:r>
              <a:rPr lang="en-US" altLang="ko-KR" sz="3600" dirty="0" smtClean="0"/>
              <a:t>KOSPI</a:t>
            </a:r>
            <a:r>
              <a:rPr lang="ko-KR" altLang="en-US" sz="3600" dirty="0"/>
              <a:t>와의 </a:t>
            </a:r>
            <a:r>
              <a:rPr lang="ko-KR" altLang="en-US" sz="3600" dirty="0" smtClean="0"/>
              <a:t>연관성</a:t>
            </a:r>
            <a:r>
              <a:rPr lang="en-US" altLang="ko-KR" sz="3600" dirty="0" smtClean="0"/>
              <a:t>?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233409" y="923105"/>
            <a:ext cx="9881937" cy="555954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113115" y="4364848"/>
            <a:ext cx="30861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/>
              <a:t>73% </a:t>
            </a:r>
            <a:endParaRPr lang="ko-KR" altLang="en-US" sz="9600" dirty="0"/>
          </a:p>
        </p:txBody>
      </p:sp>
      <p:sp>
        <p:nvSpPr>
          <p:cNvPr id="13" name="직사각형 12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뉴스 지수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(Index)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54DFCD-6BFA-802A-68C5-CE8AE1818DA3}"/>
                  </a:ext>
                </a:extLst>
              </p:cNvPr>
              <p:cNvSpPr txBox="1"/>
              <p:nvPr/>
            </p:nvSpPr>
            <p:spPr>
              <a:xfrm>
                <a:off x="709128" y="1459045"/>
                <a:ext cx="7885492" cy="334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4800" b="1" dirty="0" smtClean="0">
                    <a:solidFill>
                      <a:schemeClr val="accent1"/>
                    </a:solidFill>
                  </a:rPr>
                  <a:t>뉴스 지수</a:t>
                </a:r>
                <a:endParaRPr lang="en-US" altLang="ko-KR" sz="4800" b="1" dirty="0" smtClean="0">
                  <a:solidFill>
                    <a:schemeClr val="accent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3600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sz="3600" b="1" dirty="0" err="1" smtClean="0">
                    <a:solidFill>
                      <a:schemeClr val="accent1"/>
                    </a:solidFill>
                  </a:rPr>
                  <a:t>긍</a:t>
                </a:r>
                <a:r>
                  <a:rPr lang="en-US" altLang="ko-KR" sz="3600" b="1" dirty="0">
                    <a:solidFill>
                      <a:schemeClr val="accent1"/>
                    </a:solidFill>
                  </a:rPr>
                  <a:t>/</a:t>
                </a:r>
                <a:r>
                  <a:rPr lang="ko-KR" altLang="en-US" sz="3600" b="1" dirty="0" smtClean="0">
                    <a:solidFill>
                      <a:schemeClr val="accent1"/>
                    </a:solidFill>
                  </a:rPr>
                  <a:t>부정 </a:t>
                </a:r>
                <a:r>
                  <a:rPr lang="ko-KR" altLang="en-US" sz="3600" b="1" dirty="0">
                    <a:solidFill>
                      <a:schemeClr val="accent1"/>
                    </a:solidFill>
                  </a:rPr>
                  <a:t>뉴스 비율 </a:t>
                </a:r>
                <a:r>
                  <a:rPr lang="en-US" altLang="ko-KR" sz="2800" b="1" dirty="0">
                    <a:solidFill>
                      <a:schemeClr val="accent1"/>
                    </a:solidFill>
                  </a:rPr>
                  <a:t>(</a:t>
                </a:r>
                <a:r>
                  <a:rPr lang="ko-KR" altLang="en-US" sz="2800" b="1" dirty="0">
                    <a:solidFill>
                      <a:schemeClr val="accent1"/>
                    </a:solidFill>
                  </a:rPr>
                  <a:t>부정 뉴스 가중치</a:t>
                </a:r>
                <a:r>
                  <a:rPr lang="en-US" altLang="ko-KR" sz="2800" b="1" dirty="0" smtClean="0">
                    <a:solidFill>
                      <a:schemeClr val="accent1"/>
                    </a:solidFill>
                  </a:rPr>
                  <a:t>)</a:t>
                </a:r>
                <a:endParaRPr lang="en-US" altLang="ko-KR" sz="3600" b="1" dirty="0">
                  <a:solidFill>
                    <a:schemeClr val="accent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긍정뉴스개수</m:t>
                        </m:r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부정뉴스개수</m:t>
                        </m:r>
                        <m:r>
                          <a:rPr lang="en-US" altLang="ko-KR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일별</m:t>
                        </m:r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3200" b="1" i="1">
                            <a:latin typeface="Cambria Math" panose="02040503050406030204" pitchFamily="18" charset="0"/>
                          </a:rPr>
                          <m:t>뉴스개수</m:t>
                        </m:r>
                      </m:den>
                    </m:f>
                  </m:oMath>
                </a14:m>
                <a:endParaRPr lang="en-US" altLang="ko-KR" sz="4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54DFCD-6BFA-802A-68C5-CE8AE181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8" y="1459045"/>
                <a:ext cx="7885492" cy="3344505"/>
              </a:xfrm>
              <a:prstGeom prst="rect">
                <a:avLst/>
              </a:prstGeom>
              <a:blipFill>
                <a:blip r:embed="rId3"/>
                <a:stretch>
                  <a:fillRect l="-3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879515" y="5653690"/>
            <a:ext cx="9187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[Ref]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논문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:</a:t>
            </a:r>
            <a:r>
              <a:rPr lang="ko-KR" altLang="en-US" sz="2000" b="1" dirty="0">
                <a:solidFill>
                  <a:schemeClr val="accent1"/>
                </a:solidFill>
              </a:rPr>
              <a:t>뉴스기사를 이용한 소비자의 경기심리지수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생성</a:t>
            </a:r>
            <a:r>
              <a:rPr lang="en-US" altLang="ko-KR" sz="2000" b="1" dirty="0">
                <a:solidFill>
                  <a:schemeClr val="accent1"/>
                </a:solidFill>
              </a:rPr>
              <a:t>(ISSN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2288-4866)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시간에 따른 뉴스 지수와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KOSPI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등락률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514350" y="1405223"/>
            <a:ext cx="11340462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2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0270" y="1776383"/>
            <a:ext cx="10928215" cy="4292516"/>
          </a:xfrm>
          <a:prstGeom prst="rect">
            <a:avLst/>
          </a:prstGeom>
          <a:ln/>
        </p:spPr>
      </p:pic>
      <p:sp>
        <p:nvSpPr>
          <p:cNvPr id="17" name="직사각형 16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739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뉴스 지수와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KOSPI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등락률의 연관성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673465" y="1010120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817844" y="5278609"/>
              <a:ext cx="4980423" cy="906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242514" y="5427323"/>
              <a:ext cx="3747821" cy="698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KOSPI</a:t>
              </a:r>
              <a:r>
                <a:rPr lang="ko-KR" altLang="ko-KR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상승일 </a:t>
              </a:r>
              <a:r>
                <a:rPr lang="ko-KR" altLang="en-US" sz="1600" b="1" dirty="0" err="1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뉴스지수의</a:t>
              </a:r>
              <a:r>
                <a:rPr lang="ko-KR" altLang="en-US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 평균</a:t>
              </a:r>
              <a:r>
                <a:rPr lang="ko-KR" altLang="ko-KR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과 </a:t>
              </a:r>
              <a:endParaRPr lang="en-US" altLang="ko-KR" sz="1600" b="1" dirty="0" smtClean="0">
                <a:latin typeface="맑은 고딕" panose="020B0503020000020004" pitchFamily="50" charset="-127"/>
                <a:cs typeface="맑은 고딕" panose="020B0503020000020004" pitchFamily="50" charset="-127"/>
              </a:endParaRPr>
            </a:p>
            <a:p>
              <a:pPr lvl="1"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KOSPI</a:t>
              </a:r>
              <a:r>
                <a:rPr lang="ko-KR" altLang="ko-KR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하락일 </a:t>
              </a:r>
              <a:r>
                <a:rPr lang="ko-KR" altLang="en-US" sz="1600" b="1" dirty="0" err="1">
                  <a:latin typeface="맑은 고딕" panose="020B0503020000020004" pitchFamily="50" charset="-127"/>
                  <a:cs typeface="맑은 고딕" panose="020B0503020000020004" pitchFamily="50" charset="-127"/>
                </a:rPr>
                <a:t>뉴스지수의</a:t>
              </a:r>
              <a:r>
                <a:rPr lang="ko-KR" altLang="en-US" sz="1600" b="1" dirty="0">
                  <a:latin typeface="맑은 고딕" panose="020B0503020000020004" pitchFamily="50" charset="-127"/>
                  <a:cs typeface="맑은 고딕" panose="020B0503020000020004" pitchFamily="50" charset="-127"/>
                </a:rPr>
                <a:t> 평균</a:t>
              </a:r>
              <a:endParaRPr lang="ko-KR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73465" y="1638214"/>
            <a:ext cx="4659824" cy="3610688"/>
            <a:chOff x="673465" y="1638214"/>
            <a:chExt cx="4659824" cy="3610688"/>
          </a:xfrm>
        </p:grpSpPr>
        <p:pic>
          <p:nvPicPr>
            <p:cNvPr id="21" name="image1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54680" y="1638214"/>
              <a:ext cx="4578609" cy="3610688"/>
            </a:xfrm>
            <a:prstGeom prst="rect">
              <a:avLst/>
            </a:prstGeom>
            <a:ln/>
          </p:spPr>
        </p:pic>
        <p:sp>
          <p:nvSpPr>
            <p:cNvPr id="2" name="TextBox 1"/>
            <p:cNvSpPr txBox="1"/>
            <p:nvPr/>
          </p:nvSpPr>
          <p:spPr>
            <a:xfrm>
              <a:off x="2672080" y="4971903"/>
              <a:ext cx="13051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KOSPI </a:t>
              </a:r>
              <a:r>
                <a:rPr lang="ko-KR" altLang="en-US" sz="1200" b="1" dirty="0" err="1" smtClean="0"/>
                <a:t>등락여부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1430" y="4708567"/>
              <a:ext cx="5373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하락</a:t>
              </a:r>
              <a:endParaRPr lang="ko-KR" alt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61055" y="4708567"/>
              <a:ext cx="5373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상승</a:t>
              </a:r>
              <a:endParaRPr lang="ko-KR" alt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465" y="2623751"/>
              <a:ext cx="369332" cy="1246495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ko-KR" altLang="en-US" sz="1200" b="1" dirty="0" smtClean="0"/>
                <a:t>뉴스 </a:t>
              </a:r>
              <a:r>
                <a:rPr lang="ko-KR" altLang="en-US" sz="1200" b="1" dirty="0" err="1" smtClean="0"/>
                <a:t>긍부정</a:t>
              </a:r>
              <a:r>
                <a:rPr lang="ko-KR" altLang="en-US" sz="1200" b="1" dirty="0" smtClean="0"/>
                <a:t> 비율</a:t>
              </a:r>
              <a:endParaRPr lang="ko-KR" altLang="en-US" b="1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E5E461-BA70-3055-CC2A-83ECCEC96DA0}"/>
              </a:ext>
            </a:extLst>
          </p:cNvPr>
          <p:cNvSpPr/>
          <p:nvPr/>
        </p:nvSpPr>
        <p:spPr>
          <a:xfrm>
            <a:off x="6718665" y="5278609"/>
            <a:ext cx="4980423" cy="906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D86CF-3AB7-1DD5-57C2-105B34AE3E86}"/>
              </a:ext>
            </a:extLst>
          </p:cNvPr>
          <p:cNvSpPr txBox="1"/>
          <p:nvPr/>
        </p:nvSpPr>
        <p:spPr>
          <a:xfrm>
            <a:off x="7387579" y="5579723"/>
            <a:ext cx="3401573" cy="35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KOSPI</a:t>
            </a:r>
            <a:r>
              <a:rPr lang="ko-KR" altLang="en-US" sz="1600" b="1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와 </a:t>
            </a:r>
            <a:r>
              <a:rPr lang="ko-KR" altLang="en-US" sz="1600" b="1" dirty="0" err="1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뉴스지수의</a:t>
            </a:r>
            <a:r>
              <a:rPr lang="ko-KR" altLang="en-US" sz="1600" b="1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 상관관계</a:t>
            </a:r>
            <a:endParaRPr lang="ko-KR" altLang="ko-KR" sz="16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344" y="1574241"/>
            <a:ext cx="4698660" cy="35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주식 장 시간에 따른 연관성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2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0689" y="1042995"/>
            <a:ext cx="6292580" cy="1780659"/>
          </a:xfrm>
          <a:prstGeom prst="rect">
            <a:avLst/>
          </a:prstGeom>
          <a:ln/>
        </p:spPr>
      </p:pic>
      <p:pic>
        <p:nvPicPr>
          <p:cNvPr id="11" name="image1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66360" y="2672455"/>
            <a:ext cx="6441237" cy="1833550"/>
          </a:xfrm>
          <a:prstGeom prst="rect">
            <a:avLst/>
          </a:prstGeom>
          <a:ln/>
        </p:spPr>
      </p:pic>
      <p:pic>
        <p:nvPicPr>
          <p:cNvPr id="12" name="image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184537" y="4507951"/>
            <a:ext cx="6292580" cy="1851180"/>
          </a:xfrm>
          <a:prstGeom prst="rect">
            <a:avLst/>
          </a:prstGeom>
          <a:ln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514350" y="1012516"/>
            <a:ext cx="11340462" cy="1799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504147" y="2866688"/>
            <a:ext cx="11340462" cy="16671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504147" y="4588823"/>
            <a:ext cx="11340462" cy="17398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9887" y="1566411"/>
            <a:ext cx="1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2690" y="3192415"/>
            <a:ext cx="1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장중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8364" y="4821674"/>
            <a:ext cx="1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장마감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2689" y="3641033"/>
            <a:ext cx="134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9:00 AM</a:t>
            </a:r>
          </a:p>
          <a:p>
            <a:r>
              <a:rPr lang="en-US" altLang="ko-KR" dirty="0" smtClean="0"/>
              <a:t>~ 3:30 PM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9395" y="5122825"/>
            <a:ext cx="134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3:30 PM</a:t>
            </a:r>
          </a:p>
          <a:p>
            <a:r>
              <a:rPr lang="en-US" altLang="ko-KR" dirty="0" smtClean="0"/>
              <a:t>~ 9:00 AM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다음날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t="70622" r="34848"/>
          <a:stretch/>
        </p:blipFill>
        <p:spPr>
          <a:xfrm>
            <a:off x="8641788" y="1448075"/>
            <a:ext cx="3004505" cy="1024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t="70588" r="34064"/>
          <a:stretch/>
        </p:blipFill>
        <p:spPr>
          <a:xfrm>
            <a:off x="8641787" y="3212911"/>
            <a:ext cx="3004505" cy="10926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/>
          <a:srcRect t="70427" r="36277"/>
          <a:stretch/>
        </p:blipFill>
        <p:spPr>
          <a:xfrm>
            <a:off x="8641787" y="4912353"/>
            <a:ext cx="2983923" cy="11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19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KOSPI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등락률이 큰 시점의 뉴스 비율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14" y="950328"/>
            <a:ext cx="9029700" cy="2724150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940841" y="1266860"/>
            <a:ext cx="702527" cy="624468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25600" y="1118178"/>
            <a:ext cx="702527" cy="624468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462195" y="2463759"/>
            <a:ext cx="702527" cy="62446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488644" y="2592423"/>
            <a:ext cx="702527" cy="62446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image4.png"/>
          <p:cNvPicPr/>
          <p:nvPr/>
        </p:nvPicPr>
        <p:blipFill rotWithShape="1">
          <a:blip r:embed="rId4"/>
          <a:srcRect t="20237"/>
          <a:stretch/>
        </p:blipFill>
        <p:spPr>
          <a:xfrm>
            <a:off x="613166" y="4095617"/>
            <a:ext cx="5561212" cy="2498224"/>
          </a:xfrm>
          <a:prstGeom prst="rect">
            <a:avLst/>
          </a:prstGeom>
          <a:ln/>
        </p:spPr>
      </p:pic>
      <p:pic>
        <p:nvPicPr>
          <p:cNvPr id="31" name="image5.png"/>
          <p:cNvPicPr/>
          <p:nvPr/>
        </p:nvPicPr>
        <p:blipFill rotWithShape="1">
          <a:blip r:embed="rId5"/>
          <a:srcRect t="16551"/>
          <a:stretch/>
        </p:blipFill>
        <p:spPr>
          <a:xfrm>
            <a:off x="6357103" y="3951772"/>
            <a:ext cx="5673056" cy="2476958"/>
          </a:xfrm>
          <a:prstGeom prst="rect">
            <a:avLst/>
          </a:prstGeom>
          <a:ln/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5E461-BA70-3055-CC2A-83ECCEC96DA0}"/>
              </a:ext>
            </a:extLst>
          </p:cNvPr>
          <p:cNvSpPr/>
          <p:nvPr/>
        </p:nvSpPr>
        <p:spPr>
          <a:xfrm>
            <a:off x="881987" y="3773374"/>
            <a:ext cx="2090055" cy="36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D86CF-3AB7-1DD5-57C2-105B34AE3E86}"/>
              </a:ext>
            </a:extLst>
          </p:cNvPr>
          <p:cNvSpPr txBox="1"/>
          <p:nvPr/>
        </p:nvSpPr>
        <p:spPr>
          <a:xfrm>
            <a:off x="699262" y="3788172"/>
            <a:ext cx="2002471" cy="35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b="1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긍정 뉴스 비율</a:t>
            </a:r>
            <a:endParaRPr lang="ko-KR" altLang="ko-KR" sz="16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E5E461-BA70-3055-CC2A-83ECCEC96DA0}"/>
              </a:ext>
            </a:extLst>
          </p:cNvPr>
          <p:cNvSpPr/>
          <p:nvPr/>
        </p:nvSpPr>
        <p:spPr>
          <a:xfrm>
            <a:off x="6498206" y="3744479"/>
            <a:ext cx="2090055" cy="36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FD86CF-3AB7-1DD5-57C2-105B34AE3E86}"/>
              </a:ext>
            </a:extLst>
          </p:cNvPr>
          <p:cNvSpPr txBox="1"/>
          <p:nvPr/>
        </p:nvSpPr>
        <p:spPr>
          <a:xfrm>
            <a:off x="6315481" y="3759277"/>
            <a:ext cx="2002471" cy="35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b="1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부</a:t>
            </a:r>
            <a:r>
              <a:rPr lang="ko-KR" altLang="en-US" sz="1600" b="1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정 뉴스 비율</a:t>
            </a:r>
            <a:endParaRPr lang="ko-KR" altLang="ko-KR" sz="16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82614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F2969-8E1F-0403-B6B6-037C4B0D5DB2}"/>
              </a:ext>
            </a:extLst>
          </p:cNvPr>
          <p:cNvSpPr txBox="1"/>
          <p:nvPr/>
        </p:nvSpPr>
        <p:spPr>
          <a:xfrm>
            <a:off x="6502935" y="3912256"/>
            <a:ext cx="5655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300" dirty="0" err="1" smtClean="0">
                <a:solidFill>
                  <a:schemeClr val="bg1"/>
                </a:solidFill>
                <a:latin typeface="+mn-ea"/>
              </a:rPr>
              <a:t>머신러닝</a:t>
            </a:r>
            <a:r>
              <a:rPr lang="en-US" altLang="ko-KR" sz="4800" b="1" spc="-3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4800" b="1" spc="-300" dirty="0" err="1" smtClean="0">
                <a:solidFill>
                  <a:schemeClr val="bg1"/>
                </a:solidFill>
                <a:latin typeface="+mn-ea"/>
              </a:rPr>
              <a:t>딥러닝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+mn-ea"/>
              </a:rPr>
              <a:t> 기반</a:t>
            </a:r>
            <a:endParaRPr lang="en-US" altLang="ko-KR" sz="4800" b="1" spc="-3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4800" b="1" spc="-300" dirty="0" smtClean="0">
                <a:solidFill>
                  <a:schemeClr val="bg1"/>
                </a:solidFill>
                <a:latin typeface="+mn-ea"/>
              </a:rPr>
              <a:t>KOSPI 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+mn-ea"/>
              </a:rPr>
              <a:t>예측</a:t>
            </a:r>
            <a:endParaRPr lang="ko-KR" altLang="en-US" sz="4800" b="1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894119-F233-DC33-68F5-7374CF0E569E}"/>
              </a:ext>
            </a:extLst>
          </p:cNvPr>
          <p:cNvCxnSpPr>
            <a:cxnSpLocks/>
          </p:cNvCxnSpPr>
          <p:nvPr/>
        </p:nvCxnSpPr>
        <p:spPr>
          <a:xfrm>
            <a:off x="6828055" y="5666195"/>
            <a:ext cx="53741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021128-BA25-D6FF-656C-87D086ADE451}"/>
              </a:ext>
            </a:extLst>
          </p:cNvPr>
          <p:cNvCxnSpPr>
            <a:cxnSpLocks/>
          </p:cNvCxnSpPr>
          <p:nvPr/>
        </p:nvCxnSpPr>
        <p:spPr>
          <a:xfrm>
            <a:off x="6828055" y="5914848"/>
            <a:ext cx="537410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KOSPI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예측 모델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287" y="4888408"/>
            <a:ext cx="3323358" cy="13369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758" y="332743"/>
            <a:ext cx="2894202" cy="20377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549296" y="3911582"/>
            <a:ext cx="7822544" cy="2184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549296" y="3911579"/>
            <a:ext cx="7822544" cy="536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0" y="3985670"/>
            <a:ext cx="29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딥러닝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모델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719021" y="4571113"/>
            <a:ext cx="644861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Bi-LSTM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549296" y="1409551"/>
            <a:ext cx="7446624" cy="2051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549296" y="1409548"/>
            <a:ext cx="7446624" cy="536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44378" y="1491063"/>
            <a:ext cx="29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머신러닝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모델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719021" y="2074566"/>
            <a:ext cx="644861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XGBoost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설명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h2oAutoML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758" y="2473775"/>
            <a:ext cx="2808689" cy="207951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3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프로젝트 설명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모델 성능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46170"/>
              </p:ext>
            </p:extLst>
          </p:nvPr>
        </p:nvGraphicFramePr>
        <p:xfrm>
          <a:off x="890093" y="1815107"/>
          <a:ext cx="10568569" cy="353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모델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RMSE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XGBoost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0.8586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0.0201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AutoML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0.9533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LSTM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0.6664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0.4078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Bi-LSTM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0.5661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0.5727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75949" y="1538108"/>
            <a:ext cx="4814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반올림 해서 소수점 네번째자리까지 표기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41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모델 성능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32" y="1575341"/>
            <a:ext cx="5632450" cy="40136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KOSPI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예측결과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273310" y="1400873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1"/>
                </a:solidFill>
              </a:rPr>
              <a:t>오늘의 코스피 등락률은</a:t>
            </a:r>
            <a:r>
              <a:rPr lang="en-US" altLang="ko-KR" sz="5400" b="1" dirty="0" smtClean="0">
                <a:solidFill>
                  <a:schemeClr val="accent1"/>
                </a:solidFill>
              </a:rPr>
              <a:t>?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233409" y="2595972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817832" y="2929140"/>
            <a:ext cx="55851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accent1"/>
                </a:solidFill>
              </a:rPr>
              <a:t>상승률</a:t>
            </a:r>
            <a:endParaRPr lang="en-US" altLang="ko-KR" sz="66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sz="6600" b="1" dirty="0" smtClean="0">
                <a:solidFill>
                  <a:schemeClr val="accent1"/>
                </a:solidFill>
              </a:rPr>
              <a:t>             82%</a:t>
            </a:r>
            <a:endParaRPr lang="ko-KR" altLang="en-US" sz="6600" b="1" dirty="0">
              <a:solidFill>
                <a:schemeClr val="accen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To-Be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690371" y="1505557"/>
            <a:ext cx="6178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데이터의 부재  </a:t>
            </a:r>
            <a:r>
              <a:rPr lang="en-US" altLang="ko-KR" sz="2400" dirty="0"/>
              <a:t>-&gt; Nasdaq, </a:t>
            </a:r>
            <a:r>
              <a:rPr lang="ko-KR" altLang="en-US" sz="2400" dirty="0"/>
              <a:t>뉴스 추가 구분</a:t>
            </a:r>
          </a:p>
          <a:p>
            <a:r>
              <a:rPr lang="ko-KR" altLang="en-US" sz="2400" dirty="0"/>
              <a:t>장비의 부재 </a:t>
            </a:r>
            <a:r>
              <a:rPr lang="en-US" altLang="ko-KR" sz="2400" dirty="0"/>
              <a:t>-&gt; </a:t>
            </a:r>
            <a:r>
              <a:rPr lang="ko-KR" altLang="en-US" sz="2400" dirty="0"/>
              <a:t>실시간성 고려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D379F-0D7A-E10A-C2FD-B3F877B38412}"/>
              </a:ext>
            </a:extLst>
          </p:cNvPr>
          <p:cNvSpPr txBox="1"/>
          <p:nvPr/>
        </p:nvSpPr>
        <p:spPr>
          <a:xfrm>
            <a:off x="4281983" y="2254003"/>
            <a:ext cx="40203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  <a:latin typeface="+mj-ea"/>
                <a:ea typeface="+mj-ea"/>
              </a:rPr>
              <a:t>Q</a:t>
            </a:r>
            <a:r>
              <a:rPr lang="en-US" altLang="ko-KR" sz="9600" b="1" dirty="0" smtClean="0">
                <a:solidFill>
                  <a:schemeClr val="bg1"/>
                </a:solidFill>
                <a:latin typeface="+mj-ea"/>
                <a:ea typeface="+mj-ea"/>
              </a:rPr>
              <a:t>&amp;</a:t>
            </a:r>
            <a:r>
              <a:rPr lang="en-US" altLang="ko-KR" sz="13800" b="1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F2969-8E1F-0403-B6B6-037C4B0D5DB2}"/>
              </a:ext>
            </a:extLst>
          </p:cNvPr>
          <p:cNvSpPr txBox="1"/>
          <p:nvPr/>
        </p:nvSpPr>
        <p:spPr>
          <a:xfrm>
            <a:off x="3179619" y="3912256"/>
            <a:ext cx="176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800" b="1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894119-F233-DC33-68F5-7374CF0E569E}"/>
              </a:ext>
            </a:extLst>
          </p:cNvPr>
          <p:cNvCxnSpPr>
            <a:cxnSpLocks/>
          </p:cNvCxnSpPr>
          <p:nvPr/>
        </p:nvCxnSpPr>
        <p:spPr>
          <a:xfrm>
            <a:off x="3730801" y="5107395"/>
            <a:ext cx="5122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021128-BA25-D6FF-656C-87D086ADE451}"/>
              </a:ext>
            </a:extLst>
          </p:cNvPr>
          <p:cNvCxnSpPr>
            <a:cxnSpLocks/>
          </p:cNvCxnSpPr>
          <p:nvPr/>
        </p:nvCxnSpPr>
        <p:spPr>
          <a:xfrm>
            <a:off x="3730801" y="5356048"/>
            <a:ext cx="512271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D379F-0D7A-E10A-C2FD-B3F877B38412}"/>
              </a:ext>
            </a:extLst>
          </p:cNvPr>
          <p:cNvSpPr txBox="1"/>
          <p:nvPr/>
        </p:nvSpPr>
        <p:spPr>
          <a:xfrm>
            <a:off x="4281983" y="2254003"/>
            <a:ext cx="40203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  <a:latin typeface="+mj-ea"/>
                <a:ea typeface="+mj-ea"/>
              </a:rPr>
              <a:t>Q</a:t>
            </a:r>
            <a:r>
              <a:rPr lang="en-US" altLang="ko-KR" sz="9600" b="1" dirty="0" smtClean="0">
                <a:solidFill>
                  <a:schemeClr val="bg1"/>
                </a:solidFill>
                <a:latin typeface="+mj-ea"/>
                <a:ea typeface="+mj-ea"/>
              </a:rPr>
              <a:t>&amp;</a:t>
            </a:r>
            <a:r>
              <a:rPr lang="en-US" altLang="ko-KR" sz="13800" b="1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F2969-8E1F-0403-B6B6-037C4B0D5DB2}"/>
              </a:ext>
            </a:extLst>
          </p:cNvPr>
          <p:cNvSpPr txBox="1"/>
          <p:nvPr/>
        </p:nvSpPr>
        <p:spPr>
          <a:xfrm>
            <a:off x="3179619" y="3912256"/>
            <a:ext cx="176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800" b="1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894119-F233-DC33-68F5-7374CF0E569E}"/>
              </a:ext>
            </a:extLst>
          </p:cNvPr>
          <p:cNvCxnSpPr>
            <a:cxnSpLocks/>
          </p:cNvCxnSpPr>
          <p:nvPr/>
        </p:nvCxnSpPr>
        <p:spPr>
          <a:xfrm>
            <a:off x="3730801" y="5107395"/>
            <a:ext cx="5122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021128-BA25-D6FF-656C-87D086ADE451}"/>
              </a:ext>
            </a:extLst>
          </p:cNvPr>
          <p:cNvCxnSpPr>
            <a:cxnSpLocks/>
          </p:cNvCxnSpPr>
          <p:nvPr/>
        </p:nvCxnSpPr>
        <p:spPr>
          <a:xfrm>
            <a:off x="3730801" y="5356048"/>
            <a:ext cx="512271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509416" y="1261980"/>
            <a:ext cx="76389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>
                    <a:lumMod val="50000"/>
                  </a:schemeClr>
                </a:solidFill>
              </a:rPr>
              <a:t>Chat NBT</a:t>
            </a:r>
            <a:r>
              <a:rPr lang="en-US" altLang="ko-KR" sz="19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1900" b="1" dirty="0" smtClean="0"/>
              <a:t>N</a:t>
            </a:r>
            <a:r>
              <a:rPr lang="en-US" altLang="ko-KR" sz="1900" dirty="0" smtClean="0"/>
              <a:t>ews </a:t>
            </a:r>
            <a:r>
              <a:rPr lang="en-US" altLang="ko-KR" sz="1900" dirty="0"/>
              <a:t>sentimental analysis by </a:t>
            </a:r>
            <a:r>
              <a:rPr lang="en-US" altLang="ko-KR" sz="1900" b="1" dirty="0"/>
              <a:t>B</a:t>
            </a:r>
            <a:r>
              <a:rPr lang="en-US" altLang="ko-KR" sz="1900" dirty="0"/>
              <a:t>ert </a:t>
            </a:r>
            <a:r>
              <a:rPr lang="en-US" altLang="ko-KR" sz="1900" b="1" dirty="0"/>
              <a:t>T</a:t>
            </a:r>
            <a:r>
              <a:rPr lang="en-US" altLang="ko-KR" sz="1900" dirty="0"/>
              <a:t>ransformer model</a:t>
            </a:r>
            <a:r>
              <a:rPr lang="en-US" altLang="ko-KR" sz="19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515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| Chat NBT </a:t>
            </a:r>
            <a:endParaRPr lang="ko-KR" altLang="en-US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522441" y="1864106"/>
            <a:ext cx="7130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뉴스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감성분류를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통한 투자 지표 제안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altLang="ko-KR" sz="1600" dirty="0" smtClean="0"/>
              <a:t>KLUE-Bert </a:t>
            </a:r>
            <a:r>
              <a:rPr lang="ko-KR" altLang="ko-KR" sz="1600" dirty="0" err="1"/>
              <a:t>모델기반</a:t>
            </a:r>
            <a:r>
              <a:rPr lang="ko-KR" altLang="ko-KR" sz="1600" dirty="0"/>
              <a:t> </a:t>
            </a:r>
            <a:r>
              <a:rPr lang="ko-KR" altLang="ko-KR" sz="1600" dirty="0" err="1"/>
              <a:t>증시뉴스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긍</a:t>
            </a:r>
            <a:r>
              <a:rPr lang="en-US" altLang="ko-KR" sz="1600" dirty="0"/>
              <a:t>/</a:t>
            </a:r>
            <a:r>
              <a:rPr lang="ko-KR" altLang="ko-KR" sz="1600" dirty="0"/>
              <a:t>부정 </a:t>
            </a:r>
            <a:r>
              <a:rPr lang="ko-KR" altLang="ko-KR" sz="1600" dirty="0" err="1" smtClean="0"/>
              <a:t>감성분류</a:t>
            </a:r>
            <a:endParaRPr lang="en-US" altLang="ko-KR" sz="1600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ko-KR" altLang="en-US" sz="1600" dirty="0" err="1" smtClean="0"/>
              <a:t>뉴스지수와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KOSPI </a:t>
            </a:r>
            <a:r>
              <a:rPr lang="ko-KR" altLang="en-US" sz="1600" dirty="0" smtClean="0"/>
              <a:t>연관성 분석</a:t>
            </a:r>
            <a:endParaRPr lang="ko-KR" altLang="en-US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ko-KR" altLang="en-US" sz="1600" dirty="0" err="1" smtClean="0"/>
              <a:t>뉴스지수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활용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KOSPI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예측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04400" y="6309360"/>
            <a:ext cx="2357120" cy="487680"/>
          </a:xfrm>
          <a:prstGeom prst="rect">
            <a:avLst/>
          </a:prstGeom>
          <a:solidFill>
            <a:srgbClr val="E6E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386866"/>
            <a:ext cx="3568306" cy="26806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 rot="5400000">
            <a:off x="1685021" y="2383159"/>
            <a:ext cx="2888125" cy="521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 rot="5400000">
            <a:off x="2931210" y="3622492"/>
            <a:ext cx="2888123" cy="2734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ko-KR" altLang="en-US" spc="-150" dirty="0">
              <a:solidFill>
                <a:srgbClr val="224D6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3021577" y="3769955"/>
            <a:ext cx="135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김아름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7960" y="4459780"/>
            <a:ext cx="2802049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증시 데이터 수집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뉴스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감성분류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모델 개발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데이터 분석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딥러닝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기반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KOSPI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예측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 rot="5400000">
            <a:off x="7293341" y="2383156"/>
            <a:ext cx="2888125" cy="521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 rot="5400000">
            <a:off x="8539530" y="3622489"/>
            <a:ext cx="2888123" cy="2734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ko-KR" altLang="en-US" spc="-150" dirty="0">
              <a:solidFill>
                <a:srgbClr val="224D60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8640057" y="3769952"/>
            <a:ext cx="135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</a:rPr>
              <a:t>남석영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6280" y="4459777"/>
            <a:ext cx="2802049" cy="123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뉴스 데이터 수집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NLP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전치리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데이터 분석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머신러닝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 기반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KOSPI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91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</a:rPr>
              <a:t>프로젝트의 당위성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54755" y="3979086"/>
            <a:ext cx="4001751" cy="996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54755" y="1986359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54755" y="2898151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55631" y="2705661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</p:cNvCxnSpPr>
          <p:nvPr/>
        </p:nvCxnSpPr>
        <p:spPr>
          <a:xfrm>
            <a:off x="3155631" y="3637773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255384" y="30758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 smtClean="0"/>
              <a:t>뉴스 정보의 유의성</a:t>
            </a:r>
            <a:endParaRPr lang="ko-KR" altLang="en-US" b="1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1570901" y="4209957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</a:rPr>
              <a:t>투자지표로 활용 가능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87" y="418619"/>
            <a:ext cx="6211167" cy="58682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556240" y="5953760"/>
            <a:ext cx="792480" cy="2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3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활용 </a:t>
              </a:r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데이터셋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</a:rPr>
              <a:t>데이터 수집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520442" y="1125341"/>
            <a:ext cx="867292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24D60"/>
                </a:solidFill>
              </a:rPr>
              <a:t>뉴스 데이터</a:t>
            </a:r>
            <a:endParaRPr lang="en-US" altLang="ko-KR" sz="2000" b="1" dirty="0" smtClean="0">
              <a:solidFill>
                <a:srgbClr val="224D60"/>
              </a:solidFill>
            </a:endParaRP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 smtClean="0">
                <a:solidFill>
                  <a:srgbClr val="224D60"/>
                </a:solidFill>
              </a:rPr>
              <a:t>FinancialPhraseBank</a:t>
            </a:r>
            <a:r>
              <a:rPr lang="en-US" altLang="ko-KR" sz="2000" b="1" dirty="0" smtClean="0">
                <a:solidFill>
                  <a:srgbClr val="224D60"/>
                </a:solidFill>
              </a:rPr>
              <a:t> </a:t>
            </a:r>
            <a:r>
              <a:rPr lang="en-US" altLang="ko-KR" sz="2000" b="1" dirty="0">
                <a:solidFill>
                  <a:srgbClr val="224D60"/>
                </a:solidFill>
              </a:rPr>
              <a:t>Dataset </a:t>
            </a:r>
            <a:r>
              <a:rPr lang="en-US" altLang="ko-KR" sz="2000" dirty="0">
                <a:solidFill>
                  <a:srgbClr val="224D60"/>
                </a:solidFill>
              </a:rPr>
              <a:t>(</a:t>
            </a:r>
            <a:r>
              <a:rPr lang="en-US" altLang="ko-KR" sz="2000" dirty="0" err="1">
                <a:solidFill>
                  <a:srgbClr val="224D60"/>
                </a:solidFill>
              </a:rPr>
              <a:t>Malo</a:t>
            </a:r>
            <a:r>
              <a:rPr lang="en-US" altLang="ko-KR" sz="2000" dirty="0">
                <a:solidFill>
                  <a:srgbClr val="224D60"/>
                </a:solidFill>
              </a:rPr>
              <a:t> et al., </a:t>
            </a:r>
            <a:r>
              <a:rPr lang="en-US" altLang="ko-KR" sz="2000" dirty="0" smtClean="0">
                <a:solidFill>
                  <a:srgbClr val="224D60"/>
                </a:solidFill>
              </a:rPr>
              <a:t>2014)</a:t>
            </a:r>
            <a:endParaRPr lang="en-US" altLang="ko-KR" dirty="0">
              <a:solidFill>
                <a:srgbClr val="224D60"/>
              </a:solidFill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224D60"/>
                </a:solidFill>
              </a:rPr>
              <a:t>4,800 rows</a:t>
            </a:r>
          </a:p>
          <a:p>
            <a:pPr lvl="1" algn="just">
              <a:lnSpc>
                <a:spcPct val="150000"/>
              </a:lnSpc>
            </a:pPr>
            <a:endParaRPr lang="en-US" altLang="ko-KR" sz="1000" b="1" dirty="0">
              <a:solidFill>
                <a:srgbClr val="224D6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24D60"/>
                </a:solidFill>
              </a:rPr>
              <a:t>- </a:t>
            </a:r>
            <a:r>
              <a:rPr lang="ko-KR" altLang="en-US" sz="2000" b="1" dirty="0" smtClean="0">
                <a:solidFill>
                  <a:srgbClr val="224D60"/>
                </a:solidFill>
              </a:rPr>
              <a:t>신문사 증시 뉴스 </a:t>
            </a:r>
            <a:r>
              <a:rPr lang="en-US" altLang="ko-KR" sz="2000" dirty="0">
                <a:solidFill>
                  <a:srgbClr val="224D60"/>
                </a:solidFill>
              </a:rPr>
              <a:t>(2020.01~2023.05</a:t>
            </a:r>
            <a:r>
              <a:rPr lang="en-US" altLang="ko-KR" sz="2000" dirty="0" smtClean="0">
                <a:solidFill>
                  <a:srgbClr val="224D60"/>
                </a:solidFill>
              </a:rPr>
              <a:t>)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224D60"/>
                </a:solidFill>
              </a:rPr>
              <a:t>한국경제 </a:t>
            </a:r>
            <a:r>
              <a:rPr lang="en-US" altLang="ko-KR" dirty="0" smtClean="0">
                <a:solidFill>
                  <a:srgbClr val="224D60"/>
                </a:solidFill>
              </a:rPr>
              <a:t>/ </a:t>
            </a:r>
            <a:r>
              <a:rPr lang="ko-KR" altLang="en-US" dirty="0" smtClean="0">
                <a:solidFill>
                  <a:srgbClr val="224D60"/>
                </a:solidFill>
              </a:rPr>
              <a:t>서울경제</a:t>
            </a:r>
            <a:r>
              <a:rPr lang="en-US" altLang="ko-KR" dirty="0">
                <a:solidFill>
                  <a:srgbClr val="224D60"/>
                </a:solidFill>
              </a:rPr>
              <a:t> </a:t>
            </a:r>
            <a:r>
              <a:rPr lang="en-US" altLang="ko-KR" dirty="0" smtClean="0">
                <a:solidFill>
                  <a:srgbClr val="224D60"/>
                </a:solidFill>
              </a:rPr>
              <a:t>/ </a:t>
            </a:r>
            <a:r>
              <a:rPr lang="ko-KR" altLang="en-US" dirty="0" err="1" smtClean="0">
                <a:solidFill>
                  <a:srgbClr val="224D60"/>
                </a:solidFill>
              </a:rPr>
              <a:t>인포스탁</a:t>
            </a:r>
            <a:endParaRPr lang="en-US" altLang="ko-KR" dirty="0" smtClean="0">
              <a:solidFill>
                <a:srgbClr val="224D60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224D60"/>
                </a:solidFill>
              </a:rPr>
              <a:t>    연합 </a:t>
            </a:r>
            <a:r>
              <a:rPr lang="ko-KR" altLang="en-US" dirty="0" err="1" smtClean="0">
                <a:solidFill>
                  <a:srgbClr val="224D60"/>
                </a:solidFill>
              </a:rPr>
              <a:t>인포맥스</a:t>
            </a:r>
            <a:r>
              <a:rPr lang="ko-KR" altLang="en-US" dirty="0" smtClean="0">
                <a:solidFill>
                  <a:srgbClr val="224D60"/>
                </a:solidFill>
              </a:rPr>
              <a:t> </a:t>
            </a:r>
            <a:r>
              <a:rPr lang="en-US" altLang="ko-KR" dirty="0" smtClean="0">
                <a:solidFill>
                  <a:srgbClr val="224D60"/>
                </a:solidFill>
              </a:rPr>
              <a:t>/ </a:t>
            </a:r>
            <a:r>
              <a:rPr lang="en-US" altLang="ko-KR" dirty="0" err="1" smtClean="0">
                <a:solidFill>
                  <a:srgbClr val="224D60"/>
                </a:solidFill>
              </a:rPr>
              <a:t>iNews</a:t>
            </a:r>
            <a:r>
              <a:rPr lang="en-US" altLang="ko-KR" dirty="0">
                <a:solidFill>
                  <a:srgbClr val="224D60"/>
                </a:solidFill>
              </a:rPr>
              <a:t> </a:t>
            </a:r>
            <a:r>
              <a:rPr lang="en-US" altLang="ko-KR" dirty="0" smtClean="0">
                <a:solidFill>
                  <a:srgbClr val="224D60"/>
                </a:solidFill>
              </a:rPr>
              <a:t>/ </a:t>
            </a:r>
            <a:r>
              <a:rPr lang="en-US" altLang="ko-KR" dirty="0" err="1" smtClean="0">
                <a:solidFill>
                  <a:srgbClr val="224D60"/>
                </a:solidFill>
              </a:rPr>
              <a:t>Paxnet</a:t>
            </a:r>
            <a:endParaRPr lang="en-US" altLang="ko-KR" dirty="0">
              <a:solidFill>
                <a:srgbClr val="224D60"/>
              </a:solidFill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224D60"/>
                </a:solidFill>
              </a:rPr>
              <a:t>138,000 rows</a:t>
            </a:r>
            <a:endParaRPr lang="en-US" altLang="ko-KR" dirty="0">
              <a:solidFill>
                <a:srgbClr val="224D60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altLang="ko-KR" dirty="0">
              <a:solidFill>
                <a:srgbClr val="224D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24D60"/>
                </a:solidFill>
              </a:rPr>
              <a:t>KOSPI </a:t>
            </a:r>
            <a:r>
              <a:rPr lang="ko-KR" altLang="en-US" sz="2400" b="1" dirty="0">
                <a:solidFill>
                  <a:srgbClr val="224D60"/>
                </a:solidFill>
              </a:rPr>
              <a:t>지수 데이터</a:t>
            </a:r>
            <a:r>
              <a:rPr lang="ko-KR" altLang="en-US" sz="1600" dirty="0">
                <a:solidFill>
                  <a:srgbClr val="224D60"/>
                </a:solidFill>
              </a:rPr>
              <a:t> </a:t>
            </a:r>
            <a:r>
              <a:rPr lang="en-US" altLang="ko-KR" dirty="0">
                <a:solidFill>
                  <a:srgbClr val="224D60"/>
                </a:solidFill>
              </a:rPr>
              <a:t>(2020.01~2023.05</a:t>
            </a:r>
            <a:r>
              <a:rPr lang="en-US" altLang="ko-KR" dirty="0" smtClean="0">
                <a:solidFill>
                  <a:srgbClr val="224D60"/>
                </a:solidFill>
              </a:rPr>
              <a:t>)</a:t>
            </a:r>
            <a:endParaRPr lang="en-US" altLang="ko-KR" dirty="0">
              <a:solidFill>
                <a:srgbClr val="224D60"/>
              </a:solidFill>
            </a:endParaRP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224D60"/>
                </a:solidFill>
              </a:rPr>
              <a:t>출처</a:t>
            </a:r>
            <a:r>
              <a:rPr lang="en-US" altLang="ko-KR" dirty="0">
                <a:solidFill>
                  <a:srgbClr val="224D60"/>
                </a:solidFill>
              </a:rPr>
              <a:t>: KRX </a:t>
            </a:r>
            <a:r>
              <a:rPr lang="ko-KR" altLang="ko-KR" dirty="0" err="1">
                <a:solidFill>
                  <a:srgbClr val="224D60"/>
                </a:solidFill>
              </a:rPr>
              <a:t>정보데이터</a:t>
            </a:r>
            <a:r>
              <a:rPr lang="ko-KR" altLang="ko-KR" dirty="0">
                <a:solidFill>
                  <a:srgbClr val="224D60"/>
                </a:solidFill>
              </a:rPr>
              <a:t> </a:t>
            </a:r>
            <a:r>
              <a:rPr lang="ko-KR" altLang="ko-KR" dirty="0" smtClean="0">
                <a:solidFill>
                  <a:srgbClr val="224D60"/>
                </a:solidFill>
              </a:rPr>
              <a:t>시스템</a:t>
            </a:r>
            <a:endParaRPr lang="en-US" altLang="ko-KR" dirty="0" smtClean="0">
              <a:solidFill>
                <a:srgbClr val="224D60"/>
              </a:solidFill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24D60"/>
                </a:solidFill>
              </a:rPr>
              <a:t> 596 rows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24D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62" y="2516071"/>
            <a:ext cx="2352675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337" y="2516071"/>
            <a:ext cx="2129650" cy="847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806" y="3274131"/>
            <a:ext cx="2505075" cy="619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025" y="3274131"/>
            <a:ext cx="2185987" cy="7650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833" y="3954770"/>
            <a:ext cx="2234565" cy="7772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4368" y="3904577"/>
            <a:ext cx="1989944" cy="8528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2-2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accent1"/>
                </a:solidFill>
              </a:rPr>
              <a:t>Train &amp; Test </a:t>
            </a:r>
            <a:r>
              <a:rPr lang="ko-KR" altLang="en-US" sz="3200" b="1" spc="-300" dirty="0" err="1" smtClean="0">
                <a:solidFill>
                  <a:schemeClr val="accent1"/>
                </a:solidFill>
              </a:rPr>
              <a:t>데이터셋</a:t>
            </a:r>
            <a:r>
              <a:rPr lang="ko-KR" altLang="en-US" sz="3200" b="1" spc="-300" dirty="0" smtClean="0">
                <a:solidFill>
                  <a:schemeClr val="accent1"/>
                </a:solidFill>
              </a:rPr>
              <a:t>  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74154" y="175622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87916" y="11423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1039680" y="2188197"/>
            <a:ext cx="4960237" cy="1868963"/>
            <a:chOff x="390712" y="4305966"/>
            <a:chExt cx="1498450" cy="186896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en-US" altLang="ko-KR" b="1" dirty="0" err="1">
                  <a:solidFill>
                    <a:srgbClr val="224D60"/>
                  </a:solidFill>
                </a:rPr>
                <a:t>FinancialPhraseBank</a:t>
              </a:r>
              <a:r>
                <a:rPr lang="en-US" altLang="ko-KR" b="1" dirty="0">
                  <a:solidFill>
                    <a:srgbClr val="224D60"/>
                  </a:solidFill>
                </a:rPr>
                <a:t> Dataset 4,800 </a:t>
              </a:r>
              <a:r>
                <a:rPr lang="ko-KR" altLang="en-US" b="1" dirty="0">
                  <a:solidFill>
                    <a:srgbClr val="224D60"/>
                  </a:solidFill>
                </a:rPr>
                <a:t>건</a:t>
              </a:r>
              <a:endParaRPr lang="en-US" altLang="ko-KR" b="1" dirty="0">
                <a:solidFill>
                  <a:srgbClr val="224D6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b="1" dirty="0" smtClean="0">
                  <a:solidFill>
                    <a:srgbClr val="224D60"/>
                  </a:solidFill>
                </a:rPr>
                <a:t>신문사 </a:t>
              </a:r>
              <a:r>
                <a:rPr lang="ko-KR" altLang="en-US" b="1" dirty="0" err="1">
                  <a:solidFill>
                    <a:srgbClr val="224D60"/>
                  </a:solidFill>
                </a:rPr>
                <a:t>증시뉴스</a:t>
              </a:r>
              <a:r>
                <a:rPr lang="ko-KR" altLang="en-US" b="1" dirty="0">
                  <a:solidFill>
                    <a:srgbClr val="224D60"/>
                  </a:solidFill>
                </a:rPr>
                <a:t> 데이터</a:t>
              </a:r>
              <a:r>
                <a:rPr lang="en-US" altLang="ko-KR" b="1" dirty="0">
                  <a:solidFill>
                    <a:srgbClr val="224D60"/>
                  </a:solidFill>
                </a:rPr>
                <a:t> 8,000 </a:t>
              </a:r>
              <a:r>
                <a:rPr lang="ko-KR" altLang="en-US" b="1" dirty="0">
                  <a:solidFill>
                    <a:srgbClr val="224D60"/>
                  </a:solidFill>
                </a:rPr>
                <a:t>건</a:t>
              </a:r>
              <a:endParaRPr lang="en-US" altLang="ko-KR" b="1" dirty="0">
                <a:solidFill>
                  <a:srgbClr val="224D6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ym typeface="Wingdings" panose="05000000000000000000" pitchFamily="2" charset="2"/>
                </a:rPr>
                <a:t>   </a:t>
              </a:r>
              <a:r>
                <a:rPr lang="en-US" altLang="ko-KR" b="1" dirty="0" smtClean="0"/>
                <a:t> </a:t>
              </a:r>
              <a:r>
                <a:rPr lang="en-US" altLang="ko-KR" sz="2400" b="1" dirty="0" smtClean="0"/>
                <a:t>12,800</a:t>
              </a:r>
              <a:r>
                <a:rPr lang="ko-KR" altLang="en-US" sz="2400" b="1" dirty="0" smtClean="0"/>
                <a:t>건  </a:t>
              </a:r>
              <a:r>
                <a:rPr lang="en-US" altLang="ko-KR" sz="2400" b="1" dirty="0" smtClean="0"/>
                <a:t>(1.3MB)</a:t>
              </a:r>
              <a:endParaRPr lang="en-US" altLang="ko-KR" sz="2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400" b="1" dirty="0" smtClean="0">
                  <a:solidFill>
                    <a:srgbClr val="224D60"/>
                  </a:solidFill>
                </a:rPr>
                <a:t>      학습용 데이터        </a:t>
              </a:r>
              <a:endParaRPr lang="ko-KR" altLang="en-US" sz="2400" b="1" dirty="0">
                <a:solidFill>
                  <a:srgbClr val="224D6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6472054" y="2194473"/>
            <a:ext cx="3605832" cy="1877438"/>
            <a:chOff x="390712" y="4305966"/>
            <a:chExt cx="1498450" cy="187743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706076"/>
              <a:ext cx="1475335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b="1" dirty="0" smtClean="0">
                  <a:solidFill>
                    <a:srgbClr val="224D60"/>
                  </a:solidFill>
                </a:rPr>
                <a:t>신문사 </a:t>
              </a:r>
              <a:r>
                <a:rPr lang="ko-KR" altLang="en-US" b="1" dirty="0" err="1">
                  <a:solidFill>
                    <a:srgbClr val="224D60"/>
                  </a:solidFill>
                </a:rPr>
                <a:t>크롤링</a:t>
              </a:r>
              <a:r>
                <a:rPr lang="ko-KR" altLang="en-US" b="1" dirty="0">
                  <a:solidFill>
                    <a:srgbClr val="224D60"/>
                  </a:solidFill>
                </a:rPr>
                <a:t> </a:t>
              </a:r>
              <a:r>
                <a:rPr lang="ko-KR" altLang="en-US" b="1" dirty="0" smtClean="0">
                  <a:solidFill>
                    <a:srgbClr val="224D60"/>
                  </a:solidFill>
                </a:rPr>
                <a:t>데이터</a:t>
              </a:r>
              <a:endParaRPr lang="en-US" altLang="ko-KR" b="1" dirty="0" smtClean="0">
                <a:solidFill>
                  <a:srgbClr val="224D6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endParaRPr lang="en-US" altLang="ko-KR" b="1" dirty="0">
                <a:solidFill>
                  <a:srgbClr val="224D6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ym typeface="Wingdings" panose="05000000000000000000" pitchFamily="2" charset="2"/>
                </a:rPr>
                <a:t>  </a:t>
              </a:r>
              <a:r>
                <a:rPr lang="en-US" altLang="ko-KR" sz="2400" b="1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2400" b="1" dirty="0" smtClean="0"/>
                <a:t>130,000 </a:t>
              </a:r>
              <a:r>
                <a:rPr lang="ko-KR" altLang="en-US" sz="2400" b="1" dirty="0" smtClean="0"/>
                <a:t>건 </a:t>
              </a:r>
              <a:r>
                <a:rPr lang="en-US" altLang="ko-KR" sz="2400" b="1" dirty="0"/>
                <a:t>(14.3MB)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400" b="1" dirty="0" smtClean="0">
                  <a:solidFill>
                    <a:srgbClr val="224D60"/>
                  </a:solidFill>
                </a:rPr>
                <a:t>   검증 </a:t>
              </a:r>
              <a:r>
                <a:rPr lang="ko-KR" altLang="en-US" sz="2400" b="1" dirty="0">
                  <a:solidFill>
                    <a:srgbClr val="224D60"/>
                  </a:solidFill>
                </a:rPr>
                <a:t>및 분석용 데이터</a:t>
              </a:r>
            </a:p>
          </p:txBody>
        </p:sp>
      </p:grpSp>
      <p:sp>
        <p:nvSpPr>
          <p:cNvPr id="7" name="이등변 삼각형 6"/>
          <p:cNvSpPr/>
          <p:nvPr/>
        </p:nvSpPr>
        <p:spPr>
          <a:xfrm flipV="1">
            <a:off x="1003300" y="1545157"/>
            <a:ext cx="159752" cy="211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4056694" y="1120714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flipV="1">
            <a:off x="4272079" y="1523554"/>
            <a:ext cx="159752" cy="211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122273" y="1111128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7337658" y="1513968"/>
            <a:ext cx="159752" cy="211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9862501" y="1142317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2023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이등변 삼각형 65"/>
          <p:cNvSpPr/>
          <p:nvPr/>
        </p:nvSpPr>
        <p:spPr>
          <a:xfrm flipV="1">
            <a:off x="10077886" y="1545157"/>
            <a:ext cx="159752" cy="211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10895642" y="111691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2023.05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11278540" y="1519757"/>
            <a:ext cx="159752" cy="211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792890" y="4567558"/>
            <a:ext cx="4912722" cy="1656345"/>
            <a:chOff x="390712" y="4305966"/>
            <a:chExt cx="1498450" cy="150350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758776"/>
              <a:ext cx="1475335" cy="10506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ym typeface="Wingdings" panose="05000000000000000000" pitchFamily="2" charset="2"/>
                </a:rPr>
                <a:t>약 </a:t>
              </a:r>
              <a:r>
                <a:rPr lang="en-US" altLang="ko-KR" sz="4800" b="1" dirty="0" smtClean="0">
                  <a:sym typeface="Wingdings" panose="05000000000000000000" pitchFamily="2" charset="2"/>
                </a:rPr>
                <a:t>1 : 10</a:t>
              </a:r>
              <a:endParaRPr lang="en-US" altLang="ko-KR" sz="2400" b="1" dirty="0" smtClean="0">
                <a:sym typeface="Wingdings" panose="05000000000000000000" pitchFamily="2" charset="2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739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Train – Test Dataset </a:t>
              </a:r>
              <a:r>
                <a:rPr lang="ko-KR" altLang="en-US" sz="3200" b="1" spc="-15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비율</a:t>
              </a:r>
              <a:endParaRPr lang="ko-KR" altLang="en-US" sz="3200" b="1" spc="-150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804400" y="6490038"/>
            <a:ext cx="2357120" cy="221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83175" y="1739551"/>
            <a:ext cx="3286817" cy="3574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94200" y="1744028"/>
            <a:ext cx="6942491" cy="355547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0176" y="48704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데이터 불균형 문제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Pre-Trained </a:t>
            </a:r>
            <a:r>
              <a:rPr lang="ko-KR" altLang="en-US" sz="2800" b="1" dirty="0">
                <a:solidFill>
                  <a:srgbClr val="FF0000"/>
                </a:solidFill>
              </a:rPr>
              <a:t>모델 활용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22683" y="4932481"/>
            <a:ext cx="1954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0385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뉴스 </a:t>
              </a:r>
              <a:r>
                <a:rPr lang="ko-KR" altLang="en-US" sz="4800" b="1" spc="-300" dirty="0" err="1">
                  <a:solidFill>
                    <a:schemeClr val="bg1"/>
                  </a:solidFill>
                  <a:latin typeface="+mn-ea"/>
                </a:rPr>
                <a:t>감성분류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 모델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04400" y="5974080"/>
            <a:ext cx="2357120" cy="82296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988</Words>
  <Application>Microsoft Office PowerPoint</Application>
  <PresentationFormat>와이드스크린</PresentationFormat>
  <Paragraphs>389</Paragraphs>
  <Slides>36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Pretendard</vt:lpstr>
      <vt:lpstr>Pretendard Black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ASIA</cp:lastModifiedBy>
  <cp:revision>122</cp:revision>
  <dcterms:created xsi:type="dcterms:W3CDTF">2022-08-03T01:14:38Z</dcterms:created>
  <dcterms:modified xsi:type="dcterms:W3CDTF">2023-06-28T00:05:32Z</dcterms:modified>
</cp:coreProperties>
</file>