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2" r:id="rId1"/>
  </p:sldMasterIdLst>
  <p:notesMasterIdLst>
    <p:notesMasterId r:id="rId13"/>
  </p:notesMasterIdLst>
  <p:sldIdLst>
    <p:sldId id="256" r:id="rId2"/>
    <p:sldId id="278" r:id="rId3"/>
    <p:sldId id="286" r:id="rId4"/>
    <p:sldId id="280" r:id="rId5"/>
    <p:sldId id="282" r:id="rId6"/>
    <p:sldId id="284" r:id="rId7"/>
    <p:sldId id="285" r:id="rId8"/>
    <p:sldId id="287" r:id="rId9"/>
    <p:sldId id="264" r:id="rId10"/>
    <p:sldId id="279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, Valerie J (vjm2t)" initials="M(" lastIdx="1" clrIdx="0">
    <p:extLst>
      <p:ext uri="{19B8F6BF-5375-455C-9EA6-DF929625EA0E}">
        <p15:presenceInfo xmlns:p15="http://schemas.microsoft.com/office/powerpoint/2012/main" userId="S::vjm2t@virginia.edu::0dfd2537-615c-473c-abdb-855770bdddae" providerId="AD"/>
      </p:ext>
    </p:extLst>
  </p:cmAuthor>
  <p:cmAuthor id="2" name="Louis, Garrick E (gel7f)" initials="LGE(" lastIdx="17" clrIdx="1">
    <p:extLst>
      <p:ext uri="{19B8F6BF-5375-455C-9EA6-DF929625EA0E}">
        <p15:presenceInfo xmlns:p15="http://schemas.microsoft.com/office/powerpoint/2012/main" userId="S::gel7f@virginia.edu::c977c277-b791-4063-ab40-c681ddffb48a" providerId="AD"/>
      </p:ext>
    </p:extLst>
  </p:cmAuthor>
  <p:cmAuthor id="3" name="Pailla, Siddhartha (sp2sv)" initials="PS(" lastIdx="12" clrIdx="2">
    <p:extLst>
      <p:ext uri="{19B8F6BF-5375-455C-9EA6-DF929625EA0E}">
        <p15:presenceInfo xmlns:p15="http://schemas.microsoft.com/office/powerpoint/2012/main" userId="S::sp2sv@virginia.edu::3bd02415-e756-4c09-aca0-ad456c1cca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24"/>
    <p:restoredTop sz="76099"/>
  </p:normalViewPr>
  <p:slideViewPr>
    <p:cSldViewPr snapToGrid="0">
      <p:cViewPr varScale="1">
        <p:scale>
          <a:sx n="98" d="100"/>
          <a:sy n="98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03-28T15:12:37.048" idx="11">
    <p:pos x="10" y="10"/>
    <p:text>Removed "the" in front of economy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03-28T14:47:19.436" idx="2">
    <p:pos x="1790" y="2209"/>
    <p:text>Is it necessary to also state interconnected given that we already have interdependent? Which is a stronger version of interconnected?</p:text>
    <p:extLst>
      <p:ext uri="{C676402C-5697-4E1C-873F-D02D1690AC5C}">
        <p15:threadingInfo xmlns:p15="http://schemas.microsoft.com/office/powerpoint/2012/main" timeZoneBias="240"/>
      </p:ext>
    </p:extLst>
  </p:cm>
  <p:cm authorId="3" dt="2020-03-28T15:12:56.928" idx="12">
    <p:pos x="4462" y="1602"/>
    <p:text>Replaced disease with crisis to broaden from just a health catalyst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03-28T14:46:28.446" idx="1">
    <p:pos x="335" y="1131"/>
    <p:text>Modified this to clarify causation</p:text>
    <p:extLst>
      <p:ext uri="{C676402C-5697-4E1C-873F-D02D1690AC5C}">
        <p15:threadingInfo xmlns:p15="http://schemas.microsoft.com/office/powerpoint/2012/main" timeZoneBias="240"/>
      </p:ext>
    </p:extLst>
  </p:cm>
  <p:cm authorId="3" dt="2020-03-28T14:48:43.168" idx="4">
    <p:pos x="2283" y="2514"/>
    <p:text>Should we be using the term "health outcomes" to be consistent with our goal statement?</p:text>
    <p:extLst>
      <p:ext uri="{C676402C-5697-4E1C-873F-D02D1690AC5C}">
        <p15:threadingInfo xmlns:p15="http://schemas.microsoft.com/office/powerpoint/2012/main" timeZoneBias="240"/>
      </p:ext>
    </p:extLst>
  </p:cm>
  <p:cm authorId="3" dt="2020-03-28T14:50:01.320" idx="5">
    <p:pos x="10" y="10"/>
    <p:text>Suggest that we include this as well to account for immediate impact versus mid-term / long-term impacts (e.g., CARES bill was phase 3, but what about phase 1, phase 2 bills?)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03-28T14:54:20.508" idx="6">
    <p:pos x="5257" y="2597"/>
    <p:text>Seems out of place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27T15:00:46.718" idx="14">
    <p:pos x="4917" y="3957"/>
    <p:text>How else to test for interdependence across multiple classes of policies?</p:text>
    <p:extLst>
      <p:ext uri="{C676402C-5697-4E1C-873F-D02D1690AC5C}">
        <p15:threadingInfo xmlns:p15="http://schemas.microsoft.com/office/powerpoint/2012/main" timeZoneBias="240"/>
      </p:ext>
    </p:extLst>
  </p:cm>
  <p:cm authorId="3" dt="2020-03-28T14:57:23.015" idx="7">
    <p:pos x="3016" y="2094"/>
    <p:text>Need at least two or three cities</p:text>
    <p:extLst>
      <p:ext uri="{C676402C-5697-4E1C-873F-D02D1690AC5C}">
        <p15:threadingInfo xmlns:p15="http://schemas.microsoft.com/office/powerpoint/2012/main" timeZoneBias="240"/>
      </p:ext>
    </p:extLst>
  </p:cm>
  <p:cm authorId="3" dt="2020-03-28T15:10:34.059" idx="10">
    <p:pos x="10" y="10"/>
    <p:text>Fixed some small typing errors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27T16:28:28.995" idx="16">
    <p:pos x="4174" y="481"/>
    <p:text>TBD</p:text>
    <p:extLst>
      <p:ext uri="{C676402C-5697-4E1C-873F-D02D1690AC5C}">
        <p15:threadingInfo xmlns:p15="http://schemas.microsoft.com/office/powerpoint/2012/main" timeZoneBias="240"/>
      </p:ext>
    </p:extLst>
  </p:cm>
  <p:cm authorId="2" dt="2020-03-27T16:28:48.987" idx="17">
    <p:pos x="7083" y="1143"/>
    <p:text>I need to work on this </p:text>
    <p:extLst>
      <p:ext uri="{C676402C-5697-4E1C-873F-D02D1690AC5C}">
        <p15:threadingInfo xmlns:p15="http://schemas.microsoft.com/office/powerpoint/2012/main" timeZoneBias="240"/>
      </p:ext>
    </p:extLst>
  </p:cm>
  <p:cm authorId="3" dt="2020-03-28T14:59:38.097" idx="8">
    <p:pos x="10" y="10"/>
    <p:text>I suggest having our actual team and their LinkedIn profiles attached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03-28T15:09:18.494" idx="9">
    <p:pos x="10" y="10"/>
    <p:text>I suggest a team slide, with something like this. It would be great to have a link to a personal page, like LinkedIn over the name. I don't think there's a need for us to explain the role at a deeper level.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27T16:27:17.047" idx="15">
    <p:pos x="6912" y="859"/>
    <p:text>Please insert the links for these references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54016-AFF2-4704-B6C4-4BA424F01244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F68A83-E187-423A-985E-43FBFA9BC6E7}">
      <dgm:prSet phldrT="[Text]"/>
      <dgm:spPr/>
      <dgm:t>
        <a:bodyPr/>
        <a:lstStyle/>
        <a:p>
          <a:r>
            <a:rPr lang="en-US">
              <a:latin typeface="+mj-lt"/>
            </a:rPr>
            <a:t>1900s</a:t>
          </a:r>
        </a:p>
      </dgm:t>
    </dgm:pt>
    <dgm:pt modelId="{21112794-E679-4EAD-A5D0-870459041F07}" type="parTrans" cxnId="{748EB9CF-0EBB-4E91-8AB6-104224FE5ACE}">
      <dgm:prSet/>
      <dgm:spPr/>
      <dgm:t>
        <a:bodyPr/>
        <a:lstStyle/>
        <a:p>
          <a:endParaRPr lang="en-US"/>
        </a:p>
      </dgm:t>
    </dgm:pt>
    <dgm:pt modelId="{46B1AB32-4EC9-48EE-ACB3-335787F0F76E}" type="sibTrans" cxnId="{748EB9CF-0EBB-4E91-8AB6-104224FE5ACE}">
      <dgm:prSet/>
      <dgm:spPr/>
      <dgm:t>
        <a:bodyPr/>
        <a:lstStyle/>
        <a:p>
          <a:endParaRPr lang="en-US"/>
        </a:p>
      </dgm:t>
    </dgm:pt>
    <dgm:pt modelId="{0712E4F9-8075-48CE-B4DA-B71D08F62B3F}">
      <dgm:prSet phldrT="[Text]"/>
      <dgm:spPr/>
      <dgm:t>
        <a:bodyPr/>
        <a:lstStyle/>
        <a:p>
          <a:r>
            <a:rPr lang="en-US" dirty="0">
              <a:latin typeface="+mj-lt"/>
            </a:rPr>
            <a:t>Spanish Flu</a:t>
          </a:r>
        </a:p>
      </dgm:t>
    </dgm:pt>
    <dgm:pt modelId="{7953D4E0-46C2-4E57-AD85-9083DD96EE2B}" type="parTrans" cxnId="{4764BA60-5321-4327-ABEA-2F23BDADC6B9}">
      <dgm:prSet/>
      <dgm:spPr/>
      <dgm:t>
        <a:bodyPr/>
        <a:lstStyle/>
        <a:p>
          <a:endParaRPr lang="en-US"/>
        </a:p>
      </dgm:t>
    </dgm:pt>
    <dgm:pt modelId="{DA6E5A97-AC40-4973-ACA8-4EF86ACB351F}" type="sibTrans" cxnId="{4764BA60-5321-4327-ABEA-2F23BDADC6B9}">
      <dgm:prSet/>
      <dgm:spPr/>
      <dgm:t>
        <a:bodyPr/>
        <a:lstStyle/>
        <a:p>
          <a:endParaRPr lang="en-US"/>
        </a:p>
      </dgm:t>
    </dgm:pt>
    <dgm:pt modelId="{B1BDF37B-0CFB-4155-A6E0-DF5E94E2D4BE}">
      <dgm:prSet phldrT="[Text]"/>
      <dgm:spPr/>
      <dgm:t>
        <a:bodyPr/>
        <a:lstStyle/>
        <a:p>
          <a:r>
            <a:rPr lang="en-US" dirty="0">
              <a:latin typeface="+mj-lt"/>
            </a:rPr>
            <a:t>Asian Flu</a:t>
          </a:r>
        </a:p>
      </dgm:t>
    </dgm:pt>
    <dgm:pt modelId="{F90F400D-7C99-4603-8BF8-E004EF77906F}" type="parTrans" cxnId="{C331D258-DA6F-4F85-B6F9-1FEB4F0ED07C}">
      <dgm:prSet/>
      <dgm:spPr/>
      <dgm:t>
        <a:bodyPr/>
        <a:lstStyle/>
        <a:p>
          <a:endParaRPr lang="en-US"/>
        </a:p>
      </dgm:t>
    </dgm:pt>
    <dgm:pt modelId="{EF0B95AC-821B-47F2-AD55-58EC7F65B405}" type="sibTrans" cxnId="{C331D258-DA6F-4F85-B6F9-1FEB4F0ED07C}">
      <dgm:prSet/>
      <dgm:spPr/>
      <dgm:t>
        <a:bodyPr/>
        <a:lstStyle/>
        <a:p>
          <a:endParaRPr lang="en-US"/>
        </a:p>
      </dgm:t>
    </dgm:pt>
    <dgm:pt modelId="{BD36B2CB-DE5B-4510-B120-387DC6E9075F}">
      <dgm:prSet phldrT="[Text]"/>
      <dgm:spPr/>
      <dgm:t>
        <a:bodyPr/>
        <a:lstStyle/>
        <a:p>
          <a:r>
            <a:rPr lang="en-US" dirty="0">
              <a:latin typeface="+mj-lt"/>
            </a:rPr>
            <a:t>Hong Kong Flu</a:t>
          </a:r>
        </a:p>
      </dgm:t>
    </dgm:pt>
    <dgm:pt modelId="{F42CD544-21D7-488B-BEEA-68C5F89A31A8}" type="parTrans" cxnId="{0C6462EE-1D44-4E77-BD72-FA2C83CD7272}">
      <dgm:prSet/>
      <dgm:spPr/>
      <dgm:t>
        <a:bodyPr/>
        <a:lstStyle/>
        <a:p>
          <a:endParaRPr lang="en-US"/>
        </a:p>
      </dgm:t>
    </dgm:pt>
    <dgm:pt modelId="{2EEBB9AE-C600-43A7-939A-519A70A02BBD}" type="sibTrans" cxnId="{0C6462EE-1D44-4E77-BD72-FA2C83CD7272}">
      <dgm:prSet/>
      <dgm:spPr/>
      <dgm:t>
        <a:bodyPr/>
        <a:lstStyle/>
        <a:p>
          <a:endParaRPr lang="en-US"/>
        </a:p>
      </dgm:t>
    </dgm:pt>
    <dgm:pt modelId="{8AF44310-74A6-4E63-8F3B-31108978FB40}">
      <dgm:prSet phldrT="[Text]"/>
      <dgm:spPr/>
      <dgm:t>
        <a:bodyPr/>
        <a:lstStyle/>
        <a:p>
          <a:r>
            <a:rPr lang="en-US" dirty="0">
              <a:latin typeface="+mj-lt"/>
            </a:rPr>
            <a:t>HIV/AIDS</a:t>
          </a:r>
        </a:p>
      </dgm:t>
    </dgm:pt>
    <dgm:pt modelId="{1DE5A23B-8A8D-4278-9809-119365DB7DFB}" type="parTrans" cxnId="{0092D6B8-7FBB-413F-92C4-B87A7A64FF16}">
      <dgm:prSet/>
      <dgm:spPr/>
      <dgm:t>
        <a:bodyPr/>
        <a:lstStyle/>
        <a:p>
          <a:endParaRPr lang="en-US"/>
        </a:p>
      </dgm:t>
    </dgm:pt>
    <dgm:pt modelId="{2ECBD0F3-887A-47F6-B878-022A72E415FB}" type="sibTrans" cxnId="{0092D6B8-7FBB-413F-92C4-B87A7A64FF16}">
      <dgm:prSet/>
      <dgm:spPr/>
      <dgm:t>
        <a:bodyPr/>
        <a:lstStyle/>
        <a:p>
          <a:endParaRPr lang="en-US"/>
        </a:p>
      </dgm:t>
    </dgm:pt>
    <dgm:pt modelId="{FD5C1DC3-0435-4771-878D-14D16A9BE912}">
      <dgm:prSet phldrT="[Text]"/>
      <dgm:spPr/>
      <dgm:t>
        <a:bodyPr/>
        <a:lstStyle/>
        <a:p>
          <a:r>
            <a:rPr lang="en-US" dirty="0">
              <a:latin typeface="+mj-lt"/>
            </a:rPr>
            <a:t>2000s</a:t>
          </a:r>
        </a:p>
      </dgm:t>
    </dgm:pt>
    <dgm:pt modelId="{CB87EF98-10AB-4253-A8AA-BF8351F86F22}" type="parTrans" cxnId="{97944150-399B-493B-A4A4-1752B954DA6A}">
      <dgm:prSet/>
      <dgm:spPr/>
      <dgm:t>
        <a:bodyPr/>
        <a:lstStyle/>
        <a:p>
          <a:endParaRPr lang="en-US"/>
        </a:p>
      </dgm:t>
    </dgm:pt>
    <dgm:pt modelId="{5301268A-17DE-4864-9285-7E3A7B01733D}" type="sibTrans" cxnId="{97944150-399B-493B-A4A4-1752B954DA6A}">
      <dgm:prSet/>
      <dgm:spPr/>
      <dgm:t>
        <a:bodyPr/>
        <a:lstStyle/>
        <a:p>
          <a:endParaRPr lang="en-US"/>
        </a:p>
      </dgm:t>
    </dgm:pt>
    <dgm:pt modelId="{8BDE669C-2984-42BD-BFBA-C48F22B019D6}">
      <dgm:prSet phldrT="[Text]"/>
      <dgm:spPr/>
      <dgm:t>
        <a:bodyPr/>
        <a:lstStyle/>
        <a:p>
          <a:r>
            <a:rPr lang="en-US" dirty="0">
              <a:latin typeface="+mj-lt"/>
            </a:rPr>
            <a:t>SARS</a:t>
          </a:r>
        </a:p>
      </dgm:t>
    </dgm:pt>
    <dgm:pt modelId="{F46B2F16-74A9-4688-BC79-94805C4E54DB}" type="parTrans" cxnId="{3E00674B-9355-416D-901A-C915876571EE}">
      <dgm:prSet/>
      <dgm:spPr/>
      <dgm:t>
        <a:bodyPr/>
        <a:lstStyle/>
        <a:p>
          <a:endParaRPr lang="en-US"/>
        </a:p>
      </dgm:t>
    </dgm:pt>
    <dgm:pt modelId="{435C4457-7C30-4A16-A0FA-B675293C4688}" type="sibTrans" cxnId="{3E00674B-9355-416D-901A-C915876571EE}">
      <dgm:prSet/>
      <dgm:spPr/>
      <dgm:t>
        <a:bodyPr/>
        <a:lstStyle/>
        <a:p>
          <a:endParaRPr lang="en-US"/>
        </a:p>
      </dgm:t>
    </dgm:pt>
    <dgm:pt modelId="{B38B42D5-9A45-4865-8855-6BB9F87B9FD8}">
      <dgm:prSet phldrT="[Text]"/>
      <dgm:spPr/>
      <dgm:t>
        <a:bodyPr/>
        <a:lstStyle/>
        <a:p>
          <a:r>
            <a:rPr lang="en-US" dirty="0">
              <a:latin typeface="+mj-lt"/>
            </a:rPr>
            <a:t>Swine Flu</a:t>
          </a:r>
        </a:p>
      </dgm:t>
    </dgm:pt>
    <dgm:pt modelId="{2033182C-D272-4D4E-A0AB-395D9D006810}" type="parTrans" cxnId="{B72581D6-096A-49D1-808B-3FD351095319}">
      <dgm:prSet/>
      <dgm:spPr/>
      <dgm:t>
        <a:bodyPr/>
        <a:lstStyle/>
        <a:p>
          <a:endParaRPr lang="en-US"/>
        </a:p>
      </dgm:t>
    </dgm:pt>
    <dgm:pt modelId="{FD54BA7A-16B7-4D35-904F-BC3A84B54B68}" type="sibTrans" cxnId="{B72581D6-096A-49D1-808B-3FD351095319}">
      <dgm:prSet/>
      <dgm:spPr/>
      <dgm:t>
        <a:bodyPr/>
        <a:lstStyle/>
        <a:p>
          <a:endParaRPr lang="en-US"/>
        </a:p>
      </dgm:t>
    </dgm:pt>
    <dgm:pt modelId="{E6D41C29-7201-435F-8653-D4AA6FCC2C8C}">
      <dgm:prSet phldrT="[Text]"/>
      <dgm:spPr/>
      <dgm:t>
        <a:bodyPr/>
        <a:lstStyle/>
        <a:p>
          <a:r>
            <a:rPr lang="en-US" dirty="0">
              <a:latin typeface="+mj-lt"/>
            </a:rPr>
            <a:t>MERS</a:t>
          </a:r>
        </a:p>
      </dgm:t>
    </dgm:pt>
    <dgm:pt modelId="{7351ACDA-D085-4EF5-9D07-BDCE8C37BA00}" type="parTrans" cxnId="{F280D3A7-9002-4F48-8B43-D49F1428D023}">
      <dgm:prSet/>
      <dgm:spPr/>
      <dgm:t>
        <a:bodyPr/>
        <a:lstStyle/>
        <a:p>
          <a:endParaRPr lang="en-US"/>
        </a:p>
      </dgm:t>
    </dgm:pt>
    <dgm:pt modelId="{3FBCFEC7-DE9D-43E0-B525-7FA29E7DFE25}" type="sibTrans" cxnId="{F280D3A7-9002-4F48-8B43-D49F1428D023}">
      <dgm:prSet/>
      <dgm:spPr/>
      <dgm:t>
        <a:bodyPr/>
        <a:lstStyle/>
        <a:p>
          <a:endParaRPr lang="en-US"/>
        </a:p>
      </dgm:t>
    </dgm:pt>
    <dgm:pt modelId="{F054E185-63A3-4195-A2B6-D826EB3190AA}">
      <dgm:prSet phldrT="[Text]"/>
      <dgm:spPr/>
      <dgm:t>
        <a:bodyPr/>
        <a:lstStyle/>
        <a:p>
          <a:r>
            <a:rPr lang="en-US" dirty="0">
              <a:latin typeface="+mj-lt"/>
            </a:rPr>
            <a:t>Ebola</a:t>
          </a:r>
        </a:p>
      </dgm:t>
    </dgm:pt>
    <dgm:pt modelId="{51F088B2-43C0-4A01-8967-63F23BB085E0}" type="parTrans" cxnId="{43A492D9-EA59-4619-8832-F3D2B1BEE16D}">
      <dgm:prSet/>
      <dgm:spPr/>
      <dgm:t>
        <a:bodyPr/>
        <a:lstStyle/>
        <a:p>
          <a:endParaRPr lang="en-US"/>
        </a:p>
      </dgm:t>
    </dgm:pt>
    <dgm:pt modelId="{B94906E7-9F7B-4FD2-B7DF-290086B035F4}" type="sibTrans" cxnId="{43A492D9-EA59-4619-8832-F3D2B1BEE16D}">
      <dgm:prSet/>
      <dgm:spPr/>
      <dgm:t>
        <a:bodyPr/>
        <a:lstStyle/>
        <a:p>
          <a:endParaRPr lang="en-US"/>
        </a:p>
      </dgm:t>
    </dgm:pt>
    <dgm:pt modelId="{E3A517F2-6048-4EED-BB39-FB14E400FD39}">
      <dgm:prSet phldrT="[Text]"/>
      <dgm:spPr/>
      <dgm:t>
        <a:bodyPr/>
        <a:lstStyle/>
        <a:p>
          <a:r>
            <a:rPr lang="en-US" dirty="0">
              <a:latin typeface="+mj-lt"/>
            </a:rPr>
            <a:t>Zika</a:t>
          </a:r>
        </a:p>
      </dgm:t>
    </dgm:pt>
    <dgm:pt modelId="{458CAE53-B3A5-4802-A10C-1A6C4373FFA3}" type="parTrans" cxnId="{E1F0DACE-255B-4DC7-8A13-628B1DDDCB4E}">
      <dgm:prSet/>
      <dgm:spPr/>
      <dgm:t>
        <a:bodyPr/>
        <a:lstStyle/>
        <a:p>
          <a:endParaRPr lang="en-US"/>
        </a:p>
      </dgm:t>
    </dgm:pt>
    <dgm:pt modelId="{36C59614-4838-47A9-88FB-3D998C73B71D}" type="sibTrans" cxnId="{E1F0DACE-255B-4DC7-8A13-628B1DDDCB4E}">
      <dgm:prSet/>
      <dgm:spPr/>
      <dgm:t>
        <a:bodyPr/>
        <a:lstStyle/>
        <a:p>
          <a:endParaRPr lang="en-US"/>
        </a:p>
      </dgm:t>
    </dgm:pt>
    <dgm:pt modelId="{C99EBC99-49A1-4890-AB5D-77BC57390434}">
      <dgm:prSet phldrT="[Text]"/>
      <dgm:spPr/>
      <dgm:t>
        <a:bodyPr/>
        <a:lstStyle/>
        <a:p>
          <a:r>
            <a:rPr lang="en-US" dirty="0">
              <a:latin typeface="+mj-lt"/>
            </a:rPr>
            <a:t>COVID-19</a:t>
          </a:r>
        </a:p>
      </dgm:t>
    </dgm:pt>
    <dgm:pt modelId="{C08D44F0-BFB1-415D-B43F-142F800B48DD}" type="parTrans" cxnId="{642E0DCE-4976-4E09-AA71-F833BE8C18BB}">
      <dgm:prSet/>
      <dgm:spPr/>
      <dgm:t>
        <a:bodyPr/>
        <a:lstStyle/>
        <a:p>
          <a:endParaRPr lang="en-US"/>
        </a:p>
      </dgm:t>
    </dgm:pt>
    <dgm:pt modelId="{B2976490-8398-48B7-BCD6-9C08D7B3BEC5}" type="sibTrans" cxnId="{642E0DCE-4976-4E09-AA71-F833BE8C18BB}">
      <dgm:prSet/>
      <dgm:spPr/>
      <dgm:t>
        <a:bodyPr/>
        <a:lstStyle/>
        <a:p>
          <a:endParaRPr lang="en-US"/>
        </a:p>
      </dgm:t>
    </dgm:pt>
    <dgm:pt modelId="{7F95F81F-EDD1-4747-BFFD-921A82C7E213}" type="pres">
      <dgm:prSet presAssocID="{83A54016-AFF2-4704-B6C4-4BA424F01244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BA1E9AD-398E-46D0-9938-91B3E438BF5C}" type="pres">
      <dgm:prSet presAssocID="{12F68A83-E187-423A-985E-43FBFA9BC6E7}" presName="horFlow" presStyleCnt="0"/>
      <dgm:spPr/>
    </dgm:pt>
    <dgm:pt modelId="{974C5B77-5DC8-4CA8-AE91-B9D6F1BE81A4}" type="pres">
      <dgm:prSet presAssocID="{12F68A83-E187-423A-985E-43FBFA9BC6E7}" presName="bigChev" presStyleLbl="node1" presStyleIdx="0" presStyleCnt="2"/>
      <dgm:spPr/>
    </dgm:pt>
    <dgm:pt modelId="{47232C78-330A-4F42-A6D9-A1B716C4FD73}" type="pres">
      <dgm:prSet presAssocID="{7953D4E0-46C2-4E57-AD85-9083DD96EE2B}" presName="parTrans" presStyleCnt="0"/>
      <dgm:spPr/>
    </dgm:pt>
    <dgm:pt modelId="{B74CECE8-07CD-4137-896E-0BAC6FFF8823}" type="pres">
      <dgm:prSet presAssocID="{0712E4F9-8075-48CE-B4DA-B71D08F62B3F}" presName="node" presStyleLbl="alignAccFollowNode1" presStyleIdx="0" presStyleCnt="10">
        <dgm:presLayoutVars>
          <dgm:bulletEnabled val="1"/>
        </dgm:presLayoutVars>
      </dgm:prSet>
      <dgm:spPr/>
    </dgm:pt>
    <dgm:pt modelId="{8C1AC125-34AD-4B3B-9156-B1DC9220310B}" type="pres">
      <dgm:prSet presAssocID="{DA6E5A97-AC40-4973-ACA8-4EF86ACB351F}" presName="sibTrans" presStyleCnt="0"/>
      <dgm:spPr/>
    </dgm:pt>
    <dgm:pt modelId="{46C2BF6B-D6E2-4692-B523-AA14A68FFF64}" type="pres">
      <dgm:prSet presAssocID="{B1BDF37B-0CFB-4155-A6E0-DF5E94E2D4BE}" presName="node" presStyleLbl="alignAccFollowNode1" presStyleIdx="1" presStyleCnt="10">
        <dgm:presLayoutVars>
          <dgm:bulletEnabled val="1"/>
        </dgm:presLayoutVars>
      </dgm:prSet>
      <dgm:spPr/>
    </dgm:pt>
    <dgm:pt modelId="{0D00BFC3-07EF-47D0-98DA-43BFE7FC472B}" type="pres">
      <dgm:prSet presAssocID="{EF0B95AC-821B-47F2-AD55-58EC7F65B405}" presName="sibTrans" presStyleCnt="0"/>
      <dgm:spPr/>
    </dgm:pt>
    <dgm:pt modelId="{D5576AAF-7F5A-4118-84C9-2B0FDC7FFF35}" type="pres">
      <dgm:prSet presAssocID="{BD36B2CB-DE5B-4510-B120-387DC6E9075F}" presName="node" presStyleLbl="alignAccFollowNode1" presStyleIdx="2" presStyleCnt="10">
        <dgm:presLayoutVars>
          <dgm:bulletEnabled val="1"/>
        </dgm:presLayoutVars>
      </dgm:prSet>
      <dgm:spPr/>
    </dgm:pt>
    <dgm:pt modelId="{53821FC7-28A0-4689-8AB6-903E3F60F67A}" type="pres">
      <dgm:prSet presAssocID="{2EEBB9AE-C600-43A7-939A-519A70A02BBD}" presName="sibTrans" presStyleCnt="0"/>
      <dgm:spPr/>
    </dgm:pt>
    <dgm:pt modelId="{93C3160E-734B-4E52-8529-D730E367D646}" type="pres">
      <dgm:prSet presAssocID="{8AF44310-74A6-4E63-8F3B-31108978FB40}" presName="node" presStyleLbl="alignAccFollowNode1" presStyleIdx="3" presStyleCnt="10">
        <dgm:presLayoutVars>
          <dgm:bulletEnabled val="1"/>
        </dgm:presLayoutVars>
      </dgm:prSet>
      <dgm:spPr/>
    </dgm:pt>
    <dgm:pt modelId="{EEFF4CC4-1BE3-4712-9D46-D7DF016ED807}" type="pres">
      <dgm:prSet presAssocID="{12F68A83-E187-423A-985E-43FBFA9BC6E7}" presName="vSp" presStyleCnt="0"/>
      <dgm:spPr/>
    </dgm:pt>
    <dgm:pt modelId="{E1AF060F-F4A9-4A0D-B2B5-9511E2D77216}" type="pres">
      <dgm:prSet presAssocID="{FD5C1DC3-0435-4771-878D-14D16A9BE912}" presName="horFlow" presStyleCnt="0"/>
      <dgm:spPr/>
    </dgm:pt>
    <dgm:pt modelId="{EE1533A2-4E20-4D28-A938-71FDA3E054D2}" type="pres">
      <dgm:prSet presAssocID="{FD5C1DC3-0435-4771-878D-14D16A9BE912}" presName="bigChev" presStyleLbl="node1" presStyleIdx="1" presStyleCnt="2"/>
      <dgm:spPr/>
    </dgm:pt>
    <dgm:pt modelId="{F2729A6E-74C9-438C-9697-B8A4E2B141A3}" type="pres">
      <dgm:prSet presAssocID="{F46B2F16-74A9-4688-BC79-94805C4E54DB}" presName="parTrans" presStyleCnt="0"/>
      <dgm:spPr/>
    </dgm:pt>
    <dgm:pt modelId="{7DB481AA-8503-49A9-96AD-BBD7B75CA804}" type="pres">
      <dgm:prSet presAssocID="{8BDE669C-2984-42BD-BFBA-C48F22B019D6}" presName="node" presStyleLbl="alignAccFollowNode1" presStyleIdx="4" presStyleCnt="10">
        <dgm:presLayoutVars>
          <dgm:bulletEnabled val="1"/>
        </dgm:presLayoutVars>
      </dgm:prSet>
      <dgm:spPr/>
    </dgm:pt>
    <dgm:pt modelId="{66CCE7F2-1FF3-44A0-8F82-FBC7F344BBE2}" type="pres">
      <dgm:prSet presAssocID="{435C4457-7C30-4A16-A0FA-B675293C4688}" presName="sibTrans" presStyleCnt="0"/>
      <dgm:spPr/>
    </dgm:pt>
    <dgm:pt modelId="{4B7C276F-DAEE-4329-BBED-DA8347DE7A1E}" type="pres">
      <dgm:prSet presAssocID="{B38B42D5-9A45-4865-8855-6BB9F87B9FD8}" presName="node" presStyleLbl="alignAccFollowNode1" presStyleIdx="5" presStyleCnt="10">
        <dgm:presLayoutVars>
          <dgm:bulletEnabled val="1"/>
        </dgm:presLayoutVars>
      </dgm:prSet>
      <dgm:spPr/>
    </dgm:pt>
    <dgm:pt modelId="{ADBEC778-A4C1-4F2F-986B-FC9FB7CEF1D0}" type="pres">
      <dgm:prSet presAssocID="{FD54BA7A-16B7-4D35-904F-BC3A84B54B68}" presName="sibTrans" presStyleCnt="0"/>
      <dgm:spPr/>
    </dgm:pt>
    <dgm:pt modelId="{FDAD70AE-BBD0-4B82-865B-54BD86E93D2B}" type="pres">
      <dgm:prSet presAssocID="{E6D41C29-7201-435F-8653-D4AA6FCC2C8C}" presName="node" presStyleLbl="alignAccFollowNode1" presStyleIdx="6" presStyleCnt="10">
        <dgm:presLayoutVars>
          <dgm:bulletEnabled val="1"/>
        </dgm:presLayoutVars>
      </dgm:prSet>
      <dgm:spPr/>
    </dgm:pt>
    <dgm:pt modelId="{455BD633-0F5F-47A4-AD82-8DAAF377A48E}" type="pres">
      <dgm:prSet presAssocID="{3FBCFEC7-DE9D-43E0-B525-7FA29E7DFE25}" presName="sibTrans" presStyleCnt="0"/>
      <dgm:spPr/>
    </dgm:pt>
    <dgm:pt modelId="{8AC574D7-B355-4850-B22A-B5A77A64D7C6}" type="pres">
      <dgm:prSet presAssocID="{F054E185-63A3-4195-A2B6-D826EB3190AA}" presName="node" presStyleLbl="alignAccFollowNode1" presStyleIdx="7" presStyleCnt="10">
        <dgm:presLayoutVars>
          <dgm:bulletEnabled val="1"/>
        </dgm:presLayoutVars>
      </dgm:prSet>
      <dgm:spPr/>
    </dgm:pt>
    <dgm:pt modelId="{260D45AB-85A2-476D-93AA-F8871B4C34DB}" type="pres">
      <dgm:prSet presAssocID="{B94906E7-9F7B-4FD2-B7DF-290086B035F4}" presName="sibTrans" presStyleCnt="0"/>
      <dgm:spPr/>
    </dgm:pt>
    <dgm:pt modelId="{C9DA7BA3-4C71-4847-AD30-CCBB4F89BE8A}" type="pres">
      <dgm:prSet presAssocID="{E3A517F2-6048-4EED-BB39-FB14E400FD39}" presName="node" presStyleLbl="alignAccFollowNode1" presStyleIdx="8" presStyleCnt="10">
        <dgm:presLayoutVars>
          <dgm:bulletEnabled val="1"/>
        </dgm:presLayoutVars>
      </dgm:prSet>
      <dgm:spPr/>
    </dgm:pt>
    <dgm:pt modelId="{6D988C97-E048-402F-82D6-6C59642A8287}" type="pres">
      <dgm:prSet presAssocID="{36C59614-4838-47A9-88FB-3D998C73B71D}" presName="sibTrans" presStyleCnt="0"/>
      <dgm:spPr/>
    </dgm:pt>
    <dgm:pt modelId="{F987489A-9E20-414A-8F95-A173D73E6497}" type="pres">
      <dgm:prSet presAssocID="{C99EBC99-49A1-4890-AB5D-77BC57390434}" presName="node" presStyleLbl="alignAccFollowNode1" presStyleIdx="9" presStyleCnt="10">
        <dgm:presLayoutVars>
          <dgm:bulletEnabled val="1"/>
        </dgm:presLayoutVars>
      </dgm:prSet>
      <dgm:spPr/>
    </dgm:pt>
  </dgm:ptLst>
  <dgm:cxnLst>
    <dgm:cxn modelId="{EFA2E726-8ACF-42C8-BB55-3CBE6788572A}" type="presOf" srcId="{12F68A83-E187-423A-985E-43FBFA9BC6E7}" destId="{974C5B77-5DC8-4CA8-AE91-B9D6F1BE81A4}" srcOrd="0" destOrd="0" presId="urn:microsoft.com/office/officeart/2005/8/layout/lProcess3"/>
    <dgm:cxn modelId="{DDAC3941-4A24-47FE-A1E1-73DCF9A93875}" type="presOf" srcId="{B1BDF37B-0CFB-4155-A6E0-DF5E94E2D4BE}" destId="{46C2BF6B-D6E2-4692-B523-AA14A68FFF64}" srcOrd="0" destOrd="0" presId="urn:microsoft.com/office/officeart/2005/8/layout/lProcess3"/>
    <dgm:cxn modelId="{0C950B48-57D9-487C-8ABD-C71C0DDDFFCF}" type="presOf" srcId="{83A54016-AFF2-4704-B6C4-4BA424F01244}" destId="{7F95F81F-EDD1-4747-BFFD-921A82C7E213}" srcOrd="0" destOrd="0" presId="urn:microsoft.com/office/officeart/2005/8/layout/lProcess3"/>
    <dgm:cxn modelId="{3E00674B-9355-416D-901A-C915876571EE}" srcId="{FD5C1DC3-0435-4771-878D-14D16A9BE912}" destId="{8BDE669C-2984-42BD-BFBA-C48F22B019D6}" srcOrd="0" destOrd="0" parTransId="{F46B2F16-74A9-4688-BC79-94805C4E54DB}" sibTransId="{435C4457-7C30-4A16-A0FA-B675293C4688}"/>
    <dgm:cxn modelId="{019B1650-6DC1-40D2-82C1-501CD794E6AC}" type="presOf" srcId="{B38B42D5-9A45-4865-8855-6BB9F87B9FD8}" destId="{4B7C276F-DAEE-4329-BBED-DA8347DE7A1E}" srcOrd="0" destOrd="0" presId="urn:microsoft.com/office/officeart/2005/8/layout/lProcess3"/>
    <dgm:cxn modelId="{97944150-399B-493B-A4A4-1752B954DA6A}" srcId="{83A54016-AFF2-4704-B6C4-4BA424F01244}" destId="{FD5C1DC3-0435-4771-878D-14D16A9BE912}" srcOrd="1" destOrd="0" parTransId="{CB87EF98-10AB-4253-A8AA-BF8351F86F22}" sibTransId="{5301268A-17DE-4864-9285-7E3A7B01733D}"/>
    <dgm:cxn modelId="{F992F054-FE43-4471-BF24-7719552C1585}" type="presOf" srcId="{8AF44310-74A6-4E63-8F3B-31108978FB40}" destId="{93C3160E-734B-4E52-8529-D730E367D646}" srcOrd="0" destOrd="0" presId="urn:microsoft.com/office/officeart/2005/8/layout/lProcess3"/>
    <dgm:cxn modelId="{9DEB9657-0D90-436F-B12C-8F8C35EFAA2C}" type="presOf" srcId="{C99EBC99-49A1-4890-AB5D-77BC57390434}" destId="{F987489A-9E20-414A-8F95-A173D73E6497}" srcOrd="0" destOrd="0" presId="urn:microsoft.com/office/officeart/2005/8/layout/lProcess3"/>
    <dgm:cxn modelId="{C331D258-DA6F-4F85-B6F9-1FEB4F0ED07C}" srcId="{12F68A83-E187-423A-985E-43FBFA9BC6E7}" destId="{B1BDF37B-0CFB-4155-A6E0-DF5E94E2D4BE}" srcOrd="1" destOrd="0" parTransId="{F90F400D-7C99-4603-8BF8-E004EF77906F}" sibTransId="{EF0B95AC-821B-47F2-AD55-58EC7F65B405}"/>
    <dgm:cxn modelId="{4764BA60-5321-4327-ABEA-2F23BDADC6B9}" srcId="{12F68A83-E187-423A-985E-43FBFA9BC6E7}" destId="{0712E4F9-8075-48CE-B4DA-B71D08F62B3F}" srcOrd="0" destOrd="0" parTransId="{7953D4E0-46C2-4E57-AD85-9083DD96EE2B}" sibTransId="{DA6E5A97-AC40-4973-ACA8-4EF86ACB351F}"/>
    <dgm:cxn modelId="{A8996E7E-E2A8-47F1-8B9A-66C98E12D55C}" type="presOf" srcId="{E3A517F2-6048-4EED-BB39-FB14E400FD39}" destId="{C9DA7BA3-4C71-4847-AD30-CCBB4F89BE8A}" srcOrd="0" destOrd="0" presId="urn:microsoft.com/office/officeart/2005/8/layout/lProcess3"/>
    <dgm:cxn modelId="{F280D3A7-9002-4F48-8B43-D49F1428D023}" srcId="{FD5C1DC3-0435-4771-878D-14D16A9BE912}" destId="{E6D41C29-7201-435F-8653-D4AA6FCC2C8C}" srcOrd="2" destOrd="0" parTransId="{7351ACDA-D085-4EF5-9D07-BDCE8C37BA00}" sibTransId="{3FBCFEC7-DE9D-43E0-B525-7FA29E7DFE25}"/>
    <dgm:cxn modelId="{100A22AA-AEB5-446B-8E6D-2305C1C6F2E5}" type="presOf" srcId="{F054E185-63A3-4195-A2B6-D826EB3190AA}" destId="{8AC574D7-B355-4850-B22A-B5A77A64D7C6}" srcOrd="0" destOrd="0" presId="urn:microsoft.com/office/officeart/2005/8/layout/lProcess3"/>
    <dgm:cxn modelId="{CF7C7CB1-0A02-4DE3-AB24-DCA70EC29B3E}" type="presOf" srcId="{FD5C1DC3-0435-4771-878D-14D16A9BE912}" destId="{EE1533A2-4E20-4D28-A938-71FDA3E054D2}" srcOrd="0" destOrd="0" presId="urn:microsoft.com/office/officeart/2005/8/layout/lProcess3"/>
    <dgm:cxn modelId="{0092D6B8-7FBB-413F-92C4-B87A7A64FF16}" srcId="{12F68A83-E187-423A-985E-43FBFA9BC6E7}" destId="{8AF44310-74A6-4E63-8F3B-31108978FB40}" srcOrd="3" destOrd="0" parTransId="{1DE5A23B-8A8D-4278-9809-119365DB7DFB}" sibTransId="{2ECBD0F3-887A-47F6-B878-022A72E415FB}"/>
    <dgm:cxn modelId="{6F6CB5C0-84B2-4F7A-ADB2-ED5FC50ADE79}" type="presOf" srcId="{BD36B2CB-DE5B-4510-B120-387DC6E9075F}" destId="{D5576AAF-7F5A-4118-84C9-2B0FDC7FFF35}" srcOrd="0" destOrd="0" presId="urn:microsoft.com/office/officeart/2005/8/layout/lProcess3"/>
    <dgm:cxn modelId="{642E0DCE-4976-4E09-AA71-F833BE8C18BB}" srcId="{FD5C1DC3-0435-4771-878D-14D16A9BE912}" destId="{C99EBC99-49A1-4890-AB5D-77BC57390434}" srcOrd="5" destOrd="0" parTransId="{C08D44F0-BFB1-415D-B43F-142F800B48DD}" sibTransId="{B2976490-8398-48B7-BCD6-9C08D7B3BEC5}"/>
    <dgm:cxn modelId="{E1F0DACE-255B-4DC7-8A13-628B1DDDCB4E}" srcId="{FD5C1DC3-0435-4771-878D-14D16A9BE912}" destId="{E3A517F2-6048-4EED-BB39-FB14E400FD39}" srcOrd="4" destOrd="0" parTransId="{458CAE53-B3A5-4802-A10C-1A6C4373FFA3}" sibTransId="{36C59614-4838-47A9-88FB-3D998C73B71D}"/>
    <dgm:cxn modelId="{748EB9CF-0EBB-4E91-8AB6-104224FE5ACE}" srcId="{83A54016-AFF2-4704-B6C4-4BA424F01244}" destId="{12F68A83-E187-423A-985E-43FBFA9BC6E7}" srcOrd="0" destOrd="0" parTransId="{21112794-E679-4EAD-A5D0-870459041F07}" sibTransId="{46B1AB32-4EC9-48EE-ACB3-335787F0F76E}"/>
    <dgm:cxn modelId="{B62CEDCF-80DC-4042-BACF-1502861C7D19}" type="presOf" srcId="{0712E4F9-8075-48CE-B4DA-B71D08F62B3F}" destId="{B74CECE8-07CD-4137-896E-0BAC6FFF8823}" srcOrd="0" destOrd="0" presId="urn:microsoft.com/office/officeart/2005/8/layout/lProcess3"/>
    <dgm:cxn modelId="{B72581D6-096A-49D1-808B-3FD351095319}" srcId="{FD5C1DC3-0435-4771-878D-14D16A9BE912}" destId="{B38B42D5-9A45-4865-8855-6BB9F87B9FD8}" srcOrd="1" destOrd="0" parTransId="{2033182C-D272-4D4E-A0AB-395D9D006810}" sibTransId="{FD54BA7A-16B7-4D35-904F-BC3A84B54B68}"/>
    <dgm:cxn modelId="{43A492D9-EA59-4619-8832-F3D2B1BEE16D}" srcId="{FD5C1DC3-0435-4771-878D-14D16A9BE912}" destId="{F054E185-63A3-4195-A2B6-D826EB3190AA}" srcOrd="3" destOrd="0" parTransId="{51F088B2-43C0-4A01-8967-63F23BB085E0}" sibTransId="{B94906E7-9F7B-4FD2-B7DF-290086B035F4}"/>
    <dgm:cxn modelId="{DD9D73DE-FE01-4C8B-8DDF-A040A4558CC6}" type="presOf" srcId="{8BDE669C-2984-42BD-BFBA-C48F22B019D6}" destId="{7DB481AA-8503-49A9-96AD-BBD7B75CA804}" srcOrd="0" destOrd="0" presId="urn:microsoft.com/office/officeart/2005/8/layout/lProcess3"/>
    <dgm:cxn modelId="{0C6462EE-1D44-4E77-BD72-FA2C83CD7272}" srcId="{12F68A83-E187-423A-985E-43FBFA9BC6E7}" destId="{BD36B2CB-DE5B-4510-B120-387DC6E9075F}" srcOrd="2" destOrd="0" parTransId="{F42CD544-21D7-488B-BEEA-68C5F89A31A8}" sibTransId="{2EEBB9AE-C600-43A7-939A-519A70A02BBD}"/>
    <dgm:cxn modelId="{FFCA53F6-EE0D-423C-AE6B-B158EE2FA944}" type="presOf" srcId="{E6D41C29-7201-435F-8653-D4AA6FCC2C8C}" destId="{FDAD70AE-BBD0-4B82-865B-54BD86E93D2B}" srcOrd="0" destOrd="0" presId="urn:microsoft.com/office/officeart/2005/8/layout/lProcess3"/>
    <dgm:cxn modelId="{599A573E-BFCC-4A73-895D-60ABE0EB4A80}" type="presParOf" srcId="{7F95F81F-EDD1-4747-BFFD-921A82C7E213}" destId="{6BA1E9AD-398E-46D0-9938-91B3E438BF5C}" srcOrd="0" destOrd="0" presId="urn:microsoft.com/office/officeart/2005/8/layout/lProcess3"/>
    <dgm:cxn modelId="{2E575CA8-73AC-42CE-88BA-E9F862BD12FE}" type="presParOf" srcId="{6BA1E9AD-398E-46D0-9938-91B3E438BF5C}" destId="{974C5B77-5DC8-4CA8-AE91-B9D6F1BE81A4}" srcOrd="0" destOrd="0" presId="urn:microsoft.com/office/officeart/2005/8/layout/lProcess3"/>
    <dgm:cxn modelId="{157030DE-86AD-4DE4-AE28-17E370547828}" type="presParOf" srcId="{6BA1E9AD-398E-46D0-9938-91B3E438BF5C}" destId="{47232C78-330A-4F42-A6D9-A1B716C4FD73}" srcOrd="1" destOrd="0" presId="urn:microsoft.com/office/officeart/2005/8/layout/lProcess3"/>
    <dgm:cxn modelId="{50E05BF9-B174-4F30-9858-589518F97C7B}" type="presParOf" srcId="{6BA1E9AD-398E-46D0-9938-91B3E438BF5C}" destId="{B74CECE8-07CD-4137-896E-0BAC6FFF8823}" srcOrd="2" destOrd="0" presId="urn:microsoft.com/office/officeart/2005/8/layout/lProcess3"/>
    <dgm:cxn modelId="{D5CE39E3-BEFE-462D-B1AC-B5CF433EB3F6}" type="presParOf" srcId="{6BA1E9AD-398E-46D0-9938-91B3E438BF5C}" destId="{8C1AC125-34AD-4B3B-9156-B1DC9220310B}" srcOrd="3" destOrd="0" presId="urn:microsoft.com/office/officeart/2005/8/layout/lProcess3"/>
    <dgm:cxn modelId="{FB9F32ED-E48C-4E06-9D2D-59F6DE748D3A}" type="presParOf" srcId="{6BA1E9AD-398E-46D0-9938-91B3E438BF5C}" destId="{46C2BF6B-D6E2-4692-B523-AA14A68FFF64}" srcOrd="4" destOrd="0" presId="urn:microsoft.com/office/officeart/2005/8/layout/lProcess3"/>
    <dgm:cxn modelId="{EE06C4F4-E4C7-4183-988A-9D83D4D41ED8}" type="presParOf" srcId="{6BA1E9AD-398E-46D0-9938-91B3E438BF5C}" destId="{0D00BFC3-07EF-47D0-98DA-43BFE7FC472B}" srcOrd="5" destOrd="0" presId="urn:microsoft.com/office/officeart/2005/8/layout/lProcess3"/>
    <dgm:cxn modelId="{5927A259-4509-40B5-ABC7-3B31D531EC72}" type="presParOf" srcId="{6BA1E9AD-398E-46D0-9938-91B3E438BF5C}" destId="{D5576AAF-7F5A-4118-84C9-2B0FDC7FFF35}" srcOrd="6" destOrd="0" presId="urn:microsoft.com/office/officeart/2005/8/layout/lProcess3"/>
    <dgm:cxn modelId="{6DD1F5B5-0E9A-43B0-9BF4-205251F4CB7F}" type="presParOf" srcId="{6BA1E9AD-398E-46D0-9938-91B3E438BF5C}" destId="{53821FC7-28A0-4689-8AB6-903E3F60F67A}" srcOrd="7" destOrd="0" presId="urn:microsoft.com/office/officeart/2005/8/layout/lProcess3"/>
    <dgm:cxn modelId="{5BC728F7-4BAD-4E07-9F67-8870DAF74C1A}" type="presParOf" srcId="{6BA1E9AD-398E-46D0-9938-91B3E438BF5C}" destId="{93C3160E-734B-4E52-8529-D730E367D646}" srcOrd="8" destOrd="0" presId="urn:microsoft.com/office/officeart/2005/8/layout/lProcess3"/>
    <dgm:cxn modelId="{28EC1D75-5836-49ED-9A5C-573CB16667F6}" type="presParOf" srcId="{7F95F81F-EDD1-4747-BFFD-921A82C7E213}" destId="{EEFF4CC4-1BE3-4712-9D46-D7DF016ED807}" srcOrd="1" destOrd="0" presId="urn:microsoft.com/office/officeart/2005/8/layout/lProcess3"/>
    <dgm:cxn modelId="{D9B37602-604A-47D8-83D4-A48630050D3C}" type="presParOf" srcId="{7F95F81F-EDD1-4747-BFFD-921A82C7E213}" destId="{E1AF060F-F4A9-4A0D-B2B5-9511E2D77216}" srcOrd="2" destOrd="0" presId="urn:microsoft.com/office/officeart/2005/8/layout/lProcess3"/>
    <dgm:cxn modelId="{CD3EE4BE-86D2-426A-8199-CEE23FEB4685}" type="presParOf" srcId="{E1AF060F-F4A9-4A0D-B2B5-9511E2D77216}" destId="{EE1533A2-4E20-4D28-A938-71FDA3E054D2}" srcOrd="0" destOrd="0" presId="urn:microsoft.com/office/officeart/2005/8/layout/lProcess3"/>
    <dgm:cxn modelId="{CF45B474-70BB-4924-9BE7-DF5FB7790CD9}" type="presParOf" srcId="{E1AF060F-F4A9-4A0D-B2B5-9511E2D77216}" destId="{F2729A6E-74C9-438C-9697-B8A4E2B141A3}" srcOrd="1" destOrd="0" presId="urn:microsoft.com/office/officeart/2005/8/layout/lProcess3"/>
    <dgm:cxn modelId="{1E7F048A-7574-4A81-B883-491C803D9DA2}" type="presParOf" srcId="{E1AF060F-F4A9-4A0D-B2B5-9511E2D77216}" destId="{7DB481AA-8503-49A9-96AD-BBD7B75CA804}" srcOrd="2" destOrd="0" presId="urn:microsoft.com/office/officeart/2005/8/layout/lProcess3"/>
    <dgm:cxn modelId="{DC2C3B48-EDE9-43E6-A6D2-4A30CC6C23C4}" type="presParOf" srcId="{E1AF060F-F4A9-4A0D-B2B5-9511E2D77216}" destId="{66CCE7F2-1FF3-44A0-8F82-FBC7F344BBE2}" srcOrd="3" destOrd="0" presId="urn:microsoft.com/office/officeart/2005/8/layout/lProcess3"/>
    <dgm:cxn modelId="{1DDB100F-EA54-49FF-8E74-CCF3EAE77DA6}" type="presParOf" srcId="{E1AF060F-F4A9-4A0D-B2B5-9511E2D77216}" destId="{4B7C276F-DAEE-4329-BBED-DA8347DE7A1E}" srcOrd="4" destOrd="0" presId="urn:microsoft.com/office/officeart/2005/8/layout/lProcess3"/>
    <dgm:cxn modelId="{A38F1FFB-AAE9-4FBF-BF44-31E33692DA78}" type="presParOf" srcId="{E1AF060F-F4A9-4A0D-B2B5-9511E2D77216}" destId="{ADBEC778-A4C1-4F2F-986B-FC9FB7CEF1D0}" srcOrd="5" destOrd="0" presId="urn:microsoft.com/office/officeart/2005/8/layout/lProcess3"/>
    <dgm:cxn modelId="{5D60B73D-D5E2-4E05-A487-928AFFEA5226}" type="presParOf" srcId="{E1AF060F-F4A9-4A0D-B2B5-9511E2D77216}" destId="{FDAD70AE-BBD0-4B82-865B-54BD86E93D2B}" srcOrd="6" destOrd="0" presId="urn:microsoft.com/office/officeart/2005/8/layout/lProcess3"/>
    <dgm:cxn modelId="{1F9D4CC1-77B3-4292-9475-664EABF02E7A}" type="presParOf" srcId="{E1AF060F-F4A9-4A0D-B2B5-9511E2D77216}" destId="{455BD633-0F5F-47A4-AD82-8DAAF377A48E}" srcOrd="7" destOrd="0" presId="urn:microsoft.com/office/officeart/2005/8/layout/lProcess3"/>
    <dgm:cxn modelId="{BD298D2A-3E78-498A-99EB-F99ECFDA4DC1}" type="presParOf" srcId="{E1AF060F-F4A9-4A0D-B2B5-9511E2D77216}" destId="{8AC574D7-B355-4850-B22A-B5A77A64D7C6}" srcOrd="8" destOrd="0" presId="urn:microsoft.com/office/officeart/2005/8/layout/lProcess3"/>
    <dgm:cxn modelId="{0701FBBF-9A3C-4D4E-BD1B-4220D1686426}" type="presParOf" srcId="{E1AF060F-F4A9-4A0D-B2B5-9511E2D77216}" destId="{260D45AB-85A2-476D-93AA-F8871B4C34DB}" srcOrd="9" destOrd="0" presId="urn:microsoft.com/office/officeart/2005/8/layout/lProcess3"/>
    <dgm:cxn modelId="{6456E5AA-4684-435A-91AD-972BADF52963}" type="presParOf" srcId="{E1AF060F-F4A9-4A0D-B2B5-9511E2D77216}" destId="{C9DA7BA3-4C71-4847-AD30-CCBB4F89BE8A}" srcOrd="10" destOrd="0" presId="urn:microsoft.com/office/officeart/2005/8/layout/lProcess3"/>
    <dgm:cxn modelId="{F3F2F554-33D7-4058-A4AA-5E121D2F3A73}" type="presParOf" srcId="{E1AF060F-F4A9-4A0D-B2B5-9511E2D77216}" destId="{6D988C97-E048-402F-82D6-6C59642A8287}" srcOrd="11" destOrd="0" presId="urn:microsoft.com/office/officeart/2005/8/layout/lProcess3"/>
    <dgm:cxn modelId="{403EA33D-5615-4A91-B905-C0E1BE3FF6EB}" type="presParOf" srcId="{E1AF060F-F4A9-4A0D-B2B5-9511E2D77216}" destId="{F987489A-9E20-414A-8F95-A173D73E6497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C5B77-5DC8-4CA8-AE91-B9D6F1BE81A4}">
      <dsp:nvSpPr>
        <dsp:cNvPr id="0" name=""/>
        <dsp:cNvSpPr/>
      </dsp:nvSpPr>
      <dsp:spPr>
        <a:xfrm>
          <a:off x="2550" y="599172"/>
          <a:ext cx="1994780" cy="7979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23495" rIns="0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latin typeface="+mj-lt"/>
            </a:rPr>
            <a:t>1900s</a:t>
          </a:r>
        </a:p>
      </dsp:txBody>
      <dsp:txXfrm>
        <a:off x="401506" y="599172"/>
        <a:ext cx="1196868" cy="797912"/>
      </dsp:txXfrm>
    </dsp:sp>
    <dsp:sp modelId="{B74CECE8-07CD-4137-896E-0BAC6FFF8823}">
      <dsp:nvSpPr>
        <dsp:cNvPr id="0" name=""/>
        <dsp:cNvSpPr/>
      </dsp:nvSpPr>
      <dsp:spPr>
        <a:xfrm>
          <a:off x="1738009" y="666995"/>
          <a:ext cx="1655667" cy="6622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</a:rPr>
            <a:t>Spanish Flu</a:t>
          </a:r>
        </a:p>
      </dsp:txBody>
      <dsp:txXfrm>
        <a:off x="2069143" y="666995"/>
        <a:ext cx="993400" cy="662267"/>
      </dsp:txXfrm>
    </dsp:sp>
    <dsp:sp modelId="{46C2BF6B-D6E2-4692-B523-AA14A68FFF64}">
      <dsp:nvSpPr>
        <dsp:cNvPr id="0" name=""/>
        <dsp:cNvSpPr/>
      </dsp:nvSpPr>
      <dsp:spPr>
        <a:xfrm>
          <a:off x="3161884" y="666995"/>
          <a:ext cx="1655667" cy="6622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</a:rPr>
            <a:t>Asian Flu</a:t>
          </a:r>
        </a:p>
      </dsp:txBody>
      <dsp:txXfrm>
        <a:off x="3493018" y="666995"/>
        <a:ext cx="993400" cy="662267"/>
      </dsp:txXfrm>
    </dsp:sp>
    <dsp:sp modelId="{D5576AAF-7F5A-4118-84C9-2B0FDC7FFF35}">
      <dsp:nvSpPr>
        <dsp:cNvPr id="0" name=""/>
        <dsp:cNvSpPr/>
      </dsp:nvSpPr>
      <dsp:spPr>
        <a:xfrm>
          <a:off x="4585758" y="666995"/>
          <a:ext cx="1655667" cy="6622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</a:rPr>
            <a:t>Hong Kong Flu</a:t>
          </a:r>
        </a:p>
      </dsp:txBody>
      <dsp:txXfrm>
        <a:off x="4916892" y="666995"/>
        <a:ext cx="993400" cy="662267"/>
      </dsp:txXfrm>
    </dsp:sp>
    <dsp:sp modelId="{93C3160E-734B-4E52-8529-D730E367D646}">
      <dsp:nvSpPr>
        <dsp:cNvPr id="0" name=""/>
        <dsp:cNvSpPr/>
      </dsp:nvSpPr>
      <dsp:spPr>
        <a:xfrm>
          <a:off x="6009632" y="666995"/>
          <a:ext cx="1655667" cy="6622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</a:rPr>
            <a:t>HIV/AIDS</a:t>
          </a:r>
        </a:p>
      </dsp:txBody>
      <dsp:txXfrm>
        <a:off x="6340766" y="666995"/>
        <a:ext cx="993400" cy="662267"/>
      </dsp:txXfrm>
    </dsp:sp>
    <dsp:sp modelId="{EE1533A2-4E20-4D28-A938-71FDA3E054D2}">
      <dsp:nvSpPr>
        <dsp:cNvPr id="0" name=""/>
        <dsp:cNvSpPr/>
      </dsp:nvSpPr>
      <dsp:spPr>
        <a:xfrm>
          <a:off x="2550" y="1508792"/>
          <a:ext cx="1994780" cy="7979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23495" rIns="0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+mj-lt"/>
            </a:rPr>
            <a:t>2000s</a:t>
          </a:r>
        </a:p>
      </dsp:txBody>
      <dsp:txXfrm>
        <a:off x="401506" y="1508792"/>
        <a:ext cx="1196868" cy="797912"/>
      </dsp:txXfrm>
    </dsp:sp>
    <dsp:sp modelId="{7DB481AA-8503-49A9-96AD-BBD7B75CA804}">
      <dsp:nvSpPr>
        <dsp:cNvPr id="0" name=""/>
        <dsp:cNvSpPr/>
      </dsp:nvSpPr>
      <dsp:spPr>
        <a:xfrm>
          <a:off x="1738009" y="1576615"/>
          <a:ext cx="1655667" cy="6622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</a:rPr>
            <a:t>SARS</a:t>
          </a:r>
        </a:p>
      </dsp:txBody>
      <dsp:txXfrm>
        <a:off x="2069143" y="1576615"/>
        <a:ext cx="993400" cy="662267"/>
      </dsp:txXfrm>
    </dsp:sp>
    <dsp:sp modelId="{4B7C276F-DAEE-4329-BBED-DA8347DE7A1E}">
      <dsp:nvSpPr>
        <dsp:cNvPr id="0" name=""/>
        <dsp:cNvSpPr/>
      </dsp:nvSpPr>
      <dsp:spPr>
        <a:xfrm>
          <a:off x="3161884" y="1576615"/>
          <a:ext cx="1655667" cy="6622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</a:rPr>
            <a:t>Swine Flu</a:t>
          </a:r>
        </a:p>
      </dsp:txBody>
      <dsp:txXfrm>
        <a:off x="3493018" y="1576615"/>
        <a:ext cx="993400" cy="662267"/>
      </dsp:txXfrm>
    </dsp:sp>
    <dsp:sp modelId="{FDAD70AE-BBD0-4B82-865B-54BD86E93D2B}">
      <dsp:nvSpPr>
        <dsp:cNvPr id="0" name=""/>
        <dsp:cNvSpPr/>
      </dsp:nvSpPr>
      <dsp:spPr>
        <a:xfrm>
          <a:off x="4585758" y="1576615"/>
          <a:ext cx="1655667" cy="6622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</a:rPr>
            <a:t>MERS</a:t>
          </a:r>
        </a:p>
      </dsp:txBody>
      <dsp:txXfrm>
        <a:off x="4916892" y="1576615"/>
        <a:ext cx="993400" cy="662267"/>
      </dsp:txXfrm>
    </dsp:sp>
    <dsp:sp modelId="{8AC574D7-B355-4850-B22A-B5A77A64D7C6}">
      <dsp:nvSpPr>
        <dsp:cNvPr id="0" name=""/>
        <dsp:cNvSpPr/>
      </dsp:nvSpPr>
      <dsp:spPr>
        <a:xfrm>
          <a:off x="6009632" y="1576615"/>
          <a:ext cx="1655667" cy="6622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</a:rPr>
            <a:t>Ebola</a:t>
          </a:r>
        </a:p>
      </dsp:txBody>
      <dsp:txXfrm>
        <a:off x="6340766" y="1576615"/>
        <a:ext cx="993400" cy="662267"/>
      </dsp:txXfrm>
    </dsp:sp>
    <dsp:sp modelId="{C9DA7BA3-4C71-4847-AD30-CCBB4F89BE8A}">
      <dsp:nvSpPr>
        <dsp:cNvPr id="0" name=""/>
        <dsp:cNvSpPr/>
      </dsp:nvSpPr>
      <dsp:spPr>
        <a:xfrm>
          <a:off x="7433507" y="1576615"/>
          <a:ext cx="1655667" cy="6622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</a:rPr>
            <a:t>Zika</a:t>
          </a:r>
        </a:p>
      </dsp:txBody>
      <dsp:txXfrm>
        <a:off x="7764641" y="1576615"/>
        <a:ext cx="993400" cy="662267"/>
      </dsp:txXfrm>
    </dsp:sp>
    <dsp:sp modelId="{F987489A-9E20-414A-8F95-A173D73E6497}">
      <dsp:nvSpPr>
        <dsp:cNvPr id="0" name=""/>
        <dsp:cNvSpPr/>
      </dsp:nvSpPr>
      <dsp:spPr>
        <a:xfrm>
          <a:off x="8857381" y="1576615"/>
          <a:ext cx="1655667" cy="6622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</a:rPr>
            <a:t>COVID-19</a:t>
          </a:r>
        </a:p>
      </dsp:txBody>
      <dsp:txXfrm>
        <a:off x="9188515" y="1576615"/>
        <a:ext cx="993400" cy="662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680DA-E454-F148-8F46-981166798D0E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03ABD-5D7A-FE4C-A2E8-CCEC8CE4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03ABD-5D7A-FE4C-A2E8-CCEC8CE486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5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time horizon of the policies is also important.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03ABD-5D7A-FE4C-A2E8-CCEC8CE486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46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Simulate single and pairwise policies to test effect of interdependence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03ABD-5D7A-FE4C-A2E8-CCEC8CE486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4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8A2B-E235-8B47-9C6A-A3F833A02172}" type="datetime1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0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C9DA7-6790-694F-937D-2462062F0903}" type="datetime1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51A0-199C-BE4A-85CB-380EDEE5FB1D}" type="datetime1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8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090"/>
          </a:xfrm>
        </p:spPr>
        <p:txBody>
          <a:bodyPr/>
          <a:lstStyle>
            <a:lvl1pPr>
              <a:defRPr u="sng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724"/>
            <a:ext cx="10515600" cy="5034626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C110-802D-1545-B844-3E48A0DF96D1}" type="datetime1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399064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4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BD2D-4AD5-264C-B1DD-1D72DF70FA8D}" type="datetime1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2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D5C4-883B-6B49-BE6E-6E3304BEB087}" type="datetime1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E7C4-BC6D-D048-BD7B-A9952311E30D}" type="datetime1">
              <a:rPr lang="en-US" smtClean="0"/>
              <a:t>3/28/20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7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E510-9F0D-A746-87D6-969119EEBF80}" type="datetime1">
              <a:rPr lang="en-US" smtClean="0"/>
              <a:t>3/28/20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3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757-89BB-7243-A645-588EDC6C028D}" type="datetime1">
              <a:rPr lang="en-US" smtClean="0"/>
              <a:t>3/28/20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8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13F8-406F-6F4B-BC0F-DE92BEAD7CCE}" type="datetime1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8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11F9-111B-5D40-824D-E94C45B65FE5}" type="datetime1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4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D7DA6-E6E3-C741-9043-86639F5B303A}" type="datetime1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883515" cy="2840037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ea typeface="+mj-lt"/>
                <a:cs typeface="+mj-lt"/>
              </a:rPr>
              <a:t>NSF RAPID COVID-19 Proposal</a:t>
            </a:r>
            <a:br>
              <a:rPr lang="en-US" sz="4800" dirty="0">
                <a:ea typeface="+mj-lt"/>
                <a:cs typeface="+mj-lt"/>
              </a:rPr>
            </a:br>
            <a:r>
              <a:rPr lang="en-US" sz="4000" i="1" dirty="0">
                <a:ea typeface="+mj-lt"/>
                <a:cs typeface="+mj-lt"/>
              </a:rPr>
              <a:t>Predicting the Effects of Interdependent Policies on the Spread of Epidemics in the U.S.: Case Study of COVID-19</a:t>
            </a:r>
            <a:br>
              <a:rPr lang="en-US" sz="4800" dirty="0">
                <a:ea typeface="+mj-lt"/>
                <a:cs typeface="+mj-lt"/>
              </a:rPr>
            </a:br>
            <a:endParaRPr lang="en-US" sz="4800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Garrick E. Louis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University of Virginia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Engineering Systems &amp; Environment</a:t>
            </a:r>
            <a:endParaRPr lang="en-US" dirty="0">
              <a:solidFill>
                <a:srgbClr val="FF0000"/>
              </a:solidFill>
              <a:latin typeface="+mj-lt"/>
              <a:cs typeface="Calibri"/>
            </a:endParaRPr>
          </a:p>
          <a:p>
            <a:r>
              <a:rPr lang="en-US" dirty="0">
                <a:latin typeface="+mj-lt"/>
                <a:cs typeface="Calibri"/>
              </a:rPr>
              <a:t>26 March 2020</a:t>
            </a:r>
            <a:endParaRPr lang="en-US" dirty="0">
              <a:latin typeface="+mj-lt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04A1-DCF2-6B4D-9401-341C48D4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of Existing 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101C-99F9-304A-A04B-81522F4C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Evaluated scenarios are limited to public health directives/actions like social distancing, shelter-in-place, and total lock-down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Other responses like economic policies, social regulations and research advancements </a:t>
            </a:r>
            <a:r>
              <a:rPr lang="en-US" u="sng" dirty="0">
                <a:latin typeface="+mj-lt"/>
              </a:rPr>
              <a:t>have not been included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They are focused on health outcomes; so the socio-economic impacts of these actions </a:t>
            </a:r>
            <a:r>
              <a:rPr lang="en-US" u="sng" dirty="0">
                <a:latin typeface="+mj-lt"/>
              </a:rPr>
              <a:t>have not been studied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dynamic and interdependencies between these responses </a:t>
            </a:r>
            <a:r>
              <a:rPr lang="en-US" u="sng" dirty="0">
                <a:latin typeface="+mj-lt"/>
              </a:rPr>
              <a:t>have not been considered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CBF8F-EE26-C842-A2BA-4C6F5E76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677A-05E5-C745-B3FE-2AB26788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B631-B783-B447-A7AF-6DDE5B190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Dynamic Adaptive Scalable Model with Dynamic learning</a:t>
            </a:r>
          </a:p>
          <a:p>
            <a:endParaRPr lang="en-US" dirty="0"/>
          </a:p>
          <a:p>
            <a:pPr marL="517525" indent="-223838"/>
            <a:r>
              <a:rPr lang="en-US" u="sng" dirty="0">
                <a:cs typeface="Calibri"/>
              </a:rPr>
              <a:t>Dynamic</a:t>
            </a:r>
            <a:r>
              <a:rPr lang="en-US" dirty="0">
                <a:cs typeface="Calibri"/>
              </a:rPr>
              <a:t>: it would be able to change its specifics in time</a:t>
            </a:r>
          </a:p>
          <a:p>
            <a:pPr marL="517525" indent="-223838"/>
            <a:endParaRPr lang="en-US" dirty="0">
              <a:latin typeface="Calibri" panose="020F0502020204030204"/>
              <a:cs typeface="Calibri"/>
            </a:endParaRPr>
          </a:p>
          <a:p>
            <a:pPr marL="517525" indent="-223838"/>
            <a:r>
              <a:rPr lang="en-US" u="sng" dirty="0">
                <a:cs typeface="Calibri"/>
              </a:rPr>
              <a:t>Adaptive</a:t>
            </a:r>
            <a:r>
              <a:rPr lang="en-US" dirty="0">
                <a:cs typeface="Calibri"/>
              </a:rPr>
              <a:t>: It can be adapted for other nations/areas by adjusting the parameters</a:t>
            </a:r>
          </a:p>
          <a:p>
            <a:pPr marL="517525" indent="-223838"/>
            <a:endParaRPr lang="en-US" dirty="0">
              <a:latin typeface="Calibri" panose="020F0502020204030204"/>
              <a:cs typeface="Calibri"/>
            </a:endParaRPr>
          </a:p>
          <a:p>
            <a:pPr marL="517525" indent="-223838"/>
            <a:r>
              <a:rPr lang="en-US" u="sng" dirty="0">
                <a:cs typeface="Calibri"/>
              </a:rPr>
              <a:t>Scalable</a:t>
            </a:r>
            <a:r>
              <a:rPr lang="en-US" dirty="0">
                <a:cs typeface="Calibri"/>
              </a:rPr>
              <a:t>: It could be scaled down or up</a:t>
            </a:r>
          </a:p>
          <a:p>
            <a:pPr marL="517525" indent="-223838"/>
            <a:endParaRPr lang="en-US" dirty="0">
              <a:latin typeface="Calibri" panose="020F0502020204030204"/>
              <a:cs typeface="Calibri"/>
            </a:endParaRPr>
          </a:p>
          <a:p>
            <a:pPr marL="517525" indent="-223838"/>
            <a:r>
              <a:rPr lang="en-US" u="sng" dirty="0">
                <a:cs typeface="Calibri"/>
              </a:rPr>
              <a:t>Dynamic learning</a:t>
            </a:r>
            <a:r>
              <a:rPr lang="en-US" dirty="0">
                <a:cs typeface="Calibri"/>
              </a:rPr>
              <a:t>: Parameters of the framework would be leaned/modified by introduction of daily data to the model</a:t>
            </a:r>
            <a:endParaRPr lang="en-US" dirty="0">
              <a:latin typeface="Calibri" panose="020F0502020204030204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EDD26-3273-B94F-BCBB-6EA83881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16E2-4DD3-1541-907F-33932397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8B92A-1635-CF4D-933B-9B4EF446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3200" dirty="0"/>
              <a:t>Increasing frequency of epidemics with pandemic potential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Increasing risk in geographic range and number of affected people  </a:t>
            </a:r>
          </a:p>
          <a:p>
            <a:pPr marL="285750" indent="-285750">
              <a:lnSpc>
                <a:spcPct val="150000"/>
              </a:lnSpc>
            </a:pPr>
            <a:r>
              <a:rPr lang="en-US" sz="3200" dirty="0">
                <a:ea typeface="+mn-lt"/>
                <a:cs typeface="+mn-lt"/>
              </a:rPr>
              <a:t>Severe impacts on human health, economy, and society</a:t>
            </a:r>
            <a:endParaRPr lang="en-US" sz="32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B0808-8ABE-E748-B9AC-4DE8EF91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60EBF1F-F422-0340-B064-6DFC3110C7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9669839"/>
              </p:ext>
            </p:extLst>
          </p:nvPr>
        </p:nvGraphicFramePr>
        <p:xfrm>
          <a:off x="838200" y="3450472"/>
          <a:ext cx="10515600" cy="2905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2E5AD1F-953E-B945-AE0C-DB0ACACF57C5}"/>
              </a:ext>
            </a:extLst>
          </p:cNvPr>
          <p:cNvSpPr/>
          <p:nvPr/>
        </p:nvSpPr>
        <p:spPr>
          <a:xfrm>
            <a:off x="722811" y="5892581"/>
            <a:ext cx="108508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Washington, DC: World Bank. doi:10.1596/978-1-4648-0426-7. License: Creative Commons Attribution CC BY 3.0 IGO </a:t>
            </a:r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315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7F8D-59DA-EC43-B757-B68F7FF9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Need for Epidemic Policy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2B799-2F8D-D740-924E-76C826C8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7" y="1321724"/>
            <a:ext cx="11227632" cy="503462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Public health dimensions of epidemics in U.S. relatively well studied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Methods for: Infection rates, propagation, recovery rates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3"/>
                </a:solidFill>
                <a:cs typeface="Calibri"/>
              </a:rPr>
              <a:t>For example: [Dong, </a:t>
            </a:r>
            <a:r>
              <a:rPr lang="en-US" dirty="0" err="1">
                <a:solidFill>
                  <a:schemeClr val="accent3"/>
                </a:solidFill>
                <a:cs typeface="Calibri"/>
              </a:rPr>
              <a:t>Longjun</a:t>
            </a:r>
            <a:r>
              <a:rPr lang="en-US" dirty="0">
                <a:solidFill>
                  <a:schemeClr val="accent3"/>
                </a:solidFill>
                <a:cs typeface="Calibri"/>
              </a:rPr>
              <a:t>, et al., 2020], [Chen, Tian-Mu, et al. ,2019], …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Few have examined the </a:t>
            </a:r>
            <a:r>
              <a:rPr lang="en-US" dirty="0">
                <a:solidFill>
                  <a:schemeClr val="accent1"/>
                </a:solidFill>
              </a:rPr>
              <a:t>impact</a:t>
            </a:r>
            <a:r>
              <a:rPr lang="en-US" dirty="0"/>
              <a:t> of </a:t>
            </a:r>
            <a:r>
              <a:rPr lang="en-US" b="1" dirty="0"/>
              <a:t>policies</a:t>
            </a:r>
            <a:r>
              <a:rPr lang="en-US" dirty="0"/>
              <a:t> on crisis outcomes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Public health, economic, social outcomes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Interconnected, interdependent, </a:t>
            </a:r>
            <a:r>
              <a:rPr lang="en-US" dirty="0">
                <a:solidFill>
                  <a:schemeClr val="accent1"/>
                </a:solidFill>
              </a:rPr>
              <a:t>and time-variant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Policies influence the effectiveness of epidemic control measures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Public policies</a:t>
            </a:r>
            <a:r>
              <a:rPr lang="en-US" dirty="0"/>
              <a:t>: Federal, State, Local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Private sector policies</a:t>
            </a:r>
            <a:r>
              <a:rPr lang="en-US" dirty="0"/>
              <a:t>: Business, Academia, Civic Society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Need for prioritization, coordination, consistency, synergy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7CADD-CC3E-B34B-A235-762CD5E7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0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BACC-B963-C24C-B3DF-A4353C7E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Goal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B784D-E84A-F14E-8948-670962BF9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63" y="1321724"/>
            <a:ext cx="11663301" cy="5034626"/>
          </a:xfrm>
        </p:spPr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Model and analyze the effectiveness of public and private sector policies responding to the the COVID-19 pandemic, and their impact on health, economic, and social outcomes in the United States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Objectives</a:t>
            </a:r>
            <a:r>
              <a:rPr lang="en-US" dirty="0"/>
              <a:t>:</a:t>
            </a:r>
          </a:p>
          <a:p>
            <a:pPr marL="517525" lvl="0" indent="-223838">
              <a:buFont typeface="+mj-lt"/>
              <a:buAutoNum type="arabicPeriod"/>
            </a:pPr>
            <a:r>
              <a:rPr lang="en-US" dirty="0"/>
              <a:t> Classify the public and private sector policy responses to COVID-19</a:t>
            </a:r>
          </a:p>
          <a:p>
            <a:pPr marL="517525" lvl="0" indent="-223838">
              <a:buFont typeface="+mj-lt"/>
              <a:buAutoNum type="arabicPeriod"/>
            </a:pPr>
            <a:r>
              <a:rPr lang="en-US" dirty="0"/>
              <a:t> Simulate COVID-19 spread in the U.S under representative policy scenarios </a:t>
            </a:r>
          </a:p>
          <a:p>
            <a:pPr marL="1093787" lvl="1" indent="-342900"/>
            <a:r>
              <a:rPr lang="en-US" dirty="0"/>
              <a:t>Account for interdependence </a:t>
            </a:r>
            <a:r>
              <a:rPr lang="en-US" dirty="0">
                <a:solidFill>
                  <a:schemeClr val="accent1"/>
                </a:solidFill>
              </a:rPr>
              <a:t>and time-variance</a:t>
            </a:r>
          </a:p>
          <a:p>
            <a:pPr marL="517525" lvl="0" indent="-223838">
              <a:buFont typeface="+mj-lt"/>
              <a:buAutoNum type="arabicPeriod"/>
            </a:pPr>
            <a:r>
              <a:rPr lang="en-US" dirty="0"/>
              <a:t> Assess the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economic and social impacts of these policies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5989C-FEBB-0648-BB24-2F7D3EAC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5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18E0-9AB2-4E41-88C6-2068ADF5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Classification of U.S. COVID-19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18748-8617-A944-AD8E-8E2948649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073"/>
            <a:ext cx="10515600" cy="53755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u="sng" dirty="0"/>
              <a:t>Policy context</a:t>
            </a:r>
            <a:r>
              <a:rPr lang="en-US" dirty="0"/>
              <a:t>: 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n/>
                <a:ea typeface="+mn-lt"/>
                <a:cs typeface="Calibri" panose="020F0502020204030204"/>
              </a:rPr>
              <a:t>Government lead &gt; Private sector follow</a:t>
            </a:r>
          </a:p>
          <a:p>
            <a:pPr lvl="2">
              <a:spcBef>
                <a:spcPts val="600"/>
              </a:spcBef>
            </a:pPr>
            <a:r>
              <a:rPr lang="en-US" dirty="0">
                <a:ln/>
                <a:ea typeface="+mn-lt"/>
                <a:cs typeface="Calibri" panose="020F0502020204030204"/>
              </a:rPr>
              <a:t>Federal &gt; State | Tribal &gt; Local 	</a:t>
            </a:r>
            <a:r>
              <a:rPr lang="en-US" sz="2600" dirty="0">
                <a:ln/>
                <a:ea typeface="+mn-lt"/>
                <a:cs typeface="Calibri" panose="020F0502020204030204"/>
              </a:rPr>
              <a:t>➣</a:t>
            </a:r>
            <a:r>
              <a:rPr lang="en-US" dirty="0">
                <a:ln/>
                <a:ea typeface="+mn-lt"/>
                <a:cs typeface="Calibri" panose="020F0502020204030204"/>
              </a:rPr>
              <a:t> 	Business / Academia / CSO</a:t>
            </a:r>
            <a:endParaRPr lang="en-US" dirty="0">
              <a:cs typeface="Calibri Light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u="sng" dirty="0"/>
              <a:t>Public Health </a:t>
            </a:r>
            <a:r>
              <a:rPr lang="en-US" u="sng" dirty="0">
                <a:ea typeface="+mj-lt"/>
                <a:cs typeface="+mj-lt"/>
              </a:rPr>
              <a:t>Policies</a:t>
            </a:r>
            <a:r>
              <a:rPr lang="en-US" dirty="0">
                <a:ea typeface="+mj-lt"/>
                <a:cs typeface="+mj-lt"/>
              </a:rPr>
              <a:t>: 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n/>
                <a:ea typeface="+mn-lt"/>
                <a:cs typeface="Calibri" panose="020F0502020204030204"/>
              </a:rPr>
              <a:t>Intervention strategies and healthcare sector support</a:t>
            </a:r>
          </a:p>
          <a:p>
            <a:pPr lvl="2">
              <a:spcBef>
                <a:spcPts val="600"/>
              </a:spcBef>
            </a:pPr>
            <a:r>
              <a:rPr lang="en-US" dirty="0">
                <a:ln/>
                <a:solidFill>
                  <a:schemeClr val="accent1"/>
                </a:solidFill>
                <a:cs typeface="Calibri" panose="020F0502020204030204"/>
              </a:rPr>
              <a:t>Sourcing of healthcare resources and supply chain logistics</a:t>
            </a:r>
            <a:endParaRPr lang="en-US" dirty="0">
              <a:solidFill>
                <a:schemeClr val="accent1"/>
              </a:solidFill>
              <a:ea typeface="+mj-lt"/>
              <a:cs typeface="+mj-lt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u="sng" dirty="0"/>
              <a:t>Research &amp; Development Policies</a:t>
            </a:r>
            <a:r>
              <a:rPr lang="en-US" dirty="0"/>
              <a:t>: 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n/>
                <a:ea typeface="+mn-lt"/>
                <a:cs typeface="Calibri"/>
              </a:rPr>
              <a:t>Intensification of epidemiological and pharmaceutical R&amp;D</a:t>
            </a:r>
          </a:p>
          <a:p>
            <a:pPr lvl="2">
              <a:spcBef>
                <a:spcPts val="600"/>
              </a:spcBef>
            </a:pPr>
            <a:r>
              <a:rPr lang="en-US" dirty="0">
                <a:ln/>
                <a:ea typeface="+mn-lt"/>
                <a:cs typeface="Calibri"/>
              </a:rPr>
              <a:t>Public-Private/Academic partnership &amp; coordination</a:t>
            </a:r>
            <a:endParaRPr lang="en-US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u="sng" dirty="0"/>
              <a:t>Social Regulation</a:t>
            </a:r>
            <a:r>
              <a:rPr lang="en-US" dirty="0"/>
              <a:t>: </a:t>
            </a:r>
            <a:r>
              <a:rPr lang="en-US" dirty="0">
                <a:ln/>
                <a:ea typeface="+mn-lt"/>
                <a:cs typeface="Calibri"/>
              </a:rPr>
              <a:t>Effective changes to social behavior 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n/>
                <a:ea typeface="+mn-lt"/>
                <a:cs typeface="Calibri"/>
              </a:rPr>
              <a:t>Risk communication</a:t>
            </a:r>
          </a:p>
          <a:p>
            <a:pPr lvl="2">
              <a:spcBef>
                <a:spcPts val="600"/>
              </a:spcBef>
            </a:pPr>
            <a:r>
              <a:rPr lang="en-US" dirty="0">
                <a:ln/>
                <a:ea typeface="+mn-lt"/>
                <a:cs typeface="Calibri"/>
              </a:rPr>
              <a:t>Compliance, Dread, Hoarding and other perverse behavior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u="sng" dirty="0"/>
              <a:t>Economic Policies</a:t>
            </a:r>
            <a:r>
              <a:rPr lang="en-US" dirty="0"/>
              <a:t>: 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n/>
                <a:ea typeface="+mn-lt"/>
                <a:cs typeface="Calibri" panose="020F0502020204030204"/>
              </a:rPr>
              <a:t>Economic Stimuli </a:t>
            </a:r>
          </a:p>
          <a:p>
            <a:pPr lvl="2">
              <a:spcBef>
                <a:spcPts val="600"/>
              </a:spcBef>
            </a:pPr>
            <a:r>
              <a:rPr lang="en-US" dirty="0">
                <a:ln/>
                <a:ea typeface="+mn-lt"/>
                <a:cs typeface="Calibri" panose="020F0502020204030204"/>
              </a:rPr>
              <a:t>Social safety net programs, </a:t>
            </a:r>
            <a:r>
              <a:rPr lang="en-US" dirty="0">
                <a:ln/>
                <a:solidFill>
                  <a:schemeClr val="accent1"/>
                </a:solidFill>
                <a:ea typeface="+mn-lt"/>
                <a:cs typeface="Calibri" panose="020F0502020204030204"/>
              </a:rPr>
              <a:t>liquidity programs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227D4-FAA9-4545-8BCA-A7F9E489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7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ECB1-7603-CC40-AD2F-3D40A67B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Planned Research Objectives and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AD7FF-5B4C-4E49-856A-704F2B7A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0" y="1321724"/>
            <a:ext cx="11580173" cy="503462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lang="en-US" sz="2400" b="1" dirty="0"/>
              <a:t>Objective 1: Classify Policy Options  </a:t>
            </a:r>
            <a:r>
              <a:rPr lang="en-US" sz="24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lang="en-US" sz="2000" dirty="0"/>
              <a:t>	A1. Classify local policies: see previous samples 1 – 5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lang="en-US" sz="2000" dirty="0"/>
              <a:t>	A2. Highlight key interactions &amp; critical bottlenecks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lang="en-US" sz="2400" b="1" dirty="0"/>
              <a:t>Objective 2: Simulate policy effect on COVID-19 spre</a:t>
            </a:r>
            <a:r>
              <a:rPr lang="en-US" sz="2400" dirty="0"/>
              <a:t>ad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lang="en-US" sz="2000" dirty="0"/>
              <a:t>	A3. Initial study of New York City?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lang="en-US" sz="2000" dirty="0"/>
              <a:t>	A4. Use travel model to assess geographic spread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lang="en-US" sz="2400" b="1" dirty="0"/>
              <a:t>Objective 3:  Assess economic and social impacts of COVID-19 policies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lang="en-US" sz="2000" dirty="0"/>
              <a:t>	A5: Assess economic impacts – economic input-output analysis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lang="en-US" sz="2000" dirty="0"/>
              <a:t>	A6: Assess social impacts – unemployment, school closings, social distancing effects surveys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B609F-DDC5-EB4A-9517-231DF8E3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1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203A-614C-8E4A-B6EE-1CF1E0D7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B262B-93A1-CE44-9B75-DF240896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</a:t>
            </a:r>
            <a:r>
              <a:rPr lang="en-US" sz="2400" b="1" dirty="0">
                <a:cs typeface="Calibri Light"/>
              </a:rPr>
              <a:t> analyst</a:t>
            </a:r>
            <a:r>
              <a:rPr lang="en-US" sz="2400" b="1" dirty="0"/>
              <a:t>: </a:t>
            </a:r>
            <a:r>
              <a:rPr lang="en-US" sz="2400" dirty="0"/>
              <a:t>Modeling and design of framework </a:t>
            </a:r>
          </a:p>
          <a:p>
            <a:endParaRPr lang="en-US" sz="2400" dirty="0"/>
          </a:p>
          <a:p>
            <a:r>
              <a:rPr lang="en-US" sz="2400" b="1" dirty="0"/>
              <a:t>Public health expert</a:t>
            </a:r>
            <a:r>
              <a:rPr lang="en-US" sz="2400" dirty="0"/>
              <a:t>: Knowledge about the spread of the virus and its specifications</a:t>
            </a:r>
          </a:p>
          <a:p>
            <a:endParaRPr lang="en-US" sz="2400" dirty="0"/>
          </a:p>
          <a:p>
            <a:r>
              <a:rPr lang="en-US" sz="2400" b="1" dirty="0"/>
              <a:t>Economist</a:t>
            </a:r>
            <a:r>
              <a:rPr lang="en-US" sz="2400" dirty="0"/>
              <a:t>: Analyze economic behavior of people and institutions</a:t>
            </a:r>
          </a:p>
          <a:p>
            <a:endParaRPr lang="en-US" sz="2400" dirty="0"/>
          </a:p>
          <a:p>
            <a:r>
              <a:rPr lang="en-US" sz="2400" b="1" dirty="0"/>
              <a:t>GIS expert</a:t>
            </a:r>
            <a:r>
              <a:rPr lang="en-US" sz="2400" dirty="0"/>
              <a:t>: Attain, analyze and demonstrate geographical data</a:t>
            </a:r>
          </a:p>
          <a:p>
            <a:endParaRPr lang="en-US" sz="2400" dirty="0"/>
          </a:p>
          <a:p>
            <a:r>
              <a:rPr lang="en-US" sz="2400" b="1" dirty="0"/>
              <a:t>Data scientist</a:t>
            </a:r>
            <a:r>
              <a:rPr lang="en-US" sz="2400" dirty="0"/>
              <a:t>: Attain and analyze big data regarding the spread and people's behavior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2CE1F-D98C-5A48-809B-9171D715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38CA-8D40-224F-983A-7869B86B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we 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E05D3-07B9-0A44-AC70-61FF90BA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913291-9D3A-5A41-8609-F25440DBD602}"/>
              </a:ext>
            </a:extLst>
          </p:cNvPr>
          <p:cNvSpPr>
            <a:spLocks noChangeAspect="1"/>
          </p:cNvSpPr>
          <p:nvPr/>
        </p:nvSpPr>
        <p:spPr>
          <a:xfrm>
            <a:off x="904705" y="1330033"/>
            <a:ext cx="1828800" cy="18288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119DD4-F2D4-6E43-9FD0-5B3851AB5AAB}"/>
              </a:ext>
            </a:extLst>
          </p:cNvPr>
          <p:cNvSpPr>
            <a:spLocks noChangeAspect="1"/>
          </p:cNvSpPr>
          <p:nvPr/>
        </p:nvSpPr>
        <p:spPr>
          <a:xfrm>
            <a:off x="4342019" y="1330033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FEBBCF-497F-0142-9545-FEBE2CACE8F6}"/>
              </a:ext>
            </a:extLst>
          </p:cNvPr>
          <p:cNvSpPr>
            <a:spLocks noChangeAspect="1"/>
          </p:cNvSpPr>
          <p:nvPr/>
        </p:nvSpPr>
        <p:spPr>
          <a:xfrm>
            <a:off x="7779334" y="1330033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D4B358-73F3-3043-BE09-7E5CBA6E83DF}"/>
              </a:ext>
            </a:extLst>
          </p:cNvPr>
          <p:cNvSpPr/>
          <p:nvPr/>
        </p:nvSpPr>
        <p:spPr>
          <a:xfrm>
            <a:off x="1110418" y="3173658"/>
            <a:ext cx="1417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Garrick Louis</a:t>
            </a:r>
          </a:p>
          <a:p>
            <a:pPr algn="ctr"/>
            <a:r>
              <a:rPr lang="en-US" dirty="0"/>
              <a:t>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30F3E-65DF-C74F-9DC6-CA4B89BDD298}"/>
              </a:ext>
            </a:extLst>
          </p:cNvPr>
          <p:cNvSpPr/>
          <p:nvPr/>
        </p:nvSpPr>
        <p:spPr>
          <a:xfrm>
            <a:off x="4575672" y="3173658"/>
            <a:ext cx="1380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Name</a:t>
            </a:r>
          </a:p>
          <a:p>
            <a:pPr algn="ctr"/>
            <a:r>
              <a:rPr lang="en-US" dirty="0"/>
              <a:t>Primary Role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E70BE7-49C7-0249-BCC2-AC55E55817E5}"/>
              </a:ext>
            </a:extLst>
          </p:cNvPr>
          <p:cNvSpPr/>
          <p:nvPr/>
        </p:nvSpPr>
        <p:spPr>
          <a:xfrm>
            <a:off x="8003673" y="3173658"/>
            <a:ext cx="1380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Name</a:t>
            </a:r>
          </a:p>
          <a:p>
            <a:pPr algn="ctr"/>
            <a:r>
              <a:rPr lang="en-US" dirty="0"/>
              <a:t>Primary Role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7762763-4C18-5343-A3F2-343270C34E02}"/>
              </a:ext>
            </a:extLst>
          </p:cNvPr>
          <p:cNvSpPr>
            <a:spLocks noChangeAspect="1"/>
          </p:cNvSpPr>
          <p:nvPr/>
        </p:nvSpPr>
        <p:spPr>
          <a:xfrm>
            <a:off x="2450872" y="3674222"/>
            <a:ext cx="1828800" cy="1828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604CC5-CE8F-6549-8E58-9B50EB9E2D65}"/>
              </a:ext>
            </a:extLst>
          </p:cNvPr>
          <p:cNvSpPr>
            <a:spLocks noChangeAspect="1"/>
          </p:cNvSpPr>
          <p:nvPr/>
        </p:nvSpPr>
        <p:spPr>
          <a:xfrm>
            <a:off x="5888186" y="3674222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3BE6B0-C3FF-C94C-99B7-31F000D841B0}"/>
              </a:ext>
            </a:extLst>
          </p:cNvPr>
          <p:cNvSpPr>
            <a:spLocks noChangeAspect="1"/>
          </p:cNvSpPr>
          <p:nvPr/>
        </p:nvSpPr>
        <p:spPr>
          <a:xfrm>
            <a:off x="9325501" y="3674222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E3533C-2EC0-FE4C-8F1B-7B9B87B4D094}"/>
              </a:ext>
            </a:extLst>
          </p:cNvPr>
          <p:cNvSpPr/>
          <p:nvPr/>
        </p:nvSpPr>
        <p:spPr>
          <a:xfrm>
            <a:off x="2656585" y="5517847"/>
            <a:ext cx="1417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Name</a:t>
            </a:r>
          </a:p>
          <a:p>
            <a:pPr algn="ctr"/>
            <a:r>
              <a:rPr lang="en-US" dirty="0"/>
              <a:t>Primary Role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63B3FC-D5DA-744C-80D4-D8D915A18CAF}"/>
              </a:ext>
            </a:extLst>
          </p:cNvPr>
          <p:cNvSpPr/>
          <p:nvPr/>
        </p:nvSpPr>
        <p:spPr>
          <a:xfrm>
            <a:off x="6121839" y="5517847"/>
            <a:ext cx="1380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Name</a:t>
            </a:r>
          </a:p>
          <a:p>
            <a:pPr algn="ctr"/>
            <a:r>
              <a:rPr lang="en-US" dirty="0"/>
              <a:t>Primary Role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236701-9AB5-6144-909A-D03FC77B92F6}"/>
              </a:ext>
            </a:extLst>
          </p:cNvPr>
          <p:cNvSpPr/>
          <p:nvPr/>
        </p:nvSpPr>
        <p:spPr>
          <a:xfrm>
            <a:off x="9549840" y="5517847"/>
            <a:ext cx="1380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Name</a:t>
            </a:r>
          </a:p>
          <a:p>
            <a:pPr algn="ctr"/>
            <a:r>
              <a:rPr lang="en-US" dirty="0"/>
              <a:t>Primary Role</a:t>
            </a:r>
          </a:p>
        </p:txBody>
      </p:sp>
    </p:spTree>
    <p:extLst>
      <p:ext uri="{BB962C8B-B14F-4D97-AF65-F5344CB8AC3E}">
        <p14:creationId xmlns:p14="http://schemas.microsoft.com/office/powerpoint/2010/main" val="345632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3DF1-5359-41E8-B8FF-747D877B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35666-C8D1-49C2-BEE7-CF8D187E0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Washington, DC: World Bank. doi:10.1596/978-1-4648-0426-7. License: Creative Commons Attribution CC BY 3.0 IGO </a:t>
            </a:r>
          </a:p>
          <a:p>
            <a:r>
              <a:rPr lang="en-US" sz="2000" dirty="0">
                <a:cs typeface="Calibri"/>
              </a:rPr>
              <a:t>Dong, </a:t>
            </a:r>
            <a:r>
              <a:rPr lang="en-US" sz="2000" dirty="0" err="1">
                <a:cs typeface="Calibri"/>
              </a:rPr>
              <a:t>Longjun</a:t>
            </a:r>
            <a:r>
              <a:rPr lang="en-US" sz="2000" dirty="0">
                <a:cs typeface="Calibri"/>
              </a:rPr>
              <a:t>, et al. "Statistical Estimate of Epidemic Trend, Suggestions and Lessons for Public Safety from the 2019 Novel Coronavirus (COVID-19)." Suggestions and Lessons for Public Safety from the (2019). </a:t>
            </a:r>
          </a:p>
          <a:p>
            <a:r>
              <a:rPr lang="en-US" sz="2000" dirty="0">
                <a:cs typeface="Calibri"/>
              </a:rPr>
              <a:t>Chen, Tian-Mu, et al. "A mathematical model for simulating the phase-based transmissibility of a novel coronavirus." Infectious Diseases of Poverty 9.1 (2020): 1-8.</a:t>
            </a:r>
          </a:p>
          <a:p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CF287-D6BD-AB45-9B33-3A688A3A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45276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870</Words>
  <Application>Microsoft Macintosh PowerPoint</Application>
  <PresentationFormat>Widescreen</PresentationFormat>
  <Paragraphs>125</Paragraphs>
  <Slides>11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NSF RAPID COVID-19 Proposal Predicting the Effects of Interdependent Policies on the Spread of Epidemics in the U.S.: Case Study of COVID-19 </vt:lpstr>
      <vt:lpstr>What is the problem?</vt:lpstr>
      <vt:lpstr>The Need for Epidemic Policy Analysis</vt:lpstr>
      <vt:lpstr>Research Goal &amp; Objectives</vt:lpstr>
      <vt:lpstr>Sample Classification of U.S. COVID-19 Policies</vt:lpstr>
      <vt:lpstr>Planned Research Objectives and Activities</vt:lpstr>
      <vt:lpstr>Who we are</vt:lpstr>
      <vt:lpstr>Who we are</vt:lpstr>
      <vt:lpstr>References</vt:lpstr>
      <vt:lpstr>Limitations of Existing Studies</vt:lpstr>
      <vt:lpstr>Framework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Proposal for COVID-19</dc:title>
  <dc:creator>Sadegh Eghdami</dc:creator>
  <cp:lastModifiedBy>Microsoft Office User</cp:lastModifiedBy>
  <cp:revision>22</cp:revision>
  <dcterms:created xsi:type="dcterms:W3CDTF">2020-03-26T23:22:32Z</dcterms:created>
  <dcterms:modified xsi:type="dcterms:W3CDTF">2020-03-28T20:04:25Z</dcterms:modified>
</cp:coreProperties>
</file>