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9" r:id="rId4"/>
  </p:sldMasterIdLst>
  <p:sldIdLst>
    <p:sldId id="256" r:id="rId5"/>
    <p:sldId id="263" r:id="rId6"/>
    <p:sldId id="264" r:id="rId7"/>
    <p:sldId id="257" r:id="rId8"/>
    <p:sldId id="265" r:id="rId9"/>
    <p:sldId id="267" r:id="rId10"/>
    <p:sldId id="266" r:id="rId11"/>
    <p:sldId id="268" r:id="rId12"/>
    <p:sldId id="269" r:id="rId13"/>
    <p:sldId id="258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CE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BE9AD-E34E-47ED-A4C0-712C756F2F87}" v="3" dt="2022-04-20T22:40:23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50" d="100"/>
          <a:sy n="50" d="100"/>
        </p:scale>
        <p:origin x="109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o Vianty" userId="965f0b455d89b90c" providerId="LiveId" clId="{B90BE9AD-E34E-47ED-A4C0-712C756F2F87}"/>
    <pc:docChg chg="undo custSel delSld modSld">
      <pc:chgData name="Reno Vianty" userId="965f0b455d89b90c" providerId="LiveId" clId="{B90BE9AD-E34E-47ED-A4C0-712C756F2F87}" dt="2022-04-20T22:40:35.260" v="43" actId="14100"/>
      <pc:docMkLst>
        <pc:docMk/>
      </pc:docMkLst>
      <pc:sldChg chg="addSp delSp modSp mod">
        <pc:chgData name="Reno Vianty" userId="965f0b455d89b90c" providerId="LiveId" clId="{B90BE9AD-E34E-47ED-A4C0-712C756F2F87}" dt="2022-04-20T22:40:35.260" v="43" actId="14100"/>
        <pc:sldMkLst>
          <pc:docMk/>
          <pc:sldMk cId="1224591200" sldId="268"/>
        </pc:sldMkLst>
        <pc:spChg chg="mod">
          <ac:chgData name="Reno Vianty" userId="965f0b455d89b90c" providerId="LiveId" clId="{B90BE9AD-E34E-47ED-A4C0-712C756F2F87}" dt="2022-04-20T22:17:42.563" v="35" actId="20577"/>
          <ac:spMkLst>
            <pc:docMk/>
            <pc:sldMk cId="1224591200" sldId="268"/>
            <ac:spMk id="11" creationId="{DBDEDEAA-F4AB-4257-ADBD-0C0B23506AF7}"/>
          </ac:spMkLst>
        </pc:spChg>
        <pc:picChg chg="del">
          <ac:chgData name="Reno Vianty" userId="965f0b455d89b90c" providerId="LiveId" clId="{B90BE9AD-E34E-47ED-A4C0-712C756F2F87}" dt="2022-04-20T15:07:36.939" v="1" actId="478"/>
          <ac:picMkLst>
            <pc:docMk/>
            <pc:sldMk cId="1224591200" sldId="268"/>
            <ac:picMk id="20" creationId="{73BF84BF-BB8F-4D59-8B4A-F6CE410FCDD4}"/>
          </ac:picMkLst>
        </pc:picChg>
        <pc:picChg chg="add del mod">
          <ac:chgData name="Reno Vianty" userId="965f0b455d89b90c" providerId="LiveId" clId="{B90BE9AD-E34E-47ED-A4C0-712C756F2F87}" dt="2022-04-20T22:40:19.978" v="36" actId="478"/>
          <ac:picMkLst>
            <pc:docMk/>
            <pc:sldMk cId="1224591200" sldId="268"/>
            <ac:picMk id="21" creationId="{7C3AB14A-A1CE-442C-98FC-17B65CED2E42}"/>
          </ac:picMkLst>
        </pc:picChg>
        <pc:picChg chg="add mod">
          <ac:chgData name="Reno Vianty" userId="965f0b455d89b90c" providerId="LiveId" clId="{B90BE9AD-E34E-47ED-A4C0-712C756F2F87}" dt="2022-04-20T22:40:35.260" v="43" actId="14100"/>
          <ac:picMkLst>
            <pc:docMk/>
            <pc:sldMk cId="1224591200" sldId="268"/>
            <ac:picMk id="22" creationId="{2ED7B0A7-DAEC-410E-B246-5487E6352668}"/>
          </ac:picMkLst>
        </pc:picChg>
      </pc:sldChg>
      <pc:sldChg chg="del">
        <pc:chgData name="Reno Vianty" userId="965f0b455d89b90c" providerId="LiveId" clId="{B90BE9AD-E34E-47ED-A4C0-712C756F2F87}" dt="2022-04-20T15:05:00.833" v="0" actId="2696"/>
        <pc:sldMkLst>
          <pc:docMk/>
          <pc:sldMk cId="253532940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7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67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40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85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5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4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23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1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4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3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9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7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8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7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8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42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  <p:sldLayoutId id="2147484142" r:id="rId13"/>
    <p:sldLayoutId id="2147484143" r:id="rId14"/>
    <p:sldLayoutId id="2147484144" r:id="rId15"/>
    <p:sldLayoutId id="2147484145" r:id="rId16"/>
    <p:sldLayoutId id="21474841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phaepsilon/housing-prices-datase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12993" y="508836"/>
            <a:ext cx="14531936" cy="149733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7200" b="1" dirty="0">
                <a:solidFill>
                  <a:schemeClr val="bg1"/>
                </a:solidFill>
                <a:latin typeface="Grotesque"/>
                <a:cs typeface="Calibri Light"/>
              </a:rPr>
              <a:t>            </a:t>
            </a:r>
            <a:r>
              <a:rPr lang="en-US" sz="6700" b="1" dirty="0">
                <a:solidFill>
                  <a:srgbClr val="FFC000"/>
                </a:solidFill>
                <a:latin typeface="Grotesque"/>
                <a:cs typeface="Calibri Light"/>
              </a:rPr>
              <a:t>HOUSING PRICE ANALYSIS</a:t>
            </a:r>
            <a:br>
              <a:rPr lang="en-US" sz="8000" b="1" dirty="0">
                <a:solidFill>
                  <a:schemeClr val="bg1"/>
                </a:solidFill>
                <a:latin typeface="Grotesque"/>
                <a:cs typeface="Calibri Light"/>
              </a:rPr>
            </a:br>
            <a:r>
              <a:rPr lang="en-US" sz="3100" b="1" dirty="0">
                <a:latin typeface="Grotesque"/>
                <a:cs typeface="Calibri Light"/>
              </a:rPr>
              <a:t>The Factors That Drive Home Values</a:t>
            </a:r>
            <a:br>
              <a:rPr lang="en-US" sz="8000" b="1" dirty="0">
                <a:solidFill>
                  <a:schemeClr val="bg1"/>
                </a:solidFill>
                <a:latin typeface="Grotesque"/>
                <a:cs typeface="Calibri Light"/>
              </a:rPr>
            </a:br>
            <a:endParaRPr lang="en-US" sz="8000" b="1" dirty="0">
              <a:solidFill>
                <a:schemeClr val="bg1"/>
              </a:solidFill>
              <a:latin typeface="Grotesque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E0E2B-A0BF-4108-BAD0-EBF57CC218BA}"/>
              </a:ext>
            </a:extLst>
          </p:cNvPr>
          <p:cNvSpPr txBox="1"/>
          <p:nvPr/>
        </p:nvSpPr>
        <p:spPr>
          <a:xfrm>
            <a:off x="549649" y="5862707"/>
            <a:ext cx="94020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Helvetica"/>
                <a:cs typeface="Helvetica"/>
              </a:rPr>
              <a:t>     </a:t>
            </a:r>
            <a:r>
              <a:rPr lang="en-US" sz="3200" b="1" dirty="0">
                <a:solidFill>
                  <a:srgbClr val="00B0F0"/>
                </a:solidFill>
                <a:latin typeface="Helvetica"/>
                <a:cs typeface="Helvetica"/>
              </a:rPr>
              <a:t>Presented by: </a:t>
            </a:r>
            <a:r>
              <a:rPr lang="en-US" sz="3200" b="1" dirty="0">
                <a:solidFill>
                  <a:srgbClr val="00B0F0"/>
                </a:solidFill>
                <a:latin typeface="Grotesque" panose="020B0504020202020204" pitchFamily="34" charset="0"/>
                <a:cs typeface="Calibri"/>
              </a:rPr>
              <a:t>Nenden</a:t>
            </a:r>
            <a:r>
              <a:rPr lang="en-US" sz="3200" b="1" dirty="0">
                <a:solidFill>
                  <a:srgbClr val="00B0F0"/>
                </a:solidFill>
                <a:latin typeface="Helvetica"/>
                <a:cs typeface="Calibri"/>
              </a:rPr>
              <a:t> Novianty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C298613A-F080-41FC-8E1F-0B219301A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5" y="1542569"/>
            <a:ext cx="7837170" cy="3818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244A0-FDBA-45CF-ACD1-E60E2349A951}"/>
              </a:ext>
            </a:extLst>
          </p:cNvPr>
          <p:cNvSpPr txBox="1"/>
          <p:nvPr/>
        </p:nvSpPr>
        <p:spPr>
          <a:xfrm>
            <a:off x="5598874" y="4796616"/>
            <a:ext cx="277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Grotesque" panose="020B0504020202020204" pitchFamily="34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Grotesque" panose="020B0504020202020204" pitchFamily="34" charset="0"/>
              </a:rPr>
              <a:t>Ames, Iowa</a:t>
            </a:r>
          </a:p>
        </p:txBody>
      </p:sp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65233BB4-3653-4284-8815-88B9E3DC9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1640" y="44010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1E2BE9-46FB-46B5-B212-F6C5C1F1BCF8}"/>
              </a:ext>
            </a:extLst>
          </p:cNvPr>
          <p:cNvSpPr/>
          <p:nvPr/>
        </p:nvSpPr>
        <p:spPr>
          <a:xfrm>
            <a:off x="0" y="10524"/>
            <a:ext cx="11473323" cy="701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64F8-3970-463B-A149-ED601695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167" y="-855888"/>
            <a:ext cx="3968257" cy="2434728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  <a:latin typeface="Grotesque"/>
                <a:cs typeface="Calibri Light"/>
              </a:rPr>
              <a:t>Process</a:t>
            </a:r>
            <a:endParaRPr lang="en-US" sz="4800" b="1" dirty="0">
              <a:solidFill>
                <a:srgbClr val="FFC000"/>
              </a:solidFill>
              <a:latin typeface="Grotesq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F67F-6172-4367-9C52-0A4BC924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37" y="1399143"/>
            <a:ext cx="11664659" cy="45607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tx1"/>
                </a:solidFill>
                <a:latin typeface="Grotesque" panose="020B0504020202020204" pitchFamily="34" charset="0"/>
              </a:rPr>
              <a:t>This project was done in Excel by utilizing pivot tables and the Data Analysis </a:t>
            </a:r>
            <a:r>
              <a:rPr lang="en-US" sz="2800" b="1" dirty="0" err="1">
                <a:solidFill>
                  <a:schemeClr val="tx1"/>
                </a:solidFill>
                <a:latin typeface="Grotesque" panose="020B0504020202020204" pitchFamily="34" charset="0"/>
              </a:rPr>
              <a:t>ToolPak</a:t>
            </a:r>
            <a:r>
              <a:rPr lang="en-US" sz="2800" b="1" dirty="0">
                <a:solidFill>
                  <a:schemeClr val="tx1"/>
                </a:solidFill>
                <a:latin typeface="Grotesque" panose="020B0504020202020204" pitchFamily="34" charset="0"/>
              </a:rPr>
              <a:t> to manipulate the data.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tx1"/>
                </a:solidFill>
                <a:latin typeface="Grotesque" panose="020B0504020202020204" pitchFamily="34" charset="0"/>
              </a:rPr>
              <a:t>Ran Student’s t-tests on resulting variables to check my work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tx1"/>
                </a:solidFill>
                <a:latin typeface="Grotesque" panose="020B0504020202020204" pitchFamily="34" charset="0"/>
              </a:rPr>
              <a:t>T-tests: Picked out a handful of categorical variables based on research and conducted student t-tests to test the significance of their effects on home prices.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3200" b="1" dirty="0">
                <a:latin typeface="Grotesque" panose="020B0504020202020204" pitchFamily="34" charset="0"/>
              </a:rPr>
              <a:t>Created chart visualization</a:t>
            </a:r>
            <a:endParaRPr lang="ko-KR" altLang="en-US" sz="3200" b="1" dirty="0">
              <a:latin typeface="Grotesque" panose="020B0504020202020204" pitchFamily="34" charset="0"/>
            </a:endParaRPr>
          </a:p>
          <a:p>
            <a:pPr marL="457200" lvl="1" indent="0">
              <a:buNone/>
            </a:pPr>
            <a:endParaRPr lang="en-US" sz="2800" b="1" dirty="0">
              <a:solidFill>
                <a:schemeClr val="tx1"/>
              </a:solidFill>
              <a:latin typeface="Grotesque" panose="020B0504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04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1E2BE9-46FB-46B5-B212-F6C5C1F1BCF8}"/>
              </a:ext>
            </a:extLst>
          </p:cNvPr>
          <p:cNvSpPr/>
          <p:nvPr/>
        </p:nvSpPr>
        <p:spPr>
          <a:xfrm>
            <a:off x="0" y="10524"/>
            <a:ext cx="11473323" cy="701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64F8-3970-463B-A149-ED601695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167" y="-855888"/>
            <a:ext cx="3968257" cy="2434728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  <a:latin typeface="Grotesque"/>
                <a:cs typeface="Calibri Light"/>
              </a:rPr>
              <a:t>Result</a:t>
            </a:r>
            <a:endParaRPr lang="en-US" sz="4800" b="1" dirty="0">
              <a:solidFill>
                <a:srgbClr val="FFC000"/>
              </a:solidFill>
              <a:latin typeface="Grotesq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F67F-6172-4367-9C52-0A4BC924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37" y="1399143"/>
            <a:ext cx="11664659" cy="18949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lvl="1" indent="0">
              <a:buNone/>
            </a:pPr>
            <a:endParaRPr lang="en-US" sz="2800" b="1" dirty="0">
              <a:solidFill>
                <a:schemeClr val="tx1"/>
              </a:solidFill>
              <a:latin typeface="Grotesque" panose="020B0504020202020204" pitchFamily="34" charset="0"/>
              <a:cs typeface="Calibri"/>
            </a:endParaRPr>
          </a:p>
          <a:p>
            <a:pPr marL="457200" lvl="1" indent="0">
              <a:buNone/>
            </a:pPr>
            <a:r>
              <a:rPr lang="en-US" sz="2800" b="1" dirty="0">
                <a:latin typeface="Grotesque" panose="020B0504020202020204" pitchFamily="34" charset="0"/>
              </a:rPr>
              <a:t>From the method and hypotheses, the 2 factors which are house overall quality and garage cars variable, both of them proven to be the factors that drive home prices.</a:t>
            </a:r>
            <a:endParaRPr lang="en-US" sz="2800" b="1" dirty="0">
              <a:solidFill>
                <a:schemeClr val="tx1"/>
              </a:solidFill>
              <a:latin typeface="Grotesque" panose="020B0504020202020204" pitchFamily="34" charset="0"/>
              <a:cs typeface="Calibri"/>
            </a:endParaRPr>
          </a:p>
          <a:p>
            <a:pPr marL="457200" lvl="1" indent="0">
              <a:buNone/>
            </a:pPr>
            <a:endParaRPr lang="en-US" sz="2800" b="1" dirty="0">
              <a:solidFill>
                <a:schemeClr val="tx1"/>
              </a:solidFill>
              <a:latin typeface="Grotesque" panose="020B0504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1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1E2BE9-46FB-46B5-B212-F6C5C1F1BCF8}"/>
              </a:ext>
            </a:extLst>
          </p:cNvPr>
          <p:cNvSpPr/>
          <p:nvPr/>
        </p:nvSpPr>
        <p:spPr>
          <a:xfrm>
            <a:off x="0" y="10524"/>
            <a:ext cx="11473323" cy="701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64F8-3970-463B-A149-ED601695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166" y="-855888"/>
            <a:ext cx="6135643" cy="2434728"/>
          </a:xfrm>
        </p:spPr>
        <p:txBody>
          <a:bodyPr anchor="ctr">
            <a:normAutofit/>
          </a:bodyPr>
          <a:lstStyle/>
          <a:p>
            <a:pPr algn="ctr"/>
            <a:r>
              <a:rPr lang="en-US" sz="3800" b="1" dirty="0">
                <a:solidFill>
                  <a:srgbClr val="FFC000"/>
                </a:solidFill>
                <a:latin typeface="Grotesque"/>
                <a:cs typeface="Calibri Light"/>
              </a:rPr>
              <a:t>RECOMMENDATION</a:t>
            </a:r>
            <a:endParaRPr lang="en-US" sz="3800" b="1" dirty="0">
              <a:solidFill>
                <a:srgbClr val="FFC000"/>
              </a:solidFill>
              <a:latin typeface="Grotesq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F67F-6172-4367-9C52-0A4BC924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52" y="1578840"/>
            <a:ext cx="11874696" cy="39991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lvl="1" indent="0">
              <a:buNone/>
            </a:pPr>
            <a:r>
              <a:rPr lang="en-US" sz="3600" b="1" dirty="0">
                <a:latin typeface="Grotesque" panose="020B0504020202020204" pitchFamily="34" charset="0"/>
              </a:rPr>
              <a:t>Invest in houses with the following features: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>
                <a:latin typeface="Grotesque" panose="020B0504020202020204" pitchFamily="34" charset="0"/>
              </a:rPr>
              <a:t>Overall Quality Score of 10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>
                <a:latin typeface="Grotesque" panose="020B0504020202020204" pitchFamily="34" charset="0"/>
              </a:rPr>
              <a:t>House with 3 Garage Cars    </a:t>
            </a:r>
          </a:p>
          <a:p>
            <a:pPr marL="457200" lvl="1" indent="0">
              <a:buNone/>
            </a:pPr>
            <a:endParaRPr lang="en-US" sz="3600" b="1" dirty="0">
              <a:solidFill>
                <a:schemeClr val="tx1"/>
              </a:solidFill>
              <a:latin typeface="Grotesque" panose="020B0504020202020204" pitchFamily="34" charset="0"/>
              <a:cs typeface="Calibri"/>
            </a:endParaRPr>
          </a:p>
          <a:p>
            <a:pPr marL="457200" lvl="1" indent="0">
              <a:buNone/>
            </a:pPr>
            <a:endParaRPr lang="en-US" sz="2800" b="1" dirty="0">
              <a:solidFill>
                <a:schemeClr val="tx1"/>
              </a:solidFill>
              <a:latin typeface="Grotesque" panose="020B0504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01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1DD-7FE5-459E-8808-29F1F4F7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5021" y="834720"/>
            <a:ext cx="10353762" cy="112884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C000"/>
                </a:solidFill>
                <a:latin typeface="Grotesque" panose="020B0504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55B8-3B08-4C4D-808E-DBB987B1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50" y="2599981"/>
            <a:ext cx="10136123" cy="296353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Grotesque" panose="020B0504020202020204" pitchFamily="34" charset="0"/>
              </a:rPr>
              <a:t>Look up the factors that drive up home prices</a:t>
            </a:r>
          </a:p>
          <a:p>
            <a:r>
              <a:rPr lang="en-US" sz="2400" b="1" dirty="0">
                <a:solidFill>
                  <a:schemeClr val="tx1"/>
                </a:solidFill>
                <a:latin typeface="Grotesque" panose="020B0504020202020204" pitchFamily="34" charset="0"/>
              </a:rPr>
              <a:t>Giving valuable information for investors on allocating dollars earmarked for investments into mortgage back securities</a:t>
            </a:r>
          </a:p>
          <a:p>
            <a:r>
              <a:rPr lang="en-US" sz="2400" b="1" dirty="0">
                <a:solidFill>
                  <a:schemeClr val="tx1"/>
                </a:solidFill>
                <a:latin typeface="Grotesque" panose="020B0504020202020204" pitchFamily="34" charset="0"/>
              </a:rPr>
              <a:t>Finding the factors that need to be considered by investors before investing in real estate</a:t>
            </a:r>
          </a:p>
          <a:p>
            <a:r>
              <a:rPr lang="en-US" sz="2400" b="1" dirty="0">
                <a:solidFill>
                  <a:schemeClr val="tx1"/>
                </a:solidFill>
                <a:latin typeface="Grotesque" panose="020B0504020202020204" pitchFamily="34" charset="0"/>
              </a:rPr>
              <a:t>What feature attracts the buyers most to buy a house?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marL="3690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pic>
        <p:nvPicPr>
          <p:cNvPr id="7" name="Graphic 6" descr="Clipboard Checked with solid fill">
            <a:extLst>
              <a:ext uri="{FF2B5EF4-FFF2-40B4-BE49-F238E27FC236}">
                <a16:creationId xmlns:a16="http://schemas.microsoft.com/office/drawing/2014/main" id="{D3BB1CD6-3E8A-4283-8038-00620CAB0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29600" y="0"/>
            <a:ext cx="2798283" cy="27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9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99F5-0898-401E-BB4E-4127FC9A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600" b="1" dirty="0">
                <a:solidFill>
                  <a:srgbClr val="FFC000"/>
                </a:solidFill>
                <a:latin typeface="Grotesque" panose="020B0504020202020204" pitchFamily="34" charset="0"/>
              </a:rPr>
              <a:t>ABOUT THE DATA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160E020-6C18-4685-95CC-4C4798DB1B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0957" y="2237015"/>
            <a:ext cx="3828620" cy="3067016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850879-12CB-42E3-A98E-DF0236B21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994644"/>
            <a:ext cx="5816510" cy="4844621"/>
          </a:xfrm>
        </p:spPr>
        <p:txBody>
          <a:bodyPr>
            <a:normAutofit/>
          </a:bodyPr>
          <a:lstStyle/>
          <a:p>
            <a:r>
              <a:rPr lang="en-US" b="1" dirty="0">
                <a:latin typeface="Grotesque" panose="020B0504020202020204" pitchFamily="34" charset="0"/>
              </a:rPr>
              <a:t>The data set was a sample of 1,460 houses in Ames, Iowa that were sold between the year 2006-2010</a:t>
            </a:r>
          </a:p>
          <a:p>
            <a:r>
              <a:rPr lang="en-US" b="1" dirty="0">
                <a:latin typeface="Grotesque" panose="020B0504020202020204" pitchFamily="34" charset="0"/>
              </a:rPr>
              <a:t>Data set source originally comes from </a:t>
            </a:r>
            <a:r>
              <a:rPr lang="en-US" b="1" dirty="0">
                <a:latin typeface="Grotesque" panose="020B0504020202020204" pitchFamily="34" charset="0"/>
                <a:hlinkClick r:id="rId3"/>
              </a:rPr>
              <a:t>Kaggle</a:t>
            </a:r>
            <a:r>
              <a:rPr lang="en-US" b="1" dirty="0">
                <a:latin typeface="Grotesque" panose="020B0504020202020204" pitchFamily="34" charset="0"/>
              </a:rPr>
              <a:t>, the world’s largest data science community</a:t>
            </a:r>
          </a:p>
          <a:p>
            <a:r>
              <a:rPr lang="en-US" b="1" dirty="0">
                <a:latin typeface="Grotesque" panose="020B0504020202020204" pitchFamily="34" charset="0"/>
              </a:rPr>
              <a:t>These records have 82 features recording data regarding various aspects of a house, with an approximately even distribution between categorical and numerical data.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2C1FCE-DCA1-4839-B897-EC5739000226}"/>
              </a:ext>
            </a:extLst>
          </p:cNvPr>
          <p:cNvSpPr txBox="1"/>
          <p:nvPr/>
        </p:nvSpPr>
        <p:spPr>
          <a:xfrm>
            <a:off x="1509311" y="5199961"/>
            <a:ext cx="38286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>
                <a:latin typeface="Grotesque" panose="020B0504020202020204" pitchFamily="34" charset="0"/>
              </a:rPr>
              <a:t>Descriptive statistics from dataset</a:t>
            </a:r>
          </a:p>
        </p:txBody>
      </p:sp>
    </p:spTree>
    <p:extLst>
      <p:ext uri="{BB962C8B-B14F-4D97-AF65-F5344CB8AC3E}">
        <p14:creationId xmlns:p14="http://schemas.microsoft.com/office/powerpoint/2010/main" val="252888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68E957-6139-4610-B9BB-54489D41503A}"/>
              </a:ext>
            </a:extLst>
          </p:cNvPr>
          <p:cNvSpPr/>
          <p:nvPr/>
        </p:nvSpPr>
        <p:spPr>
          <a:xfrm>
            <a:off x="3175" y="3175"/>
            <a:ext cx="5767917" cy="68579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07F9-A01B-4385-9F2B-F7B01E9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33" y="1470535"/>
            <a:ext cx="3926898" cy="3921176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b="1" dirty="0">
                <a:solidFill>
                  <a:srgbClr val="FFC000"/>
                </a:solidFill>
                <a:latin typeface="Grotesque"/>
                <a:cs typeface="Calibri Light"/>
              </a:rPr>
              <a:t>Goals</a:t>
            </a:r>
            <a:endParaRPr lang="en-US" sz="7200" b="1" dirty="0">
              <a:solidFill>
                <a:srgbClr val="FFC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1B69-EDDA-4E16-9F39-43E39DD9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515" y="264405"/>
            <a:ext cx="6111854" cy="79541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Helvetica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latin typeface="Helvetica"/>
                <a:cs typeface="Calibri"/>
              </a:rPr>
              <a:t>What factors affect home prices which lead to great investment?</a:t>
            </a:r>
          </a:p>
          <a:p>
            <a:pPr marL="0" indent="0">
              <a:buNone/>
            </a:pPr>
            <a:r>
              <a:rPr lang="en-US" sz="2400" b="1" dirty="0">
                <a:latin typeface="Helvetica"/>
                <a:cs typeface="Calibri"/>
              </a:rPr>
              <a:t>Does considering either of the following variables will have a significant impact on the home prices?</a:t>
            </a:r>
          </a:p>
          <a:p>
            <a:pPr indent="-342900"/>
            <a:r>
              <a:rPr lang="en-US" sz="2400" b="1" dirty="0">
                <a:latin typeface="Helvetica"/>
                <a:cs typeface="Calibri"/>
              </a:rPr>
              <a:t>Overall Quality Scores</a:t>
            </a:r>
          </a:p>
          <a:p>
            <a:pPr indent="-342900"/>
            <a:r>
              <a:rPr lang="en-US" sz="2400" b="1" dirty="0">
                <a:latin typeface="Helvetica"/>
                <a:cs typeface="Calibri"/>
              </a:rPr>
              <a:t>Garage Cars</a:t>
            </a: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Helvetica"/>
              <a:cs typeface="Calibri"/>
            </a:endParaRPr>
          </a:p>
          <a:p>
            <a:pPr lvl="1"/>
            <a:endParaRPr lang="en-US" dirty="0">
              <a:latin typeface="Helvetica"/>
              <a:cs typeface="Calibri"/>
            </a:endParaRPr>
          </a:p>
          <a:p>
            <a:pPr lvl="1"/>
            <a:endParaRPr lang="en-US" dirty="0">
              <a:latin typeface="Helvetica"/>
              <a:cs typeface="Calibri"/>
            </a:endParaRPr>
          </a:p>
          <a:p>
            <a:pPr lvl="1"/>
            <a:endParaRPr lang="en-US" dirty="0">
              <a:latin typeface="Helvetic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49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671FC4-1B3F-4496-B089-BA030345AB31}"/>
              </a:ext>
            </a:extLst>
          </p:cNvPr>
          <p:cNvSpPr/>
          <p:nvPr/>
        </p:nvSpPr>
        <p:spPr>
          <a:xfrm>
            <a:off x="-5325" y="1"/>
            <a:ext cx="12191999" cy="14071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07F9-A01B-4385-9F2B-F7B01E9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6766" y="-869297"/>
            <a:ext cx="15412597" cy="3293008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  <a:latin typeface="Grotesque"/>
                <a:cs typeface="Calibri Light"/>
              </a:rPr>
              <a:t>TOP DRIVING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1B69-EDDA-4E16-9F39-43E39DD96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ADDF5-55AD-49DE-AD7D-A364F62D1B8E}"/>
              </a:ext>
            </a:extLst>
          </p:cNvPr>
          <p:cNvSpPr txBox="1"/>
          <p:nvPr/>
        </p:nvSpPr>
        <p:spPr>
          <a:xfrm>
            <a:off x="1" y="1407112"/>
            <a:ext cx="12191999" cy="338554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effectLst/>
                <a:latin typeface="Grotesque" panose="020B0504020202020204" pitchFamily="34" charset="0"/>
              </a:rPr>
              <a:t>Quality, Neighborhood, Age of the home, Square Footage, and Additional Features</a:t>
            </a:r>
            <a:r>
              <a:rPr lang="en-US" sz="2800" dirty="0"/>
              <a:t> </a:t>
            </a:r>
            <a:r>
              <a:rPr lang="en-US" sz="2800" b="1" dirty="0">
                <a:latin typeface="Grotesque" panose="020B0504020202020204" pitchFamily="34" charset="0"/>
              </a:rPr>
              <a:t>are the factors that have a big impact on prices.</a:t>
            </a:r>
          </a:p>
          <a:p>
            <a:r>
              <a:rPr lang="en-US" sz="2800" b="1" dirty="0">
                <a:latin typeface="Grotesque" panose="020B0504020202020204" pitchFamily="34" charset="0"/>
              </a:rPr>
              <a:t>I hypothesized some of the biggest driving factors would be determined by these variables:</a:t>
            </a:r>
          </a:p>
          <a:p>
            <a:pPr marL="342900" indent="-342900">
              <a:buAutoNum type="arabicParenBoth"/>
            </a:pPr>
            <a:r>
              <a:rPr lang="en-US" sz="2800" b="1" dirty="0">
                <a:latin typeface="Grotesque" panose="020B0504020202020204" pitchFamily="34" charset="0"/>
              </a:rPr>
              <a:t> Overall Quality Scores </a:t>
            </a:r>
          </a:p>
          <a:p>
            <a:pPr marL="342900" indent="-342900">
              <a:buAutoNum type="arabicParenBoth"/>
            </a:pPr>
            <a:r>
              <a:rPr lang="en-US" sz="2800" b="1" dirty="0">
                <a:latin typeface="Grotesque" panose="020B0504020202020204" pitchFamily="34" charset="0"/>
              </a:rPr>
              <a:t> Garage Cars amount</a:t>
            </a:r>
          </a:p>
          <a:p>
            <a:r>
              <a:rPr lang="en-US" sz="2800" b="1" dirty="0">
                <a:latin typeface="Grotesque" panose="020B0504020202020204" pitchFamily="34" charset="0"/>
              </a:rPr>
              <a:t>Which will be proved by hypotheses</a:t>
            </a:r>
          </a:p>
          <a:p>
            <a:pPr marL="342900" indent="-342900">
              <a:buAutoNum type="arabicParenBoth"/>
            </a:pPr>
            <a:endParaRPr lang="en-US" dirty="0"/>
          </a:p>
        </p:txBody>
      </p:sp>
      <p:pic>
        <p:nvPicPr>
          <p:cNvPr id="16" name="Picture 15" descr="Tiny paper houses erected on a white background">
            <a:extLst>
              <a:ext uri="{FF2B5EF4-FFF2-40B4-BE49-F238E27FC236}">
                <a16:creationId xmlns:a16="http://schemas.microsoft.com/office/drawing/2014/main" id="{8ABE4FE3-0A77-41D4-B8B3-4026755813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2654"/>
            <a:ext cx="12191999" cy="206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671FC4-1B3F-4496-B089-BA030345AB31}"/>
              </a:ext>
            </a:extLst>
          </p:cNvPr>
          <p:cNvSpPr/>
          <p:nvPr/>
        </p:nvSpPr>
        <p:spPr>
          <a:xfrm>
            <a:off x="0" y="1"/>
            <a:ext cx="12192000" cy="8042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07F9-A01B-4385-9F2B-F7B01E926E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760413"/>
            <a:ext cx="10353675" cy="2339976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  <a:latin typeface="Grotesque"/>
                <a:cs typeface="Calibri Light"/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1B69-EDDA-4E16-9F39-43E39DD96C4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-88134" y="872096"/>
            <a:ext cx="6973676" cy="5985903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1" dirty="0">
              <a:solidFill>
                <a:srgbClr val="FF0000"/>
              </a:solidFill>
              <a:latin typeface="Grotesque" panose="020B05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800" b="1" dirty="0">
              <a:solidFill>
                <a:srgbClr val="FF0000"/>
              </a:solidFill>
              <a:latin typeface="Grotesque" panose="020B050402020202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700" b="1" i="0" u="none" strike="noStrike" dirty="0">
                <a:solidFill>
                  <a:srgbClr val="FFC000"/>
                </a:solidFill>
                <a:effectLst/>
                <a:latin typeface="Grotesque" panose="020B0504020202020204" pitchFamily="34" charset="0"/>
              </a:rPr>
              <a:t>RESULT: STATISTICALLY SIGNIFICANT DIFFERENCE BETWEEN HOUSE WITH OVERALL QUALITY SCORE OF 10 AND HOUSE WITH OVERALL QUALITY SCORE OF 8</a:t>
            </a:r>
            <a:r>
              <a:rPr lang="en-US" sz="2700" b="1" dirty="0">
                <a:solidFill>
                  <a:srgbClr val="FFC000"/>
                </a:solidFill>
                <a:latin typeface="Grotesque" panose="020B0504020202020204" pitchFamily="34" charset="0"/>
              </a:rPr>
              <a:t> HOME SALES PRICE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 b="1" dirty="0">
                <a:solidFill>
                  <a:srgbClr val="FF0000"/>
                </a:solidFill>
                <a:latin typeface="Grotesque" panose="020B0504020202020204" pitchFamily="34" charset="0"/>
              </a:rPr>
              <a:t>T-tests </a:t>
            </a:r>
            <a:r>
              <a:rPr lang="en-US" sz="2300" b="1" dirty="0">
                <a:solidFill>
                  <a:schemeClr val="tx1"/>
                </a:solidFill>
                <a:latin typeface="Grotesque" panose="020B0504020202020204" pitchFamily="34" charset="0"/>
              </a:rPr>
              <a:t>           H</a:t>
            </a:r>
            <a:r>
              <a:rPr lang="en-US" sz="2300" b="1" baseline="-25000" dirty="0">
                <a:solidFill>
                  <a:schemeClr val="tx1"/>
                </a:solidFill>
                <a:latin typeface="Grotesque" panose="020B0504020202020204" pitchFamily="34" charset="0"/>
              </a:rPr>
              <a:t>0  </a:t>
            </a:r>
            <a:r>
              <a:rPr lang="en-US" sz="2300" b="1" dirty="0">
                <a:solidFill>
                  <a:schemeClr val="tx1"/>
                </a:solidFill>
                <a:latin typeface="Grotesque" panose="020B0504020202020204" pitchFamily="34" charset="0"/>
              </a:rPr>
              <a:t>:   p = 0,  H</a:t>
            </a:r>
            <a:r>
              <a:rPr lang="en-US" sz="2300" b="1" baseline="-25000" dirty="0">
                <a:solidFill>
                  <a:schemeClr val="tx1"/>
                </a:solidFill>
                <a:latin typeface="Grotesque" panose="020B0504020202020204" pitchFamily="34" charset="0"/>
              </a:rPr>
              <a:t>1 </a:t>
            </a:r>
            <a:r>
              <a:rPr lang="en-US" sz="2300" b="1" dirty="0">
                <a:solidFill>
                  <a:schemeClr val="tx1"/>
                </a:solidFill>
                <a:latin typeface="Grotesque" panose="020B0504020202020204" pitchFamily="34" charset="0"/>
              </a:rPr>
              <a:t>:   P &lt; .05</a:t>
            </a:r>
          </a:p>
          <a:p>
            <a:pPr indent="-342900">
              <a:lnSpc>
                <a:spcPct val="110000"/>
              </a:lnSpc>
            </a:pPr>
            <a:r>
              <a:rPr lang="en-US" sz="2300" b="1" dirty="0">
                <a:solidFill>
                  <a:schemeClr val="tx1"/>
                </a:solidFill>
                <a:latin typeface="Grotesque" panose="020B0504020202020204" pitchFamily="34" charset="0"/>
              </a:rPr>
              <a:t>Houses with quality score 10 vs 8:  P = 0.0004, </a:t>
            </a:r>
          </a:p>
          <a:p>
            <a:pPr indent="-342900">
              <a:lnSpc>
                <a:spcPct val="110000"/>
              </a:lnSpc>
            </a:pPr>
            <a:r>
              <a:rPr lang="en-US" sz="2300" b="1" dirty="0">
                <a:solidFill>
                  <a:schemeClr val="tx1"/>
                </a:solidFill>
                <a:latin typeface="Grotesque" panose="020B0504020202020204" pitchFamily="34" charset="0"/>
              </a:rPr>
              <a:t>P &lt; .05 </a:t>
            </a:r>
          </a:p>
          <a:p>
            <a:pPr indent="-342900">
              <a:lnSpc>
                <a:spcPct val="110000"/>
              </a:lnSpc>
            </a:pPr>
            <a:r>
              <a:rPr lang="en-US" sz="2300" b="1" dirty="0">
                <a:latin typeface="Grotesque" panose="020B0504020202020204" pitchFamily="34" charset="0"/>
              </a:rPr>
              <a:t>Reject the null = TRUE </a:t>
            </a:r>
            <a:endParaRPr lang="en-US" sz="2300" b="1" dirty="0">
              <a:solidFill>
                <a:schemeClr val="tx1"/>
              </a:solidFill>
              <a:latin typeface="Grotesque" panose="020B0504020202020204" pitchFamily="34" charset="0"/>
            </a:endParaRPr>
          </a:p>
          <a:p>
            <a:pPr indent="-342900">
              <a:lnSpc>
                <a:spcPct val="110000"/>
              </a:lnSpc>
            </a:pPr>
            <a:r>
              <a:rPr lang="en-US" sz="2300" b="1" dirty="0">
                <a:solidFill>
                  <a:schemeClr val="tx1"/>
                </a:solidFill>
                <a:latin typeface="Grotesque" panose="020B0504020202020204" pitchFamily="34" charset="0"/>
                <a:cs typeface="Calibri"/>
              </a:rPr>
              <a:t>With a 95% confidence interval, the average sales price for houses with overall quality score of 10 is between $84 K and $243 K higher compared to houses with overall quality score of 8</a:t>
            </a: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Helvetica"/>
              <a:cs typeface="Calibri"/>
            </a:endParaRPr>
          </a:p>
        </p:txBody>
      </p:sp>
      <p:pic>
        <p:nvPicPr>
          <p:cNvPr id="7" name="Graphic 6" descr="Badge 1 with solid fill">
            <a:extLst>
              <a:ext uri="{FF2B5EF4-FFF2-40B4-BE49-F238E27FC236}">
                <a16:creationId xmlns:a16="http://schemas.microsoft.com/office/drawing/2014/main" id="{5454954B-7A4E-4D81-AEE9-B65D4A841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594" y="238629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B2AA4E-D090-4921-9A9B-1ABD33171D38}"/>
              </a:ext>
            </a:extLst>
          </p:cNvPr>
          <p:cNvSpPr txBox="1"/>
          <p:nvPr/>
        </p:nvSpPr>
        <p:spPr>
          <a:xfrm>
            <a:off x="1158121" y="757411"/>
            <a:ext cx="7425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rotesque" panose="020B0504020202020204" pitchFamily="34" charset="0"/>
              </a:rPr>
              <a:t>OVERALL QUALITY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1CC140-24B7-47D1-A6D0-314785BA4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542" y="1153029"/>
            <a:ext cx="5001658" cy="49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1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671FC4-1B3F-4496-B089-BA030345AB31}"/>
              </a:ext>
            </a:extLst>
          </p:cNvPr>
          <p:cNvSpPr/>
          <p:nvPr/>
        </p:nvSpPr>
        <p:spPr>
          <a:xfrm>
            <a:off x="0" y="1"/>
            <a:ext cx="11953302" cy="8042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07F9-A01B-4385-9F2B-F7B01E9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41" y="-869297"/>
            <a:ext cx="10353762" cy="237112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Grotesque"/>
                <a:cs typeface="Calibri Light"/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1B69-EDDA-4E16-9F39-43E39DD96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</p:txBody>
      </p:sp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FA5A25FC-E545-4987-B52C-BBEE5F0C0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990" y="238629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EEF642-510C-4BAB-8C52-7C3E7528F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552" y="1270315"/>
            <a:ext cx="10022651" cy="509060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1886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671FC4-1B3F-4496-B089-BA030345AB31}"/>
              </a:ext>
            </a:extLst>
          </p:cNvPr>
          <p:cNvSpPr/>
          <p:nvPr/>
        </p:nvSpPr>
        <p:spPr>
          <a:xfrm>
            <a:off x="0" y="1"/>
            <a:ext cx="11953302" cy="8042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07F9-A01B-4385-9F2B-F7B01E9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94" y="-770526"/>
            <a:ext cx="10353762" cy="237112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Grotesque"/>
                <a:cs typeface="Calibri Light"/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1B69-EDDA-4E16-9F39-43E39DD96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Helvetica"/>
              <a:cs typeface="Calibri"/>
            </a:endParaRPr>
          </a:p>
        </p:txBody>
      </p:sp>
      <p:pic>
        <p:nvPicPr>
          <p:cNvPr id="6" name="Graphic 5" descr="Badge with solid fill">
            <a:extLst>
              <a:ext uri="{FF2B5EF4-FFF2-40B4-BE49-F238E27FC236}">
                <a16:creationId xmlns:a16="http://schemas.microsoft.com/office/drawing/2014/main" id="{2438400E-13C4-45F1-AB9A-A3D8A3FE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594" y="34703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B3AA28-8229-46C8-8BA1-10BB87028935}"/>
              </a:ext>
            </a:extLst>
          </p:cNvPr>
          <p:cNvSpPr txBox="1"/>
          <p:nvPr/>
        </p:nvSpPr>
        <p:spPr>
          <a:xfrm>
            <a:off x="1260825" y="999821"/>
            <a:ext cx="413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rotesque" panose="020B0504020202020204" pitchFamily="34" charset="0"/>
              </a:rPr>
              <a:t>GARAGE CARS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EDEAA-F4AB-4257-ADBD-0C0B23506AF7}"/>
              </a:ext>
            </a:extLst>
          </p:cNvPr>
          <p:cNvSpPr txBox="1"/>
          <p:nvPr/>
        </p:nvSpPr>
        <p:spPr>
          <a:xfrm>
            <a:off x="279405" y="3265325"/>
            <a:ext cx="6462917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rgbClr val="FF0000"/>
                </a:solidFill>
                <a:latin typeface="Grotesque" panose="020B0504020202020204" pitchFamily="34" charset="0"/>
              </a:rPr>
              <a:t>T-tests</a:t>
            </a:r>
            <a:endParaRPr lang="en-US" b="1" dirty="0">
              <a:latin typeface="Grotesque" panose="020B05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Grotesque" panose="020B0504020202020204" pitchFamily="34" charset="0"/>
              </a:rPr>
              <a:t>H0: p = 0, H1: P &lt; .05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Grotesque" panose="020B0504020202020204" pitchFamily="34" charset="0"/>
              </a:rPr>
              <a:t>Houses with 3 car garage VS 4 car garage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Grotesque" panose="020B0504020202020204" pitchFamily="34" charset="0"/>
              </a:rPr>
              <a:t>P = 0.005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Grotesque" panose="020B0504020202020204" pitchFamily="34" charset="0"/>
              </a:rPr>
              <a:t>P &lt; .05 at .005</a:t>
            </a:r>
          </a:p>
          <a:p>
            <a:pPr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Grotesque" panose="020B0504020202020204" pitchFamily="34" charset="0"/>
              </a:rPr>
              <a:t>Reject the null = TRUE </a:t>
            </a:r>
          </a:p>
          <a:p>
            <a:pPr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Grotesque" panose="020B0504020202020204" pitchFamily="34" charset="0"/>
                <a:cs typeface="Calibri"/>
              </a:rPr>
              <a:t>With a 95% confidence interval, the total  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latin typeface="Grotesque" panose="020B0504020202020204" pitchFamily="34" charset="0"/>
                <a:cs typeface="Calibri"/>
              </a:rPr>
              <a:t>       </a:t>
            </a:r>
            <a:r>
              <a:rPr lang="en-US" sz="1800" b="1" dirty="0">
                <a:solidFill>
                  <a:schemeClr val="tx1"/>
                </a:solidFill>
                <a:latin typeface="Grotesque" panose="020B0504020202020204" pitchFamily="34" charset="0"/>
                <a:cs typeface="Calibri"/>
              </a:rPr>
              <a:t>sales price for houses with 3 car garage is </a:t>
            </a:r>
            <a:r>
              <a:rPr lang="en-US" b="1" dirty="0">
                <a:latin typeface="Grotesque" panose="020B0504020202020204" pitchFamily="34" charset="0"/>
                <a:cs typeface="Calibri"/>
              </a:rPr>
              <a:t>  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chemeClr val="tx1"/>
                </a:solidFill>
                <a:latin typeface="Grotesque" panose="020B0504020202020204" pitchFamily="34" charset="0"/>
                <a:cs typeface="Calibri"/>
              </a:rPr>
              <a:t>      between $113 K and $120 K higher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latin typeface="Grotesque" panose="020B0504020202020204" pitchFamily="34" charset="0"/>
                <a:cs typeface="Calibri"/>
              </a:rPr>
              <a:t>       </a:t>
            </a:r>
            <a:r>
              <a:rPr lang="en-US" sz="1800" b="1" dirty="0">
                <a:solidFill>
                  <a:schemeClr val="tx1"/>
                </a:solidFill>
                <a:latin typeface="Grotesque" panose="020B0504020202020204" pitchFamily="34" charset="0"/>
                <a:cs typeface="Calibri"/>
              </a:rPr>
              <a:t>compared to houses with 4 car garage</a:t>
            </a:r>
            <a:endParaRPr lang="en-US" b="1" dirty="0">
              <a:latin typeface="Grotesque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Grotesque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4F6B0F-0B5E-473D-B080-4964BF329553}"/>
              </a:ext>
            </a:extLst>
          </p:cNvPr>
          <p:cNvSpPr txBox="1"/>
          <p:nvPr/>
        </p:nvSpPr>
        <p:spPr>
          <a:xfrm>
            <a:off x="279405" y="1608461"/>
            <a:ext cx="6672237" cy="149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100" b="1" i="0" u="none" strike="noStrike" dirty="0">
                <a:solidFill>
                  <a:srgbClr val="FFC000"/>
                </a:solidFill>
                <a:effectLst/>
                <a:latin typeface="Grotesque" panose="020B0504020202020204" pitchFamily="34" charset="0"/>
              </a:rPr>
              <a:t>RESULT: STATISTICALLY SIGNIFICANT DIFFERENCE BETWEEN HOUSE WITH 3 CAR GARAGE AND HOUSE WITH 4 CAR GARAGE  HOME SALES PRICE</a:t>
            </a:r>
            <a:endParaRPr lang="en-US" sz="2100" b="1" dirty="0">
              <a:solidFill>
                <a:srgbClr val="FFC000"/>
              </a:solidFill>
              <a:latin typeface="Grotesque" panose="020B05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D7B0A7-DAEC-410E-B246-5487E6352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22" y="1689590"/>
            <a:ext cx="5159623" cy="47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9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9F097-0CD2-45B3-83B8-09E4E986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69" y="1079653"/>
            <a:ext cx="9463489" cy="5453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B57AF4-0401-40AF-B7B0-DDB9B82126D7}"/>
              </a:ext>
            </a:extLst>
          </p:cNvPr>
          <p:cNvSpPr/>
          <p:nvPr/>
        </p:nvSpPr>
        <p:spPr>
          <a:xfrm>
            <a:off x="-220338" y="104581"/>
            <a:ext cx="11953302" cy="8042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Grotesque"/>
                <a:cs typeface="Calibri Light"/>
              </a:rPr>
              <a:t>Hypotheses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48390-1852-4AFB-A698-8BB497DF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98" y="165174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0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AAF4088E831C47BD6CFC82E6125FE5" ma:contentTypeVersion="13" ma:contentTypeDescription="Create a new document." ma:contentTypeScope="" ma:versionID="26c4de5084f4fddb49fdc66fa84a62d0">
  <xsd:schema xmlns:xsd="http://www.w3.org/2001/XMLSchema" xmlns:xs="http://www.w3.org/2001/XMLSchema" xmlns:p="http://schemas.microsoft.com/office/2006/metadata/properties" xmlns:ns2="23560f33-79eb-440e-9597-af772be87b7b" xmlns:ns3="52c6491e-9efb-4201-96ef-8ec8937a59f2" targetNamespace="http://schemas.microsoft.com/office/2006/metadata/properties" ma:root="true" ma:fieldsID="d5e77d28acfdb3b8add745559b2cccfe" ns2:_="" ns3:_="">
    <xsd:import namespace="23560f33-79eb-440e-9597-af772be87b7b"/>
    <xsd:import namespace="52c6491e-9efb-4201-96ef-8ec8937a59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Notes" minOccurs="0"/>
                <xsd:element ref="ns2:Lesson_x0023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60f33-79eb-440e-9597-af772be87b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Notes" ma:index="19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Lesson_x0023_" ma:index="20" nillable="true" ma:displayName="Lesson #" ma:format="Dropdown" ma:internalName="Lesson_x0023_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6491e-9efb-4201-96ef-8ec8937a59f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3560f33-79eb-440e-9597-af772be87b7b" xsi:nil="true"/>
    <Lesson_x0023_ xmlns="23560f33-79eb-440e-9597-af772be87b7b" xsi:nil="true"/>
  </documentManagement>
</p:properties>
</file>

<file path=customXml/itemProps1.xml><?xml version="1.0" encoding="utf-8"?>
<ds:datastoreItem xmlns:ds="http://schemas.openxmlformats.org/officeDocument/2006/customXml" ds:itemID="{A8DFB5FF-28D6-4668-931A-256D3454DA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560f33-79eb-440e-9597-af772be87b7b"/>
    <ds:schemaRef ds:uri="52c6491e-9efb-4201-96ef-8ec8937a59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14CDA-E196-41A1-BF2C-491DEB5B65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FAE3D1-0468-48BF-82EF-214DBF7E8BC0}">
  <ds:schemaRefs>
    <ds:schemaRef ds:uri="http://schemas.microsoft.com/office/2006/metadata/properties"/>
    <ds:schemaRef ds:uri="http://schemas.microsoft.com/office/infopath/2007/PartnerControls"/>
    <ds:schemaRef ds:uri="23560f33-79eb-440e-9597-af772be87b7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12158</TotalTime>
  <Words>543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Calisto MT</vt:lpstr>
      <vt:lpstr>Grotesque</vt:lpstr>
      <vt:lpstr>Helvetica</vt:lpstr>
      <vt:lpstr>Wingdings</vt:lpstr>
      <vt:lpstr>Wingdings 2</vt:lpstr>
      <vt:lpstr>Slate</vt:lpstr>
      <vt:lpstr>            HOUSING PRICE ANALYSIS The Factors That Drive Home Values </vt:lpstr>
      <vt:lpstr>OBJECTIVES</vt:lpstr>
      <vt:lpstr>ABOUT THE DATA </vt:lpstr>
      <vt:lpstr>Goals</vt:lpstr>
      <vt:lpstr>TOP DRIVING FACTORS</vt:lpstr>
      <vt:lpstr>Hypotheses</vt:lpstr>
      <vt:lpstr>Hypotheses</vt:lpstr>
      <vt:lpstr>Hypotheses</vt:lpstr>
      <vt:lpstr>PowerPoint Presentation</vt:lpstr>
      <vt:lpstr>Process</vt:lpstr>
      <vt:lpstr>Result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Reno Vianty</cp:lastModifiedBy>
  <cp:revision>349</cp:revision>
  <dcterms:created xsi:type="dcterms:W3CDTF">2022-01-05T18:05:09Z</dcterms:created>
  <dcterms:modified xsi:type="dcterms:W3CDTF">2022-04-20T22:40:39Z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0x01010027AAF4088E831C47BD6CFC82E6125FE5</vt:lpwstr>
  </property>
</Properties>
</file>