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267" r:id="rId1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87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3.png"/><Relationship Id="rId3" Type="http://schemas.openxmlformats.org/officeDocument/2006/relationships/image" Target="../media/image70.png"/><Relationship Id="rId7" Type="http://schemas.openxmlformats.org/officeDocument/2006/relationships/image" Target="../media/image26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22.png"/><Relationship Id="rId15" Type="http://schemas.openxmlformats.org/officeDocument/2006/relationships/image" Target="../media/image75.png"/><Relationship Id="rId10" Type="http://schemas.openxmlformats.org/officeDocument/2006/relationships/image" Target="../media/image73.png"/><Relationship Id="rId4" Type="http://schemas.openxmlformats.org/officeDocument/2006/relationships/image" Target="../media/image71.png"/><Relationship Id="rId9" Type="http://schemas.openxmlformats.org/officeDocument/2006/relationships/image" Target="../media/image72.png"/><Relationship Id="rId14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3.png"/><Relationship Id="rId3" Type="http://schemas.openxmlformats.org/officeDocument/2006/relationships/image" Target="../media/image20.png"/><Relationship Id="rId21" Type="http://schemas.openxmlformats.org/officeDocument/2006/relationships/image" Target="../media/image36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32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1.png"/><Relationship Id="rId23" Type="http://schemas.openxmlformats.org/officeDocument/2006/relationships/image" Target="../media/image38.png"/><Relationship Id="rId10" Type="http://schemas.openxmlformats.org/officeDocument/2006/relationships/image" Target="../media/image27.png"/><Relationship Id="rId19" Type="http://schemas.openxmlformats.org/officeDocument/2006/relationships/image" Target="../media/image34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15.png"/><Relationship Id="rId22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7.png"/><Relationship Id="rId3" Type="http://schemas.openxmlformats.org/officeDocument/2006/relationships/image" Target="../media/image41.png"/><Relationship Id="rId7" Type="http://schemas.openxmlformats.org/officeDocument/2006/relationships/image" Target="../media/image26.png"/><Relationship Id="rId12" Type="http://schemas.openxmlformats.org/officeDocument/2006/relationships/image" Target="../media/image46.png"/><Relationship Id="rId2" Type="http://schemas.openxmlformats.org/officeDocument/2006/relationships/image" Target="../media/image1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45.png"/><Relationship Id="rId5" Type="http://schemas.openxmlformats.org/officeDocument/2006/relationships/image" Target="../media/image42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22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2.png"/><Relationship Id="rId7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55.png"/><Relationship Id="rId5" Type="http://schemas.openxmlformats.org/officeDocument/2006/relationships/image" Target="../media/image26.png"/><Relationship Id="rId10" Type="http://schemas.openxmlformats.org/officeDocument/2006/relationships/image" Target="../media/image54.png"/><Relationship Id="rId4" Type="http://schemas.openxmlformats.org/officeDocument/2006/relationships/image" Target="../media/image25.png"/><Relationship Id="rId9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2.png"/><Relationship Id="rId7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59.png"/><Relationship Id="rId4" Type="http://schemas.openxmlformats.org/officeDocument/2006/relationships/image" Target="../media/image25.png"/><Relationship Id="rId9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2.png"/><Relationship Id="rId7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22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68.png"/><Relationship Id="rId5" Type="http://schemas.openxmlformats.org/officeDocument/2006/relationships/image" Target="../media/image26.png"/><Relationship Id="rId10" Type="http://schemas.openxmlformats.org/officeDocument/2006/relationships/image" Target="../media/image67.png"/><Relationship Id="rId4" Type="http://schemas.openxmlformats.org/officeDocument/2006/relationships/image" Target="../media/image25.png"/><Relationship Id="rId9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324100"/>
            <a:ext cx="15240000" cy="6807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2324100"/>
            <a:ext cx="7620000" cy="3136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00" y="4724400"/>
            <a:ext cx="3860800" cy="7493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49100" y="4724400"/>
            <a:ext cx="4914900" cy="7493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5461000"/>
            <a:ext cx="152400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0" y="1143000"/>
            <a:ext cx="152400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0" y="5448300"/>
            <a:ext cx="15240000" cy="12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0" y="7937500"/>
            <a:ext cx="15240000" cy="12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5511800" y="5130800"/>
            <a:ext cx="5613400" cy="127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7416800" y="3898900"/>
            <a:ext cx="3136900" cy="127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5334000" y="6705600"/>
            <a:ext cx="2476500" cy="127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73400" y="4229100"/>
            <a:ext cx="990600" cy="4953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33000" y="4241800"/>
            <a:ext cx="990600" cy="4953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98100" y="4419600"/>
            <a:ext cx="330200" cy="3302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74200" y="2476500"/>
            <a:ext cx="889000" cy="8890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376400" y="4229100"/>
            <a:ext cx="990600" cy="4953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750800" y="3213100"/>
            <a:ext cx="1625600" cy="16256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246100" y="4394200"/>
            <a:ext cx="673100" cy="3302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433300" y="4279900"/>
            <a:ext cx="279400" cy="4699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24000" y="5461000"/>
            <a:ext cx="6146800" cy="25019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 rot="-5400000">
            <a:off x="7505700" y="3759200"/>
            <a:ext cx="22987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5F30"/>
                </a:solidFill>
                <a:latin typeface="KOHINanumOTF Bold"/>
              </a:rPr>
              <a:t>8-Bit Mobile Games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112000" y="5765800"/>
            <a:ext cx="9804400" cy="176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0000" b="0" i="0" u="none" strike="noStrike">
                <a:solidFill>
                  <a:srgbClr val="005F30"/>
                </a:solidFill>
                <a:latin typeface="KOHIBaeumOTF"/>
              </a:rPr>
              <a:t>Maker</a:t>
            </a:r>
          </a:p>
        </p:txBody>
      </p:sp>
      <p:sp>
        <p:nvSpPr>
          <p:cNvPr id="25" name="TextBox 25"/>
          <p:cNvSpPr txBox="1"/>
          <p:nvPr/>
        </p:nvSpPr>
        <p:spPr>
          <a:xfrm rot="-5400000">
            <a:off x="6997700" y="6565900"/>
            <a:ext cx="20574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500" b="0" i="0" u="none" strike="noStrike">
                <a:solidFill>
                  <a:srgbClr val="005F30"/>
                </a:solidFill>
                <a:latin typeface="KOHINanumOTF Bold"/>
              </a:rPr>
              <a:t>investment proposal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949700" y="8280400"/>
            <a:ext cx="10401300" cy="609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3500" b="0" i="0" u="none" strike="noStrike">
                <a:solidFill>
                  <a:srgbClr val="005F30"/>
                </a:solidFill>
                <a:ea typeface="KOHINanumOTF Bold"/>
              </a:rPr>
              <a:t>샌드박스형</a:t>
            </a:r>
            <a:r>
              <a:rPr lang="en-US" sz="3500" b="0" i="0" u="none" strike="noStrike">
                <a:solidFill>
                  <a:srgbClr val="005F30"/>
                </a:solidFill>
                <a:latin typeface="KOHINanumOTF Bold"/>
              </a:rPr>
              <a:t> </a:t>
            </a:r>
            <a:r>
              <a:rPr lang="ko-KR" sz="3500" b="0" i="0" u="none" strike="noStrike">
                <a:solidFill>
                  <a:srgbClr val="005F30"/>
                </a:solidFill>
                <a:ea typeface="KOHINanumOTF Bold"/>
              </a:rPr>
              <a:t>플랫폼</a:t>
            </a:r>
            <a:r>
              <a:rPr lang="en-US" sz="3500" b="0" i="0" u="none" strike="noStrike">
                <a:solidFill>
                  <a:srgbClr val="005F30"/>
                </a:solidFill>
                <a:latin typeface="KOHINanumOTF Bold"/>
              </a:rPr>
              <a:t> </a:t>
            </a:r>
            <a:r>
              <a:rPr lang="ko-KR" sz="3500" b="0" i="0" u="none" strike="noStrike">
                <a:solidFill>
                  <a:srgbClr val="005F30"/>
                </a:solidFill>
                <a:ea typeface="KOHINanumOTF Bold"/>
              </a:rPr>
              <a:t>게임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082800" y="2959100"/>
            <a:ext cx="5918200" cy="176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0000" b="0" i="0" u="none" strike="noStrike">
                <a:solidFill>
                  <a:srgbClr val="005F30"/>
                </a:solidFill>
                <a:latin typeface="KOHIBaeumOTF"/>
              </a:rPr>
              <a:t>Arcadia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905000" y="6286500"/>
            <a:ext cx="21209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300" b="0" i="0" u="none" strike="noStrike">
                <a:solidFill>
                  <a:srgbClr val="FCF9EC"/>
                </a:solidFill>
                <a:latin typeface="KOHINanumOTF Light"/>
              </a:rPr>
              <a:t>2022180024</a:t>
            </a:r>
          </a:p>
          <a:p>
            <a:pPr lvl="0" algn="l">
              <a:lnSpc>
                <a:spcPct val="99600"/>
              </a:lnSpc>
            </a:pPr>
            <a:r>
              <a:rPr lang="ko-KR" sz="2300" b="0" i="0" u="none" strike="noStrike">
                <a:solidFill>
                  <a:srgbClr val="FCF9EC"/>
                </a:solidFill>
                <a:ea typeface="KOHINanumOTF Light"/>
              </a:rPr>
              <a:t>유영빈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905000" y="12827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600" b="0" i="0" u="none" strike="noStrike">
                <a:solidFill>
                  <a:srgbClr val="FCF9EC"/>
                </a:solidFill>
                <a:latin typeface="KOHINanumOTF Bold"/>
              </a:rPr>
              <a:t>2D </a:t>
            </a:r>
            <a:r>
              <a:rPr lang="ko-KR" sz="1600" b="0" i="0" u="none" strike="noStrike">
                <a:solidFill>
                  <a:srgbClr val="FCF9EC"/>
                </a:solidFill>
                <a:ea typeface="KOHINanumOTF Bold"/>
              </a:rPr>
              <a:t>게임</a:t>
            </a:r>
            <a:r>
              <a:rPr lang="en-US" sz="1600" b="0" i="0" u="none" strike="noStrike">
                <a:solidFill>
                  <a:srgbClr val="FCF9EC"/>
                </a:solidFill>
                <a:latin typeface="KOHINanumOTF Bold"/>
              </a:rPr>
              <a:t> </a:t>
            </a:r>
            <a:r>
              <a:rPr lang="ko-KR" sz="1600" b="0" i="0" u="none" strike="noStrike">
                <a:solidFill>
                  <a:srgbClr val="FCF9EC"/>
                </a:solidFill>
                <a:ea typeface="KOHINanumOTF Bold"/>
              </a:rPr>
              <a:t>프로그래밍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112500" y="1270000"/>
            <a:ext cx="55245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700" b="0" i="0" u="none" strike="noStrike">
                <a:solidFill>
                  <a:srgbClr val="FCF9EC"/>
                </a:solidFill>
                <a:latin typeface="KOHINanumOTF Bold"/>
              </a:rPr>
              <a:t>https://github.com/neneee0181/Arcadia_Makder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6350000"/>
            <a:ext cx="1790700" cy="723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0" y="6527800"/>
            <a:ext cx="1219200" cy="495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8900" y="6908800"/>
            <a:ext cx="1219200" cy="4953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7100" y="762000"/>
            <a:ext cx="13423900" cy="533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762000"/>
            <a:ext cx="1574800" cy="533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762000"/>
            <a:ext cx="533400" cy="533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790700" y="1016000"/>
            <a:ext cx="520700" cy="12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2311400" y="1016000"/>
            <a:ext cx="520700" cy="12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41300" y="7696200"/>
            <a:ext cx="571500" cy="279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5800" y="7899400"/>
            <a:ext cx="3111500" cy="4826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2200" y="7620000"/>
            <a:ext cx="571500" cy="279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1000" y="7645400"/>
            <a:ext cx="571500" cy="279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0" y="7213600"/>
            <a:ext cx="711200" cy="7112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13500" y="7620000"/>
            <a:ext cx="279400" cy="2794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43700" y="7632700"/>
            <a:ext cx="279400" cy="279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954000" y="7086600"/>
            <a:ext cx="850900" cy="8509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280900" y="7086600"/>
            <a:ext cx="850900" cy="8509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595100" y="7061200"/>
            <a:ext cx="850900" cy="8509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93400" y="7899400"/>
            <a:ext cx="3111500" cy="4826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94600" y="7899400"/>
            <a:ext cx="3111500" cy="4826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-5400000">
            <a:off x="8788400" y="7010400"/>
            <a:ext cx="723900" cy="5715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60900" y="7289800"/>
            <a:ext cx="647700" cy="6477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2311400" y="1866900"/>
            <a:ext cx="13500100" cy="1054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출처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458700" y="850900"/>
            <a:ext cx="38481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NanumOTF Bold"/>
              </a:rPr>
              <a:t>출처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6416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>
                <a:solidFill>
                  <a:srgbClr val="005F30"/>
                </a:solidFill>
                <a:latin typeface="KOHINanumOTF Light"/>
              </a:rPr>
              <a:t>11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209800" y="850900"/>
            <a:ext cx="215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~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6129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FCF9EC"/>
                </a:solidFill>
                <a:latin typeface="KOHINanumOTF Light"/>
              </a:rPr>
              <a:t>10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699000" y="4902200"/>
            <a:ext cx="8902700" cy="685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이미지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1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번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: HTTPS://NAMU.WIKI/W/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슈퍼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%20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마리오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%20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메이커</a:t>
            </a:r>
          </a:p>
          <a:p>
            <a:pPr lvl="0" algn="ctr">
              <a:lnSpc>
                <a:spcPct val="107899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이미지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2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번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: HTTPS://NAMU.WIKI/W/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슈퍼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%20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마리오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%20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메이커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%202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368800" y="4305300"/>
            <a:ext cx="9537700" cy="160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9000" b="0" i="0" u="none" strike="noStrike">
                <a:solidFill>
                  <a:srgbClr val="005F30"/>
                </a:solidFill>
                <a:ea typeface="KOHIBaeumOTF"/>
              </a:rPr>
              <a:t>감사합니다</a:t>
            </a:r>
            <a:r>
              <a:rPr lang="en-US" sz="9000" b="0" i="0" u="none" strike="noStrike">
                <a:solidFill>
                  <a:srgbClr val="005F30"/>
                </a:solidFill>
                <a:latin typeface="KOHIBaeumOTF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05000" y="1282700"/>
            <a:ext cx="27051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600" b="0" i="0" u="none" strike="noStrike">
                <a:solidFill>
                  <a:srgbClr val="FCF9EC"/>
                </a:solidFill>
                <a:latin typeface="KOHINanumOTF Bold"/>
              </a:rPr>
              <a:t>MIRI COMPANY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800" y="4038600"/>
            <a:ext cx="1333500" cy="533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8200" y="4203700"/>
            <a:ext cx="914400" cy="368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2800" y="4546600"/>
            <a:ext cx="914400" cy="3683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7100" y="762000"/>
            <a:ext cx="13423900" cy="533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6700" y="4572000"/>
            <a:ext cx="2489200" cy="4953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6700" y="5715000"/>
            <a:ext cx="2489200" cy="3810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2100" y="5715000"/>
            <a:ext cx="2489200" cy="3810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2100" y="4572000"/>
            <a:ext cx="2489200" cy="4953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0" y="762000"/>
            <a:ext cx="1574800" cy="533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0" y="762000"/>
            <a:ext cx="533400" cy="533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1790700" y="1016000"/>
            <a:ext cx="520700" cy="127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2311400" y="1016000"/>
            <a:ext cx="520700" cy="127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72800" y="5156200"/>
            <a:ext cx="457200" cy="2286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16700" y="5321300"/>
            <a:ext cx="2476500" cy="381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82100" y="5321300"/>
            <a:ext cx="2476500" cy="3810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07200" y="1587500"/>
            <a:ext cx="889000" cy="8890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211300" y="8534400"/>
            <a:ext cx="1270000" cy="12700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34200" y="5092700"/>
            <a:ext cx="457200" cy="2286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78700" y="5130800"/>
            <a:ext cx="457200" cy="2286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81900" y="4775200"/>
            <a:ext cx="558800" cy="558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40700" y="5092700"/>
            <a:ext cx="228600" cy="2286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07400" y="5105400"/>
            <a:ext cx="228600" cy="2286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85500" y="4673600"/>
            <a:ext cx="685800" cy="6858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452100" y="4673600"/>
            <a:ext cx="685800" cy="6858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06000" y="4648200"/>
            <a:ext cx="685800" cy="6858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61200" y="4953000"/>
            <a:ext cx="381000" cy="3810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38600" y="4572000"/>
            <a:ext cx="2095500" cy="28448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4356100" y="5689600"/>
            <a:ext cx="17653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3000" b="0" i="0" u="none" strike="noStrike">
                <a:solidFill>
                  <a:srgbClr val="005F30"/>
                </a:solidFill>
                <a:ea typeface="KOHIBaeumOTF"/>
              </a:rPr>
              <a:t>게임</a:t>
            </a:r>
            <a:r>
              <a:rPr lang="en-US" sz="3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3000" b="0" i="0" u="none" strike="noStrike">
                <a:solidFill>
                  <a:srgbClr val="005F30"/>
                </a:solidFill>
                <a:ea typeface="KOHIBaeumOTF"/>
              </a:rPr>
              <a:t>소개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4356100" y="7061200"/>
            <a:ext cx="19812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46079"/>
              </a:lnSpc>
              <a:buClr>
                <a:srgbClr val="005F30"/>
              </a:buClr>
              <a:buFont typeface="Arial"/>
              <a:buChar char="●"/>
            </a:pP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게임</a:t>
            </a:r>
            <a:r>
              <a:rPr lang="en-US" sz="16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컨셉</a:t>
            </a:r>
          </a:p>
          <a:p>
            <a:pPr marL="342900" lvl="0" indent="-342900" algn="l">
              <a:lnSpc>
                <a:spcPct val="146079"/>
              </a:lnSpc>
              <a:buClr>
                <a:srgbClr val="005F30"/>
              </a:buClr>
              <a:buFont typeface="Arial"/>
              <a:buChar char="●"/>
            </a:pP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핵심</a:t>
            </a:r>
            <a:r>
              <a:rPr lang="en-US" sz="16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재미</a:t>
            </a:r>
            <a:r>
              <a:rPr lang="en-US" sz="16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요소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578600" y="5715000"/>
            <a:ext cx="2197100" cy="2844800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6883400" y="6807200"/>
            <a:ext cx="17526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3000" b="0" i="0" u="none" strike="noStrike">
                <a:solidFill>
                  <a:srgbClr val="005F30"/>
                </a:solidFill>
                <a:ea typeface="KOHIBaeumOTF"/>
              </a:rPr>
              <a:t>게임</a:t>
            </a:r>
            <a:r>
              <a:rPr lang="en-US" sz="3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3000" b="0" i="0" u="none" strike="noStrike">
                <a:solidFill>
                  <a:srgbClr val="005F30"/>
                </a:solidFill>
                <a:ea typeface="KOHIBaeumOTF"/>
              </a:rPr>
              <a:t>흐름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883400" y="8026400"/>
            <a:ext cx="19939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46079"/>
              </a:lnSpc>
              <a:buClr>
                <a:srgbClr val="005F30"/>
              </a:buClr>
              <a:buFont typeface="Arial"/>
              <a:buChar char="●"/>
            </a:pP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맵</a:t>
            </a:r>
            <a:r>
              <a:rPr lang="en-US" sz="16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제작</a:t>
            </a:r>
          </a:p>
          <a:p>
            <a:pPr marL="342900" lvl="0" indent="-342900" algn="l">
              <a:lnSpc>
                <a:spcPct val="146079"/>
              </a:lnSpc>
              <a:buClr>
                <a:srgbClr val="005F30"/>
              </a:buClr>
              <a:buFont typeface="Arial"/>
              <a:buChar char="●"/>
            </a:pP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게임</a:t>
            </a:r>
            <a:r>
              <a:rPr lang="en-US" sz="16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플레이</a:t>
            </a:r>
          </a:p>
        </p:txBody>
      </p:sp>
      <p:pic>
        <p:nvPicPr>
          <p:cNvPr id="35" name="Picture 3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144000" y="5715000"/>
            <a:ext cx="2197100" cy="2844800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9448800" y="6807200"/>
            <a:ext cx="18288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3000" b="0" i="0" u="none" strike="noStrike">
                <a:solidFill>
                  <a:srgbClr val="005F30"/>
                </a:solidFill>
                <a:ea typeface="KOHIBaeumOTF"/>
              </a:rPr>
              <a:t>개발</a:t>
            </a:r>
            <a:r>
              <a:rPr lang="en-US" sz="3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3000" b="0" i="0" u="none" strike="noStrike">
                <a:solidFill>
                  <a:srgbClr val="005F30"/>
                </a:solidFill>
                <a:ea typeface="KOHIBaeumOTF"/>
              </a:rPr>
              <a:t>범위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448800" y="8204200"/>
            <a:ext cx="20193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46079"/>
              </a:lnSpc>
              <a:buClr>
                <a:srgbClr val="005F30"/>
              </a:buClr>
              <a:buFont typeface="Arial"/>
              <a:buChar char="●"/>
            </a:pP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전체적인</a:t>
            </a:r>
            <a:r>
              <a:rPr lang="en-US" sz="16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개발</a:t>
            </a:r>
            <a:r>
              <a:rPr lang="en-US" sz="16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범위</a:t>
            </a:r>
          </a:p>
        </p:txBody>
      </p:sp>
      <p:pic>
        <p:nvPicPr>
          <p:cNvPr id="38" name="Picture 3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671300" y="4584700"/>
            <a:ext cx="2247900" cy="2844800"/>
          </a:xfrm>
          <a:prstGeom prst="rect">
            <a:avLst/>
          </a:prstGeom>
        </p:spPr>
      </p:pic>
      <p:sp>
        <p:nvSpPr>
          <p:cNvPr id="39" name="TextBox 39"/>
          <p:cNvSpPr txBox="1"/>
          <p:nvPr/>
        </p:nvSpPr>
        <p:spPr>
          <a:xfrm>
            <a:off x="11988800" y="5689600"/>
            <a:ext cx="17526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3000" b="0" i="0" u="none" strike="noStrike">
                <a:solidFill>
                  <a:srgbClr val="005F30"/>
                </a:solidFill>
                <a:ea typeface="KOHIBaeumOTF"/>
              </a:rPr>
              <a:t>개발</a:t>
            </a:r>
            <a:r>
              <a:rPr lang="en-US" sz="3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3000" b="0" i="0" u="none" strike="noStrike">
                <a:solidFill>
                  <a:srgbClr val="005F30"/>
                </a:solidFill>
                <a:ea typeface="KOHIBaeumOTF"/>
              </a:rPr>
              <a:t>일정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1988800" y="6807200"/>
            <a:ext cx="20574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46079"/>
              </a:lnSpc>
              <a:buClr>
                <a:srgbClr val="005F30"/>
              </a:buClr>
              <a:buFont typeface="Arial"/>
              <a:buChar char="●"/>
            </a:pP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세부적인</a:t>
            </a:r>
            <a:r>
              <a:rPr lang="en-US" sz="16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개발</a:t>
            </a:r>
            <a:r>
              <a:rPr lang="en-US" sz="16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600" b="0" i="0" u="none" strike="noStrike">
                <a:solidFill>
                  <a:srgbClr val="005F30"/>
                </a:solidFill>
                <a:ea typeface="KOHINanumOTF Light"/>
              </a:rPr>
              <a:t>일정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7289800" y="1866900"/>
            <a:ext cx="3721100" cy="1054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000" b="1" i="0" u="none" strike="noStrike">
                <a:solidFill>
                  <a:srgbClr val="005F30"/>
                </a:solidFill>
                <a:ea typeface="KOHIBaeumOTF"/>
              </a:rPr>
              <a:t>목차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3957300" y="850900"/>
            <a:ext cx="23749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5F30"/>
                </a:solidFill>
                <a:latin typeface="KOHINanumOTF Bold"/>
              </a:rPr>
              <a:t>Arcadia Maker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6416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11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2209800" y="850900"/>
            <a:ext cx="215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~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6129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>
                <a:solidFill>
                  <a:srgbClr val="FCF9EC"/>
                </a:solidFill>
                <a:latin typeface="KOHINanumOTF Light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762000"/>
            <a:ext cx="13423900" cy="533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762000"/>
            <a:ext cx="1574800" cy="53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762000"/>
            <a:ext cx="533400" cy="533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790700" y="1016000"/>
            <a:ext cx="5207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311400" y="1016000"/>
            <a:ext cx="5207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1300" y="4978400"/>
            <a:ext cx="9067800" cy="1447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95600" y="5816600"/>
            <a:ext cx="901700" cy="901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5300" y="4406900"/>
            <a:ext cx="596900" cy="5969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58900" y="3975100"/>
            <a:ext cx="6172200" cy="3429000"/>
          </a:xfrm>
          <a:prstGeom prst="rect">
            <a:avLst/>
          </a:prstGeom>
          <a:effectLst>
            <a:outerShdw blurRad="117288" dist="316776" dir="2700000">
              <a:srgbClr val="000000">
                <a:alpha val="50000"/>
              </a:srgbClr>
            </a:outerShdw>
          </a:effectLst>
        </p:spPr>
      </p:pic>
      <p:sp>
        <p:nvSpPr>
          <p:cNvPr id="12" name="TextBox 12"/>
          <p:cNvSpPr txBox="1"/>
          <p:nvPr/>
        </p:nvSpPr>
        <p:spPr>
          <a:xfrm>
            <a:off x="12357100" y="850900"/>
            <a:ext cx="39751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NanumOTF Bold"/>
              </a:rPr>
              <a:t>게임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Bold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Bold"/>
              </a:rPr>
              <a:t>컨셉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6416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>
                <a:solidFill>
                  <a:srgbClr val="005F30"/>
                </a:solidFill>
                <a:latin typeface="KOHINanumOTF Light"/>
              </a:rPr>
              <a:t>11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209800" y="850900"/>
            <a:ext cx="215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~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12900" y="850900"/>
            <a:ext cx="3683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>
                <a:solidFill>
                  <a:srgbClr val="FCF9EC"/>
                </a:solidFill>
                <a:latin typeface="KOHINanumOTF Light"/>
              </a:rPr>
              <a:t>03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788400" y="5372100"/>
            <a:ext cx="72009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sz="3500" b="1" i="0" u="none" strike="noStrike">
                <a:solidFill>
                  <a:srgbClr val="005F30"/>
                </a:solidFill>
                <a:ea typeface="KOHINanumOTF Light"/>
              </a:rPr>
              <a:t>슈퍼</a:t>
            </a:r>
            <a:r>
              <a:rPr lang="en-US" sz="3500" b="1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3500" b="1" i="0" u="none" strike="noStrike">
                <a:solidFill>
                  <a:srgbClr val="005F30"/>
                </a:solidFill>
                <a:ea typeface="KOHINanumOTF Light"/>
              </a:rPr>
              <a:t>마리오</a:t>
            </a:r>
            <a:r>
              <a:rPr lang="en-US" sz="3500" b="1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3500" b="1" i="0" u="none" strike="noStrike">
                <a:solidFill>
                  <a:srgbClr val="005F30"/>
                </a:solidFill>
                <a:ea typeface="KOHINanumOTF Light"/>
              </a:rPr>
              <a:t>메이커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416300"/>
            <a:ext cx="15240000" cy="6096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100" y="762000"/>
            <a:ext cx="13423900" cy="53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3416300"/>
            <a:ext cx="901700" cy="6096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762000"/>
            <a:ext cx="1574800" cy="533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762000"/>
            <a:ext cx="533400" cy="533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790700" y="1016000"/>
            <a:ext cx="520700" cy="12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2311400" y="1016000"/>
            <a:ext cx="520700" cy="127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311400" y="1854200"/>
            <a:ext cx="13500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게임</a:t>
            </a:r>
            <a:r>
              <a:rPr lang="en-US" sz="6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컨셉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5400000">
            <a:off x="-1816100" y="5473700"/>
            <a:ext cx="8191500" cy="2082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3759200" y="6489700"/>
            <a:ext cx="4216400" cy="127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67400" y="4381500"/>
            <a:ext cx="711200" cy="127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80100" y="5791200"/>
            <a:ext cx="711200" cy="127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80100" y="7188200"/>
            <a:ext cx="711200" cy="127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67400" y="8585200"/>
            <a:ext cx="711200" cy="127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47200" y="8585200"/>
            <a:ext cx="711200" cy="127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47200" y="5791200"/>
            <a:ext cx="711200" cy="127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47200" y="7188200"/>
            <a:ext cx="711200" cy="127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47200" y="4381500"/>
            <a:ext cx="711200" cy="127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04000" y="4191000"/>
            <a:ext cx="571500" cy="4953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42100" y="5499100"/>
            <a:ext cx="482600" cy="5715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91300" y="6908800"/>
            <a:ext cx="571500" cy="5715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29400" y="8318500"/>
            <a:ext cx="520700" cy="5715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91300" y="4102100"/>
            <a:ext cx="596900" cy="5969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78600" y="5499100"/>
            <a:ext cx="596900" cy="5969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78600" y="6908800"/>
            <a:ext cx="596900" cy="5969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78600" y="8305800"/>
            <a:ext cx="596900" cy="596900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7518400" y="4203700"/>
            <a:ext cx="1778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BaeumOTF"/>
              </a:rPr>
              <a:t>장르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287000" y="4178300"/>
            <a:ext cx="24384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ko-KR" sz="2300" b="0" i="0" u="none" strike="noStrike">
                <a:solidFill>
                  <a:srgbClr val="005F30"/>
                </a:solidFill>
                <a:ea typeface="KOHINanumOTF Light"/>
              </a:rPr>
              <a:t>샌드박스형</a:t>
            </a:r>
            <a:r>
              <a:rPr lang="en-US" sz="23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300" b="0" i="0" u="none" strike="noStrike">
                <a:solidFill>
                  <a:srgbClr val="005F30"/>
                </a:solidFill>
                <a:ea typeface="KOHINanumOTF Light"/>
              </a:rPr>
              <a:t>플랫폼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518400" y="5600700"/>
            <a:ext cx="1511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BaeumOTF"/>
              </a:rPr>
              <a:t>게임</a:t>
            </a:r>
            <a:r>
              <a:rPr lang="en-US" sz="2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BaeumOTF"/>
              </a:rPr>
              <a:t>컨텐츠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287000" y="5245100"/>
            <a:ext cx="2438400" cy="1079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ko-KR" sz="2300" b="0" i="0" u="none" strike="noStrike">
                <a:solidFill>
                  <a:srgbClr val="005F30"/>
                </a:solidFill>
                <a:ea typeface="KOHINanumOTF Light"/>
              </a:rPr>
              <a:t>게임</a:t>
            </a:r>
            <a:r>
              <a:rPr lang="en-US" sz="23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300" b="0" i="0" u="none" strike="noStrike">
                <a:solidFill>
                  <a:srgbClr val="005F30"/>
                </a:solidFill>
                <a:ea typeface="KOHINanumOTF Light"/>
              </a:rPr>
              <a:t>플레이</a:t>
            </a:r>
          </a:p>
          <a:p>
            <a:pPr lvl="0" algn="l">
              <a:lnSpc>
                <a:spcPct val="95449"/>
              </a:lnSpc>
            </a:pPr>
            <a:r>
              <a:rPr lang="ko-KR" sz="2300" b="0" i="0" u="none" strike="noStrike">
                <a:solidFill>
                  <a:srgbClr val="005F30"/>
                </a:solidFill>
                <a:ea typeface="KOHINanumOTF Light"/>
              </a:rPr>
              <a:t>맵</a:t>
            </a:r>
            <a:r>
              <a:rPr lang="en-US" sz="23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300" b="0" i="0" u="none" strike="noStrike">
                <a:solidFill>
                  <a:srgbClr val="005F30"/>
                </a:solidFill>
                <a:ea typeface="KOHINanumOTF Light"/>
              </a:rPr>
              <a:t>생성</a:t>
            </a:r>
          </a:p>
          <a:p>
            <a:pPr lvl="0" algn="l">
              <a:lnSpc>
                <a:spcPct val="95449"/>
              </a:lnSpc>
            </a:pPr>
            <a:r>
              <a:rPr lang="ko-KR" sz="2300" b="0" i="0" u="none" strike="noStrike">
                <a:solidFill>
                  <a:srgbClr val="005F30"/>
                </a:solidFill>
                <a:ea typeface="KOHINanumOTF Light"/>
              </a:rPr>
              <a:t>맵</a:t>
            </a:r>
            <a:r>
              <a:rPr lang="en-US" sz="23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300" b="0" i="0" u="none" strike="noStrike">
                <a:solidFill>
                  <a:srgbClr val="005F30"/>
                </a:solidFill>
                <a:ea typeface="KOHINanumOTF Light"/>
              </a:rPr>
              <a:t>파일</a:t>
            </a:r>
            <a:r>
              <a:rPr lang="en-US" sz="23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300" b="0" i="0" u="none" strike="noStrike">
                <a:solidFill>
                  <a:srgbClr val="005F30"/>
                </a:solidFill>
                <a:ea typeface="KOHINanumOTF Light"/>
              </a:rPr>
              <a:t>공유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287000" y="6985000"/>
            <a:ext cx="18923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en-US" sz="2300" b="0" i="0" u="none" strike="noStrike">
                <a:solidFill>
                  <a:srgbClr val="005F30"/>
                </a:solidFill>
                <a:latin typeface="KOHINanumOTF Light"/>
              </a:rPr>
              <a:t>1</a:t>
            </a:r>
            <a:r>
              <a:rPr lang="ko-KR" sz="2300" b="0" i="0" u="none" strike="noStrike">
                <a:solidFill>
                  <a:srgbClr val="005F30"/>
                </a:solidFill>
                <a:ea typeface="KOHINanumOTF Light"/>
              </a:rPr>
              <a:t>인</a:t>
            </a:r>
            <a:r>
              <a:rPr lang="en-US" sz="23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300" b="0" i="0" u="none" strike="noStrike">
                <a:solidFill>
                  <a:srgbClr val="005F30"/>
                </a:solidFill>
                <a:ea typeface="KOHINanumOTF Light"/>
              </a:rPr>
              <a:t>플레이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518400" y="7010400"/>
            <a:ext cx="1778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BaeumOTF"/>
              </a:rPr>
              <a:t>플레이어</a:t>
            </a:r>
            <a:r>
              <a:rPr lang="en-US" sz="2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BaeumOTF"/>
              </a:rPr>
              <a:t>수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8400" y="8382000"/>
            <a:ext cx="10922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BaeumOTF"/>
              </a:rPr>
              <a:t>맵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287000" y="8382000"/>
            <a:ext cx="24384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en-US" sz="2300" b="0" i="0" u="none" strike="noStrike">
                <a:solidFill>
                  <a:srgbClr val="005F30"/>
                </a:solidFill>
                <a:latin typeface="KOHINanumOTF Light"/>
              </a:rPr>
              <a:t>2</a:t>
            </a:r>
            <a:r>
              <a:rPr lang="ko-KR" sz="2300" b="0" i="0" u="none" strike="noStrike">
                <a:solidFill>
                  <a:srgbClr val="005F30"/>
                </a:solidFill>
                <a:ea typeface="KOHINanumOTF Light"/>
              </a:rPr>
              <a:t>가지</a:t>
            </a:r>
            <a:r>
              <a:rPr lang="en-US" sz="23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300" b="0" i="0" u="none" strike="noStrike">
                <a:solidFill>
                  <a:srgbClr val="005F30"/>
                </a:solidFill>
                <a:ea typeface="KOHINanumOTF Light"/>
              </a:rPr>
              <a:t>컨셉의</a:t>
            </a:r>
            <a:r>
              <a:rPr lang="en-US" sz="23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300" b="0" i="0" u="none" strike="noStrike">
                <a:solidFill>
                  <a:srgbClr val="005F30"/>
                </a:solidFill>
                <a:ea typeface="KOHINanumOTF Light"/>
              </a:rPr>
              <a:t>맵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2903200" y="850900"/>
            <a:ext cx="34036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NanumOTF Bold"/>
              </a:rPr>
              <a:t>게임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Bold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Bold"/>
              </a:rPr>
              <a:t>컨셉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26416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>
                <a:solidFill>
                  <a:srgbClr val="005F30"/>
                </a:solidFill>
                <a:latin typeface="KOHINanumOTF Light"/>
              </a:rPr>
              <a:t>11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2209800" y="850900"/>
            <a:ext cx="215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~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6129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>
                <a:solidFill>
                  <a:srgbClr val="FCF9EC"/>
                </a:solidFill>
                <a:latin typeface="KOHINanumOTF Light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762000"/>
            <a:ext cx="13423900" cy="533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762000"/>
            <a:ext cx="1574800" cy="53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762000"/>
            <a:ext cx="533400" cy="533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790700" y="1016000"/>
            <a:ext cx="5207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311400" y="1016000"/>
            <a:ext cx="5207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>
            <a:alphaModFix amt="43000"/>
          </a:blip>
          <a:stretch>
            <a:fillRect/>
          </a:stretch>
        </p:blipFill>
        <p:spPr>
          <a:xfrm>
            <a:off x="5702300" y="4064000"/>
            <a:ext cx="4102100" cy="3886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>
            <a:alphaModFix amt="43000"/>
          </a:blip>
          <a:stretch>
            <a:fillRect/>
          </a:stretch>
        </p:blipFill>
        <p:spPr>
          <a:xfrm>
            <a:off x="8445500" y="4064000"/>
            <a:ext cx="4102100" cy="3886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2040000">
            <a:off x="8839200" y="3530600"/>
            <a:ext cx="635000" cy="546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9000000">
            <a:off x="8839200" y="7950200"/>
            <a:ext cx="635000" cy="546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2832100" y="3860800"/>
            <a:ext cx="774700" cy="21717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4605000" y="3886200"/>
            <a:ext cx="774700" cy="21717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311400" y="1866900"/>
            <a:ext cx="13500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핵심</a:t>
            </a:r>
            <a:r>
              <a:rPr lang="en-US" sz="6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재미</a:t>
            </a:r>
            <a:r>
              <a:rPr lang="en-US" sz="6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요소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296900" y="5854700"/>
            <a:ext cx="3454400" cy="1079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18689"/>
              </a:lnSpc>
              <a:buClr>
                <a:srgbClr val="005F30"/>
              </a:buClr>
              <a:buFont typeface="Arial"/>
              <a:buChar char="●"/>
            </a:pP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다른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유저가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만든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맵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파일을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공유받으면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해당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맵을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불러와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게임을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즐길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수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있다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579100" y="850900"/>
            <a:ext cx="57277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NanumOTF Bold"/>
              </a:rPr>
              <a:t>게임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Bold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Bold"/>
              </a:rPr>
              <a:t>흥미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6416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11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209800" y="850900"/>
            <a:ext cx="215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~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6129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>
                <a:solidFill>
                  <a:srgbClr val="FCF9EC"/>
                </a:solidFill>
                <a:latin typeface="KOHINanumOTF Light"/>
              </a:rPr>
              <a:t>05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24000" y="5854700"/>
            <a:ext cx="3454400" cy="1079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18689"/>
              </a:lnSpc>
              <a:buClr>
                <a:srgbClr val="005F30"/>
              </a:buClr>
              <a:buFont typeface="Arial"/>
              <a:buChar char="●"/>
            </a:pP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유저가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직접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난이도를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조절하며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만들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수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있다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.</a:t>
            </a:r>
          </a:p>
          <a:p>
            <a:pPr marL="342900" lvl="0" indent="-342900" algn="l">
              <a:lnSpc>
                <a:spcPct val="118689"/>
              </a:lnSpc>
              <a:buClr>
                <a:srgbClr val="005F30"/>
              </a:buClr>
              <a:buFont typeface="Arial"/>
              <a:buChar char="●"/>
            </a:pP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다양한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맵을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체험할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수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Light"/>
              </a:rPr>
              <a:t>있다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.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55800" y="4419600"/>
            <a:ext cx="2768600" cy="14224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728700" y="4432300"/>
            <a:ext cx="2768600" cy="1422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762000"/>
            <a:ext cx="13423900" cy="533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762000"/>
            <a:ext cx="1574800" cy="53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762000"/>
            <a:ext cx="533400" cy="533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790700" y="1016000"/>
            <a:ext cx="5207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311400" y="1016000"/>
            <a:ext cx="5207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2600" y="3416300"/>
            <a:ext cx="5803900" cy="3543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2500" y="3416300"/>
            <a:ext cx="5803900" cy="35433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1600" y="3149600"/>
            <a:ext cx="1968500" cy="800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86900" y="3149600"/>
            <a:ext cx="1968500" cy="800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22600" y="7327900"/>
            <a:ext cx="5803900" cy="1943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2500" y="7327900"/>
            <a:ext cx="5803900" cy="19431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311400" y="1866900"/>
            <a:ext cx="13500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게임</a:t>
            </a:r>
            <a:r>
              <a:rPr lang="en-US" sz="6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플레이</a:t>
            </a:r>
            <a:r>
              <a:rPr lang="en-US" sz="6000" b="0" i="0" u="none" strike="noStrike">
                <a:solidFill>
                  <a:srgbClr val="005F30"/>
                </a:solidFill>
                <a:latin typeface="KOHIBaeumOTF"/>
              </a:rPr>
              <a:t> 1 - </a:t>
            </a: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맵</a:t>
            </a:r>
            <a:r>
              <a:rPr lang="en-US" sz="6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제작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579100" y="838200"/>
            <a:ext cx="57277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NanumOTF Bold"/>
              </a:rPr>
              <a:t>게임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Bold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Bold"/>
              </a:rPr>
              <a:t>플레이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6416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>
                <a:solidFill>
                  <a:srgbClr val="005F30"/>
                </a:solidFill>
                <a:latin typeface="KOHINanumOTF Light"/>
              </a:rPr>
              <a:t>11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209800" y="850900"/>
            <a:ext cx="215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~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129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>
                <a:solidFill>
                  <a:srgbClr val="FCF9EC"/>
                </a:solidFill>
                <a:latin typeface="KOHINanumOTF Light"/>
              </a:rPr>
              <a:t>06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794000" y="32766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BaeumOTF"/>
              </a:rPr>
              <a:t>맵</a:t>
            </a:r>
            <a:r>
              <a:rPr lang="en-US" sz="2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BaeumOTF"/>
              </a:rPr>
              <a:t>제작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664700" y="32766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BaeumOTF"/>
              </a:rPr>
              <a:t>맵</a:t>
            </a:r>
            <a:r>
              <a:rPr lang="en-US" sz="2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BaeumOTF"/>
              </a:rPr>
              <a:t>공유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644900" y="7645400"/>
            <a:ext cx="4622800" cy="1308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880"/>
              </a:lnSpc>
            </a:pP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드래그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앤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드롭을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활용하여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원하는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위치좌표에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오브젝트를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배치할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수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있습니다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414000" y="7645400"/>
            <a:ext cx="4711700" cy="1308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880"/>
              </a:lnSpc>
            </a:pP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각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오브젝트의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종류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와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좌표를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JSON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파일에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저장한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후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,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공유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또는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불러오기가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가능합니다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3388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0" y="3733800"/>
            <a:ext cx="1308100" cy="419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0" y="5372100"/>
            <a:ext cx="1562100" cy="317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7658100"/>
            <a:ext cx="1308100" cy="4191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33900" y="3302000"/>
            <a:ext cx="12446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en-US" sz="2300" b="0" i="0" u="none" strike="noStrike">
                <a:solidFill>
                  <a:srgbClr val="000000"/>
                </a:solidFill>
                <a:latin typeface="KOHINanumOTF Light"/>
              </a:rPr>
              <a:t>2</a:t>
            </a:r>
            <a:r>
              <a:rPr lang="ko-KR" sz="2300" b="0" i="0" u="none" strike="noStrike">
                <a:solidFill>
                  <a:srgbClr val="000000"/>
                </a:solidFill>
                <a:ea typeface="KOHINanumOTF Light"/>
              </a:rPr>
              <a:t>단</a:t>
            </a:r>
            <a:r>
              <a:rPr lang="en-US" sz="2300" b="0" i="0" u="none" strike="noStrike">
                <a:solidFill>
                  <a:srgbClr val="000000"/>
                </a:solidFill>
                <a:latin typeface="KOHINanumOTF Light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KOHINanumOTF Light"/>
              </a:rPr>
              <a:t>점프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905500" y="4927600"/>
            <a:ext cx="16256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ko-KR" sz="2300" b="0" i="0" u="none" strike="noStrike">
                <a:solidFill>
                  <a:srgbClr val="000000"/>
                </a:solidFill>
                <a:ea typeface="KOHINanumOTF Light"/>
              </a:rPr>
              <a:t>기믹</a:t>
            </a:r>
            <a:r>
              <a:rPr lang="en-US" sz="2300" b="0" i="0" u="none" strike="noStrike">
                <a:solidFill>
                  <a:srgbClr val="000000"/>
                </a:solidFill>
                <a:latin typeface="KOHINanumOTF Light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KOHINanumOTF Light"/>
              </a:rPr>
              <a:t>열쇠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794500" y="7239000"/>
            <a:ext cx="12446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ko-KR" sz="2300" b="0" i="0" u="none" strike="noStrike">
                <a:solidFill>
                  <a:srgbClr val="000000"/>
                </a:solidFill>
                <a:ea typeface="KOHINanumOTF Light"/>
              </a:rPr>
              <a:t>장애물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400" y="3009900"/>
            <a:ext cx="1308100" cy="4191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0883900" y="2578100"/>
            <a:ext cx="12446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ko-KR" sz="2300" b="0" i="0" u="none" strike="noStrike">
                <a:solidFill>
                  <a:srgbClr val="000000"/>
                </a:solidFill>
                <a:ea typeface="KOHINanumOTF Light"/>
              </a:rPr>
              <a:t>점프대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0" y="3086100"/>
            <a:ext cx="1308100" cy="4191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4554200" y="2654300"/>
            <a:ext cx="12446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ko-KR" sz="2300" b="0" i="0" u="none" strike="noStrike">
                <a:solidFill>
                  <a:srgbClr val="000000"/>
                </a:solidFill>
                <a:ea typeface="KOHINanumOTF Light"/>
              </a:rPr>
              <a:t>탈출</a:t>
            </a:r>
            <a:r>
              <a:rPr lang="en-US" sz="2300" b="0" i="0" u="none" strike="noStrike">
                <a:solidFill>
                  <a:srgbClr val="000000"/>
                </a:solidFill>
                <a:latin typeface="KOHINanumOTF Light"/>
              </a:rPr>
              <a:t> </a:t>
            </a:r>
            <a:r>
              <a:rPr lang="ko-KR" sz="2300" b="0" i="0" u="none" strike="noStrike">
                <a:solidFill>
                  <a:srgbClr val="000000"/>
                </a:solidFill>
                <a:ea typeface="KOHINanumOTF Light"/>
              </a:rPr>
              <a:t>목표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762000"/>
            <a:ext cx="13423900" cy="533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762000"/>
            <a:ext cx="1574800" cy="53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762000"/>
            <a:ext cx="533400" cy="533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790700" y="1016000"/>
            <a:ext cx="5207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311400" y="1016000"/>
            <a:ext cx="520700" cy="127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311400" y="1866900"/>
            <a:ext cx="13500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게임</a:t>
            </a:r>
            <a:r>
              <a:rPr lang="en-US" sz="6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플레이</a:t>
            </a:r>
            <a:r>
              <a:rPr lang="en-US" sz="6000" b="0" i="0" u="none" strike="noStrike">
                <a:solidFill>
                  <a:srgbClr val="005F30"/>
                </a:solidFill>
                <a:latin typeface="KOHIBaeumOTF"/>
              </a:rPr>
              <a:t> 2 - </a:t>
            </a: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플레이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579100" y="838200"/>
            <a:ext cx="57277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NanumOTF Bold"/>
              </a:rPr>
              <a:t>게임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Bold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Bold"/>
              </a:rPr>
              <a:t>플레이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6416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>
                <a:solidFill>
                  <a:srgbClr val="005F30"/>
                </a:solidFill>
                <a:latin typeface="KOHINanumOTF Light"/>
              </a:rPr>
              <a:t>11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09800" y="850900"/>
            <a:ext cx="215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~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129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>
                <a:solidFill>
                  <a:srgbClr val="FCF9EC"/>
                </a:solidFill>
                <a:latin typeface="KOHINanumOTF Light"/>
              </a:rPr>
              <a:t>07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6200" y="3416300"/>
            <a:ext cx="5803900" cy="35433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7900" y="3149600"/>
            <a:ext cx="1968500" cy="800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6200" y="7327900"/>
            <a:ext cx="5803900" cy="19431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6197600" y="32766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BaeumOTF"/>
              </a:rPr>
              <a:t>게임</a:t>
            </a:r>
            <a:r>
              <a:rPr lang="en-US" sz="2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BaeumOTF"/>
              </a:rPr>
              <a:t>플레이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048500" y="7645400"/>
            <a:ext cx="4622800" cy="1308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880"/>
              </a:lnSpc>
            </a:pP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방향키를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사용하여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캐릭터를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이동할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수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있습니다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.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캐릭터와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깃발이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닿게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되면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게임이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2500" b="0" i="0" u="none" strike="noStrike">
                <a:solidFill>
                  <a:srgbClr val="005F30"/>
                </a:solidFill>
                <a:ea typeface="KOHINanumOTF Light"/>
              </a:rPr>
              <a:t>끝납니다</a:t>
            </a:r>
            <a:r>
              <a:rPr lang="en-US" sz="2500" b="0" i="0" u="none" strike="noStrike">
                <a:solidFill>
                  <a:srgbClr val="005F30"/>
                </a:solidFill>
                <a:latin typeface="KOHINanumOTF Light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762000"/>
            <a:ext cx="13423900" cy="533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762000"/>
            <a:ext cx="1574800" cy="533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762000"/>
            <a:ext cx="533400" cy="533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790700" y="1016000"/>
            <a:ext cx="5207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311400" y="1016000"/>
            <a:ext cx="5207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3416300"/>
            <a:ext cx="15240000" cy="57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4279900" y="3695700"/>
            <a:ext cx="571500" cy="12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7340600" y="3708400"/>
            <a:ext cx="571500" cy="12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0375900" y="3695700"/>
            <a:ext cx="571500" cy="127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3423900" y="3695700"/>
            <a:ext cx="571500" cy="127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0" y="4229100"/>
            <a:ext cx="15240000" cy="558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4000" y="4229100"/>
            <a:ext cx="3048000" cy="558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0" y="8496300"/>
            <a:ext cx="15240000" cy="558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0" y="6375400"/>
            <a:ext cx="15240000" cy="5588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24000" y="5283200"/>
            <a:ext cx="15240000" cy="558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0" y="5283200"/>
            <a:ext cx="15240000" cy="5588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0000" y="6375400"/>
            <a:ext cx="3048000" cy="558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0" y="7416800"/>
            <a:ext cx="15240000" cy="5588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55300" y="7416800"/>
            <a:ext cx="3048000" cy="558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16000" y="8496300"/>
            <a:ext cx="3048000" cy="558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59300" y="5283200"/>
            <a:ext cx="3048000" cy="558800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2311400" y="1854200"/>
            <a:ext cx="13500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개발</a:t>
            </a:r>
            <a:r>
              <a:rPr lang="en-US" sz="6000" b="0" i="0" u="none" strike="noStrike">
                <a:solidFill>
                  <a:srgbClr val="005F30"/>
                </a:solidFill>
                <a:latin typeface="KOHIBaeumOTF"/>
              </a:rPr>
              <a:t> </a:t>
            </a:r>
            <a:r>
              <a:rPr lang="ko-KR" sz="6000" b="0" i="0" u="none" strike="noStrike">
                <a:solidFill>
                  <a:srgbClr val="005F30"/>
                </a:solidFill>
                <a:ea typeface="KOHIBaeumOTF"/>
              </a:rPr>
              <a:t>일정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817600" y="838200"/>
            <a:ext cx="24892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ko-KR" sz="2000" b="0" i="0" u="none" strike="noStrike">
                <a:solidFill>
                  <a:srgbClr val="005F30"/>
                </a:solidFill>
                <a:ea typeface="KOHINanumOTF Bold"/>
              </a:rPr>
              <a:t>개발</a:t>
            </a:r>
            <a:r>
              <a:rPr lang="en-US" sz="2000" b="0" i="0" u="none" strike="noStrike">
                <a:solidFill>
                  <a:srgbClr val="005F30"/>
                </a:solidFill>
                <a:latin typeface="KOHINanumOTF Bold"/>
              </a:rPr>
              <a:t> </a:t>
            </a:r>
            <a:r>
              <a:rPr lang="ko-KR" sz="2000" b="0" i="0" u="none" strike="noStrike">
                <a:solidFill>
                  <a:srgbClr val="005F30"/>
                </a:solidFill>
                <a:ea typeface="KOHINanumOTF Bold"/>
              </a:rPr>
              <a:t>일정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6416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1" i="0" u="none" strike="noStrike">
                <a:solidFill>
                  <a:srgbClr val="005F30"/>
                </a:solidFill>
                <a:latin typeface="KOHINanumOTF Light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209800" y="850900"/>
            <a:ext cx="215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005F30"/>
                </a:solidFill>
                <a:latin typeface="KOHINanumOTF Light"/>
              </a:rPr>
              <a:t>~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612900" y="850900"/>
            <a:ext cx="36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>
                <a:solidFill>
                  <a:srgbClr val="FCF9EC"/>
                </a:solidFill>
                <a:latin typeface="KOHINanumOTF Light"/>
              </a:rPr>
              <a:t>09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524000" y="3530600"/>
            <a:ext cx="15748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005F30"/>
                </a:solidFill>
                <a:latin typeface="KOHIBaeumOTF"/>
              </a:rPr>
              <a:t>1~2</a:t>
            </a:r>
            <a:r>
              <a:rPr lang="ko-KR" sz="2200" b="0" i="0" u="none" strike="noStrike">
                <a:solidFill>
                  <a:srgbClr val="005F30"/>
                </a:solidFill>
                <a:ea typeface="KOHIBaeumOTF"/>
              </a:rPr>
              <a:t>주차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714500" y="4356100"/>
            <a:ext cx="27813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880"/>
              </a:lnSpc>
            </a:pP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리소스</a:t>
            </a:r>
            <a:r>
              <a:rPr lang="en-US" sz="1900" b="0" i="0" u="none" strike="noStrike">
                <a:solidFill>
                  <a:srgbClr val="FCF9EC"/>
                </a:solidFill>
                <a:latin typeface="KOHINanumOTF Bold"/>
              </a:rPr>
              <a:t> </a:t>
            </a: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수집</a:t>
            </a:r>
            <a:r>
              <a:rPr lang="en-US" sz="1900" b="0" i="0" u="none" strike="noStrike">
                <a:solidFill>
                  <a:srgbClr val="FCF9EC"/>
                </a:solidFill>
                <a:latin typeface="KOHINanumOTF Bold"/>
              </a:rPr>
              <a:t> </a:t>
            </a: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및</a:t>
            </a:r>
            <a:r>
              <a:rPr lang="en-US" sz="1900" b="0" i="0" u="none" strike="noStrike">
                <a:solidFill>
                  <a:srgbClr val="FCF9EC"/>
                </a:solidFill>
                <a:latin typeface="KOHINanumOTF Bold"/>
              </a:rPr>
              <a:t> </a:t>
            </a: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디자인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4749800" y="5422900"/>
            <a:ext cx="27813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880"/>
              </a:lnSpc>
            </a:pP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맵</a:t>
            </a:r>
            <a:r>
              <a:rPr lang="en-US" sz="1900" b="0" i="0" u="none" strike="noStrike">
                <a:solidFill>
                  <a:srgbClr val="FCF9EC"/>
                </a:solidFill>
                <a:latin typeface="KOHINanumOTF Bold"/>
              </a:rPr>
              <a:t> </a:t>
            </a: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제작</a:t>
            </a:r>
            <a:r>
              <a:rPr lang="en-US" sz="1900" b="0" i="0" u="none" strike="noStrike">
                <a:solidFill>
                  <a:srgbClr val="FCF9EC"/>
                </a:solidFill>
                <a:latin typeface="KOHINanumOTF Bold"/>
              </a:rPr>
              <a:t> </a:t>
            </a: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기능</a:t>
            </a:r>
            <a:r>
              <a:rPr lang="en-US" sz="1900" b="0" i="0" u="none" strike="noStrike">
                <a:solidFill>
                  <a:srgbClr val="FCF9EC"/>
                </a:solidFill>
                <a:latin typeface="KOHINanumOTF Bold"/>
              </a:rPr>
              <a:t> </a:t>
            </a: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구현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559300" y="5867400"/>
            <a:ext cx="54610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880"/>
              </a:lnSpc>
            </a:pP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3</a:t>
            </a:r>
            <a:r>
              <a:rPr lang="ko-KR" sz="1200" b="0" i="0" u="none" strike="noStrike">
                <a:solidFill>
                  <a:srgbClr val="005F30"/>
                </a:solidFill>
                <a:ea typeface="KOHINanumOTF Light"/>
              </a:rPr>
              <a:t>주차</a:t>
            </a: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  : </a:t>
            </a:r>
            <a:r>
              <a:rPr lang="ko-KR" sz="1200" b="0" i="0" u="none" strike="noStrike">
                <a:solidFill>
                  <a:srgbClr val="005F30"/>
                </a:solidFill>
                <a:ea typeface="KOHINanumOTF Light"/>
              </a:rPr>
              <a:t>드래그</a:t>
            </a: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>
                <a:solidFill>
                  <a:srgbClr val="005F30"/>
                </a:solidFill>
                <a:ea typeface="KOHINanumOTF Light"/>
              </a:rPr>
              <a:t>앤</a:t>
            </a: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>
                <a:solidFill>
                  <a:srgbClr val="005F30"/>
                </a:solidFill>
                <a:ea typeface="KOHINanumOTF Light"/>
              </a:rPr>
              <a:t>드롭</a:t>
            </a: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, </a:t>
            </a:r>
            <a:r>
              <a:rPr lang="ko-KR" sz="1200" b="0" i="0" u="none" strike="noStrike">
                <a:solidFill>
                  <a:srgbClr val="005F30"/>
                </a:solidFill>
                <a:ea typeface="KOHINanumOTF Light"/>
              </a:rPr>
              <a:t>타일</a:t>
            </a: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>
                <a:solidFill>
                  <a:srgbClr val="005F30"/>
                </a:solidFill>
                <a:ea typeface="KOHINanumOTF Light"/>
              </a:rPr>
              <a:t>구성</a:t>
            </a: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,</a:t>
            </a:r>
          </a:p>
          <a:p>
            <a:pPr lvl="0" algn="l">
              <a:lnSpc>
                <a:spcPct val="112880"/>
              </a:lnSpc>
            </a:pP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4</a:t>
            </a:r>
            <a:r>
              <a:rPr lang="ko-KR" sz="1200" b="0" i="0" u="none" strike="noStrike">
                <a:solidFill>
                  <a:srgbClr val="005F30"/>
                </a:solidFill>
                <a:ea typeface="KOHINanumOTF Light"/>
              </a:rPr>
              <a:t>주차</a:t>
            </a: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:  </a:t>
            </a:r>
            <a:r>
              <a:rPr lang="ko-KR" sz="1200" b="0" i="0" u="none" strike="noStrike">
                <a:solidFill>
                  <a:srgbClr val="005F30"/>
                </a:solidFill>
                <a:ea typeface="KOHINanumOTF Light"/>
              </a:rPr>
              <a:t>맵</a:t>
            </a: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>
                <a:solidFill>
                  <a:srgbClr val="005F30"/>
                </a:solidFill>
                <a:ea typeface="KOHINanumOTF Light"/>
              </a:rPr>
              <a:t>불러오기</a:t>
            </a: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, </a:t>
            </a:r>
            <a:r>
              <a:rPr lang="ko-KR" sz="1200" b="0" i="0" u="none" strike="noStrike">
                <a:solidFill>
                  <a:srgbClr val="005F30"/>
                </a:solidFill>
                <a:ea typeface="KOHINanumOTF Light"/>
              </a:rPr>
              <a:t>타일에</a:t>
            </a: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>
                <a:solidFill>
                  <a:srgbClr val="005F30"/>
                </a:solidFill>
                <a:ea typeface="KOHINanumOTF Light"/>
              </a:rPr>
              <a:t>따른</a:t>
            </a: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>
                <a:solidFill>
                  <a:srgbClr val="005F30"/>
                </a:solidFill>
                <a:ea typeface="KOHINanumOTF Light"/>
              </a:rPr>
              <a:t>블록</a:t>
            </a: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>
                <a:solidFill>
                  <a:srgbClr val="005F30"/>
                </a:solidFill>
                <a:ea typeface="KOHINanumOTF Light"/>
              </a:rPr>
              <a:t>기능</a:t>
            </a:r>
            <a:r>
              <a:rPr lang="en-US" sz="1200" b="0" i="0" u="none" strike="noStrike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>
                <a:solidFill>
                  <a:srgbClr val="005F30"/>
                </a:solidFill>
                <a:ea typeface="KOHINanumOTF Light"/>
              </a:rPr>
              <a:t>구현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810500" y="6502400"/>
            <a:ext cx="27813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880"/>
              </a:lnSpc>
            </a:pP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게임</a:t>
            </a:r>
            <a:r>
              <a:rPr lang="en-US" sz="1900" b="0" i="0" u="none" strike="noStrike">
                <a:solidFill>
                  <a:srgbClr val="FCF9EC"/>
                </a:solidFill>
                <a:latin typeface="KOHINanumOTF Bold"/>
              </a:rPr>
              <a:t> </a:t>
            </a: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플레이</a:t>
            </a:r>
            <a:r>
              <a:rPr lang="en-US" sz="1900" b="0" i="0" u="none" strike="noStrike">
                <a:solidFill>
                  <a:srgbClr val="FCF9EC"/>
                </a:solidFill>
                <a:latin typeface="KOHINanumOTF Bold"/>
              </a:rPr>
              <a:t> </a:t>
            </a: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구현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620000" y="6946900"/>
            <a:ext cx="35814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880"/>
              </a:lnSpc>
            </a:pPr>
            <a:r>
              <a:rPr lang="en-US" sz="1200" b="0" i="0" u="none" strike="noStrike" dirty="0">
                <a:solidFill>
                  <a:srgbClr val="005F30"/>
                </a:solidFill>
                <a:latin typeface="KOHINanumOTF Light"/>
              </a:rPr>
              <a:t>5</a:t>
            </a:r>
            <a:r>
              <a:rPr lang="ko-KR" sz="1200" b="0" i="0" u="none" strike="noStrike" dirty="0">
                <a:solidFill>
                  <a:srgbClr val="005F30"/>
                </a:solidFill>
                <a:ea typeface="KOHINanumOTF Light"/>
              </a:rPr>
              <a:t>주차</a:t>
            </a:r>
            <a:r>
              <a:rPr lang="en-US" sz="1200" b="0" i="0" u="none" strike="noStrike" dirty="0">
                <a:solidFill>
                  <a:srgbClr val="005F30"/>
                </a:solidFill>
                <a:latin typeface="KOHINanumOTF Light"/>
              </a:rPr>
              <a:t> : </a:t>
            </a:r>
            <a:r>
              <a:rPr lang="ko-KR" sz="1200" b="0" i="0" u="none" strike="noStrike" dirty="0">
                <a:solidFill>
                  <a:srgbClr val="005F30"/>
                </a:solidFill>
                <a:ea typeface="KOHINanumOTF Light"/>
              </a:rPr>
              <a:t>캐릭터</a:t>
            </a:r>
            <a:r>
              <a:rPr lang="en-US" sz="1200" b="0" i="0" u="none" strike="noStrike" dirty="0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 dirty="0">
                <a:solidFill>
                  <a:srgbClr val="005F30"/>
                </a:solidFill>
                <a:ea typeface="KOHINanumOTF Light"/>
              </a:rPr>
              <a:t>움직임</a:t>
            </a:r>
            <a:r>
              <a:rPr lang="en-US" sz="1200" b="0" i="0" u="none" strike="noStrike" dirty="0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 dirty="0">
                <a:solidFill>
                  <a:srgbClr val="005F30"/>
                </a:solidFill>
                <a:ea typeface="KOHINanumOTF Light"/>
              </a:rPr>
              <a:t>구현</a:t>
            </a:r>
            <a:r>
              <a:rPr lang="en-US" sz="1200" b="0" i="0" u="none" strike="noStrike" dirty="0">
                <a:solidFill>
                  <a:srgbClr val="005F30"/>
                </a:solidFill>
                <a:latin typeface="KOHINanumOTF Light"/>
              </a:rPr>
              <a:t>, </a:t>
            </a:r>
            <a:r>
              <a:rPr lang="ko-KR" sz="1200" b="0" i="0" u="none" strike="noStrike" dirty="0">
                <a:solidFill>
                  <a:srgbClr val="005F30"/>
                </a:solidFill>
                <a:ea typeface="KOHINanumOTF Light"/>
              </a:rPr>
              <a:t>캐릭터와</a:t>
            </a:r>
            <a:r>
              <a:rPr lang="en-US" sz="1200" b="0" i="0" u="none" strike="noStrike" dirty="0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 dirty="0">
                <a:solidFill>
                  <a:srgbClr val="005F30"/>
                </a:solidFill>
                <a:ea typeface="KOHINanumOTF Light"/>
              </a:rPr>
              <a:t>블록</a:t>
            </a:r>
            <a:r>
              <a:rPr lang="en-US" sz="1200" b="0" i="0" u="none" strike="noStrike" dirty="0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 dirty="0">
                <a:solidFill>
                  <a:srgbClr val="005F30"/>
                </a:solidFill>
                <a:ea typeface="KOHINanumOTF Light"/>
              </a:rPr>
              <a:t>충돌</a:t>
            </a:r>
            <a:r>
              <a:rPr lang="en-US" sz="1200" b="0" i="0" u="none" strike="noStrike" dirty="0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 dirty="0">
                <a:solidFill>
                  <a:srgbClr val="005F30"/>
                </a:solidFill>
                <a:ea typeface="KOHINanumOTF Light"/>
              </a:rPr>
              <a:t>구현</a:t>
            </a:r>
          </a:p>
          <a:p>
            <a:pPr lvl="0" algn="l">
              <a:lnSpc>
                <a:spcPct val="112880"/>
              </a:lnSpc>
            </a:pPr>
            <a:r>
              <a:rPr lang="en-US" sz="1200" b="0" i="0" u="none" strike="noStrike" dirty="0">
                <a:solidFill>
                  <a:srgbClr val="005F30"/>
                </a:solidFill>
                <a:latin typeface="KOHINanumOTF Light"/>
              </a:rPr>
              <a:t>6</a:t>
            </a:r>
            <a:r>
              <a:rPr lang="ko-KR" sz="1200" b="0" i="0" u="none" strike="noStrike" dirty="0">
                <a:solidFill>
                  <a:srgbClr val="005F30"/>
                </a:solidFill>
                <a:ea typeface="KOHINanumOTF Light"/>
              </a:rPr>
              <a:t>주차</a:t>
            </a:r>
            <a:r>
              <a:rPr lang="en-US" sz="1200" b="0" i="0" u="none" strike="noStrike" dirty="0">
                <a:solidFill>
                  <a:srgbClr val="005F30"/>
                </a:solidFill>
                <a:latin typeface="KOHINanumOTF Light"/>
              </a:rPr>
              <a:t> : </a:t>
            </a:r>
            <a:r>
              <a:rPr lang="ko-KR" sz="1200" b="0" i="0" u="none" strike="noStrike" dirty="0">
                <a:solidFill>
                  <a:srgbClr val="005F30"/>
                </a:solidFill>
                <a:ea typeface="KOHINanumOTF Light"/>
              </a:rPr>
              <a:t>캐릭터와</a:t>
            </a:r>
            <a:r>
              <a:rPr lang="en-US" sz="1200" b="0" i="0" u="none" strike="noStrike" dirty="0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 dirty="0">
                <a:solidFill>
                  <a:srgbClr val="005F30"/>
                </a:solidFill>
                <a:ea typeface="KOHINanumOTF Light"/>
              </a:rPr>
              <a:t>블록의</a:t>
            </a:r>
            <a:r>
              <a:rPr lang="en-US" sz="1200" b="0" i="0" u="none" strike="noStrike" dirty="0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 dirty="0" err="1">
                <a:solidFill>
                  <a:srgbClr val="005F30"/>
                </a:solidFill>
                <a:ea typeface="KOHINanumOTF Light"/>
              </a:rPr>
              <a:t>기믹</a:t>
            </a:r>
            <a:r>
              <a:rPr lang="en-US" sz="1200" b="0" i="0" u="none" strike="noStrike" dirty="0">
                <a:solidFill>
                  <a:srgbClr val="005F30"/>
                </a:solidFill>
                <a:latin typeface="KOHINanumOTF Light"/>
              </a:rPr>
              <a:t> </a:t>
            </a:r>
            <a:r>
              <a:rPr lang="ko-KR" sz="1200" b="0" i="0" u="none" strike="noStrike" dirty="0">
                <a:solidFill>
                  <a:srgbClr val="005F30"/>
                </a:solidFill>
                <a:ea typeface="KOHINanumOTF Light"/>
              </a:rPr>
              <a:t>구현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845800" y="7543800"/>
            <a:ext cx="27813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880"/>
              </a:lnSpc>
            </a:pP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사운드</a:t>
            </a:r>
            <a:r>
              <a:rPr lang="en-US" sz="1900" b="0" i="0" u="none" strike="noStrike">
                <a:solidFill>
                  <a:srgbClr val="FCF9EC"/>
                </a:solidFill>
                <a:latin typeface="KOHINanumOTF Bold"/>
              </a:rPr>
              <a:t> </a:t>
            </a: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추가</a:t>
            </a:r>
            <a:r>
              <a:rPr lang="en-US" sz="1900" b="0" i="0" u="none" strike="noStrike">
                <a:solidFill>
                  <a:srgbClr val="FCF9EC"/>
                </a:solidFill>
                <a:latin typeface="KOHINanumOTF Bold"/>
              </a:rPr>
              <a:t> </a:t>
            </a: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및</a:t>
            </a:r>
            <a:r>
              <a:rPr lang="en-US" sz="1900" b="0" i="0" u="none" strike="noStrike">
                <a:solidFill>
                  <a:srgbClr val="FCF9EC"/>
                </a:solidFill>
                <a:latin typeface="KOHINanumOTF Bold"/>
              </a:rPr>
              <a:t> </a:t>
            </a: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보완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3906500" y="8623300"/>
            <a:ext cx="27813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880"/>
              </a:lnSpc>
            </a:pP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최종</a:t>
            </a:r>
            <a:r>
              <a:rPr lang="en-US" sz="1900" b="0" i="0" u="none" strike="noStrike">
                <a:solidFill>
                  <a:srgbClr val="FCF9EC"/>
                </a:solidFill>
                <a:latin typeface="KOHINanumOTF Bold"/>
              </a:rPr>
              <a:t> </a:t>
            </a:r>
            <a:r>
              <a:rPr lang="ko-KR" sz="1900" b="0" i="0" u="none" strike="noStrike">
                <a:solidFill>
                  <a:srgbClr val="FCF9EC"/>
                </a:solidFill>
                <a:ea typeface="KOHINanumOTF Bold"/>
              </a:rPr>
              <a:t>점검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4533900" y="3517900"/>
            <a:ext cx="15748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005F30"/>
                </a:solidFill>
                <a:latin typeface="KOHIBaeumOTF"/>
              </a:rPr>
              <a:t>3~4</a:t>
            </a:r>
            <a:r>
              <a:rPr lang="ko-KR" sz="2200" b="0" i="0" u="none" strike="noStrike">
                <a:solidFill>
                  <a:srgbClr val="005F30"/>
                </a:solidFill>
                <a:ea typeface="KOHIBaeumOTF"/>
              </a:rPr>
              <a:t>주차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594600" y="3505200"/>
            <a:ext cx="15748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005F30"/>
                </a:solidFill>
                <a:latin typeface="KOHIBaeumOTF"/>
              </a:rPr>
              <a:t>5~6</a:t>
            </a:r>
            <a:r>
              <a:rPr lang="ko-KR" sz="2200" b="0" i="0" u="none" strike="noStrike">
                <a:solidFill>
                  <a:srgbClr val="005F30"/>
                </a:solidFill>
                <a:ea typeface="KOHIBaeumOTF"/>
              </a:rPr>
              <a:t>주차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0629900" y="3517900"/>
            <a:ext cx="12700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005F30"/>
                </a:solidFill>
                <a:latin typeface="KOHIBaeumOTF"/>
              </a:rPr>
              <a:t>7</a:t>
            </a:r>
            <a:r>
              <a:rPr lang="ko-KR" sz="2200" b="0" i="0" u="none" strike="noStrike">
                <a:solidFill>
                  <a:srgbClr val="005F30"/>
                </a:solidFill>
                <a:ea typeface="KOHIBaeumOTF"/>
              </a:rPr>
              <a:t>주차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3703300" y="3517900"/>
            <a:ext cx="12446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005F30"/>
                </a:solidFill>
                <a:latin typeface="KOHIBaeumOTF"/>
              </a:rPr>
              <a:t>8</a:t>
            </a:r>
            <a:r>
              <a:rPr lang="ko-KR" sz="2200" b="0" i="0" u="none" strike="noStrike">
                <a:solidFill>
                  <a:srgbClr val="005F30"/>
                </a:solidFill>
                <a:ea typeface="KOHIBaeumOTF"/>
              </a:rPr>
              <a:t>주차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326</Words>
  <Application>Microsoft Office PowerPoint</Application>
  <PresentationFormat>사용자 지정</PresentationFormat>
  <Paragraphs>101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KOHIBaeumOTF</vt:lpstr>
      <vt:lpstr>KOHINanumOTF Bold</vt:lpstr>
      <vt:lpstr>KOHINanumOTF Light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유영빈(2022180024)</cp:lastModifiedBy>
  <cp:revision>4</cp:revision>
  <dcterms:created xsi:type="dcterms:W3CDTF">2006-08-16T00:00:00Z</dcterms:created>
  <dcterms:modified xsi:type="dcterms:W3CDTF">2024-10-13T03:11:29Z</dcterms:modified>
</cp:coreProperties>
</file>