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Blank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lide Number"/>
          <p:cNvSpPr txBox="1"/>
          <p:nvPr>
            <p:ph type="sldNum" sz="quarter" idx="2"/>
          </p:nvPr>
        </p:nvSpPr>
        <p:spPr>
          <a:xfrm>
            <a:off x="10225439" y="6509742"/>
            <a:ext cx="175717" cy="19208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Line"/>
          <p:cNvSpPr/>
          <p:nvPr/>
        </p:nvSpPr>
        <p:spPr>
          <a:xfrm>
            <a:off x="1399476" y="463819"/>
            <a:ext cx="9393049" cy="1"/>
          </a:xfrm>
          <a:prstGeom prst="line">
            <a:avLst/>
          </a:prstGeom>
          <a:ln w="25400">
            <a:solidFill>
              <a:srgbClr val="87888B"/>
            </a:solidFill>
            <a:miter lim="400000"/>
          </a:ln>
        </p:spPr>
        <p:txBody>
          <a:bodyPr lIns="34290" tIns="34290" rIns="34290" bIns="34290" anchor="ctr"/>
          <a:lstStyle/>
          <a:p>
            <a:pPr algn="l" defTabSz="617220">
              <a:lnSpc>
                <a:spcPct val="100000"/>
              </a:lnSpc>
              <a:defRPr sz="1600" i="0">
                <a:latin typeface="Helvetica"/>
                <a:ea typeface="Helvetica"/>
                <a:cs typeface="Helvetica"/>
                <a:sym typeface="Helvetica"/>
              </a:defRPr>
            </a:pPr>
            <a:endParaRPr sz="800"/>
          </a:p>
        </p:txBody>
      </p:sp>
      <p:sp>
        <p:nvSpPr>
          <p:cNvPr id="1238" name="Line"/>
          <p:cNvSpPr/>
          <p:nvPr/>
        </p:nvSpPr>
        <p:spPr>
          <a:xfrm>
            <a:off x="1399476" y="1251605"/>
            <a:ext cx="9393049" cy="1"/>
          </a:xfrm>
          <a:prstGeom prst="line">
            <a:avLst/>
          </a:prstGeom>
          <a:ln w="25400">
            <a:solidFill>
              <a:srgbClr val="87888B"/>
            </a:solidFill>
            <a:miter lim="400000"/>
          </a:ln>
        </p:spPr>
        <p:txBody>
          <a:bodyPr lIns="34290" tIns="34290" rIns="34290" bIns="34290" anchor="ctr"/>
          <a:lstStyle/>
          <a:p>
            <a:pPr algn="l" defTabSz="617220">
              <a:lnSpc>
                <a:spcPct val="100000"/>
              </a:lnSpc>
              <a:defRPr sz="1600" i="0">
                <a:latin typeface="Helvetica"/>
                <a:ea typeface="Helvetica"/>
                <a:cs typeface="Helvetica"/>
                <a:sym typeface="Helvetica"/>
              </a:defRPr>
            </a:pPr>
            <a:endParaRPr sz="800"/>
          </a:p>
        </p:txBody>
      </p:sp>
      <p:sp>
        <p:nvSpPr>
          <p:cNvPr id="1239" name="Story生命周期"/>
          <p:cNvSpPr txBox="1"/>
          <p:nvPr/>
        </p:nvSpPr>
        <p:spPr>
          <a:xfrm>
            <a:off x="4659960" y="588790"/>
            <a:ext cx="2756535" cy="537845"/>
          </a:xfrm>
          <a:prstGeom prst="rect">
            <a:avLst/>
          </a:prstGeom>
          <a:ln w="12700">
            <a:miter lim="400000"/>
          </a:ln>
        </p:spPr>
        <p:txBody>
          <a:bodyPr wrap="none" lIns="22860" tIns="22860" rIns="22860" bIns="22860" anchor="ctr">
            <a:spAutoFit/>
          </a:bodyPr>
          <a:lstStyle>
            <a:lvl1pPr marL="308610" indent="-308610" defTabSz="617220">
              <a:lnSpc>
                <a:spcPct val="100000"/>
              </a:lnSpc>
              <a:defRPr sz="6400" i="0">
                <a:latin typeface="冬青黑体简体中文 W6" panose="020B0300000000000000" charset="-122"/>
                <a:ea typeface="冬青黑体简体中文 W6" panose="020B0300000000000000" charset="-122"/>
                <a:cs typeface="冬青黑体简体中文 W6" panose="020B0300000000000000" charset="-122"/>
                <a:sym typeface="冬青黑体简体中文 W6" panose="020B0300000000000000" charset="-122"/>
              </a:defRPr>
            </a:lvl1pPr>
          </a:lstStyle>
          <a:p>
            <a:r>
              <a:rPr sz="3200"/>
              <a:t>Story生命周期</a:t>
            </a:r>
            <a:endParaRPr sz="3200"/>
          </a:p>
        </p:txBody>
      </p:sp>
      <p:sp>
        <p:nvSpPr>
          <p:cNvPr id="1240" name="交付期"/>
          <p:cNvSpPr txBox="1"/>
          <p:nvPr/>
        </p:nvSpPr>
        <p:spPr>
          <a:xfrm>
            <a:off x="2198394" y="59546"/>
            <a:ext cx="731520" cy="322580"/>
          </a:xfrm>
          <a:prstGeom prst="rect">
            <a:avLst/>
          </a:prstGeom>
          <a:ln w="12700">
            <a:miter lim="400000"/>
          </a:ln>
        </p:spPr>
        <p:txBody>
          <a:bodyPr wrap="none" lIns="22860" tIns="22860" rIns="22860" bIns="22860" anchor="ctr">
            <a:spAutoFit/>
          </a:bodyPr>
          <a:lstStyle>
            <a:lvl1pPr defTabSz="1114425">
              <a:lnSpc>
                <a:spcPct val="100000"/>
              </a:lnSpc>
              <a:defRPr sz="3600" i="0">
                <a:solidFill>
                  <a:srgbClr val="FFFFFF"/>
                </a:solidFill>
                <a:latin typeface="冬青黑体简体中文 W6" panose="020B0300000000000000" charset="-122"/>
                <a:ea typeface="冬青黑体简体中文 W6" panose="020B0300000000000000" charset="-122"/>
                <a:cs typeface="冬青黑体简体中文 W6" panose="020B0300000000000000" charset="-122"/>
                <a:sym typeface="冬青黑体简体中文 W6" panose="020B0300000000000000" charset="-122"/>
              </a:defRPr>
            </a:lvl1pPr>
          </a:lstStyle>
          <a:p>
            <a:r>
              <a:rPr sz="1800"/>
              <a:t>交付期</a:t>
            </a:r>
            <a:endParaRPr sz="1800"/>
          </a:p>
        </p:txBody>
      </p:sp>
      <p:grpSp>
        <p:nvGrpSpPr>
          <p:cNvPr id="1261" name="Group"/>
          <p:cNvGrpSpPr/>
          <p:nvPr/>
        </p:nvGrpSpPr>
        <p:grpSpPr>
          <a:xfrm>
            <a:off x="1889771" y="4606582"/>
            <a:ext cx="9777242" cy="653829"/>
            <a:chOff x="0" y="0"/>
            <a:chExt cx="19554482" cy="1307656"/>
          </a:xfrm>
        </p:grpSpPr>
        <p:sp>
          <p:nvSpPr>
            <p:cNvPr id="1241" name="Shape"/>
            <p:cNvSpPr/>
            <p:nvPr/>
          </p:nvSpPr>
          <p:spPr>
            <a:xfrm>
              <a:off x="0" y="10289"/>
              <a:ext cx="729303" cy="483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7" h="20460" extrusionOk="0">
                  <a:moveTo>
                    <a:pt x="633" y="17266"/>
                  </a:moveTo>
                  <a:cubicBezTo>
                    <a:pt x="-59" y="15269"/>
                    <a:pt x="380" y="12954"/>
                    <a:pt x="318" y="10759"/>
                  </a:cubicBezTo>
                  <a:cubicBezTo>
                    <a:pt x="259" y="8683"/>
                    <a:pt x="-265" y="6567"/>
                    <a:pt x="175" y="4521"/>
                  </a:cubicBezTo>
                  <a:cubicBezTo>
                    <a:pt x="495" y="3032"/>
                    <a:pt x="1278" y="1877"/>
                    <a:pt x="2235" y="1184"/>
                  </a:cubicBezTo>
                  <a:cubicBezTo>
                    <a:pt x="4579" y="-512"/>
                    <a:pt x="7283" y="741"/>
                    <a:pt x="9868" y="603"/>
                  </a:cubicBezTo>
                  <a:cubicBezTo>
                    <a:pt x="12783" y="446"/>
                    <a:pt x="15977" y="-784"/>
                    <a:pt x="18557" y="801"/>
                  </a:cubicBezTo>
                  <a:cubicBezTo>
                    <a:pt x="19654" y="1476"/>
                    <a:pt x="20450" y="2475"/>
                    <a:pt x="20859" y="4185"/>
                  </a:cubicBezTo>
                  <a:cubicBezTo>
                    <a:pt x="21335" y="6169"/>
                    <a:pt x="20930" y="8298"/>
                    <a:pt x="20859" y="10386"/>
                  </a:cubicBezTo>
                  <a:cubicBezTo>
                    <a:pt x="20760" y="13335"/>
                    <a:pt x="21219" y="16612"/>
                    <a:pt x="19791" y="18726"/>
                  </a:cubicBezTo>
                  <a:cubicBezTo>
                    <a:pt x="18552" y="20560"/>
                    <a:pt x="16783" y="20399"/>
                    <a:pt x="15046" y="20219"/>
                  </a:cubicBezTo>
                  <a:cubicBezTo>
                    <a:pt x="12758" y="19983"/>
                    <a:pt x="10278" y="20009"/>
                    <a:pt x="7883" y="20292"/>
                  </a:cubicBezTo>
                  <a:cubicBezTo>
                    <a:pt x="5045" y="20627"/>
                    <a:pt x="1861" y="20816"/>
                    <a:pt x="633" y="17266"/>
                  </a:cubicBezTo>
                  <a:close/>
                </a:path>
              </a:pathLst>
            </a:custGeom>
            <a:solidFill>
              <a:srgbClr val="C7A57F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000" i="0">
                  <a:solidFill>
                    <a:srgbClr val="FFFFFF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defRPr>
              </a:pPr>
              <a:endParaRPr sz="1500"/>
            </a:p>
          </p:txBody>
        </p:sp>
        <p:sp>
          <p:nvSpPr>
            <p:cNvPr id="1242" name="Shape"/>
            <p:cNvSpPr/>
            <p:nvPr/>
          </p:nvSpPr>
          <p:spPr>
            <a:xfrm>
              <a:off x="942041" y="30867"/>
              <a:ext cx="729304" cy="483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7" h="20460" extrusionOk="0">
                  <a:moveTo>
                    <a:pt x="633" y="17266"/>
                  </a:moveTo>
                  <a:cubicBezTo>
                    <a:pt x="-59" y="15269"/>
                    <a:pt x="380" y="12954"/>
                    <a:pt x="318" y="10759"/>
                  </a:cubicBezTo>
                  <a:cubicBezTo>
                    <a:pt x="259" y="8683"/>
                    <a:pt x="-265" y="6567"/>
                    <a:pt x="175" y="4521"/>
                  </a:cubicBezTo>
                  <a:cubicBezTo>
                    <a:pt x="495" y="3032"/>
                    <a:pt x="1278" y="1877"/>
                    <a:pt x="2235" y="1184"/>
                  </a:cubicBezTo>
                  <a:cubicBezTo>
                    <a:pt x="4579" y="-512"/>
                    <a:pt x="7283" y="741"/>
                    <a:pt x="9868" y="603"/>
                  </a:cubicBezTo>
                  <a:cubicBezTo>
                    <a:pt x="12783" y="446"/>
                    <a:pt x="15977" y="-784"/>
                    <a:pt x="18557" y="801"/>
                  </a:cubicBezTo>
                  <a:cubicBezTo>
                    <a:pt x="19654" y="1476"/>
                    <a:pt x="20450" y="2475"/>
                    <a:pt x="20859" y="4185"/>
                  </a:cubicBezTo>
                  <a:cubicBezTo>
                    <a:pt x="21335" y="6169"/>
                    <a:pt x="20930" y="8298"/>
                    <a:pt x="20859" y="10386"/>
                  </a:cubicBezTo>
                  <a:cubicBezTo>
                    <a:pt x="20760" y="13335"/>
                    <a:pt x="21219" y="16612"/>
                    <a:pt x="19791" y="18726"/>
                  </a:cubicBezTo>
                  <a:cubicBezTo>
                    <a:pt x="18552" y="20560"/>
                    <a:pt x="16783" y="20399"/>
                    <a:pt x="15046" y="20219"/>
                  </a:cubicBezTo>
                  <a:cubicBezTo>
                    <a:pt x="12758" y="19983"/>
                    <a:pt x="10278" y="20009"/>
                    <a:pt x="7883" y="20292"/>
                  </a:cubicBezTo>
                  <a:cubicBezTo>
                    <a:pt x="5045" y="20627"/>
                    <a:pt x="1861" y="20816"/>
                    <a:pt x="633" y="17266"/>
                  </a:cubicBezTo>
                  <a:close/>
                </a:path>
              </a:pathLst>
            </a:custGeom>
            <a:solidFill>
              <a:srgbClr val="C7A57F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000" i="0">
                  <a:solidFill>
                    <a:srgbClr val="FFFFFF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defRPr>
              </a:pPr>
              <a:endParaRPr sz="1500"/>
            </a:p>
          </p:txBody>
        </p:sp>
        <p:sp>
          <p:nvSpPr>
            <p:cNvPr id="1243" name="Shape"/>
            <p:cNvSpPr/>
            <p:nvPr/>
          </p:nvSpPr>
          <p:spPr>
            <a:xfrm>
              <a:off x="1884083" y="30867"/>
              <a:ext cx="729304" cy="483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7" h="20460" extrusionOk="0">
                  <a:moveTo>
                    <a:pt x="633" y="17266"/>
                  </a:moveTo>
                  <a:cubicBezTo>
                    <a:pt x="-59" y="15269"/>
                    <a:pt x="380" y="12954"/>
                    <a:pt x="318" y="10759"/>
                  </a:cubicBezTo>
                  <a:cubicBezTo>
                    <a:pt x="259" y="8683"/>
                    <a:pt x="-265" y="6567"/>
                    <a:pt x="175" y="4521"/>
                  </a:cubicBezTo>
                  <a:cubicBezTo>
                    <a:pt x="495" y="3032"/>
                    <a:pt x="1278" y="1877"/>
                    <a:pt x="2235" y="1184"/>
                  </a:cubicBezTo>
                  <a:cubicBezTo>
                    <a:pt x="4579" y="-512"/>
                    <a:pt x="7283" y="741"/>
                    <a:pt x="9868" y="603"/>
                  </a:cubicBezTo>
                  <a:cubicBezTo>
                    <a:pt x="12783" y="446"/>
                    <a:pt x="15977" y="-784"/>
                    <a:pt x="18557" y="801"/>
                  </a:cubicBezTo>
                  <a:cubicBezTo>
                    <a:pt x="19654" y="1476"/>
                    <a:pt x="20450" y="2475"/>
                    <a:pt x="20859" y="4185"/>
                  </a:cubicBezTo>
                  <a:cubicBezTo>
                    <a:pt x="21335" y="6169"/>
                    <a:pt x="20930" y="8298"/>
                    <a:pt x="20859" y="10386"/>
                  </a:cubicBezTo>
                  <a:cubicBezTo>
                    <a:pt x="20760" y="13335"/>
                    <a:pt x="21219" y="16612"/>
                    <a:pt x="19791" y="18726"/>
                  </a:cubicBezTo>
                  <a:cubicBezTo>
                    <a:pt x="18552" y="20560"/>
                    <a:pt x="16783" y="20399"/>
                    <a:pt x="15046" y="20219"/>
                  </a:cubicBezTo>
                  <a:cubicBezTo>
                    <a:pt x="12758" y="19983"/>
                    <a:pt x="10278" y="20009"/>
                    <a:pt x="7883" y="20292"/>
                  </a:cubicBezTo>
                  <a:cubicBezTo>
                    <a:pt x="5045" y="20627"/>
                    <a:pt x="1861" y="20816"/>
                    <a:pt x="633" y="17266"/>
                  </a:cubicBezTo>
                  <a:close/>
                </a:path>
              </a:pathLst>
            </a:custGeom>
            <a:solidFill>
              <a:srgbClr val="C7A57F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000" i="0">
                  <a:solidFill>
                    <a:srgbClr val="FFFFFF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defRPr>
              </a:pPr>
              <a:endParaRPr sz="1500"/>
            </a:p>
          </p:txBody>
        </p:sp>
        <p:sp>
          <p:nvSpPr>
            <p:cNvPr id="1244" name="Shape"/>
            <p:cNvSpPr/>
            <p:nvPr/>
          </p:nvSpPr>
          <p:spPr>
            <a:xfrm>
              <a:off x="0" y="634189"/>
              <a:ext cx="729303" cy="483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7" h="20460" extrusionOk="0">
                  <a:moveTo>
                    <a:pt x="633" y="17266"/>
                  </a:moveTo>
                  <a:cubicBezTo>
                    <a:pt x="-59" y="15269"/>
                    <a:pt x="380" y="12954"/>
                    <a:pt x="318" y="10759"/>
                  </a:cubicBezTo>
                  <a:cubicBezTo>
                    <a:pt x="259" y="8683"/>
                    <a:pt x="-265" y="6567"/>
                    <a:pt x="175" y="4521"/>
                  </a:cubicBezTo>
                  <a:cubicBezTo>
                    <a:pt x="495" y="3032"/>
                    <a:pt x="1278" y="1877"/>
                    <a:pt x="2235" y="1184"/>
                  </a:cubicBezTo>
                  <a:cubicBezTo>
                    <a:pt x="4579" y="-512"/>
                    <a:pt x="7283" y="741"/>
                    <a:pt x="9868" y="603"/>
                  </a:cubicBezTo>
                  <a:cubicBezTo>
                    <a:pt x="12783" y="446"/>
                    <a:pt x="15977" y="-784"/>
                    <a:pt x="18557" y="801"/>
                  </a:cubicBezTo>
                  <a:cubicBezTo>
                    <a:pt x="19654" y="1476"/>
                    <a:pt x="20450" y="2475"/>
                    <a:pt x="20859" y="4185"/>
                  </a:cubicBezTo>
                  <a:cubicBezTo>
                    <a:pt x="21335" y="6169"/>
                    <a:pt x="20930" y="8298"/>
                    <a:pt x="20859" y="10386"/>
                  </a:cubicBezTo>
                  <a:cubicBezTo>
                    <a:pt x="20760" y="13335"/>
                    <a:pt x="21219" y="16612"/>
                    <a:pt x="19791" y="18726"/>
                  </a:cubicBezTo>
                  <a:cubicBezTo>
                    <a:pt x="18552" y="20560"/>
                    <a:pt x="16783" y="20399"/>
                    <a:pt x="15046" y="20219"/>
                  </a:cubicBezTo>
                  <a:cubicBezTo>
                    <a:pt x="12758" y="19983"/>
                    <a:pt x="10278" y="20009"/>
                    <a:pt x="7883" y="20292"/>
                  </a:cubicBezTo>
                  <a:cubicBezTo>
                    <a:pt x="5045" y="20627"/>
                    <a:pt x="1861" y="20816"/>
                    <a:pt x="633" y="17266"/>
                  </a:cubicBezTo>
                  <a:close/>
                </a:path>
              </a:pathLst>
            </a:custGeom>
            <a:solidFill>
              <a:srgbClr val="C7A57F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000" i="0">
                  <a:solidFill>
                    <a:srgbClr val="FFFFFF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defRPr>
              </a:pPr>
              <a:endParaRPr sz="1500"/>
            </a:p>
          </p:txBody>
        </p:sp>
        <p:sp>
          <p:nvSpPr>
            <p:cNvPr id="1245" name="Shape"/>
            <p:cNvSpPr/>
            <p:nvPr/>
          </p:nvSpPr>
          <p:spPr>
            <a:xfrm>
              <a:off x="942041" y="654768"/>
              <a:ext cx="729304" cy="483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7" h="20460" extrusionOk="0">
                  <a:moveTo>
                    <a:pt x="633" y="17266"/>
                  </a:moveTo>
                  <a:cubicBezTo>
                    <a:pt x="-59" y="15269"/>
                    <a:pt x="380" y="12954"/>
                    <a:pt x="318" y="10759"/>
                  </a:cubicBezTo>
                  <a:cubicBezTo>
                    <a:pt x="259" y="8683"/>
                    <a:pt x="-265" y="6567"/>
                    <a:pt x="175" y="4521"/>
                  </a:cubicBezTo>
                  <a:cubicBezTo>
                    <a:pt x="495" y="3032"/>
                    <a:pt x="1278" y="1877"/>
                    <a:pt x="2235" y="1184"/>
                  </a:cubicBezTo>
                  <a:cubicBezTo>
                    <a:pt x="4579" y="-512"/>
                    <a:pt x="7283" y="741"/>
                    <a:pt x="9868" y="603"/>
                  </a:cubicBezTo>
                  <a:cubicBezTo>
                    <a:pt x="12783" y="446"/>
                    <a:pt x="15977" y="-784"/>
                    <a:pt x="18557" y="801"/>
                  </a:cubicBezTo>
                  <a:cubicBezTo>
                    <a:pt x="19654" y="1476"/>
                    <a:pt x="20450" y="2475"/>
                    <a:pt x="20859" y="4185"/>
                  </a:cubicBezTo>
                  <a:cubicBezTo>
                    <a:pt x="21335" y="6169"/>
                    <a:pt x="20930" y="8298"/>
                    <a:pt x="20859" y="10386"/>
                  </a:cubicBezTo>
                  <a:cubicBezTo>
                    <a:pt x="20760" y="13335"/>
                    <a:pt x="21219" y="16612"/>
                    <a:pt x="19791" y="18726"/>
                  </a:cubicBezTo>
                  <a:cubicBezTo>
                    <a:pt x="18552" y="20560"/>
                    <a:pt x="16783" y="20399"/>
                    <a:pt x="15046" y="20219"/>
                  </a:cubicBezTo>
                  <a:cubicBezTo>
                    <a:pt x="12758" y="19983"/>
                    <a:pt x="10278" y="20009"/>
                    <a:pt x="7883" y="20292"/>
                  </a:cubicBezTo>
                  <a:cubicBezTo>
                    <a:pt x="5045" y="20627"/>
                    <a:pt x="1861" y="20816"/>
                    <a:pt x="633" y="17266"/>
                  </a:cubicBezTo>
                  <a:close/>
                </a:path>
              </a:pathLst>
            </a:custGeom>
            <a:solidFill>
              <a:srgbClr val="C7A57F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000" i="0">
                  <a:solidFill>
                    <a:srgbClr val="FFFFFF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defRPr>
              </a:pPr>
              <a:endParaRPr sz="1500"/>
            </a:p>
          </p:txBody>
        </p:sp>
        <p:sp>
          <p:nvSpPr>
            <p:cNvPr id="1246" name="Shape"/>
            <p:cNvSpPr/>
            <p:nvPr/>
          </p:nvSpPr>
          <p:spPr>
            <a:xfrm>
              <a:off x="3481703" y="0"/>
              <a:ext cx="729304" cy="483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7" h="20460" extrusionOk="0">
                  <a:moveTo>
                    <a:pt x="633" y="17266"/>
                  </a:moveTo>
                  <a:cubicBezTo>
                    <a:pt x="-59" y="15269"/>
                    <a:pt x="380" y="12954"/>
                    <a:pt x="318" y="10759"/>
                  </a:cubicBezTo>
                  <a:cubicBezTo>
                    <a:pt x="259" y="8683"/>
                    <a:pt x="-265" y="6567"/>
                    <a:pt x="175" y="4521"/>
                  </a:cubicBezTo>
                  <a:cubicBezTo>
                    <a:pt x="495" y="3032"/>
                    <a:pt x="1278" y="1877"/>
                    <a:pt x="2235" y="1184"/>
                  </a:cubicBezTo>
                  <a:cubicBezTo>
                    <a:pt x="4579" y="-512"/>
                    <a:pt x="7283" y="741"/>
                    <a:pt x="9868" y="603"/>
                  </a:cubicBezTo>
                  <a:cubicBezTo>
                    <a:pt x="12783" y="446"/>
                    <a:pt x="15977" y="-784"/>
                    <a:pt x="18557" y="801"/>
                  </a:cubicBezTo>
                  <a:cubicBezTo>
                    <a:pt x="19654" y="1476"/>
                    <a:pt x="20450" y="2475"/>
                    <a:pt x="20859" y="4185"/>
                  </a:cubicBezTo>
                  <a:cubicBezTo>
                    <a:pt x="21335" y="6169"/>
                    <a:pt x="20930" y="8298"/>
                    <a:pt x="20859" y="10386"/>
                  </a:cubicBezTo>
                  <a:cubicBezTo>
                    <a:pt x="20760" y="13335"/>
                    <a:pt x="21219" y="16612"/>
                    <a:pt x="19791" y="18726"/>
                  </a:cubicBezTo>
                  <a:cubicBezTo>
                    <a:pt x="18552" y="20560"/>
                    <a:pt x="16783" y="20399"/>
                    <a:pt x="15046" y="20219"/>
                  </a:cubicBezTo>
                  <a:cubicBezTo>
                    <a:pt x="12758" y="19983"/>
                    <a:pt x="10278" y="20009"/>
                    <a:pt x="7883" y="20292"/>
                  </a:cubicBezTo>
                  <a:cubicBezTo>
                    <a:pt x="5045" y="20627"/>
                    <a:pt x="1861" y="20816"/>
                    <a:pt x="633" y="17266"/>
                  </a:cubicBezTo>
                  <a:close/>
                </a:path>
              </a:pathLst>
            </a:custGeom>
            <a:solidFill>
              <a:srgbClr val="C7A57F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000" i="0">
                  <a:solidFill>
                    <a:srgbClr val="FFFFFF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defRPr>
              </a:pPr>
              <a:endParaRPr sz="1500"/>
            </a:p>
          </p:txBody>
        </p:sp>
        <p:sp>
          <p:nvSpPr>
            <p:cNvPr id="1247" name="Shape"/>
            <p:cNvSpPr/>
            <p:nvPr/>
          </p:nvSpPr>
          <p:spPr>
            <a:xfrm>
              <a:off x="4423745" y="20578"/>
              <a:ext cx="729304" cy="483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7" h="20460" extrusionOk="0">
                  <a:moveTo>
                    <a:pt x="633" y="17266"/>
                  </a:moveTo>
                  <a:cubicBezTo>
                    <a:pt x="-59" y="15269"/>
                    <a:pt x="380" y="12954"/>
                    <a:pt x="318" y="10759"/>
                  </a:cubicBezTo>
                  <a:cubicBezTo>
                    <a:pt x="259" y="8683"/>
                    <a:pt x="-265" y="6567"/>
                    <a:pt x="175" y="4521"/>
                  </a:cubicBezTo>
                  <a:cubicBezTo>
                    <a:pt x="495" y="3032"/>
                    <a:pt x="1278" y="1877"/>
                    <a:pt x="2235" y="1184"/>
                  </a:cubicBezTo>
                  <a:cubicBezTo>
                    <a:pt x="4579" y="-512"/>
                    <a:pt x="7283" y="741"/>
                    <a:pt x="9868" y="603"/>
                  </a:cubicBezTo>
                  <a:cubicBezTo>
                    <a:pt x="12783" y="446"/>
                    <a:pt x="15977" y="-784"/>
                    <a:pt x="18557" y="801"/>
                  </a:cubicBezTo>
                  <a:cubicBezTo>
                    <a:pt x="19654" y="1476"/>
                    <a:pt x="20450" y="2475"/>
                    <a:pt x="20859" y="4185"/>
                  </a:cubicBezTo>
                  <a:cubicBezTo>
                    <a:pt x="21335" y="6169"/>
                    <a:pt x="20930" y="8298"/>
                    <a:pt x="20859" y="10386"/>
                  </a:cubicBezTo>
                  <a:cubicBezTo>
                    <a:pt x="20760" y="13335"/>
                    <a:pt x="21219" y="16612"/>
                    <a:pt x="19791" y="18726"/>
                  </a:cubicBezTo>
                  <a:cubicBezTo>
                    <a:pt x="18552" y="20560"/>
                    <a:pt x="16783" y="20399"/>
                    <a:pt x="15046" y="20219"/>
                  </a:cubicBezTo>
                  <a:cubicBezTo>
                    <a:pt x="12758" y="19983"/>
                    <a:pt x="10278" y="20009"/>
                    <a:pt x="7883" y="20292"/>
                  </a:cubicBezTo>
                  <a:cubicBezTo>
                    <a:pt x="5045" y="20627"/>
                    <a:pt x="1861" y="20816"/>
                    <a:pt x="633" y="17266"/>
                  </a:cubicBezTo>
                  <a:close/>
                </a:path>
              </a:pathLst>
            </a:custGeom>
            <a:solidFill>
              <a:srgbClr val="C7A57F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000" i="0">
                  <a:solidFill>
                    <a:srgbClr val="FFFFFF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defRPr>
              </a:pPr>
              <a:endParaRPr sz="1500"/>
            </a:p>
          </p:txBody>
        </p:sp>
        <p:sp>
          <p:nvSpPr>
            <p:cNvPr id="1248" name="Shape"/>
            <p:cNvSpPr/>
            <p:nvPr/>
          </p:nvSpPr>
          <p:spPr>
            <a:xfrm>
              <a:off x="5365787" y="20578"/>
              <a:ext cx="729303" cy="483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7" h="20460" extrusionOk="0">
                  <a:moveTo>
                    <a:pt x="633" y="17266"/>
                  </a:moveTo>
                  <a:cubicBezTo>
                    <a:pt x="-59" y="15269"/>
                    <a:pt x="380" y="12954"/>
                    <a:pt x="318" y="10759"/>
                  </a:cubicBezTo>
                  <a:cubicBezTo>
                    <a:pt x="259" y="8683"/>
                    <a:pt x="-265" y="6567"/>
                    <a:pt x="175" y="4521"/>
                  </a:cubicBezTo>
                  <a:cubicBezTo>
                    <a:pt x="495" y="3032"/>
                    <a:pt x="1278" y="1877"/>
                    <a:pt x="2235" y="1184"/>
                  </a:cubicBezTo>
                  <a:cubicBezTo>
                    <a:pt x="4579" y="-512"/>
                    <a:pt x="7283" y="741"/>
                    <a:pt x="9868" y="603"/>
                  </a:cubicBezTo>
                  <a:cubicBezTo>
                    <a:pt x="12783" y="446"/>
                    <a:pt x="15977" y="-784"/>
                    <a:pt x="18557" y="801"/>
                  </a:cubicBezTo>
                  <a:cubicBezTo>
                    <a:pt x="19654" y="1476"/>
                    <a:pt x="20450" y="2475"/>
                    <a:pt x="20859" y="4185"/>
                  </a:cubicBezTo>
                  <a:cubicBezTo>
                    <a:pt x="21335" y="6169"/>
                    <a:pt x="20930" y="8298"/>
                    <a:pt x="20859" y="10386"/>
                  </a:cubicBezTo>
                  <a:cubicBezTo>
                    <a:pt x="20760" y="13335"/>
                    <a:pt x="21219" y="16612"/>
                    <a:pt x="19791" y="18726"/>
                  </a:cubicBezTo>
                  <a:cubicBezTo>
                    <a:pt x="18552" y="20560"/>
                    <a:pt x="16783" y="20399"/>
                    <a:pt x="15046" y="20219"/>
                  </a:cubicBezTo>
                  <a:cubicBezTo>
                    <a:pt x="12758" y="19983"/>
                    <a:pt x="10278" y="20009"/>
                    <a:pt x="7883" y="20292"/>
                  </a:cubicBezTo>
                  <a:cubicBezTo>
                    <a:pt x="5045" y="20627"/>
                    <a:pt x="1861" y="20816"/>
                    <a:pt x="633" y="17266"/>
                  </a:cubicBezTo>
                  <a:close/>
                </a:path>
              </a:pathLst>
            </a:custGeom>
            <a:solidFill>
              <a:srgbClr val="C7A57F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000" i="0">
                  <a:solidFill>
                    <a:srgbClr val="FFFFFF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defRPr>
              </a:pPr>
              <a:endParaRPr sz="1500"/>
            </a:p>
          </p:txBody>
        </p:sp>
        <p:sp>
          <p:nvSpPr>
            <p:cNvPr id="1249" name="Shape"/>
            <p:cNvSpPr/>
            <p:nvPr/>
          </p:nvSpPr>
          <p:spPr>
            <a:xfrm>
              <a:off x="7451492" y="99696"/>
              <a:ext cx="729304" cy="483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7" h="20460" extrusionOk="0">
                  <a:moveTo>
                    <a:pt x="633" y="17266"/>
                  </a:moveTo>
                  <a:cubicBezTo>
                    <a:pt x="-59" y="15269"/>
                    <a:pt x="380" y="12954"/>
                    <a:pt x="318" y="10759"/>
                  </a:cubicBezTo>
                  <a:cubicBezTo>
                    <a:pt x="259" y="8683"/>
                    <a:pt x="-265" y="6567"/>
                    <a:pt x="175" y="4521"/>
                  </a:cubicBezTo>
                  <a:cubicBezTo>
                    <a:pt x="495" y="3032"/>
                    <a:pt x="1278" y="1877"/>
                    <a:pt x="2235" y="1184"/>
                  </a:cubicBezTo>
                  <a:cubicBezTo>
                    <a:pt x="4579" y="-512"/>
                    <a:pt x="7283" y="741"/>
                    <a:pt x="9868" y="603"/>
                  </a:cubicBezTo>
                  <a:cubicBezTo>
                    <a:pt x="12783" y="446"/>
                    <a:pt x="15977" y="-784"/>
                    <a:pt x="18557" y="801"/>
                  </a:cubicBezTo>
                  <a:cubicBezTo>
                    <a:pt x="19654" y="1476"/>
                    <a:pt x="20450" y="2475"/>
                    <a:pt x="20859" y="4185"/>
                  </a:cubicBezTo>
                  <a:cubicBezTo>
                    <a:pt x="21335" y="6169"/>
                    <a:pt x="20930" y="8298"/>
                    <a:pt x="20859" y="10386"/>
                  </a:cubicBezTo>
                  <a:cubicBezTo>
                    <a:pt x="20760" y="13335"/>
                    <a:pt x="21219" y="16612"/>
                    <a:pt x="19791" y="18726"/>
                  </a:cubicBezTo>
                  <a:cubicBezTo>
                    <a:pt x="18552" y="20560"/>
                    <a:pt x="16783" y="20399"/>
                    <a:pt x="15046" y="20219"/>
                  </a:cubicBezTo>
                  <a:cubicBezTo>
                    <a:pt x="12758" y="19983"/>
                    <a:pt x="10278" y="20009"/>
                    <a:pt x="7883" y="20292"/>
                  </a:cubicBezTo>
                  <a:cubicBezTo>
                    <a:pt x="5045" y="20627"/>
                    <a:pt x="1861" y="20816"/>
                    <a:pt x="633" y="17266"/>
                  </a:cubicBezTo>
                  <a:close/>
                </a:path>
              </a:pathLst>
            </a:custGeom>
            <a:solidFill>
              <a:srgbClr val="C7A57F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000" i="0">
                  <a:solidFill>
                    <a:srgbClr val="FFFFFF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defRPr>
              </a:pPr>
              <a:endParaRPr sz="1500"/>
            </a:p>
          </p:txBody>
        </p:sp>
        <p:sp>
          <p:nvSpPr>
            <p:cNvPr id="1250" name="Shape"/>
            <p:cNvSpPr/>
            <p:nvPr/>
          </p:nvSpPr>
          <p:spPr>
            <a:xfrm>
              <a:off x="7451492" y="804530"/>
              <a:ext cx="729304" cy="483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7" h="20460" extrusionOk="0">
                  <a:moveTo>
                    <a:pt x="633" y="17266"/>
                  </a:moveTo>
                  <a:cubicBezTo>
                    <a:pt x="-59" y="15269"/>
                    <a:pt x="380" y="12954"/>
                    <a:pt x="318" y="10759"/>
                  </a:cubicBezTo>
                  <a:cubicBezTo>
                    <a:pt x="259" y="8683"/>
                    <a:pt x="-265" y="6567"/>
                    <a:pt x="175" y="4521"/>
                  </a:cubicBezTo>
                  <a:cubicBezTo>
                    <a:pt x="495" y="3032"/>
                    <a:pt x="1278" y="1877"/>
                    <a:pt x="2235" y="1184"/>
                  </a:cubicBezTo>
                  <a:cubicBezTo>
                    <a:pt x="4579" y="-512"/>
                    <a:pt x="7283" y="741"/>
                    <a:pt x="9868" y="603"/>
                  </a:cubicBezTo>
                  <a:cubicBezTo>
                    <a:pt x="12783" y="446"/>
                    <a:pt x="15977" y="-784"/>
                    <a:pt x="18557" y="801"/>
                  </a:cubicBezTo>
                  <a:cubicBezTo>
                    <a:pt x="19654" y="1476"/>
                    <a:pt x="20450" y="2475"/>
                    <a:pt x="20859" y="4185"/>
                  </a:cubicBezTo>
                  <a:cubicBezTo>
                    <a:pt x="21335" y="6169"/>
                    <a:pt x="20930" y="8298"/>
                    <a:pt x="20859" y="10386"/>
                  </a:cubicBezTo>
                  <a:cubicBezTo>
                    <a:pt x="20760" y="13335"/>
                    <a:pt x="21219" y="16612"/>
                    <a:pt x="19791" y="18726"/>
                  </a:cubicBezTo>
                  <a:cubicBezTo>
                    <a:pt x="18552" y="20560"/>
                    <a:pt x="16783" y="20399"/>
                    <a:pt x="15046" y="20219"/>
                  </a:cubicBezTo>
                  <a:cubicBezTo>
                    <a:pt x="12758" y="19983"/>
                    <a:pt x="10278" y="20009"/>
                    <a:pt x="7883" y="20292"/>
                  </a:cubicBezTo>
                  <a:cubicBezTo>
                    <a:pt x="5045" y="20627"/>
                    <a:pt x="1861" y="20816"/>
                    <a:pt x="633" y="17266"/>
                  </a:cubicBezTo>
                  <a:close/>
                </a:path>
              </a:pathLst>
            </a:custGeom>
            <a:solidFill>
              <a:srgbClr val="C7A57F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000" i="0">
                  <a:solidFill>
                    <a:srgbClr val="FFFFFF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defRPr>
              </a:pPr>
              <a:endParaRPr sz="1500"/>
            </a:p>
          </p:txBody>
        </p:sp>
        <p:sp>
          <p:nvSpPr>
            <p:cNvPr id="1251" name="Shape"/>
            <p:cNvSpPr/>
            <p:nvPr/>
          </p:nvSpPr>
          <p:spPr>
            <a:xfrm>
              <a:off x="8431001" y="824539"/>
              <a:ext cx="729304" cy="483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7" h="20460" extrusionOk="0">
                  <a:moveTo>
                    <a:pt x="633" y="17266"/>
                  </a:moveTo>
                  <a:cubicBezTo>
                    <a:pt x="-59" y="15269"/>
                    <a:pt x="380" y="12954"/>
                    <a:pt x="318" y="10759"/>
                  </a:cubicBezTo>
                  <a:cubicBezTo>
                    <a:pt x="259" y="8683"/>
                    <a:pt x="-265" y="6567"/>
                    <a:pt x="175" y="4521"/>
                  </a:cubicBezTo>
                  <a:cubicBezTo>
                    <a:pt x="495" y="3032"/>
                    <a:pt x="1278" y="1877"/>
                    <a:pt x="2235" y="1184"/>
                  </a:cubicBezTo>
                  <a:cubicBezTo>
                    <a:pt x="4579" y="-512"/>
                    <a:pt x="7283" y="741"/>
                    <a:pt x="9868" y="603"/>
                  </a:cubicBezTo>
                  <a:cubicBezTo>
                    <a:pt x="12783" y="446"/>
                    <a:pt x="15977" y="-784"/>
                    <a:pt x="18557" y="801"/>
                  </a:cubicBezTo>
                  <a:cubicBezTo>
                    <a:pt x="19654" y="1476"/>
                    <a:pt x="20450" y="2475"/>
                    <a:pt x="20859" y="4185"/>
                  </a:cubicBezTo>
                  <a:cubicBezTo>
                    <a:pt x="21335" y="6169"/>
                    <a:pt x="20930" y="8298"/>
                    <a:pt x="20859" y="10386"/>
                  </a:cubicBezTo>
                  <a:cubicBezTo>
                    <a:pt x="20760" y="13335"/>
                    <a:pt x="21219" y="16612"/>
                    <a:pt x="19791" y="18726"/>
                  </a:cubicBezTo>
                  <a:cubicBezTo>
                    <a:pt x="18552" y="20560"/>
                    <a:pt x="16783" y="20399"/>
                    <a:pt x="15046" y="20219"/>
                  </a:cubicBezTo>
                  <a:cubicBezTo>
                    <a:pt x="12758" y="19983"/>
                    <a:pt x="10278" y="20009"/>
                    <a:pt x="7883" y="20292"/>
                  </a:cubicBezTo>
                  <a:cubicBezTo>
                    <a:pt x="5045" y="20627"/>
                    <a:pt x="1861" y="20816"/>
                    <a:pt x="633" y="17266"/>
                  </a:cubicBezTo>
                  <a:close/>
                </a:path>
              </a:pathLst>
            </a:custGeom>
            <a:solidFill>
              <a:srgbClr val="C7A57F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000" i="0">
                  <a:solidFill>
                    <a:srgbClr val="FFFFFF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defRPr>
              </a:pPr>
              <a:endParaRPr sz="1500"/>
            </a:p>
          </p:txBody>
        </p:sp>
        <p:sp>
          <p:nvSpPr>
            <p:cNvPr id="1252" name="Shape"/>
            <p:cNvSpPr/>
            <p:nvPr/>
          </p:nvSpPr>
          <p:spPr>
            <a:xfrm>
              <a:off x="10735167" y="10289"/>
              <a:ext cx="729303" cy="483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7" h="20460" extrusionOk="0">
                  <a:moveTo>
                    <a:pt x="633" y="17266"/>
                  </a:moveTo>
                  <a:cubicBezTo>
                    <a:pt x="-59" y="15269"/>
                    <a:pt x="380" y="12954"/>
                    <a:pt x="318" y="10759"/>
                  </a:cubicBezTo>
                  <a:cubicBezTo>
                    <a:pt x="259" y="8683"/>
                    <a:pt x="-265" y="6567"/>
                    <a:pt x="175" y="4521"/>
                  </a:cubicBezTo>
                  <a:cubicBezTo>
                    <a:pt x="495" y="3032"/>
                    <a:pt x="1278" y="1877"/>
                    <a:pt x="2235" y="1184"/>
                  </a:cubicBezTo>
                  <a:cubicBezTo>
                    <a:pt x="4579" y="-512"/>
                    <a:pt x="7283" y="741"/>
                    <a:pt x="9868" y="603"/>
                  </a:cubicBezTo>
                  <a:cubicBezTo>
                    <a:pt x="12783" y="446"/>
                    <a:pt x="15977" y="-784"/>
                    <a:pt x="18557" y="801"/>
                  </a:cubicBezTo>
                  <a:cubicBezTo>
                    <a:pt x="19654" y="1476"/>
                    <a:pt x="20450" y="2475"/>
                    <a:pt x="20859" y="4185"/>
                  </a:cubicBezTo>
                  <a:cubicBezTo>
                    <a:pt x="21335" y="6169"/>
                    <a:pt x="20930" y="8298"/>
                    <a:pt x="20859" y="10386"/>
                  </a:cubicBezTo>
                  <a:cubicBezTo>
                    <a:pt x="20760" y="13335"/>
                    <a:pt x="21219" y="16612"/>
                    <a:pt x="19791" y="18726"/>
                  </a:cubicBezTo>
                  <a:cubicBezTo>
                    <a:pt x="18552" y="20560"/>
                    <a:pt x="16783" y="20399"/>
                    <a:pt x="15046" y="20219"/>
                  </a:cubicBezTo>
                  <a:cubicBezTo>
                    <a:pt x="12758" y="19983"/>
                    <a:pt x="10278" y="20009"/>
                    <a:pt x="7883" y="20292"/>
                  </a:cubicBezTo>
                  <a:cubicBezTo>
                    <a:pt x="5045" y="20627"/>
                    <a:pt x="1861" y="20816"/>
                    <a:pt x="633" y="17266"/>
                  </a:cubicBezTo>
                  <a:close/>
                </a:path>
              </a:pathLst>
            </a:custGeom>
            <a:solidFill>
              <a:srgbClr val="C7A57F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000" i="0">
                  <a:solidFill>
                    <a:srgbClr val="FFFFFF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defRPr>
              </a:pPr>
              <a:endParaRPr sz="1500"/>
            </a:p>
          </p:txBody>
        </p:sp>
        <p:sp>
          <p:nvSpPr>
            <p:cNvPr id="1253" name="Shape"/>
            <p:cNvSpPr/>
            <p:nvPr/>
          </p:nvSpPr>
          <p:spPr>
            <a:xfrm>
              <a:off x="14331711" y="44897"/>
              <a:ext cx="729303" cy="483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7" h="20460" extrusionOk="0">
                  <a:moveTo>
                    <a:pt x="633" y="17266"/>
                  </a:moveTo>
                  <a:cubicBezTo>
                    <a:pt x="-59" y="15269"/>
                    <a:pt x="380" y="12954"/>
                    <a:pt x="318" y="10759"/>
                  </a:cubicBezTo>
                  <a:cubicBezTo>
                    <a:pt x="259" y="8683"/>
                    <a:pt x="-265" y="6567"/>
                    <a:pt x="175" y="4521"/>
                  </a:cubicBezTo>
                  <a:cubicBezTo>
                    <a:pt x="495" y="3032"/>
                    <a:pt x="1278" y="1877"/>
                    <a:pt x="2235" y="1184"/>
                  </a:cubicBezTo>
                  <a:cubicBezTo>
                    <a:pt x="4579" y="-512"/>
                    <a:pt x="7283" y="741"/>
                    <a:pt x="9868" y="603"/>
                  </a:cubicBezTo>
                  <a:cubicBezTo>
                    <a:pt x="12783" y="446"/>
                    <a:pt x="15977" y="-784"/>
                    <a:pt x="18557" y="801"/>
                  </a:cubicBezTo>
                  <a:cubicBezTo>
                    <a:pt x="19654" y="1476"/>
                    <a:pt x="20450" y="2475"/>
                    <a:pt x="20859" y="4185"/>
                  </a:cubicBezTo>
                  <a:cubicBezTo>
                    <a:pt x="21335" y="6169"/>
                    <a:pt x="20930" y="8298"/>
                    <a:pt x="20859" y="10386"/>
                  </a:cubicBezTo>
                  <a:cubicBezTo>
                    <a:pt x="20760" y="13335"/>
                    <a:pt x="21219" y="16612"/>
                    <a:pt x="19791" y="18726"/>
                  </a:cubicBezTo>
                  <a:cubicBezTo>
                    <a:pt x="18552" y="20560"/>
                    <a:pt x="16783" y="20399"/>
                    <a:pt x="15046" y="20219"/>
                  </a:cubicBezTo>
                  <a:cubicBezTo>
                    <a:pt x="12758" y="19983"/>
                    <a:pt x="10278" y="20009"/>
                    <a:pt x="7883" y="20292"/>
                  </a:cubicBezTo>
                  <a:cubicBezTo>
                    <a:pt x="5045" y="20627"/>
                    <a:pt x="1861" y="20816"/>
                    <a:pt x="633" y="17266"/>
                  </a:cubicBezTo>
                  <a:close/>
                </a:path>
              </a:pathLst>
            </a:custGeom>
            <a:solidFill>
              <a:srgbClr val="C7A57F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000" i="0">
                  <a:solidFill>
                    <a:srgbClr val="FFFFFF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defRPr>
              </a:pPr>
              <a:endParaRPr sz="1500"/>
            </a:p>
          </p:txBody>
        </p:sp>
        <p:sp>
          <p:nvSpPr>
            <p:cNvPr id="1254" name="Shape"/>
            <p:cNvSpPr/>
            <p:nvPr/>
          </p:nvSpPr>
          <p:spPr>
            <a:xfrm>
              <a:off x="15271170" y="44897"/>
              <a:ext cx="729303" cy="483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7" h="20460" extrusionOk="0">
                  <a:moveTo>
                    <a:pt x="633" y="17266"/>
                  </a:moveTo>
                  <a:cubicBezTo>
                    <a:pt x="-59" y="15269"/>
                    <a:pt x="380" y="12954"/>
                    <a:pt x="318" y="10759"/>
                  </a:cubicBezTo>
                  <a:cubicBezTo>
                    <a:pt x="259" y="8683"/>
                    <a:pt x="-265" y="6567"/>
                    <a:pt x="175" y="4521"/>
                  </a:cubicBezTo>
                  <a:cubicBezTo>
                    <a:pt x="495" y="3032"/>
                    <a:pt x="1278" y="1877"/>
                    <a:pt x="2235" y="1184"/>
                  </a:cubicBezTo>
                  <a:cubicBezTo>
                    <a:pt x="4579" y="-512"/>
                    <a:pt x="7283" y="741"/>
                    <a:pt x="9868" y="603"/>
                  </a:cubicBezTo>
                  <a:cubicBezTo>
                    <a:pt x="12783" y="446"/>
                    <a:pt x="15977" y="-784"/>
                    <a:pt x="18557" y="801"/>
                  </a:cubicBezTo>
                  <a:cubicBezTo>
                    <a:pt x="19654" y="1476"/>
                    <a:pt x="20450" y="2475"/>
                    <a:pt x="20859" y="4185"/>
                  </a:cubicBezTo>
                  <a:cubicBezTo>
                    <a:pt x="21335" y="6169"/>
                    <a:pt x="20930" y="8298"/>
                    <a:pt x="20859" y="10386"/>
                  </a:cubicBezTo>
                  <a:cubicBezTo>
                    <a:pt x="20760" y="13335"/>
                    <a:pt x="21219" y="16612"/>
                    <a:pt x="19791" y="18726"/>
                  </a:cubicBezTo>
                  <a:cubicBezTo>
                    <a:pt x="18552" y="20560"/>
                    <a:pt x="16783" y="20399"/>
                    <a:pt x="15046" y="20219"/>
                  </a:cubicBezTo>
                  <a:cubicBezTo>
                    <a:pt x="12758" y="19983"/>
                    <a:pt x="10278" y="20009"/>
                    <a:pt x="7883" y="20292"/>
                  </a:cubicBezTo>
                  <a:cubicBezTo>
                    <a:pt x="5045" y="20627"/>
                    <a:pt x="1861" y="20816"/>
                    <a:pt x="633" y="17266"/>
                  </a:cubicBezTo>
                  <a:close/>
                </a:path>
              </a:pathLst>
            </a:custGeom>
            <a:solidFill>
              <a:srgbClr val="C7A57F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000" i="0">
                  <a:solidFill>
                    <a:srgbClr val="FFFFFF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defRPr>
              </a:pPr>
              <a:endParaRPr sz="1500"/>
            </a:p>
          </p:txBody>
        </p:sp>
        <p:sp>
          <p:nvSpPr>
            <p:cNvPr id="1255" name="Shape"/>
            <p:cNvSpPr/>
            <p:nvPr/>
          </p:nvSpPr>
          <p:spPr>
            <a:xfrm>
              <a:off x="16241262" y="10289"/>
              <a:ext cx="729304" cy="483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7" h="20460" extrusionOk="0">
                  <a:moveTo>
                    <a:pt x="633" y="17266"/>
                  </a:moveTo>
                  <a:cubicBezTo>
                    <a:pt x="-59" y="15269"/>
                    <a:pt x="380" y="12954"/>
                    <a:pt x="318" y="10759"/>
                  </a:cubicBezTo>
                  <a:cubicBezTo>
                    <a:pt x="259" y="8683"/>
                    <a:pt x="-265" y="6567"/>
                    <a:pt x="175" y="4521"/>
                  </a:cubicBezTo>
                  <a:cubicBezTo>
                    <a:pt x="495" y="3032"/>
                    <a:pt x="1278" y="1877"/>
                    <a:pt x="2235" y="1184"/>
                  </a:cubicBezTo>
                  <a:cubicBezTo>
                    <a:pt x="4579" y="-512"/>
                    <a:pt x="7283" y="741"/>
                    <a:pt x="9868" y="603"/>
                  </a:cubicBezTo>
                  <a:cubicBezTo>
                    <a:pt x="12783" y="446"/>
                    <a:pt x="15977" y="-784"/>
                    <a:pt x="18557" y="801"/>
                  </a:cubicBezTo>
                  <a:cubicBezTo>
                    <a:pt x="19654" y="1476"/>
                    <a:pt x="20450" y="2475"/>
                    <a:pt x="20859" y="4185"/>
                  </a:cubicBezTo>
                  <a:cubicBezTo>
                    <a:pt x="21335" y="6169"/>
                    <a:pt x="20930" y="8298"/>
                    <a:pt x="20859" y="10386"/>
                  </a:cubicBezTo>
                  <a:cubicBezTo>
                    <a:pt x="20760" y="13335"/>
                    <a:pt x="21219" y="16612"/>
                    <a:pt x="19791" y="18726"/>
                  </a:cubicBezTo>
                  <a:cubicBezTo>
                    <a:pt x="18552" y="20560"/>
                    <a:pt x="16783" y="20399"/>
                    <a:pt x="15046" y="20219"/>
                  </a:cubicBezTo>
                  <a:cubicBezTo>
                    <a:pt x="12758" y="19983"/>
                    <a:pt x="10278" y="20009"/>
                    <a:pt x="7883" y="20292"/>
                  </a:cubicBezTo>
                  <a:cubicBezTo>
                    <a:pt x="5045" y="20627"/>
                    <a:pt x="1861" y="20816"/>
                    <a:pt x="633" y="17266"/>
                  </a:cubicBezTo>
                  <a:close/>
                </a:path>
              </a:pathLst>
            </a:custGeom>
            <a:solidFill>
              <a:srgbClr val="C7A57F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000" i="0">
                  <a:solidFill>
                    <a:srgbClr val="FFFFFF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defRPr>
              </a:pPr>
              <a:endParaRPr sz="1500"/>
            </a:p>
          </p:txBody>
        </p:sp>
        <p:sp>
          <p:nvSpPr>
            <p:cNvPr id="1256" name="Shape"/>
            <p:cNvSpPr/>
            <p:nvPr/>
          </p:nvSpPr>
          <p:spPr>
            <a:xfrm>
              <a:off x="14338917" y="659753"/>
              <a:ext cx="729303" cy="483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7" h="20460" extrusionOk="0">
                  <a:moveTo>
                    <a:pt x="633" y="17266"/>
                  </a:moveTo>
                  <a:cubicBezTo>
                    <a:pt x="-59" y="15269"/>
                    <a:pt x="380" y="12954"/>
                    <a:pt x="318" y="10759"/>
                  </a:cubicBezTo>
                  <a:cubicBezTo>
                    <a:pt x="259" y="8683"/>
                    <a:pt x="-265" y="6567"/>
                    <a:pt x="175" y="4521"/>
                  </a:cubicBezTo>
                  <a:cubicBezTo>
                    <a:pt x="495" y="3032"/>
                    <a:pt x="1278" y="1877"/>
                    <a:pt x="2235" y="1184"/>
                  </a:cubicBezTo>
                  <a:cubicBezTo>
                    <a:pt x="4579" y="-512"/>
                    <a:pt x="7283" y="741"/>
                    <a:pt x="9868" y="603"/>
                  </a:cubicBezTo>
                  <a:cubicBezTo>
                    <a:pt x="12783" y="446"/>
                    <a:pt x="15977" y="-784"/>
                    <a:pt x="18557" y="801"/>
                  </a:cubicBezTo>
                  <a:cubicBezTo>
                    <a:pt x="19654" y="1476"/>
                    <a:pt x="20450" y="2475"/>
                    <a:pt x="20859" y="4185"/>
                  </a:cubicBezTo>
                  <a:cubicBezTo>
                    <a:pt x="21335" y="6169"/>
                    <a:pt x="20930" y="8298"/>
                    <a:pt x="20859" y="10386"/>
                  </a:cubicBezTo>
                  <a:cubicBezTo>
                    <a:pt x="20760" y="13335"/>
                    <a:pt x="21219" y="16612"/>
                    <a:pt x="19791" y="18726"/>
                  </a:cubicBezTo>
                  <a:cubicBezTo>
                    <a:pt x="18552" y="20560"/>
                    <a:pt x="16783" y="20399"/>
                    <a:pt x="15046" y="20219"/>
                  </a:cubicBezTo>
                  <a:cubicBezTo>
                    <a:pt x="12758" y="19983"/>
                    <a:pt x="10278" y="20009"/>
                    <a:pt x="7883" y="20292"/>
                  </a:cubicBezTo>
                  <a:cubicBezTo>
                    <a:pt x="5045" y="20627"/>
                    <a:pt x="1861" y="20816"/>
                    <a:pt x="633" y="17266"/>
                  </a:cubicBezTo>
                  <a:close/>
                </a:path>
              </a:pathLst>
            </a:custGeom>
            <a:solidFill>
              <a:srgbClr val="C7A57F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000" i="0">
                  <a:solidFill>
                    <a:srgbClr val="FFFFFF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defRPr>
              </a:pPr>
              <a:endParaRPr sz="1500"/>
            </a:p>
          </p:txBody>
        </p:sp>
        <p:sp>
          <p:nvSpPr>
            <p:cNvPr id="1257" name="Shape"/>
            <p:cNvSpPr/>
            <p:nvPr/>
          </p:nvSpPr>
          <p:spPr>
            <a:xfrm>
              <a:off x="17904293" y="10289"/>
              <a:ext cx="729303" cy="483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7" h="20460" extrusionOk="0">
                  <a:moveTo>
                    <a:pt x="633" y="17266"/>
                  </a:moveTo>
                  <a:cubicBezTo>
                    <a:pt x="-59" y="15269"/>
                    <a:pt x="380" y="12954"/>
                    <a:pt x="318" y="10759"/>
                  </a:cubicBezTo>
                  <a:cubicBezTo>
                    <a:pt x="259" y="8683"/>
                    <a:pt x="-265" y="6567"/>
                    <a:pt x="175" y="4521"/>
                  </a:cubicBezTo>
                  <a:cubicBezTo>
                    <a:pt x="495" y="3032"/>
                    <a:pt x="1278" y="1877"/>
                    <a:pt x="2235" y="1184"/>
                  </a:cubicBezTo>
                  <a:cubicBezTo>
                    <a:pt x="4579" y="-512"/>
                    <a:pt x="7283" y="741"/>
                    <a:pt x="9868" y="603"/>
                  </a:cubicBezTo>
                  <a:cubicBezTo>
                    <a:pt x="12783" y="446"/>
                    <a:pt x="15977" y="-784"/>
                    <a:pt x="18557" y="801"/>
                  </a:cubicBezTo>
                  <a:cubicBezTo>
                    <a:pt x="19654" y="1476"/>
                    <a:pt x="20450" y="2475"/>
                    <a:pt x="20859" y="4185"/>
                  </a:cubicBezTo>
                  <a:cubicBezTo>
                    <a:pt x="21335" y="6169"/>
                    <a:pt x="20930" y="8298"/>
                    <a:pt x="20859" y="10386"/>
                  </a:cubicBezTo>
                  <a:cubicBezTo>
                    <a:pt x="20760" y="13335"/>
                    <a:pt x="21219" y="16612"/>
                    <a:pt x="19791" y="18726"/>
                  </a:cubicBezTo>
                  <a:cubicBezTo>
                    <a:pt x="18552" y="20560"/>
                    <a:pt x="16783" y="20399"/>
                    <a:pt x="15046" y="20219"/>
                  </a:cubicBezTo>
                  <a:cubicBezTo>
                    <a:pt x="12758" y="19983"/>
                    <a:pt x="10278" y="20009"/>
                    <a:pt x="7883" y="20292"/>
                  </a:cubicBezTo>
                  <a:cubicBezTo>
                    <a:pt x="5045" y="20627"/>
                    <a:pt x="1861" y="20816"/>
                    <a:pt x="633" y="17266"/>
                  </a:cubicBezTo>
                  <a:close/>
                </a:path>
              </a:pathLst>
            </a:custGeom>
            <a:solidFill>
              <a:srgbClr val="C7A57F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000" i="0">
                  <a:solidFill>
                    <a:srgbClr val="FFFFFF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defRPr>
              </a:pPr>
              <a:endParaRPr sz="1500"/>
            </a:p>
          </p:txBody>
        </p:sp>
        <p:sp>
          <p:nvSpPr>
            <p:cNvPr id="1258" name="Shape"/>
            <p:cNvSpPr/>
            <p:nvPr/>
          </p:nvSpPr>
          <p:spPr>
            <a:xfrm>
              <a:off x="18825179" y="0"/>
              <a:ext cx="729304" cy="483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7" h="20460" extrusionOk="0">
                  <a:moveTo>
                    <a:pt x="633" y="17266"/>
                  </a:moveTo>
                  <a:cubicBezTo>
                    <a:pt x="-59" y="15269"/>
                    <a:pt x="380" y="12954"/>
                    <a:pt x="318" y="10759"/>
                  </a:cubicBezTo>
                  <a:cubicBezTo>
                    <a:pt x="259" y="8683"/>
                    <a:pt x="-265" y="6567"/>
                    <a:pt x="175" y="4521"/>
                  </a:cubicBezTo>
                  <a:cubicBezTo>
                    <a:pt x="495" y="3032"/>
                    <a:pt x="1278" y="1877"/>
                    <a:pt x="2235" y="1184"/>
                  </a:cubicBezTo>
                  <a:cubicBezTo>
                    <a:pt x="4579" y="-512"/>
                    <a:pt x="7283" y="741"/>
                    <a:pt x="9868" y="603"/>
                  </a:cubicBezTo>
                  <a:cubicBezTo>
                    <a:pt x="12783" y="446"/>
                    <a:pt x="15977" y="-784"/>
                    <a:pt x="18557" y="801"/>
                  </a:cubicBezTo>
                  <a:cubicBezTo>
                    <a:pt x="19654" y="1476"/>
                    <a:pt x="20450" y="2475"/>
                    <a:pt x="20859" y="4185"/>
                  </a:cubicBezTo>
                  <a:cubicBezTo>
                    <a:pt x="21335" y="6169"/>
                    <a:pt x="20930" y="8298"/>
                    <a:pt x="20859" y="10386"/>
                  </a:cubicBezTo>
                  <a:cubicBezTo>
                    <a:pt x="20760" y="13335"/>
                    <a:pt x="21219" y="16612"/>
                    <a:pt x="19791" y="18726"/>
                  </a:cubicBezTo>
                  <a:cubicBezTo>
                    <a:pt x="18552" y="20560"/>
                    <a:pt x="16783" y="20399"/>
                    <a:pt x="15046" y="20219"/>
                  </a:cubicBezTo>
                  <a:cubicBezTo>
                    <a:pt x="12758" y="19983"/>
                    <a:pt x="10278" y="20009"/>
                    <a:pt x="7883" y="20292"/>
                  </a:cubicBezTo>
                  <a:cubicBezTo>
                    <a:pt x="5045" y="20627"/>
                    <a:pt x="1861" y="20816"/>
                    <a:pt x="633" y="17266"/>
                  </a:cubicBezTo>
                  <a:close/>
                </a:path>
              </a:pathLst>
            </a:custGeom>
            <a:solidFill>
              <a:srgbClr val="C7A57F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000" i="0">
                  <a:solidFill>
                    <a:srgbClr val="FFFFFF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defRPr>
              </a:pPr>
              <a:endParaRPr sz="1500"/>
            </a:p>
          </p:txBody>
        </p:sp>
        <p:sp>
          <p:nvSpPr>
            <p:cNvPr id="1259" name="Shape"/>
            <p:cNvSpPr/>
            <p:nvPr/>
          </p:nvSpPr>
          <p:spPr>
            <a:xfrm>
              <a:off x="18825179" y="644479"/>
              <a:ext cx="729304" cy="483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7" h="20460" extrusionOk="0">
                  <a:moveTo>
                    <a:pt x="633" y="17266"/>
                  </a:moveTo>
                  <a:cubicBezTo>
                    <a:pt x="-59" y="15269"/>
                    <a:pt x="380" y="12954"/>
                    <a:pt x="318" y="10759"/>
                  </a:cubicBezTo>
                  <a:cubicBezTo>
                    <a:pt x="259" y="8683"/>
                    <a:pt x="-265" y="6567"/>
                    <a:pt x="175" y="4521"/>
                  </a:cubicBezTo>
                  <a:cubicBezTo>
                    <a:pt x="495" y="3032"/>
                    <a:pt x="1278" y="1877"/>
                    <a:pt x="2235" y="1184"/>
                  </a:cubicBezTo>
                  <a:cubicBezTo>
                    <a:pt x="4579" y="-512"/>
                    <a:pt x="7283" y="741"/>
                    <a:pt x="9868" y="603"/>
                  </a:cubicBezTo>
                  <a:cubicBezTo>
                    <a:pt x="12783" y="446"/>
                    <a:pt x="15977" y="-784"/>
                    <a:pt x="18557" y="801"/>
                  </a:cubicBezTo>
                  <a:cubicBezTo>
                    <a:pt x="19654" y="1476"/>
                    <a:pt x="20450" y="2475"/>
                    <a:pt x="20859" y="4185"/>
                  </a:cubicBezTo>
                  <a:cubicBezTo>
                    <a:pt x="21335" y="6169"/>
                    <a:pt x="20930" y="8298"/>
                    <a:pt x="20859" y="10386"/>
                  </a:cubicBezTo>
                  <a:cubicBezTo>
                    <a:pt x="20760" y="13335"/>
                    <a:pt x="21219" y="16612"/>
                    <a:pt x="19791" y="18726"/>
                  </a:cubicBezTo>
                  <a:cubicBezTo>
                    <a:pt x="18552" y="20560"/>
                    <a:pt x="16783" y="20399"/>
                    <a:pt x="15046" y="20219"/>
                  </a:cubicBezTo>
                  <a:cubicBezTo>
                    <a:pt x="12758" y="19983"/>
                    <a:pt x="10278" y="20009"/>
                    <a:pt x="7883" y="20292"/>
                  </a:cubicBezTo>
                  <a:cubicBezTo>
                    <a:pt x="5045" y="20627"/>
                    <a:pt x="1861" y="20816"/>
                    <a:pt x="633" y="17266"/>
                  </a:cubicBezTo>
                  <a:close/>
                </a:path>
              </a:pathLst>
            </a:custGeom>
            <a:solidFill>
              <a:srgbClr val="C7A57F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000" i="0">
                  <a:solidFill>
                    <a:srgbClr val="FFFFFF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defRPr>
              </a:pPr>
              <a:endParaRPr sz="1500"/>
            </a:p>
          </p:txBody>
        </p:sp>
        <p:sp>
          <p:nvSpPr>
            <p:cNvPr id="1260" name="Shape"/>
            <p:cNvSpPr/>
            <p:nvPr/>
          </p:nvSpPr>
          <p:spPr>
            <a:xfrm>
              <a:off x="17904293" y="659753"/>
              <a:ext cx="729303" cy="483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7" h="20460" extrusionOk="0">
                  <a:moveTo>
                    <a:pt x="633" y="17266"/>
                  </a:moveTo>
                  <a:cubicBezTo>
                    <a:pt x="-59" y="15269"/>
                    <a:pt x="380" y="12954"/>
                    <a:pt x="318" y="10759"/>
                  </a:cubicBezTo>
                  <a:cubicBezTo>
                    <a:pt x="259" y="8683"/>
                    <a:pt x="-265" y="6567"/>
                    <a:pt x="175" y="4521"/>
                  </a:cubicBezTo>
                  <a:cubicBezTo>
                    <a:pt x="495" y="3032"/>
                    <a:pt x="1278" y="1877"/>
                    <a:pt x="2235" y="1184"/>
                  </a:cubicBezTo>
                  <a:cubicBezTo>
                    <a:pt x="4579" y="-512"/>
                    <a:pt x="7283" y="741"/>
                    <a:pt x="9868" y="603"/>
                  </a:cubicBezTo>
                  <a:cubicBezTo>
                    <a:pt x="12783" y="446"/>
                    <a:pt x="15977" y="-784"/>
                    <a:pt x="18557" y="801"/>
                  </a:cubicBezTo>
                  <a:cubicBezTo>
                    <a:pt x="19654" y="1476"/>
                    <a:pt x="20450" y="2475"/>
                    <a:pt x="20859" y="4185"/>
                  </a:cubicBezTo>
                  <a:cubicBezTo>
                    <a:pt x="21335" y="6169"/>
                    <a:pt x="20930" y="8298"/>
                    <a:pt x="20859" y="10386"/>
                  </a:cubicBezTo>
                  <a:cubicBezTo>
                    <a:pt x="20760" y="13335"/>
                    <a:pt x="21219" y="16612"/>
                    <a:pt x="19791" y="18726"/>
                  </a:cubicBezTo>
                  <a:cubicBezTo>
                    <a:pt x="18552" y="20560"/>
                    <a:pt x="16783" y="20399"/>
                    <a:pt x="15046" y="20219"/>
                  </a:cubicBezTo>
                  <a:cubicBezTo>
                    <a:pt x="12758" y="19983"/>
                    <a:pt x="10278" y="20009"/>
                    <a:pt x="7883" y="20292"/>
                  </a:cubicBezTo>
                  <a:cubicBezTo>
                    <a:pt x="5045" y="20627"/>
                    <a:pt x="1861" y="20816"/>
                    <a:pt x="633" y="17266"/>
                  </a:cubicBezTo>
                  <a:close/>
                </a:path>
              </a:pathLst>
            </a:custGeom>
            <a:solidFill>
              <a:srgbClr val="C7A57F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000" i="0">
                  <a:solidFill>
                    <a:srgbClr val="FFFFFF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defRPr>
              </a:pPr>
              <a:endParaRPr sz="1500"/>
            </a:p>
          </p:txBody>
        </p:sp>
      </p:grpSp>
      <p:sp>
        <p:nvSpPr>
          <p:cNvPr id="1262" name="Shape"/>
          <p:cNvSpPr/>
          <p:nvPr/>
        </p:nvSpPr>
        <p:spPr>
          <a:xfrm>
            <a:off x="587668" y="4063728"/>
            <a:ext cx="586044" cy="388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7" h="20460" extrusionOk="0">
                <a:moveTo>
                  <a:pt x="633" y="17266"/>
                </a:moveTo>
                <a:cubicBezTo>
                  <a:pt x="-59" y="15269"/>
                  <a:pt x="380" y="12954"/>
                  <a:pt x="318" y="10759"/>
                </a:cubicBezTo>
                <a:cubicBezTo>
                  <a:pt x="259" y="8683"/>
                  <a:pt x="-265" y="6567"/>
                  <a:pt x="175" y="4521"/>
                </a:cubicBezTo>
                <a:cubicBezTo>
                  <a:pt x="495" y="3032"/>
                  <a:pt x="1278" y="1877"/>
                  <a:pt x="2235" y="1184"/>
                </a:cubicBezTo>
                <a:cubicBezTo>
                  <a:pt x="4579" y="-512"/>
                  <a:pt x="7283" y="741"/>
                  <a:pt x="9868" y="603"/>
                </a:cubicBezTo>
                <a:cubicBezTo>
                  <a:pt x="12783" y="446"/>
                  <a:pt x="15977" y="-784"/>
                  <a:pt x="18557" y="801"/>
                </a:cubicBezTo>
                <a:cubicBezTo>
                  <a:pt x="19654" y="1476"/>
                  <a:pt x="20450" y="2475"/>
                  <a:pt x="20859" y="4185"/>
                </a:cubicBezTo>
                <a:cubicBezTo>
                  <a:pt x="21335" y="6169"/>
                  <a:pt x="20930" y="8298"/>
                  <a:pt x="20859" y="10386"/>
                </a:cubicBezTo>
                <a:cubicBezTo>
                  <a:pt x="20760" y="13335"/>
                  <a:pt x="21219" y="16612"/>
                  <a:pt x="19791" y="18726"/>
                </a:cubicBezTo>
                <a:cubicBezTo>
                  <a:pt x="18552" y="20560"/>
                  <a:pt x="16783" y="20399"/>
                  <a:pt x="15046" y="20219"/>
                </a:cubicBezTo>
                <a:cubicBezTo>
                  <a:pt x="12758" y="19983"/>
                  <a:pt x="10278" y="20009"/>
                  <a:pt x="7883" y="20292"/>
                </a:cubicBezTo>
                <a:cubicBezTo>
                  <a:pt x="5045" y="20627"/>
                  <a:pt x="1861" y="20816"/>
                  <a:pt x="633" y="17266"/>
                </a:cubicBezTo>
                <a:close/>
              </a:path>
            </a:pathLst>
          </a:custGeom>
          <a:solidFill>
            <a:srgbClr val="C7A57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825500">
              <a:lnSpc>
                <a:spcPct val="100000"/>
              </a:lnSpc>
              <a:defRPr sz="3000" i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sz="1500"/>
          </a:p>
        </p:txBody>
      </p:sp>
      <p:sp>
        <p:nvSpPr>
          <p:cNvPr id="1263" name="Line"/>
          <p:cNvSpPr/>
          <p:nvPr/>
        </p:nvSpPr>
        <p:spPr>
          <a:xfrm>
            <a:off x="261759" y="4258385"/>
            <a:ext cx="116928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defTabSz="825500">
              <a:lnSpc>
                <a:spcPct val="100000"/>
              </a:lnSpc>
              <a:defRPr sz="3200"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264" name="Circle"/>
          <p:cNvSpPr/>
          <p:nvPr/>
        </p:nvSpPr>
        <p:spPr>
          <a:xfrm>
            <a:off x="1595521" y="4165751"/>
            <a:ext cx="185268" cy="185268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pPr defTabSz="825500">
              <a:lnSpc>
                <a:spcPct val="100000"/>
              </a:lnSpc>
              <a:defRPr sz="3200"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265" name="IteratioN…"/>
          <p:cNvSpPr txBox="1"/>
          <p:nvPr/>
        </p:nvSpPr>
        <p:spPr>
          <a:xfrm>
            <a:off x="1967337" y="3808633"/>
            <a:ext cx="1160291" cy="762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454" tIns="26454" rIns="26454" bIns="26454" anchor="ctr"/>
          <a:lstStyle/>
          <a:p>
            <a:pPr marL="60325" marR="60325" defTabSz="1905000">
              <a:lnSpc>
                <a:spcPct val="100000"/>
              </a:lnSpc>
              <a:buFont typeface="Open Sans"/>
              <a:defRPr sz="2800" i="0" cap="all" spc="-84">
                <a:uFill>
                  <a:solidFill>
                    <a:srgbClr val="FFFFFF"/>
                  </a:solidFill>
                </a:uFill>
                <a:latin typeface="冬青黑体简体中文 W6" panose="020B0300000000000000" charset="-122"/>
                <a:ea typeface="冬青黑体简体中文 W6" panose="020B0300000000000000" charset="-122"/>
                <a:cs typeface="冬青黑体简体中文 W6" panose="020B0300000000000000" charset="-122"/>
                <a:sym typeface="冬青黑体简体中文 W6" panose="020B0300000000000000" charset="-122"/>
              </a:defRPr>
            </a:pPr>
            <a:r>
              <a:rPr sz="1400"/>
              <a:t>IteratioN</a:t>
            </a:r>
            <a:endParaRPr sz="1400"/>
          </a:p>
          <a:p>
            <a:pPr marL="60325" marR="60325" defTabSz="1905000">
              <a:lnSpc>
                <a:spcPct val="100000"/>
              </a:lnSpc>
              <a:buFont typeface="Open Sans"/>
              <a:defRPr sz="2800" i="0" cap="all" spc="-84">
                <a:uFill>
                  <a:solidFill>
                    <a:srgbClr val="FFFFFF"/>
                  </a:solidFill>
                </a:uFill>
                <a:latin typeface="冬青黑体简体中文 W6" panose="020B0300000000000000" charset="-122"/>
                <a:ea typeface="冬青黑体简体中文 W6" panose="020B0300000000000000" charset="-122"/>
                <a:cs typeface="冬青黑体简体中文 W6" panose="020B0300000000000000" charset="-122"/>
                <a:sym typeface="冬青黑体简体中文 W6" panose="020B0300000000000000" charset="-122"/>
              </a:defRPr>
            </a:pPr>
            <a:r>
              <a:rPr sz="1400"/>
              <a:t>Backlog</a:t>
            </a:r>
            <a:endParaRPr sz="1400"/>
          </a:p>
        </p:txBody>
      </p:sp>
      <p:sp>
        <p:nvSpPr>
          <p:cNvPr id="1266" name="Circle"/>
          <p:cNvSpPr/>
          <p:nvPr/>
        </p:nvSpPr>
        <p:spPr>
          <a:xfrm>
            <a:off x="3363533" y="4165751"/>
            <a:ext cx="185268" cy="185268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pPr defTabSz="825500">
              <a:lnSpc>
                <a:spcPct val="100000"/>
              </a:lnSpc>
              <a:defRPr sz="3200"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267" name="Circle"/>
          <p:cNvSpPr/>
          <p:nvPr/>
        </p:nvSpPr>
        <p:spPr>
          <a:xfrm>
            <a:off x="5131545" y="4165751"/>
            <a:ext cx="185268" cy="185268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pPr defTabSz="825500">
              <a:lnSpc>
                <a:spcPct val="100000"/>
              </a:lnSpc>
              <a:defRPr sz="3200"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268" name="in dev"/>
          <p:cNvSpPr txBox="1"/>
          <p:nvPr/>
        </p:nvSpPr>
        <p:spPr>
          <a:xfrm>
            <a:off x="3969282" y="4113522"/>
            <a:ext cx="741781" cy="28747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454" tIns="26454" rIns="26454" bIns="26454" anchor="ctr"/>
          <a:lstStyle>
            <a:lvl1pPr marL="60325" marR="60325" defTabSz="1905000">
              <a:lnSpc>
                <a:spcPct val="70000"/>
              </a:lnSpc>
              <a:buFont typeface="Open Sans"/>
              <a:defRPr sz="2800" i="0" cap="all" spc="-84">
                <a:uFill>
                  <a:solidFill>
                    <a:srgbClr val="FFFFFF"/>
                  </a:solidFill>
                </a:uFill>
                <a:latin typeface="冬青黑体简体中文 W6" panose="020B0300000000000000" charset="-122"/>
                <a:ea typeface="冬青黑体简体中文 W6" panose="020B0300000000000000" charset="-122"/>
                <a:cs typeface="冬青黑体简体中文 W6" panose="020B0300000000000000" charset="-122"/>
                <a:sym typeface="冬青黑体简体中文 W6" panose="020B0300000000000000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sz="1400"/>
              <a:t>in dev</a:t>
            </a:r>
            <a:endParaRPr sz="1400"/>
          </a:p>
        </p:txBody>
      </p:sp>
      <p:sp>
        <p:nvSpPr>
          <p:cNvPr id="1269" name="IN qa"/>
          <p:cNvSpPr txBox="1"/>
          <p:nvPr/>
        </p:nvSpPr>
        <p:spPr>
          <a:xfrm>
            <a:off x="5675995" y="3973310"/>
            <a:ext cx="923875" cy="5448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454" tIns="26454" rIns="26454" bIns="26454" anchor="ctr"/>
          <a:lstStyle>
            <a:lvl1pPr marL="60325" marR="60325" defTabSz="1905000">
              <a:lnSpc>
                <a:spcPct val="70000"/>
              </a:lnSpc>
              <a:buFont typeface="Open Sans"/>
              <a:defRPr sz="2800" i="0" cap="all" spc="-84">
                <a:uFill>
                  <a:solidFill>
                    <a:srgbClr val="FFFFFF"/>
                  </a:solidFill>
                </a:uFill>
                <a:latin typeface="冬青黑体简体中文 W6" panose="020B0300000000000000" charset="-122"/>
                <a:ea typeface="冬青黑体简体中文 W6" panose="020B0300000000000000" charset="-122"/>
                <a:cs typeface="冬青黑体简体中文 W6" panose="020B0300000000000000" charset="-122"/>
                <a:sym typeface="冬青黑体简体中文 W6" panose="020B0300000000000000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sz="1400"/>
              <a:t>IN qa</a:t>
            </a:r>
            <a:endParaRPr sz="1400"/>
          </a:p>
        </p:txBody>
      </p:sp>
      <p:sp>
        <p:nvSpPr>
          <p:cNvPr id="1270" name="QA DONE"/>
          <p:cNvSpPr txBox="1"/>
          <p:nvPr/>
        </p:nvSpPr>
        <p:spPr>
          <a:xfrm>
            <a:off x="7386847" y="4113522"/>
            <a:ext cx="1045184" cy="28747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454" tIns="26454" rIns="26454" bIns="26454" anchor="ctr"/>
          <a:lstStyle>
            <a:lvl1pPr marL="60325" marR="60325" defTabSz="1905000">
              <a:lnSpc>
                <a:spcPct val="70000"/>
              </a:lnSpc>
              <a:buFont typeface="Open Sans"/>
              <a:defRPr sz="2800" i="0" cap="all" spc="-84">
                <a:uFill>
                  <a:solidFill>
                    <a:srgbClr val="FFFFFF"/>
                  </a:solidFill>
                </a:uFill>
                <a:latin typeface="冬青黑体简体中文 W6" panose="020B0300000000000000" charset="-122"/>
                <a:ea typeface="冬青黑体简体中文 W6" panose="020B0300000000000000" charset="-122"/>
                <a:cs typeface="冬青黑体简体中文 W6" panose="020B0300000000000000" charset="-122"/>
                <a:sym typeface="冬青黑体简体中文 W6" panose="020B0300000000000000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sz="1400"/>
              <a:t>QA DONE</a:t>
            </a:r>
            <a:endParaRPr sz="1400"/>
          </a:p>
        </p:txBody>
      </p:sp>
      <p:sp>
        <p:nvSpPr>
          <p:cNvPr id="1271" name="Circle"/>
          <p:cNvSpPr/>
          <p:nvPr/>
        </p:nvSpPr>
        <p:spPr>
          <a:xfrm>
            <a:off x="6899556" y="4165751"/>
            <a:ext cx="185268" cy="185268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pPr defTabSz="825500">
              <a:lnSpc>
                <a:spcPct val="100000"/>
              </a:lnSpc>
              <a:defRPr sz="3200"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272" name="In UAT"/>
          <p:cNvSpPr txBox="1"/>
          <p:nvPr/>
        </p:nvSpPr>
        <p:spPr>
          <a:xfrm>
            <a:off x="9078387" y="4097555"/>
            <a:ext cx="1131643" cy="28747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454" tIns="26454" rIns="26454" bIns="26454" anchor="ctr"/>
          <a:lstStyle>
            <a:lvl1pPr marL="60325" marR="60325" defTabSz="1905000">
              <a:lnSpc>
                <a:spcPct val="70000"/>
              </a:lnSpc>
              <a:buFont typeface="Open Sans"/>
              <a:defRPr sz="2800" i="0" cap="all" spc="-84">
                <a:uFill>
                  <a:solidFill>
                    <a:srgbClr val="FFFFFF"/>
                  </a:solidFill>
                </a:uFill>
                <a:latin typeface="冬青黑体简体中文 W6" panose="020B0300000000000000" charset="-122"/>
                <a:ea typeface="冬青黑体简体中文 W6" panose="020B0300000000000000" charset="-122"/>
                <a:cs typeface="冬青黑体简体中文 W6" panose="020B0300000000000000" charset="-122"/>
                <a:sym typeface="冬青黑体简体中文 W6" panose="020B0300000000000000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sz="1400"/>
              <a:t>In UAT</a:t>
            </a:r>
            <a:endParaRPr sz="1400"/>
          </a:p>
        </p:txBody>
      </p:sp>
      <p:sp>
        <p:nvSpPr>
          <p:cNvPr id="1273" name="Circle"/>
          <p:cNvSpPr/>
          <p:nvPr/>
        </p:nvSpPr>
        <p:spPr>
          <a:xfrm>
            <a:off x="8667568" y="4165751"/>
            <a:ext cx="185268" cy="185268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pPr defTabSz="825500">
              <a:lnSpc>
                <a:spcPct val="100000"/>
              </a:lnSpc>
              <a:defRPr sz="3200"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274" name="Circle"/>
          <p:cNvSpPr/>
          <p:nvPr/>
        </p:nvSpPr>
        <p:spPr>
          <a:xfrm>
            <a:off x="10435580" y="4165751"/>
            <a:ext cx="185268" cy="185268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pPr defTabSz="825500">
              <a:lnSpc>
                <a:spcPct val="100000"/>
              </a:lnSpc>
              <a:defRPr sz="3200"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275" name="Rectangle"/>
          <p:cNvSpPr/>
          <p:nvPr/>
        </p:nvSpPr>
        <p:spPr>
          <a:xfrm>
            <a:off x="651989" y="4114650"/>
            <a:ext cx="467582" cy="287470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pPr defTabSz="825500">
              <a:lnSpc>
                <a:spcPct val="100000"/>
              </a:lnSpc>
              <a:defRPr sz="3200"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276" name="Line"/>
          <p:cNvSpPr/>
          <p:nvPr/>
        </p:nvSpPr>
        <p:spPr>
          <a:xfrm>
            <a:off x="706609" y="4188575"/>
            <a:ext cx="2386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pPr defTabSz="825500">
              <a:lnSpc>
                <a:spcPct val="100000"/>
              </a:lnSpc>
              <a:defRPr sz="3200"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277" name="Line"/>
          <p:cNvSpPr/>
          <p:nvPr/>
        </p:nvSpPr>
        <p:spPr>
          <a:xfrm>
            <a:off x="706064" y="4236424"/>
            <a:ext cx="31135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pPr defTabSz="825500">
              <a:lnSpc>
                <a:spcPct val="100000"/>
              </a:lnSpc>
              <a:defRPr sz="3200"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278" name="Line"/>
          <p:cNvSpPr/>
          <p:nvPr/>
        </p:nvSpPr>
        <p:spPr>
          <a:xfrm>
            <a:off x="706064" y="4284274"/>
            <a:ext cx="31135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pPr defTabSz="825500">
              <a:lnSpc>
                <a:spcPct val="100000"/>
              </a:lnSpc>
              <a:defRPr sz="3200"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279" name="Line"/>
          <p:cNvSpPr/>
          <p:nvPr/>
        </p:nvSpPr>
        <p:spPr>
          <a:xfrm>
            <a:off x="706064" y="4332123"/>
            <a:ext cx="31135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pPr defTabSz="825500">
              <a:lnSpc>
                <a:spcPct val="100000"/>
              </a:lnSpc>
              <a:defRPr sz="3200"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280" name="Circle"/>
          <p:cNvSpPr/>
          <p:nvPr/>
        </p:nvSpPr>
        <p:spPr>
          <a:xfrm>
            <a:off x="1002173" y="4159938"/>
            <a:ext cx="57276" cy="57276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pPr defTabSz="825500">
              <a:lnSpc>
                <a:spcPct val="100000"/>
              </a:lnSpc>
              <a:defRPr sz="3200"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281" name="Line"/>
          <p:cNvSpPr/>
          <p:nvPr/>
        </p:nvSpPr>
        <p:spPr>
          <a:xfrm flipV="1">
            <a:off x="1654830" y="4550940"/>
            <a:ext cx="1" cy="1328147"/>
          </a:xfrm>
          <a:prstGeom prst="line">
            <a:avLst/>
          </a:prstGeom>
          <a:ln w="254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25400" tIns="25400" rIns="25400" bIns="25400" anchor="ctr"/>
          <a:lstStyle/>
          <a:p>
            <a:pPr>
              <a:lnSpc>
                <a:spcPct val="100000"/>
              </a:lnSpc>
              <a:defRPr sz="2400"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282" name="Line"/>
          <p:cNvSpPr/>
          <p:nvPr/>
        </p:nvSpPr>
        <p:spPr>
          <a:xfrm flipV="1">
            <a:off x="3459746" y="4550940"/>
            <a:ext cx="1" cy="1328147"/>
          </a:xfrm>
          <a:prstGeom prst="line">
            <a:avLst/>
          </a:prstGeom>
          <a:ln w="254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25400" tIns="25400" rIns="25400" bIns="25400" anchor="ctr"/>
          <a:lstStyle/>
          <a:p>
            <a:pPr>
              <a:lnSpc>
                <a:spcPct val="100000"/>
              </a:lnSpc>
              <a:defRPr sz="2400"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283" name="Line"/>
          <p:cNvSpPr/>
          <p:nvPr/>
        </p:nvSpPr>
        <p:spPr>
          <a:xfrm flipV="1">
            <a:off x="5227951" y="4550940"/>
            <a:ext cx="1" cy="1328147"/>
          </a:xfrm>
          <a:prstGeom prst="line">
            <a:avLst/>
          </a:prstGeom>
          <a:ln w="254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25400" tIns="25400" rIns="25400" bIns="25400" anchor="ctr"/>
          <a:lstStyle/>
          <a:p>
            <a:pPr>
              <a:lnSpc>
                <a:spcPct val="100000"/>
              </a:lnSpc>
              <a:defRPr sz="2400"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284" name="Line"/>
          <p:cNvSpPr/>
          <p:nvPr/>
        </p:nvSpPr>
        <p:spPr>
          <a:xfrm flipV="1">
            <a:off x="6988417" y="4550940"/>
            <a:ext cx="1" cy="1328147"/>
          </a:xfrm>
          <a:prstGeom prst="line">
            <a:avLst/>
          </a:prstGeom>
          <a:ln w="254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25400" tIns="25400" rIns="25400" bIns="25400" anchor="ctr"/>
          <a:lstStyle/>
          <a:p>
            <a:pPr>
              <a:lnSpc>
                <a:spcPct val="100000"/>
              </a:lnSpc>
              <a:defRPr sz="2400"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285" name="Line"/>
          <p:cNvSpPr/>
          <p:nvPr/>
        </p:nvSpPr>
        <p:spPr>
          <a:xfrm flipV="1">
            <a:off x="8801072" y="4550940"/>
            <a:ext cx="1" cy="1328147"/>
          </a:xfrm>
          <a:prstGeom prst="line">
            <a:avLst/>
          </a:prstGeom>
          <a:ln w="254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25400" tIns="25400" rIns="25400" bIns="25400" anchor="ctr"/>
          <a:lstStyle/>
          <a:p>
            <a:pPr>
              <a:lnSpc>
                <a:spcPct val="100000"/>
              </a:lnSpc>
              <a:defRPr sz="2400"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286" name="Line"/>
          <p:cNvSpPr/>
          <p:nvPr/>
        </p:nvSpPr>
        <p:spPr>
          <a:xfrm flipV="1">
            <a:off x="10561538" y="4550940"/>
            <a:ext cx="1" cy="1328147"/>
          </a:xfrm>
          <a:prstGeom prst="line">
            <a:avLst/>
          </a:prstGeom>
          <a:ln w="254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25400" tIns="25400" rIns="25400" bIns="25400" anchor="ctr"/>
          <a:lstStyle/>
          <a:p>
            <a:pPr>
              <a:lnSpc>
                <a:spcPct val="100000"/>
              </a:lnSpc>
              <a:defRPr sz="2400"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287" name="STORY CARDS"/>
          <p:cNvSpPr txBox="1"/>
          <p:nvPr/>
        </p:nvSpPr>
        <p:spPr>
          <a:xfrm>
            <a:off x="402611" y="4547530"/>
            <a:ext cx="936000" cy="252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marL="60325" marR="60325" defTabSz="1905000">
              <a:lnSpc>
                <a:spcPct val="70000"/>
              </a:lnSpc>
              <a:buFont typeface="Open Sans"/>
              <a:defRPr sz="1800" i="0" cap="all" spc="-53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冬青黑体简体中文 W6" panose="020B0300000000000000" charset="-122"/>
                <a:ea typeface="冬青黑体简体中文 W6" panose="020B0300000000000000" charset="-122"/>
                <a:cs typeface="冬青黑体简体中文 W6" panose="020B0300000000000000" charset="-122"/>
                <a:sym typeface="冬青黑体简体中文 W6" panose="020B0300000000000000" charset="-122"/>
              </a:defRPr>
            </a:lvl1pPr>
          </a:lstStyle>
          <a:p>
            <a:pPr algn="l"/>
            <a:r>
              <a:rPr sz="900"/>
              <a:t>STORY CARDS</a:t>
            </a:r>
            <a:endParaRPr sz="900"/>
          </a:p>
        </p:txBody>
      </p:sp>
      <p:sp>
        <p:nvSpPr>
          <p:cNvPr id="1288" name="Circle"/>
          <p:cNvSpPr/>
          <p:nvPr/>
        </p:nvSpPr>
        <p:spPr>
          <a:xfrm>
            <a:off x="1646958" y="4217187"/>
            <a:ext cx="82396" cy="82396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pPr defTabSz="825500">
              <a:lnSpc>
                <a:spcPct val="100000"/>
              </a:lnSpc>
              <a:defRPr sz="3200"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grpSp>
        <p:nvGrpSpPr>
          <p:cNvPr id="1295" name="Group"/>
          <p:cNvGrpSpPr/>
          <p:nvPr/>
        </p:nvGrpSpPr>
        <p:grpSpPr>
          <a:xfrm>
            <a:off x="2711053" y="2467101"/>
            <a:ext cx="1872492" cy="1603250"/>
            <a:chOff x="21590" y="-1"/>
            <a:chExt cx="3744983" cy="3206498"/>
          </a:xfrm>
        </p:grpSpPr>
        <p:sp>
          <p:nvSpPr>
            <p:cNvPr id="1289" name="Line"/>
            <p:cNvSpPr/>
            <p:nvPr/>
          </p:nvSpPr>
          <p:spPr>
            <a:xfrm flipV="1">
              <a:off x="1600279" y="2393696"/>
              <a:ext cx="1" cy="8128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grpSp>
          <p:nvGrpSpPr>
            <p:cNvPr id="1294" name="Group"/>
            <p:cNvGrpSpPr/>
            <p:nvPr/>
          </p:nvGrpSpPr>
          <p:grpSpPr>
            <a:xfrm>
              <a:off x="21590" y="-1"/>
              <a:ext cx="3744983" cy="2277379"/>
              <a:chOff x="21590" y="0"/>
              <a:chExt cx="3744982" cy="2277377"/>
            </a:xfrm>
          </p:grpSpPr>
          <p:sp>
            <p:nvSpPr>
              <p:cNvPr id="1293" name="开卡"/>
              <p:cNvSpPr txBox="1"/>
              <p:nvPr/>
            </p:nvSpPr>
            <p:spPr>
              <a:xfrm>
                <a:off x="21590" y="0"/>
                <a:ext cx="3744982" cy="505459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90" tIns="34290" rIns="34290" bIns="34290" numCol="1" anchor="t">
                <a:spAutoFit/>
              </a:bodyPr>
              <a:lstStyle>
                <a:lvl1pPr defTabSz="617220">
                  <a:lnSpc>
                    <a:spcPts val="5700"/>
                  </a:lnSpc>
                  <a:defRPr sz="2400" i="0">
                    <a:solidFill>
                      <a:srgbClr val="FFFFFF"/>
                    </a:solidFill>
                    <a:latin typeface="冬青黑体简体中文 W6" panose="020B0300000000000000" charset="-122"/>
                    <a:ea typeface="冬青黑体简体中文 W6" panose="020B0300000000000000" charset="-122"/>
                    <a:cs typeface="冬青黑体简体中文 W6" panose="020B0300000000000000" charset="-122"/>
                    <a:sym typeface="冬青黑体简体中文 W6" panose="020B0300000000000000" charset="-122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sz="1200"/>
                  <a:t>开卡</a:t>
                </a:r>
                <a:endParaRPr sz="1200"/>
              </a:p>
            </p:txBody>
          </p:sp>
          <p:grpSp>
            <p:nvGrpSpPr>
              <p:cNvPr id="1292" name="Group"/>
              <p:cNvGrpSpPr/>
              <p:nvPr/>
            </p:nvGrpSpPr>
            <p:grpSpPr>
              <a:xfrm>
                <a:off x="48688" y="535558"/>
                <a:ext cx="3693912" cy="1741819"/>
                <a:chOff x="0" y="0"/>
                <a:chExt cx="3693910" cy="1741817"/>
              </a:xfrm>
            </p:grpSpPr>
            <p:sp>
              <p:nvSpPr>
                <p:cNvPr id="1290" name="Rectangle"/>
                <p:cNvSpPr/>
                <p:nvPr/>
              </p:nvSpPr>
              <p:spPr>
                <a:xfrm>
                  <a:off x="0" y="0"/>
                  <a:ext cx="3693910" cy="1741817"/>
                </a:xfrm>
                <a:prstGeom prst="rect">
                  <a:avLst/>
                </a:prstGeom>
                <a:solidFill>
                  <a:srgbClr val="FFFFFF"/>
                </a:solidFill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 defTabSz="825500">
                    <a:lnSpc>
                      <a:spcPct val="100000"/>
                    </a:lnSpc>
                    <a:defRPr sz="3200" i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600"/>
                </a:p>
              </p:txBody>
            </p:sp>
            <p:sp>
              <p:nvSpPr>
                <p:cNvPr id="1291" name="每张卡在被分配给dev之前，dev需要跟需求输出方、需求验收方一起达成理解一致，这个沟通的过程俗称“开卡”"/>
                <p:cNvSpPr txBox="1"/>
                <p:nvPr/>
              </p:nvSpPr>
              <p:spPr>
                <a:xfrm>
                  <a:off x="62307" y="147008"/>
                  <a:ext cx="3569296" cy="136778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34290" tIns="34290" rIns="34290" bIns="34290" numCol="1" anchor="t">
                  <a:spAutoFit/>
                </a:bodyPr>
                <a:lstStyle>
                  <a:lvl1pPr algn="l" defTabSz="617220">
                    <a:lnSpc>
                      <a:spcPct val="100000"/>
                    </a:lnSpc>
                    <a:defRPr sz="2000" i="0">
                      <a:solidFill>
                        <a:srgbClr val="53585F"/>
                      </a:solidFill>
                      <a:latin typeface="冬青黑体简体中文 W3" panose="020B0300000000000000" charset="-122"/>
                      <a:ea typeface="冬青黑体简体中文 W3" panose="020B0300000000000000" charset="-122"/>
                      <a:cs typeface="冬青黑体简体中文 W3" panose="020B0300000000000000" charset="-122"/>
                      <a:sym typeface="冬青黑体简体中文 W3" panose="020B0300000000000000" charset="-122"/>
                    </a:defRPr>
                  </a:lvl1pPr>
                </a:lstStyle>
                <a:p>
                  <a:r>
                    <a:rPr sz="1000"/>
                    <a:t>每张卡在被分配给dev之前，dev需要跟需求输出方、需求验收方一起达成理解一致，这个沟通的过程俗称“开卡”</a:t>
                  </a:r>
                  <a:endParaRPr sz="1000"/>
                </a:p>
              </p:txBody>
            </p:sp>
          </p:grpSp>
        </p:grpSp>
      </p:grpSp>
      <p:grpSp>
        <p:nvGrpSpPr>
          <p:cNvPr id="1302" name="Group"/>
          <p:cNvGrpSpPr/>
          <p:nvPr/>
        </p:nvGrpSpPr>
        <p:grpSpPr>
          <a:xfrm>
            <a:off x="4710996" y="2467101"/>
            <a:ext cx="2273267" cy="1603250"/>
            <a:chOff x="0" y="-1"/>
            <a:chExt cx="4546533" cy="3206498"/>
          </a:xfrm>
        </p:grpSpPr>
        <p:sp>
          <p:nvSpPr>
            <p:cNvPr id="1296" name="Line"/>
            <p:cNvSpPr/>
            <p:nvPr/>
          </p:nvSpPr>
          <p:spPr>
            <a:xfrm flipV="1">
              <a:off x="1015777" y="2393696"/>
              <a:ext cx="1" cy="8128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grpSp>
          <p:nvGrpSpPr>
            <p:cNvPr id="1301" name="Group"/>
            <p:cNvGrpSpPr/>
            <p:nvPr/>
          </p:nvGrpSpPr>
          <p:grpSpPr>
            <a:xfrm>
              <a:off x="0" y="-1"/>
              <a:ext cx="4546533" cy="2277379"/>
              <a:chOff x="0" y="0"/>
              <a:chExt cx="4546532" cy="2277377"/>
            </a:xfrm>
          </p:grpSpPr>
          <p:sp>
            <p:nvSpPr>
              <p:cNvPr id="1300" name="验卡"/>
              <p:cNvSpPr txBox="1"/>
              <p:nvPr/>
            </p:nvSpPr>
            <p:spPr>
              <a:xfrm>
                <a:off x="0" y="0"/>
                <a:ext cx="4535942" cy="505459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90" tIns="34290" rIns="34290" bIns="34290" numCol="1" anchor="t">
                <a:spAutoFit/>
              </a:bodyPr>
              <a:lstStyle>
                <a:lvl1pPr defTabSz="617220">
                  <a:lnSpc>
                    <a:spcPts val="5700"/>
                  </a:lnSpc>
                  <a:defRPr sz="2400" i="0">
                    <a:solidFill>
                      <a:srgbClr val="FFFFFF"/>
                    </a:solidFill>
                    <a:latin typeface="冬青黑体简体中文 W6" panose="020B0300000000000000" charset="-122"/>
                    <a:ea typeface="冬青黑体简体中文 W6" panose="020B0300000000000000" charset="-122"/>
                    <a:cs typeface="冬青黑体简体中文 W6" panose="020B0300000000000000" charset="-122"/>
                    <a:sym typeface="冬青黑体简体中文 W6" panose="020B0300000000000000" charset="-122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sz="1200"/>
                  <a:t>验卡</a:t>
                </a:r>
                <a:endParaRPr sz="1200"/>
              </a:p>
            </p:txBody>
          </p:sp>
          <p:grpSp>
            <p:nvGrpSpPr>
              <p:cNvPr id="1299" name="Group"/>
              <p:cNvGrpSpPr/>
              <p:nvPr/>
            </p:nvGrpSpPr>
            <p:grpSpPr>
              <a:xfrm>
                <a:off x="10588" y="535558"/>
                <a:ext cx="4535944" cy="1741819"/>
                <a:chOff x="0" y="0"/>
                <a:chExt cx="4535942" cy="1741817"/>
              </a:xfrm>
            </p:grpSpPr>
            <p:sp>
              <p:nvSpPr>
                <p:cNvPr id="1297" name="Rectangle"/>
                <p:cNvSpPr/>
                <p:nvPr/>
              </p:nvSpPr>
              <p:spPr>
                <a:xfrm>
                  <a:off x="0" y="0"/>
                  <a:ext cx="4535942" cy="1741817"/>
                </a:xfrm>
                <a:prstGeom prst="rect">
                  <a:avLst/>
                </a:prstGeom>
                <a:solidFill>
                  <a:srgbClr val="FFFFFF"/>
                </a:solidFill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 defTabSz="825500">
                    <a:lnSpc>
                      <a:spcPct val="100000"/>
                    </a:lnSpc>
                    <a:defRPr sz="3200" i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600"/>
                </a:p>
              </p:txBody>
            </p:sp>
            <p:sp>
              <p:nvSpPr>
                <p:cNvPr id="1298" name="Dev把自己对应的卡开发完成提交代码后，需要跟需求输出方（BA+UX）在测试环境下showcase验收需求，否则不可以将卡挪到下一个甬道"/>
                <p:cNvSpPr txBox="1"/>
                <p:nvPr/>
              </p:nvSpPr>
              <p:spPr>
                <a:xfrm>
                  <a:off x="113107" y="151455"/>
                  <a:ext cx="4309728" cy="136778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34290" tIns="34290" rIns="34290" bIns="34290" numCol="1" anchor="t">
                  <a:spAutoFit/>
                </a:bodyPr>
                <a:lstStyle>
                  <a:lvl1pPr algn="l" defTabSz="617220">
                    <a:lnSpc>
                      <a:spcPct val="100000"/>
                    </a:lnSpc>
                    <a:defRPr sz="2000" i="0">
                      <a:solidFill>
                        <a:srgbClr val="53585F"/>
                      </a:solidFill>
                      <a:latin typeface="冬青黑体简体中文 W3" panose="020B0300000000000000" charset="-122"/>
                      <a:ea typeface="冬青黑体简体中文 W3" panose="020B0300000000000000" charset="-122"/>
                      <a:cs typeface="冬青黑体简体中文 W3" panose="020B0300000000000000" charset="-122"/>
                      <a:sym typeface="冬青黑体简体中文 W3" panose="020B0300000000000000" charset="-122"/>
                    </a:defRPr>
                  </a:lvl1pPr>
                </a:lstStyle>
                <a:p>
                  <a:r>
                    <a:rPr sz="1000"/>
                    <a:t>Dev把自己对应的卡开发完成提交代码后，需要跟需求输出方（BA+UX）在测试环境下showcase验收需求，否则不可以将卡挪到下一个甬道</a:t>
                  </a:r>
                  <a:endParaRPr sz="1000"/>
                </a:p>
              </p:txBody>
            </p:sp>
          </p:grpSp>
        </p:grpSp>
      </p:grpSp>
      <p:sp>
        <p:nvSpPr>
          <p:cNvPr id="1303" name="Circle"/>
          <p:cNvSpPr/>
          <p:nvPr/>
        </p:nvSpPr>
        <p:spPr>
          <a:xfrm>
            <a:off x="3414969" y="4218574"/>
            <a:ext cx="82396" cy="82396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pPr defTabSz="825500">
              <a:lnSpc>
                <a:spcPct val="100000"/>
              </a:lnSpc>
              <a:defRPr sz="3200"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304" name="在敏捷开发中，所有需求都会以“故事卡”的形式拆分、细化、并传递给开发团队"/>
          <p:cNvSpPr txBox="1"/>
          <p:nvPr/>
        </p:nvSpPr>
        <p:spPr>
          <a:xfrm>
            <a:off x="237391" y="4884000"/>
            <a:ext cx="1371600" cy="683895"/>
          </a:xfrm>
          <a:prstGeom prst="rect">
            <a:avLst/>
          </a:prstGeom>
          <a:ln w="12700">
            <a:miter lim="400000"/>
          </a:ln>
        </p:spPr>
        <p:txBody>
          <a:bodyPr lIns="34290" tIns="34290" rIns="34290" bIns="34290">
            <a:spAutoFit/>
          </a:bodyPr>
          <a:lstStyle/>
          <a:p>
            <a:pPr algn="l" defTabSz="617220">
              <a:lnSpc>
                <a:spcPct val="100000"/>
              </a:lnSpc>
              <a:defRPr sz="2000" i="0">
                <a:solidFill>
                  <a:srgbClr val="53585F"/>
                </a:solidFill>
                <a:latin typeface="冬青黑体简体中文 W3" panose="020B0300000000000000" charset="-122"/>
                <a:ea typeface="冬青黑体简体中文 W3" panose="020B0300000000000000" charset="-122"/>
                <a:cs typeface="冬青黑体简体中文 W3" panose="020B0300000000000000" charset="-122"/>
                <a:sym typeface="冬青黑体简体中文 W3" panose="020B0300000000000000" charset="-122"/>
              </a:defRPr>
            </a:pPr>
            <a:r>
              <a:rPr sz="1000"/>
              <a:t>在敏捷开发中，所有需求都会以“</a:t>
            </a:r>
            <a:r>
              <a:rPr sz="1000">
                <a:latin typeface="冬青黑体简体中文 W6" panose="020B0300000000000000" charset="-122"/>
                <a:ea typeface="冬青黑体简体中文 W6" panose="020B0300000000000000" charset="-122"/>
                <a:cs typeface="冬青黑体简体中文 W6" panose="020B0300000000000000" charset="-122"/>
                <a:sym typeface="冬青黑体简体中文 W6" panose="020B0300000000000000" charset="-122"/>
              </a:rPr>
              <a:t>故事卡</a:t>
            </a:r>
            <a:r>
              <a:rPr sz="1000"/>
              <a:t>”的形式拆分、细化、并传递给开发团队</a:t>
            </a:r>
            <a:endParaRPr sz="1000"/>
          </a:p>
        </p:txBody>
      </p:sp>
      <p:sp>
        <p:nvSpPr>
          <p:cNvPr id="1305" name="Line"/>
          <p:cNvSpPr/>
          <p:nvPr/>
        </p:nvSpPr>
        <p:spPr>
          <a:xfrm>
            <a:off x="1157652" y="4258385"/>
            <a:ext cx="29128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defTabSz="825500">
              <a:lnSpc>
                <a:spcPct val="100000"/>
              </a:lnSpc>
              <a:defRPr sz="3200"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306" name="Line"/>
          <p:cNvSpPr/>
          <p:nvPr/>
        </p:nvSpPr>
        <p:spPr>
          <a:xfrm>
            <a:off x="3043015" y="4258385"/>
            <a:ext cx="29128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defTabSz="825500">
              <a:lnSpc>
                <a:spcPct val="100000"/>
              </a:lnSpc>
              <a:defRPr sz="3200"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307" name="Line"/>
          <p:cNvSpPr/>
          <p:nvPr/>
        </p:nvSpPr>
        <p:spPr>
          <a:xfrm>
            <a:off x="4693675" y="4258385"/>
            <a:ext cx="29128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defTabSz="825500">
              <a:lnSpc>
                <a:spcPct val="100000"/>
              </a:lnSpc>
              <a:defRPr sz="3200"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308" name="Line"/>
          <p:cNvSpPr/>
          <p:nvPr/>
        </p:nvSpPr>
        <p:spPr>
          <a:xfrm>
            <a:off x="6540497" y="4260144"/>
            <a:ext cx="29128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defTabSz="825500">
              <a:lnSpc>
                <a:spcPct val="100000"/>
              </a:lnSpc>
              <a:defRPr sz="3200"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309" name="在这个甬道的卡，是BA+UX精心准备好，已经细化完成（验收条件、线框图、技术依赖描述完善）的故事卡"/>
          <p:cNvSpPr txBox="1"/>
          <p:nvPr/>
        </p:nvSpPr>
        <p:spPr>
          <a:xfrm>
            <a:off x="1821114" y="5363216"/>
            <a:ext cx="1464073" cy="837565"/>
          </a:xfrm>
          <a:prstGeom prst="rect">
            <a:avLst/>
          </a:prstGeom>
          <a:ln w="12700">
            <a:miter lim="400000"/>
          </a:ln>
        </p:spPr>
        <p:txBody>
          <a:bodyPr lIns="34290" tIns="34290" rIns="34290" bIns="34290">
            <a:spAutoFit/>
          </a:bodyPr>
          <a:lstStyle/>
          <a:p>
            <a:pPr algn="l" defTabSz="617220">
              <a:lnSpc>
                <a:spcPct val="100000"/>
              </a:lnSpc>
              <a:defRPr sz="2000" i="0">
                <a:solidFill>
                  <a:srgbClr val="53585F"/>
                </a:solidFill>
                <a:latin typeface="冬青黑体简体中文 W3" panose="020B0300000000000000" charset="-122"/>
                <a:ea typeface="冬青黑体简体中文 W3" panose="020B0300000000000000" charset="-122"/>
                <a:cs typeface="冬青黑体简体中文 W3" panose="020B0300000000000000" charset="-122"/>
                <a:sym typeface="冬青黑体简体中文 W3" panose="020B0300000000000000" charset="-122"/>
              </a:defRPr>
            </a:pPr>
            <a:r>
              <a:rPr sz="1000"/>
              <a:t>在这个甬道的卡，是BA+UX精心</a:t>
            </a:r>
            <a:r>
              <a:rPr sz="1000">
                <a:latin typeface="冬青黑体简体中文 W6" panose="020B0300000000000000" charset="-122"/>
                <a:ea typeface="冬青黑体简体中文 W6" panose="020B0300000000000000" charset="-122"/>
                <a:cs typeface="冬青黑体简体中文 W6" panose="020B0300000000000000" charset="-122"/>
                <a:sym typeface="冬青黑体简体中文 W6" panose="020B0300000000000000" charset="-122"/>
              </a:rPr>
              <a:t>准备</a:t>
            </a:r>
            <a:r>
              <a:rPr sz="1000"/>
              <a:t>好，已经细化完成（验收条件、线框图、技术依赖描述完善）的故事卡</a:t>
            </a:r>
            <a:endParaRPr sz="1000"/>
          </a:p>
        </p:txBody>
      </p:sp>
      <p:grpSp>
        <p:nvGrpSpPr>
          <p:cNvPr id="1316" name="Group"/>
          <p:cNvGrpSpPr/>
          <p:nvPr/>
        </p:nvGrpSpPr>
        <p:grpSpPr>
          <a:xfrm>
            <a:off x="7637772" y="1361491"/>
            <a:ext cx="2234575" cy="2708860"/>
            <a:chOff x="-1" y="86359"/>
            <a:chExt cx="4469149" cy="5417719"/>
          </a:xfrm>
        </p:grpSpPr>
        <p:sp>
          <p:nvSpPr>
            <p:cNvPr id="1310" name="Line"/>
            <p:cNvSpPr/>
            <p:nvPr/>
          </p:nvSpPr>
          <p:spPr>
            <a:xfrm flipV="1">
              <a:off x="2247107" y="2221801"/>
              <a:ext cx="1" cy="32822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grpSp>
          <p:nvGrpSpPr>
            <p:cNvPr id="1315" name="Group"/>
            <p:cNvGrpSpPr/>
            <p:nvPr/>
          </p:nvGrpSpPr>
          <p:grpSpPr>
            <a:xfrm>
              <a:off x="-1" y="86359"/>
              <a:ext cx="4469149" cy="2077948"/>
              <a:chOff x="-5848" y="86360"/>
              <a:chExt cx="4469148" cy="2077946"/>
            </a:xfrm>
          </p:grpSpPr>
          <p:sp>
            <p:nvSpPr>
              <p:cNvPr id="1314" name="功能演示会议"/>
              <p:cNvSpPr txBox="1"/>
              <p:nvPr/>
            </p:nvSpPr>
            <p:spPr>
              <a:xfrm>
                <a:off x="-5848" y="86360"/>
                <a:ext cx="4463299" cy="503999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90" tIns="34290" rIns="34290" bIns="34290" numCol="1" anchor="t">
                <a:spAutoFit/>
              </a:bodyPr>
              <a:lstStyle>
                <a:lvl1pPr defTabSz="617220">
                  <a:lnSpc>
                    <a:spcPts val="5700"/>
                  </a:lnSpc>
                  <a:defRPr sz="2400" i="0">
                    <a:solidFill>
                      <a:srgbClr val="FFFFFF"/>
                    </a:solidFill>
                    <a:latin typeface="冬青黑体简体中文 W6" panose="020B0300000000000000" charset="-122"/>
                    <a:ea typeface="冬青黑体简体中文 W6" panose="020B0300000000000000" charset="-122"/>
                    <a:cs typeface="冬青黑体简体中文 W6" panose="020B0300000000000000" charset="-122"/>
                    <a:sym typeface="冬青黑体简体中文 W6" panose="020B0300000000000000" charset="-122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sz="1200"/>
                  <a:t>功能演示会议</a:t>
                </a:r>
                <a:endParaRPr sz="1200"/>
              </a:p>
            </p:txBody>
          </p:sp>
          <p:grpSp>
            <p:nvGrpSpPr>
              <p:cNvPr id="1313" name="Group"/>
              <p:cNvGrpSpPr/>
              <p:nvPr/>
            </p:nvGrpSpPr>
            <p:grpSpPr>
              <a:xfrm>
                <a:off x="0" y="665098"/>
                <a:ext cx="4463300" cy="1499208"/>
                <a:chOff x="0" y="129540"/>
                <a:chExt cx="4463299" cy="1499206"/>
              </a:xfrm>
            </p:grpSpPr>
            <p:sp>
              <p:nvSpPr>
                <p:cNvPr id="1311" name="Rectangle"/>
                <p:cNvSpPr/>
                <p:nvPr/>
              </p:nvSpPr>
              <p:spPr>
                <a:xfrm>
                  <a:off x="0" y="129540"/>
                  <a:ext cx="4463299" cy="1499206"/>
                </a:xfrm>
                <a:prstGeom prst="rect">
                  <a:avLst/>
                </a:prstGeom>
                <a:solidFill>
                  <a:srgbClr val="FFFFFF"/>
                </a:solidFill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 defTabSz="825500">
                    <a:lnSpc>
                      <a:spcPct val="100000"/>
                    </a:lnSpc>
                    <a:defRPr sz="3200" i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600"/>
                </a:p>
              </p:txBody>
            </p:sp>
            <p:sp>
              <p:nvSpPr>
                <p:cNvPr id="1312" name="为降低项目风险，每个迭代的功能完成后，会跟客户showcase，将本迭代完成的功能演示给客户看"/>
                <p:cNvSpPr txBox="1"/>
                <p:nvPr/>
              </p:nvSpPr>
              <p:spPr>
                <a:xfrm>
                  <a:off x="113106" y="328930"/>
                  <a:ext cx="4237085" cy="106044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34290" tIns="34290" rIns="34290" bIns="34290" numCol="1" anchor="t">
                  <a:spAutoFit/>
                </a:bodyPr>
                <a:lstStyle>
                  <a:lvl1pPr algn="l" defTabSz="617220">
                    <a:lnSpc>
                      <a:spcPct val="100000"/>
                    </a:lnSpc>
                    <a:defRPr sz="2000" i="0">
                      <a:solidFill>
                        <a:srgbClr val="53585F"/>
                      </a:solidFill>
                      <a:latin typeface="冬青黑体简体中文 W3" panose="020B0300000000000000" charset="-122"/>
                      <a:ea typeface="冬青黑体简体中文 W3" panose="020B0300000000000000" charset="-122"/>
                      <a:cs typeface="冬青黑体简体中文 W3" panose="020B0300000000000000" charset="-122"/>
                      <a:sym typeface="冬青黑体简体中文 W3" panose="020B0300000000000000" charset="-122"/>
                    </a:defRPr>
                  </a:lvl1pPr>
                </a:lstStyle>
                <a:p>
                  <a:r>
                    <a:rPr sz="1000"/>
                    <a:t>为降低项目风险，每个迭代的功能完成后，会跟</a:t>
                  </a:r>
                  <a:r>
                    <a:rPr lang="zh-CN" sz="1000"/>
                    <a:t>业务方</a:t>
                  </a:r>
                  <a:r>
                    <a:rPr sz="1000"/>
                    <a:t>showcase，将本迭代完成的功能演示给</a:t>
                  </a:r>
                  <a:r>
                    <a:rPr lang="zh-CN" sz="1000"/>
                    <a:t>业务方</a:t>
                  </a:r>
                  <a:r>
                    <a:rPr sz="1000"/>
                    <a:t>看</a:t>
                  </a:r>
                  <a:r>
                    <a:rPr lang="zh-CN" sz="1000"/>
                    <a:t>。</a:t>
                  </a:r>
                  <a:endParaRPr lang="zh-CN" sz="1000"/>
                </a:p>
              </p:txBody>
            </p:sp>
          </p:grpSp>
        </p:grpSp>
      </p:grpSp>
      <p:sp>
        <p:nvSpPr>
          <p:cNvPr id="1317" name="Circle"/>
          <p:cNvSpPr/>
          <p:nvPr/>
        </p:nvSpPr>
        <p:spPr>
          <a:xfrm>
            <a:off x="10487016" y="4217765"/>
            <a:ext cx="82396" cy="82395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pPr defTabSz="825500">
              <a:lnSpc>
                <a:spcPct val="100000"/>
              </a:lnSpc>
              <a:defRPr sz="3200"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318" name="在这个甬道的卡，是经过kick off的、dev正在开发中的卡；…"/>
          <p:cNvSpPr txBox="1"/>
          <p:nvPr/>
        </p:nvSpPr>
        <p:spPr>
          <a:xfrm>
            <a:off x="3610499" y="5363216"/>
            <a:ext cx="1416578" cy="991870"/>
          </a:xfrm>
          <a:prstGeom prst="rect">
            <a:avLst/>
          </a:prstGeom>
          <a:ln w="12700">
            <a:miter lim="400000"/>
          </a:ln>
        </p:spPr>
        <p:txBody>
          <a:bodyPr lIns="34290" tIns="34290" rIns="34290" bIns="34290">
            <a:spAutoFit/>
          </a:bodyPr>
          <a:lstStyle/>
          <a:p>
            <a:pPr algn="l" defTabSz="617220">
              <a:lnSpc>
                <a:spcPct val="100000"/>
              </a:lnSpc>
              <a:defRPr sz="2000" i="0">
                <a:solidFill>
                  <a:srgbClr val="53585F"/>
                </a:solidFill>
                <a:latin typeface="冬青黑体简体中文 W3" panose="020B0300000000000000" charset="-122"/>
                <a:ea typeface="冬青黑体简体中文 W3" panose="020B0300000000000000" charset="-122"/>
                <a:cs typeface="冬青黑体简体中文 W3" panose="020B0300000000000000" charset="-122"/>
                <a:sym typeface="冬青黑体简体中文 W3" panose="020B0300000000000000" charset="-122"/>
              </a:defRPr>
            </a:pPr>
            <a:r>
              <a:rPr sz="1000"/>
              <a:t>在这个甬道的卡，是经过kick off的、dev正在开发中的卡；</a:t>
            </a:r>
            <a:endParaRPr sz="1000"/>
          </a:p>
          <a:p>
            <a:pPr algn="l" defTabSz="617220">
              <a:lnSpc>
                <a:spcPct val="100000"/>
              </a:lnSpc>
              <a:defRPr sz="2000" i="0">
                <a:solidFill>
                  <a:srgbClr val="53585F"/>
                </a:solidFill>
                <a:latin typeface="冬青黑体简体中文 W3" panose="020B0300000000000000" charset="-122"/>
                <a:ea typeface="冬青黑体简体中文 W3" panose="020B0300000000000000" charset="-122"/>
                <a:cs typeface="冬青黑体简体中文 W3" panose="020B0300000000000000" charset="-122"/>
                <a:sym typeface="冬青黑体简体中文 W3" panose="020B0300000000000000" charset="-122"/>
              </a:defRPr>
            </a:pPr>
            <a:r>
              <a:rPr sz="1000"/>
              <a:t>UX需要注意随时去看一眼，保证需求</a:t>
            </a:r>
            <a:r>
              <a:rPr sz="1000">
                <a:latin typeface="冬青黑体简体中文 W6" panose="020B0300000000000000" charset="-122"/>
                <a:ea typeface="冬青黑体简体中文 W6" panose="020B0300000000000000" charset="-122"/>
                <a:cs typeface="冬青黑体简体中文 W6" panose="020B0300000000000000" charset="-122"/>
                <a:sym typeface="冬青黑体简体中文 W6" panose="020B0300000000000000" charset="-122"/>
              </a:rPr>
              <a:t>真正互相理解</a:t>
            </a:r>
            <a:endParaRPr sz="1000">
              <a:latin typeface="冬青黑体简体中文 W6" panose="020B0300000000000000" charset="-122"/>
              <a:ea typeface="冬青黑体简体中文 W6" panose="020B0300000000000000" charset="-122"/>
              <a:cs typeface="冬青黑体简体中文 W6" panose="020B0300000000000000" charset="-122"/>
              <a:sym typeface="冬青黑体简体中文 W6" panose="020B0300000000000000" charset="-122"/>
            </a:endParaRPr>
          </a:p>
        </p:txBody>
      </p:sp>
      <p:sp>
        <p:nvSpPr>
          <p:cNvPr id="1319" name="DONE"/>
          <p:cNvSpPr txBox="1"/>
          <p:nvPr/>
        </p:nvSpPr>
        <p:spPr>
          <a:xfrm>
            <a:off x="10826624" y="4113522"/>
            <a:ext cx="689232" cy="28747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454" tIns="26454" rIns="26454" bIns="26454" anchor="ctr"/>
          <a:lstStyle>
            <a:lvl1pPr marL="60325" marR="60325" defTabSz="1905000">
              <a:lnSpc>
                <a:spcPct val="70000"/>
              </a:lnSpc>
              <a:buFont typeface="Open Sans"/>
              <a:defRPr sz="2800" i="0" cap="all" spc="-84">
                <a:uFill>
                  <a:solidFill>
                    <a:srgbClr val="FFFFFF"/>
                  </a:solidFill>
                </a:uFill>
                <a:latin typeface="冬青黑体简体中文 W6" panose="020B0300000000000000" charset="-122"/>
                <a:ea typeface="冬青黑体简体中文 W6" panose="020B0300000000000000" charset="-122"/>
                <a:cs typeface="冬青黑体简体中文 W6" panose="020B0300000000000000" charset="-122"/>
                <a:sym typeface="冬青黑体简体中文 W6" panose="020B0300000000000000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sz="1400"/>
              <a:t>DONE</a:t>
            </a:r>
            <a:endParaRPr sz="1400"/>
          </a:p>
        </p:txBody>
      </p:sp>
      <p:sp>
        <p:nvSpPr>
          <p:cNvPr id="1320" name="客户认可的卡，才能算真正的done！"/>
          <p:cNvSpPr txBox="1"/>
          <p:nvPr/>
        </p:nvSpPr>
        <p:spPr>
          <a:xfrm>
            <a:off x="10749213" y="5363216"/>
            <a:ext cx="1045185" cy="530225"/>
          </a:xfrm>
          <a:prstGeom prst="rect">
            <a:avLst/>
          </a:prstGeom>
          <a:ln w="12700">
            <a:miter lim="400000"/>
          </a:ln>
        </p:spPr>
        <p:txBody>
          <a:bodyPr lIns="34290" tIns="34290" rIns="34290" bIns="34290">
            <a:spAutoFit/>
          </a:bodyPr>
          <a:lstStyle>
            <a:lvl1pPr algn="l" defTabSz="617220">
              <a:lnSpc>
                <a:spcPct val="100000"/>
              </a:lnSpc>
              <a:defRPr sz="2000" i="0">
                <a:solidFill>
                  <a:srgbClr val="53585F"/>
                </a:solidFill>
                <a:latin typeface="冬青黑体简体中文 W3" panose="020B0300000000000000" charset="-122"/>
                <a:ea typeface="冬青黑体简体中文 W3" panose="020B0300000000000000" charset="-122"/>
                <a:cs typeface="冬青黑体简体中文 W3" panose="020B0300000000000000" charset="-122"/>
                <a:sym typeface="冬青黑体简体中文 W3" panose="020B0300000000000000" charset="-122"/>
              </a:defRPr>
            </a:lvl1pPr>
          </a:lstStyle>
          <a:p>
            <a:r>
              <a:rPr sz="1000"/>
              <a:t>客户认可的卡，才能算真正的done！</a:t>
            </a:r>
            <a:endParaRPr sz="1000"/>
          </a:p>
        </p:txBody>
      </p:sp>
      <p:sp>
        <p:nvSpPr>
          <p:cNvPr id="1321" name="这里是QA正在测试中的卡，UX可以协助QA理解使用场景、准备测试用例"/>
          <p:cNvSpPr txBox="1"/>
          <p:nvPr/>
        </p:nvSpPr>
        <p:spPr>
          <a:xfrm>
            <a:off x="5429644" y="5363216"/>
            <a:ext cx="1416578" cy="683895"/>
          </a:xfrm>
          <a:prstGeom prst="rect">
            <a:avLst/>
          </a:prstGeom>
          <a:ln w="12700">
            <a:miter lim="400000"/>
          </a:ln>
        </p:spPr>
        <p:txBody>
          <a:bodyPr lIns="34290" tIns="34290" rIns="34290" bIns="34290">
            <a:spAutoFit/>
          </a:bodyPr>
          <a:lstStyle/>
          <a:p>
            <a:pPr algn="l" defTabSz="617220">
              <a:lnSpc>
                <a:spcPct val="100000"/>
              </a:lnSpc>
              <a:defRPr sz="2000" i="0">
                <a:solidFill>
                  <a:srgbClr val="53585F"/>
                </a:solidFill>
                <a:latin typeface="冬青黑体简体中文 W3" panose="020B0300000000000000" charset="-122"/>
                <a:ea typeface="冬青黑体简体中文 W3" panose="020B0300000000000000" charset="-122"/>
                <a:cs typeface="冬青黑体简体中文 W3" panose="020B0300000000000000" charset="-122"/>
                <a:sym typeface="冬青黑体简体中文 W3" panose="020B0300000000000000" charset="-122"/>
              </a:defRPr>
            </a:pPr>
            <a:r>
              <a:rPr sz="1000"/>
              <a:t>这里是QA正在测试中的卡，UX可以协助QA理解</a:t>
            </a:r>
            <a:r>
              <a:rPr sz="1000">
                <a:latin typeface="冬青黑体简体中文 W6" panose="020B0300000000000000" charset="-122"/>
                <a:ea typeface="冬青黑体简体中文 W6" panose="020B0300000000000000" charset="-122"/>
                <a:cs typeface="冬青黑体简体中文 W6" panose="020B0300000000000000" charset="-122"/>
                <a:sym typeface="冬青黑体简体中文 W6" panose="020B0300000000000000" charset="-122"/>
              </a:rPr>
              <a:t>使用场景</a:t>
            </a:r>
            <a:r>
              <a:rPr sz="1000"/>
              <a:t>、准备测试用例</a:t>
            </a:r>
            <a:endParaRPr sz="1000"/>
          </a:p>
        </p:txBody>
      </p:sp>
      <p:sp>
        <p:nvSpPr>
          <p:cNvPr id="1322" name="这里是QA测试过没有问题的卡，出现在这里的所有卡，UX可以考虑准备到showcase的功能场景中去了"/>
          <p:cNvSpPr txBox="1"/>
          <p:nvPr/>
        </p:nvSpPr>
        <p:spPr>
          <a:xfrm>
            <a:off x="7186457" y="5363216"/>
            <a:ext cx="1416578" cy="837565"/>
          </a:xfrm>
          <a:prstGeom prst="rect">
            <a:avLst/>
          </a:prstGeom>
          <a:ln w="12700">
            <a:miter lim="400000"/>
          </a:ln>
        </p:spPr>
        <p:txBody>
          <a:bodyPr lIns="34290" tIns="34290" rIns="34290" bIns="34290">
            <a:spAutoFit/>
          </a:bodyPr>
          <a:lstStyle/>
          <a:p>
            <a:pPr algn="l" defTabSz="617220">
              <a:lnSpc>
                <a:spcPct val="100000"/>
              </a:lnSpc>
              <a:defRPr sz="2000" i="0">
                <a:solidFill>
                  <a:srgbClr val="53585F"/>
                </a:solidFill>
                <a:latin typeface="冬青黑体简体中文 W3" panose="020B0300000000000000" charset="-122"/>
                <a:ea typeface="冬青黑体简体中文 W3" panose="020B0300000000000000" charset="-122"/>
                <a:cs typeface="冬青黑体简体中文 W3" panose="020B0300000000000000" charset="-122"/>
                <a:sym typeface="冬青黑体简体中文 W3" panose="020B0300000000000000" charset="-122"/>
              </a:defRPr>
            </a:pPr>
            <a:r>
              <a:rPr sz="1000"/>
              <a:t>这里是QA测试过没有问题的卡，出现在这里的所有卡，UX可以考虑准备到</a:t>
            </a:r>
            <a:r>
              <a:rPr sz="1000">
                <a:latin typeface="冬青黑体简体中文 W6" panose="020B0300000000000000" charset="-122"/>
                <a:ea typeface="冬青黑体简体中文 W6" panose="020B0300000000000000" charset="-122"/>
                <a:cs typeface="冬青黑体简体中文 W6" panose="020B0300000000000000" charset="-122"/>
                <a:sym typeface="冬青黑体简体中文 W6" panose="020B0300000000000000" charset="-122"/>
              </a:rPr>
              <a:t>showcase</a:t>
            </a:r>
            <a:r>
              <a:rPr sz="1000"/>
              <a:t>的功能场景中去了</a:t>
            </a:r>
            <a:endParaRPr sz="1000"/>
          </a:p>
        </p:txBody>
      </p:sp>
      <p:sp>
        <p:nvSpPr>
          <p:cNvPr id="1323" name="客户产品负责人进行UAT测试"/>
          <p:cNvSpPr txBox="1"/>
          <p:nvPr/>
        </p:nvSpPr>
        <p:spPr>
          <a:xfrm>
            <a:off x="8973017" y="5363216"/>
            <a:ext cx="1416578" cy="375920"/>
          </a:xfrm>
          <a:prstGeom prst="rect">
            <a:avLst/>
          </a:prstGeom>
          <a:ln w="12700">
            <a:miter lim="400000"/>
          </a:ln>
        </p:spPr>
        <p:txBody>
          <a:bodyPr lIns="34290" tIns="34290" rIns="34290" bIns="34290">
            <a:spAutoFit/>
          </a:bodyPr>
          <a:lstStyle>
            <a:lvl1pPr algn="l" defTabSz="617220">
              <a:lnSpc>
                <a:spcPct val="100000"/>
              </a:lnSpc>
              <a:defRPr sz="2000" i="0">
                <a:solidFill>
                  <a:srgbClr val="53585F"/>
                </a:solidFill>
                <a:latin typeface="冬青黑体简体中文 W3" panose="020B0300000000000000" charset="-122"/>
                <a:ea typeface="冬青黑体简体中文 W3" panose="020B0300000000000000" charset="-122"/>
                <a:cs typeface="冬青黑体简体中文 W3" panose="020B0300000000000000" charset="-122"/>
                <a:sym typeface="冬青黑体简体中文 W3" panose="020B0300000000000000" charset="-122"/>
              </a:defRPr>
            </a:lvl1pPr>
          </a:lstStyle>
          <a:p>
            <a:r>
              <a:rPr sz="1000"/>
              <a:t>客户产品负责人进行UAT测试</a:t>
            </a:r>
            <a:endParaRPr sz="1000"/>
          </a:p>
        </p:txBody>
      </p:sp>
      <p:sp>
        <p:nvSpPr>
          <p:cNvPr id="1324" name="Circle"/>
          <p:cNvSpPr/>
          <p:nvPr/>
        </p:nvSpPr>
        <p:spPr>
          <a:xfrm>
            <a:off x="5181014" y="4218574"/>
            <a:ext cx="82396" cy="82396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pPr defTabSz="825500">
              <a:lnSpc>
                <a:spcPct val="100000"/>
              </a:lnSpc>
              <a:defRPr sz="3200"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325" name="Circle"/>
          <p:cNvSpPr/>
          <p:nvPr/>
        </p:nvSpPr>
        <p:spPr>
          <a:xfrm>
            <a:off x="6950993" y="4218574"/>
            <a:ext cx="82396" cy="82396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pPr defTabSz="825500">
              <a:lnSpc>
                <a:spcPct val="100000"/>
              </a:lnSpc>
              <a:defRPr sz="3200"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326" name="Circle"/>
          <p:cNvSpPr/>
          <p:nvPr/>
        </p:nvSpPr>
        <p:spPr>
          <a:xfrm>
            <a:off x="8717037" y="4215622"/>
            <a:ext cx="82396" cy="82396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pPr defTabSz="825500">
              <a:lnSpc>
                <a:spcPct val="100000"/>
              </a:lnSpc>
              <a:defRPr sz="3200"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grpSp>
        <p:nvGrpSpPr>
          <p:cNvPr id="1333" name="Group"/>
          <p:cNvGrpSpPr/>
          <p:nvPr/>
        </p:nvGrpSpPr>
        <p:grpSpPr>
          <a:xfrm>
            <a:off x="629227" y="2467101"/>
            <a:ext cx="1895645" cy="1594262"/>
            <a:chOff x="0" y="-1"/>
            <a:chExt cx="3791289" cy="3188522"/>
          </a:xfrm>
        </p:grpSpPr>
        <p:sp>
          <p:nvSpPr>
            <p:cNvPr id="1327" name="Line"/>
            <p:cNvSpPr/>
            <p:nvPr/>
          </p:nvSpPr>
          <p:spPr>
            <a:xfrm flipV="1">
              <a:off x="2095579" y="2375720"/>
              <a:ext cx="1" cy="8128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grpSp>
          <p:nvGrpSpPr>
            <p:cNvPr id="1332" name="Group"/>
            <p:cNvGrpSpPr/>
            <p:nvPr/>
          </p:nvGrpSpPr>
          <p:grpSpPr>
            <a:xfrm>
              <a:off x="0" y="-1"/>
              <a:ext cx="3791289" cy="2277379"/>
              <a:chOff x="0" y="0"/>
              <a:chExt cx="3791288" cy="2277377"/>
            </a:xfrm>
          </p:grpSpPr>
          <p:sp>
            <p:nvSpPr>
              <p:cNvPr id="1331" name="Story需求确认"/>
              <p:cNvSpPr txBox="1"/>
              <p:nvPr/>
            </p:nvSpPr>
            <p:spPr>
              <a:xfrm>
                <a:off x="0" y="0"/>
                <a:ext cx="3791288" cy="505459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90" tIns="34290" rIns="34290" bIns="34290" numCol="1" anchor="t">
                <a:spAutoFit/>
              </a:bodyPr>
              <a:lstStyle>
                <a:lvl1pPr defTabSz="617220">
                  <a:lnSpc>
                    <a:spcPts val="5700"/>
                  </a:lnSpc>
                  <a:defRPr sz="2400" i="0">
                    <a:solidFill>
                      <a:srgbClr val="FFFFFF"/>
                    </a:solidFill>
                    <a:latin typeface="冬青黑体简体中文 W6" panose="020B0300000000000000" charset="-122"/>
                    <a:ea typeface="冬青黑体简体中文 W6" panose="020B0300000000000000" charset="-122"/>
                    <a:cs typeface="冬青黑体简体中文 W6" panose="020B0300000000000000" charset="-122"/>
                    <a:sym typeface="冬青黑体简体中文 W6" panose="020B0300000000000000" charset="-122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sz="1200"/>
                  <a:t>Story需求确认</a:t>
                </a:r>
                <a:endParaRPr sz="1200"/>
              </a:p>
            </p:txBody>
          </p:sp>
          <p:grpSp>
            <p:nvGrpSpPr>
              <p:cNvPr id="1330" name="Group"/>
              <p:cNvGrpSpPr/>
              <p:nvPr/>
            </p:nvGrpSpPr>
            <p:grpSpPr>
              <a:xfrm>
                <a:off x="48688" y="535558"/>
                <a:ext cx="3693912" cy="1741819"/>
                <a:chOff x="0" y="0"/>
                <a:chExt cx="3693910" cy="1741817"/>
              </a:xfrm>
            </p:grpSpPr>
            <p:sp>
              <p:nvSpPr>
                <p:cNvPr id="1328" name="Rectangle"/>
                <p:cNvSpPr/>
                <p:nvPr/>
              </p:nvSpPr>
              <p:spPr>
                <a:xfrm>
                  <a:off x="0" y="0"/>
                  <a:ext cx="3693910" cy="1741817"/>
                </a:xfrm>
                <a:prstGeom prst="rect">
                  <a:avLst/>
                </a:prstGeom>
                <a:solidFill>
                  <a:srgbClr val="FFFFFF"/>
                </a:solidFill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 defTabSz="825500">
                    <a:lnSpc>
                      <a:spcPct val="100000"/>
                    </a:lnSpc>
                    <a:defRPr sz="3200" i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600"/>
                </a:p>
              </p:txBody>
            </p:sp>
            <p:sp>
              <p:nvSpPr>
                <p:cNvPr id="1329" name="每张卡在放到迭代Backlog之前，都需要和客户业务负责人进行确认，确保业务、设计细节满足需求"/>
                <p:cNvSpPr txBox="1"/>
                <p:nvPr/>
              </p:nvSpPr>
              <p:spPr>
                <a:xfrm>
                  <a:off x="62307" y="168598"/>
                  <a:ext cx="3569296" cy="136778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34290" tIns="34290" rIns="34290" bIns="34290" numCol="1" anchor="t">
                  <a:spAutoFit/>
                </a:bodyPr>
                <a:lstStyle>
                  <a:lvl1pPr algn="l" defTabSz="617220">
                    <a:lnSpc>
                      <a:spcPct val="100000"/>
                    </a:lnSpc>
                    <a:defRPr sz="2000" i="0">
                      <a:solidFill>
                        <a:srgbClr val="53585F"/>
                      </a:solidFill>
                      <a:latin typeface="冬青黑体简体中文 W3" panose="020B0300000000000000" charset="-122"/>
                      <a:ea typeface="冬青黑体简体中文 W3" panose="020B0300000000000000" charset="-122"/>
                      <a:cs typeface="冬青黑体简体中文 W3" panose="020B0300000000000000" charset="-122"/>
                      <a:sym typeface="冬青黑体简体中文 W3" panose="020B0300000000000000" charset="-122"/>
                    </a:defRPr>
                  </a:lvl1pPr>
                </a:lstStyle>
                <a:p>
                  <a:r>
                    <a:rPr sz="1000"/>
                    <a:t>每张卡在放到迭代Backlog之前，都需要和业务负责人进行确认，确保业务、设计细节满足需求</a:t>
                  </a:r>
                  <a:endParaRPr sz="1000"/>
                </a:p>
              </p:txBody>
            </p:sp>
          </p:grpSp>
        </p:grpSp>
      </p:grpSp>
      <p:grpSp>
        <p:nvGrpSpPr>
          <p:cNvPr id="1341" name="Group"/>
          <p:cNvGrpSpPr/>
          <p:nvPr/>
        </p:nvGrpSpPr>
        <p:grpSpPr>
          <a:xfrm>
            <a:off x="1686850" y="1318121"/>
            <a:ext cx="1925633" cy="2423987"/>
            <a:chOff x="0" y="-1"/>
            <a:chExt cx="3851264" cy="4847971"/>
          </a:xfrm>
        </p:grpSpPr>
        <p:grpSp>
          <p:nvGrpSpPr>
            <p:cNvPr id="1338" name="Group"/>
            <p:cNvGrpSpPr/>
            <p:nvPr/>
          </p:nvGrpSpPr>
          <p:grpSpPr>
            <a:xfrm>
              <a:off x="106280" y="-1"/>
              <a:ext cx="3744984" cy="2002627"/>
              <a:chOff x="21590" y="0"/>
              <a:chExt cx="3744982" cy="2002625"/>
            </a:xfrm>
          </p:grpSpPr>
          <p:sp>
            <p:nvSpPr>
              <p:cNvPr id="1337" name="迭代启动会议"/>
              <p:cNvSpPr txBox="1"/>
              <p:nvPr/>
            </p:nvSpPr>
            <p:spPr>
              <a:xfrm>
                <a:off x="21590" y="0"/>
                <a:ext cx="3744982" cy="505459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90" tIns="34290" rIns="34290" bIns="34290" numCol="1" anchor="t">
                <a:spAutoFit/>
              </a:bodyPr>
              <a:lstStyle>
                <a:lvl1pPr defTabSz="617220">
                  <a:lnSpc>
                    <a:spcPts val="5700"/>
                  </a:lnSpc>
                  <a:defRPr sz="2400" i="0">
                    <a:solidFill>
                      <a:srgbClr val="FFFFFF"/>
                    </a:solidFill>
                    <a:latin typeface="冬青黑体简体中文 W6" panose="020B0300000000000000" charset="-122"/>
                    <a:ea typeface="冬青黑体简体中文 W6" panose="020B0300000000000000" charset="-122"/>
                    <a:cs typeface="冬青黑体简体中文 W6" panose="020B0300000000000000" charset="-122"/>
                    <a:sym typeface="冬青黑体简体中文 W6" panose="020B0300000000000000" charset="-122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sz="1200"/>
                  <a:t>迭代启动会议</a:t>
                </a:r>
                <a:endParaRPr sz="1200"/>
              </a:p>
            </p:txBody>
          </p:sp>
          <p:grpSp>
            <p:nvGrpSpPr>
              <p:cNvPr id="1336" name="Group"/>
              <p:cNvGrpSpPr/>
              <p:nvPr/>
            </p:nvGrpSpPr>
            <p:grpSpPr>
              <a:xfrm>
                <a:off x="69009" y="580008"/>
                <a:ext cx="3693912" cy="1422617"/>
                <a:chOff x="20321" y="44450"/>
                <a:chExt cx="3693910" cy="1422615"/>
              </a:xfrm>
            </p:grpSpPr>
            <p:sp>
              <p:nvSpPr>
                <p:cNvPr id="1334" name="Rectangle"/>
                <p:cNvSpPr/>
                <p:nvPr/>
              </p:nvSpPr>
              <p:spPr>
                <a:xfrm>
                  <a:off x="20321" y="44450"/>
                  <a:ext cx="3693910" cy="1393146"/>
                </a:xfrm>
                <a:prstGeom prst="rect">
                  <a:avLst/>
                </a:prstGeom>
                <a:solidFill>
                  <a:srgbClr val="FFFFFF"/>
                </a:solidFill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 defTabSz="825500">
                    <a:lnSpc>
                      <a:spcPct val="100000"/>
                    </a:lnSpc>
                    <a:defRPr sz="3200" i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600"/>
                </a:p>
              </p:txBody>
            </p:sp>
            <p:sp>
              <p:nvSpPr>
                <p:cNvPr id="1335" name="IPM(Iteration Plan Meeting)，迭代计划会议主要是跟客户保持沟通与信息更新的一个会议。"/>
                <p:cNvSpPr txBox="1"/>
                <p:nvPr/>
              </p:nvSpPr>
              <p:spPr>
                <a:xfrm>
                  <a:off x="82627" y="99279"/>
                  <a:ext cx="3569296" cy="136778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34290" tIns="34290" rIns="34290" bIns="34290" numCol="1" anchor="t">
                  <a:spAutoFit/>
                </a:bodyPr>
                <a:lstStyle>
                  <a:lvl1pPr algn="l" defTabSz="617220">
                    <a:lnSpc>
                      <a:spcPct val="100000"/>
                    </a:lnSpc>
                    <a:defRPr sz="2000" i="0">
                      <a:solidFill>
                        <a:srgbClr val="53585F"/>
                      </a:solidFill>
                      <a:latin typeface="冬青黑体简体中文 W3" panose="020B0300000000000000" charset="-122"/>
                      <a:ea typeface="冬青黑体简体中文 W3" panose="020B0300000000000000" charset="-122"/>
                      <a:cs typeface="冬青黑体简体中文 W3" panose="020B0300000000000000" charset="-122"/>
                      <a:sym typeface="冬青黑体简体中文 W3" panose="020B0300000000000000" charset="-122"/>
                    </a:defRPr>
                  </a:lvl1pPr>
                </a:lstStyle>
                <a:p>
                  <a:r>
                    <a:rPr sz="1000"/>
                    <a:t>IPM(Iteration Plan Meeting)，迭代计划会议主要是跟</a:t>
                  </a:r>
                  <a:r>
                    <a:rPr lang="zh-CN" sz="1000"/>
                    <a:t>业务方</a:t>
                  </a:r>
                  <a:r>
                    <a:rPr sz="1000"/>
                    <a:t>保持沟通与信息更新的一个会议。</a:t>
                  </a:r>
                  <a:endParaRPr sz="1000"/>
                </a:p>
              </p:txBody>
            </p:sp>
          </p:grpSp>
        </p:grpSp>
        <p:sp>
          <p:nvSpPr>
            <p:cNvPr id="1339" name="Line"/>
            <p:cNvSpPr/>
            <p:nvPr/>
          </p:nvSpPr>
          <p:spPr>
            <a:xfrm flipV="1">
              <a:off x="1763497" y="2059199"/>
              <a:ext cx="1" cy="27887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1340" name="Line"/>
            <p:cNvSpPr/>
            <p:nvPr/>
          </p:nvSpPr>
          <p:spPr>
            <a:xfrm>
              <a:off x="0" y="4841657"/>
              <a:ext cx="175008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6" grpId="5" bldLvl="0" animBg="1" advAuto="0"/>
      <p:bldP spid="1302" grpId="4" bldLvl="0" animBg="1" advAuto="0"/>
      <p:bldP spid="1333" grpId="1" bldLvl="0" animBg="1" advAuto="0"/>
      <p:bldP spid="1341" grpId="2" bldLvl="0" animBg="1" advAuto="0"/>
      <p:bldP spid="1295" grpId="3" bldLvl="0" animBg="1" advAuto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620</Words>
  <Application>WPS 表格</Application>
  <PresentationFormat>宽屏</PresentationFormat>
  <Paragraphs>54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Helvetica</vt:lpstr>
      <vt:lpstr>冬青黑体简体中文 W6</vt:lpstr>
      <vt:lpstr>Open Sans Semibold</vt:lpstr>
      <vt:lpstr>Helvetica Light</vt:lpstr>
      <vt:lpstr>Open Sans</vt:lpstr>
      <vt:lpstr>Thonburi</vt:lpstr>
      <vt:lpstr>冬青黑体简体中文 W3</vt:lpstr>
      <vt:lpstr>Helvetica</vt:lpstr>
      <vt:lpstr>Helvetica Light</vt:lpstr>
      <vt:lpstr>Open Sans</vt:lpstr>
      <vt:lpstr>Open Sans Semibold</vt:lpstr>
      <vt:lpstr>苹方-简</vt:lpstr>
      <vt:lpstr>標楷體</vt:lpstr>
      <vt:lpstr>报隶-简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Cn</cp:lastModifiedBy>
  <cp:revision>9</cp:revision>
  <dcterms:created xsi:type="dcterms:W3CDTF">2023-01-05T10:23:02Z</dcterms:created>
  <dcterms:modified xsi:type="dcterms:W3CDTF">2023-01-05T10:23:02Z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2052-5.1.1.7676</vt:lpwstr>
  </property>
  <property fmtid="{D5CDD505-2E9C-101B-9397-08002B2CF9AE}" pid="3" name="ICV">
    <vt:lpwstr>700C5BF6BDA17DE46B9FB663752837BB</vt:lpwstr>
  </property>
</Properties>
</file>