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Nunito"/>
      <p:regular r:id="rId33"/>
      <p:bold r:id="rId34"/>
      <p:italic r:id="rId35"/>
      <p:boldItalic r:id="rId36"/>
    </p:embeddedFont>
    <p:embeddedFont>
      <p:font typeface="Maven Pro"/>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CDAE18B-6259-4DFE-BEFF-3BDAFD074FE6}">
  <a:tblStyle styleId="{5CDAE18B-6259-4DFE-BEFF-3BDAFD074FE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Nunit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Nunito-italic.fntdata"/><Relationship Id="rId12" Type="http://schemas.openxmlformats.org/officeDocument/2006/relationships/slide" Target="slides/slide6.xml"/><Relationship Id="rId34" Type="http://schemas.openxmlformats.org/officeDocument/2006/relationships/font" Target="fonts/Nunito-bold.fntdata"/><Relationship Id="rId15" Type="http://schemas.openxmlformats.org/officeDocument/2006/relationships/slide" Target="slides/slide9.xml"/><Relationship Id="rId37" Type="http://schemas.openxmlformats.org/officeDocument/2006/relationships/font" Target="fonts/MavenPro-regular.fntdata"/><Relationship Id="rId14" Type="http://schemas.openxmlformats.org/officeDocument/2006/relationships/slide" Target="slides/slide8.xml"/><Relationship Id="rId36" Type="http://schemas.openxmlformats.org/officeDocument/2006/relationships/font" Target="fonts/Nunito-boldItalic.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MavenPr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0c3aa0eee0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0c3aa0eee0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0c3aa0eee0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0c3aa0eee0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0c3aa0eee0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0c3aa0eee0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0c3aa0eee0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0c3aa0eee0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0c3aa0eee0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0c3aa0eee0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0c3aa0eee0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0c3aa0eee0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0c3aa0eee0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0c3aa0eee0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0c3aa0eee0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0c3aa0eee0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0c3aa0eee0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0c3aa0eee0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0c3aa0eee0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20c3aa0eee0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0c3aa0eee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20c3aa0eee0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0c3aa0eee0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0c3aa0eee0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0c3aa0eee0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0c3aa0eee0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0c3aa0eee0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20c3aa0eee0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0c3aa0eee0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0c3aa0eee0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0c3aa0eee0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20c3aa0eee0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0c3aa0eee0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0c3aa0eee0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0c3aa0eee0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0c3aa0eee0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0c3aa0eee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0c3aa0eee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0c3aa0eee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0c3aa0eee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0c3aa0eee0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0c3aa0eee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0c3aa0eee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0c3aa0eee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0c3aa0eee0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0c3aa0eee0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0c3aa0eee0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0c3aa0eee0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0c3aa0eee0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0c3aa0eee0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ontent" type="obj">
  <p:cSld name="OBJECT">
    <p:spTree>
      <p:nvGrpSpPr>
        <p:cNvPr id="273" name="Shape 273"/>
        <p:cNvGrpSpPr/>
        <p:nvPr/>
      </p:nvGrpSpPr>
      <p:grpSpPr>
        <a:xfrm>
          <a:off x="0" y="0"/>
          <a:ext cx="0" cy="0"/>
          <a:chOff x="0" y="0"/>
          <a:chExt cx="0" cy="0"/>
        </a:xfrm>
      </p:grpSpPr>
      <p:sp>
        <p:nvSpPr>
          <p:cNvPr id="274" name="Google Shape;274;p13"/>
          <p:cNvSpPr txBox="1"/>
          <p:nvPr>
            <p:ph type="title"/>
          </p:nvPr>
        </p:nvSpPr>
        <p:spPr>
          <a:xfrm>
            <a:off x="533400" y="363140"/>
            <a:ext cx="8007300" cy="725100"/>
          </a:xfrm>
          <a:prstGeom prst="rect">
            <a:avLst/>
          </a:prstGeom>
          <a:noFill/>
          <a:ln>
            <a:noFill/>
          </a:ln>
        </p:spPr>
        <p:txBody>
          <a:bodyPr anchorCtr="0" anchor="t" bIns="0" lIns="0" spcFirstLastPara="1" rIns="0" wrap="square" tIns="0">
            <a:norm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275" name="Google Shape;275;p13"/>
          <p:cNvSpPr txBox="1"/>
          <p:nvPr>
            <p:ph idx="1" type="body"/>
          </p:nvPr>
        </p:nvSpPr>
        <p:spPr>
          <a:xfrm>
            <a:off x="611187" y="1485900"/>
            <a:ext cx="7929600" cy="2952600"/>
          </a:xfrm>
          <a:prstGeom prst="rect">
            <a:avLst/>
          </a:prstGeom>
          <a:noFill/>
          <a:ln>
            <a:noFill/>
          </a:ln>
        </p:spPr>
        <p:txBody>
          <a:bodyPr anchorCtr="0" anchor="t" bIns="0" lIns="0" spcFirstLastPara="1" rIns="0" wrap="square" tIns="0">
            <a:normAutofit/>
          </a:bodyPr>
          <a:lstStyle>
            <a:lvl1pPr indent="-355600" lvl="0" marL="457200" rtl="0" algn="l">
              <a:spcBef>
                <a:spcPts val="400"/>
              </a:spcBef>
              <a:spcAft>
                <a:spcPts val="0"/>
              </a:spcAft>
              <a:buClr>
                <a:schemeClr val="dk1"/>
              </a:buClr>
              <a:buSzPts val="2000"/>
              <a:buFont typeface="Georgia"/>
              <a:buChar char="●"/>
              <a:defRPr>
                <a:latin typeface="Georgia"/>
                <a:ea typeface="Georgia"/>
                <a:cs typeface="Georgia"/>
                <a:sym typeface="Georgia"/>
              </a:defRPr>
            </a:lvl1pPr>
            <a:lvl2pPr indent="-355600" lvl="1" marL="914400" rtl="0" algn="l">
              <a:spcBef>
                <a:spcPts val="400"/>
              </a:spcBef>
              <a:spcAft>
                <a:spcPts val="0"/>
              </a:spcAft>
              <a:buClr>
                <a:schemeClr val="dk1"/>
              </a:buClr>
              <a:buSzPts val="2000"/>
              <a:buFont typeface="Georgia"/>
              <a:buChar char="•"/>
              <a:defRPr>
                <a:latin typeface="Georgia"/>
                <a:ea typeface="Georgia"/>
                <a:cs typeface="Georgia"/>
                <a:sym typeface="Georgia"/>
              </a:defRPr>
            </a:lvl2pPr>
            <a:lvl3pPr indent="-355600" lvl="2" marL="1371600" rtl="0" algn="l">
              <a:spcBef>
                <a:spcPts val="400"/>
              </a:spcBef>
              <a:spcAft>
                <a:spcPts val="0"/>
              </a:spcAft>
              <a:buSzPts val="2000"/>
              <a:buChar char="■"/>
              <a:defRPr>
                <a:latin typeface="Georgia"/>
                <a:ea typeface="Georgia"/>
                <a:cs typeface="Georgia"/>
                <a:sym typeface="Georgia"/>
              </a:defRPr>
            </a:lvl3pPr>
            <a:lvl4pPr indent="-355600" lvl="3" marL="1828800" rtl="0" algn="l">
              <a:spcBef>
                <a:spcPts val="400"/>
              </a:spcBef>
              <a:spcAft>
                <a:spcPts val="0"/>
              </a:spcAft>
              <a:buClr>
                <a:schemeClr val="dk1"/>
              </a:buClr>
              <a:buSzPts val="2000"/>
              <a:buFont typeface="Georgia"/>
              <a:buChar char="●"/>
              <a:defRPr>
                <a:latin typeface="Georgia"/>
                <a:ea typeface="Georgia"/>
                <a:cs typeface="Georgia"/>
                <a:sym typeface="Georgia"/>
              </a:defRPr>
            </a:lvl4pPr>
            <a:lvl5pPr indent="-355600" lvl="4" marL="2286000" rtl="0" algn="l">
              <a:spcBef>
                <a:spcPts val="400"/>
              </a:spcBef>
              <a:spcAft>
                <a:spcPts val="0"/>
              </a:spcAft>
              <a:buClr>
                <a:schemeClr val="dk1"/>
              </a:buClr>
              <a:buSzPts val="2000"/>
              <a:buFont typeface="Georgia"/>
              <a:buChar char="○"/>
              <a:defRPr>
                <a:latin typeface="Georgia"/>
                <a:ea typeface="Georgia"/>
                <a:cs typeface="Georgia"/>
                <a:sym typeface="Georgia"/>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0"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2.png"/><Relationship Id="rId9"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8.png"/><Relationship Id="rId8"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单元测试</a:t>
            </a:r>
            <a:endParaRPr/>
          </a:p>
        </p:txBody>
      </p:sp>
      <p:sp>
        <p:nvSpPr>
          <p:cNvPr id="281" name="Google Shape;281;p14"/>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23"/>
          <p:cNvSpPr txBox="1"/>
          <p:nvPr>
            <p:ph type="title"/>
          </p:nvPr>
        </p:nvSpPr>
        <p:spPr>
          <a:xfrm>
            <a:off x="533400" y="363140"/>
            <a:ext cx="8007300" cy="7251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a:solidFill>
                  <a:schemeClr val="accent4"/>
                </a:solidFill>
              </a:rPr>
              <a:t>Right</a:t>
            </a:r>
            <a:r>
              <a:rPr lang="en"/>
              <a:t>-BICEP 原则</a:t>
            </a:r>
            <a:endParaRPr/>
          </a:p>
        </p:txBody>
      </p:sp>
      <p:sp>
        <p:nvSpPr>
          <p:cNvPr id="414" name="Google Shape;414;p23"/>
          <p:cNvSpPr txBox="1"/>
          <p:nvPr/>
        </p:nvSpPr>
        <p:spPr>
          <a:xfrm>
            <a:off x="533400" y="938250"/>
            <a:ext cx="275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Right（是否符合设计要求？）</a:t>
            </a:r>
            <a:endParaRPr/>
          </a:p>
        </p:txBody>
      </p:sp>
      <p:sp>
        <p:nvSpPr>
          <p:cNvPr id="415" name="Google Shape;415;p23"/>
          <p:cNvSpPr txBox="1"/>
          <p:nvPr>
            <p:ph idx="1" type="body"/>
          </p:nvPr>
        </p:nvSpPr>
        <p:spPr>
          <a:xfrm>
            <a:off x="607212" y="1430225"/>
            <a:ext cx="7929600" cy="2952600"/>
          </a:xfrm>
          <a:prstGeom prst="rect">
            <a:avLst/>
          </a:prstGeom>
        </p:spPr>
        <p:txBody>
          <a:bodyPr anchorCtr="0" anchor="t" bIns="0" lIns="0" spcFirstLastPara="1" rIns="0" wrap="square" tIns="0">
            <a:normAutofit/>
          </a:bodyPr>
          <a:lstStyle/>
          <a:p>
            <a:pPr indent="0" lvl="0" marL="0" rtl="0" algn="l">
              <a:spcBef>
                <a:spcPts val="400"/>
              </a:spcBef>
              <a:spcAft>
                <a:spcPts val="0"/>
              </a:spcAft>
              <a:buNone/>
            </a:pPr>
            <a:r>
              <a:rPr lang="en"/>
              <a:t>可以通过自动化测试验证待测系统（SUT）是否符合设计要求。</a:t>
            </a:r>
            <a:endParaRPr/>
          </a:p>
          <a:p>
            <a:pPr indent="0" lvl="0" marL="0" rtl="0" algn="l">
              <a:spcBef>
                <a:spcPts val="400"/>
              </a:spcBef>
              <a:spcAft>
                <a:spcPts val="0"/>
              </a:spcAft>
              <a:buNone/>
            </a:pPr>
            <a:r>
              <a:t/>
            </a:r>
            <a:endParaRPr/>
          </a:p>
          <a:p>
            <a:pPr indent="0" lvl="0" marL="0" rtl="0" algn="l">
              <a:spcBef>
                <a:spcPts val="400"/>
              </a:spcBef>
              <a:spcAft>
                <a:spcPts val="0"/>
              </a:spcAft>
              <a:buNone/>
            </a:pPr>
            <a:r>
              <a:rPr lang="en"/>
              <a:t>提示：为了能够符合“设计的要求”，那么必须提前清晰定义和理解“设计的要求”是什么（验收条件）。</a:t>
            </a:r>
            <a:endParaRPr/>
          </a:p>
          <a:p>
            <a:pPr indent="0" lvl="0" marL="0" rtl="0" algn="l">
              <a:spcBef>
                <a:spcPts val="400"/>
              </a:spcBef>
              <a:spcAft>
                <a:spcPts val="0"/>
              </a:spcAft>
              <a:buNone/>
            </a:pPr>
            <a:r>
              <a:t/>
            </a:r>
            <a:endParaRPr/>
          </a:p>
          <a:p>
            <a:pPr indent="0" lvl="0" marL="0" rtl="0" algn="l">
              <a:spcBef>
                <a:spcPts val="4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24"/>
          <p:cNvSpPr txBox="1"/>
          <p:nvPr>
            <p:ph type="title"/>
          </p:nvPr>
        </p:nvSpPr>
        <p:spPr>
          <a:xfrm>
            <a:off x="533400" y="363140"/>
            <a:ext cx="8007300" cy="7251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a:t>Right-</a:t>
            </a:r>
            <a:r>
              <a:rPr lang="en">
                <a:solidFill>
                  <a:schemeClr val="accent4"/>
                </a:solidFill>
              </a:rPr>
              <a:t>B</a:t>
            </a:r>
            <a:r>
              <a:rPr lang="en"/>
              <a:t>ICEP 原则</a:t>
            </a:r>
            <a:endParaRPr/>
          </a:p>
        </p:txBody>
      </p:sp>
      <p:sp>
        <p:nvSpPr>
          <p:cNvPr id="421" name="Google Shape;421;p24"/>
          <p:cNvSpPr txBox="1"/>
          <p:nvPr>
            <p:ph idx="1" type="body"/>
          </p:nvPr>
        </p:nvSpPr>
        <p:spPr>
          <a:xfrm>
            <a:off x="611187" y="1485900"/>
            <a:ext cx="7929600" cy="2952600"/>
          </a:xfrm>
          <a:prstGeom prst="rect">
            <a:avLst/>
          </a:prstGeom>
        </p:spPr>
        <p:txBody>
          <a:bodyPr anchorCtr="0" anchor="t" bIns="0" lIns="0" spcFirstLastPara="1" rIns="0" wrap="square" tIns="0">
            <a:normAutofit/>
          </a:bodyPr>
          <a:lstStyle/>
          <a:p>
            <a:pPr indent="0" lvl="0" marL="0" rtl="0" algn="l">
              <a:spcBef>
                <a:spcPts val="400"/>
              </a:spcBef>
              <a:spcAft>
                <a:spcPts val="0"/>
              </a:spcAft>
              <a:buNone/>
            </a:pPr>
            <a:r>
              <a:rPr lang="en"/>
              <a:t>对于待测系统（SUT），需要通过自动化测试确保必要的边界条件都得到了测试。</a:t>
            </a:r>
            <a:endParaRPr/>
          </a:p>
          <a:p>
            <a:pPr indent="0" lvl="0" marL="0" rtl="0" algn="l">
              <a:spcBef>
                <a:spcPts val="400"/>
              </a:spcBef>
              <a:spcAft>
                <a:spcPts val="0"/>
              </a:spcAft>
              <a:buNone/>
            </a:pPr>
            <a:r>
              <a:t/>
            </a:r>
            <a:endParaRPr/>
          </a:p>
          <a:p>
            <a:pPr indent="0" lvl="0" marL="0" rtl="0" algn="l">
              <a:spcBef>
                <a:spcPts val="400"/>
              </a:spcBef>
              <a:spcAft>
                <a:spcPts val="0"/>
              </a:spcAft>
              <a:buNone/>
            </a:pPr>
            <a:r>
              <a:rPr lang="en"/>
              <a:t>提示：常见边界条件的定义，可参考 CORRECT 原则。</a:t>
            </a:r>
            <a:endParaRPr/>
          </a:p>
          <a:p>
            <a:pPr indent="0" lvl="0" marL="0" rtl="0" algn="l">
              <a:spcBef>
                <a:spcPts val="400"/>
              </a:spcBef>
              <a:spcAft>
                <a:spcPts val="0"/>
              </a:spcAft>
              <a:buNone/>
            </a:pPr>
            <a:r>
              <a:t/>
            </a:r>
            <a:endParaRPr/>
          </a:p>
          <a:p>
            <a:pPr indent="0" lvl="0" marL="0" rtl="0" algn="l">
              <a:spcBef>
                <a:spcPts val="400"/>
              </a:spcBef>
              <a:spcAft>
                <a:spcPts val="0"/>
              </a:spcAft>
              <a:buNone/>
            </a:pPr>
            <a:r>
              <a:t/>
            </a:r>
            <a:endParaRPr/>
          </a:p>
        </p:txBody>
      </p:sp>
      <p:sp>
        <p:nvSpPr>
          <p:cNvPr id="422" name="Google Shape;422;p24"/>
          <p:cNvSpPr txBox="1"/>
          <p:nvPr/>
        </p:nvSpPr>
        <p:spPr>
          <a:xfrm>
            <a:off x="533400" y="946200"/>
            <a:ext cx="55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Boundary（是否检查了全部边界条件？）</a:t>
            </a:r>
            <a:endParaRPr/>
          </a:p>
        </p:txBody>
      </p:sp>
      <p:sp>
        <p:nvSpPr>
          <p:cNvPr id="423" name="Google Shape;423;p24"/>
          <p:cNvSpPr txBox="1"/>
          <p:nvPr/>
        </p:nvSpPr>
        <p:spPr>
          <a:xfrm>
            <a:off x="533400" y="2377200"/>
            <a:ext cx="7499400" cy="294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Nunito"/>
                <a:ea typeface="Nunito"/>
                <a:cs typeface="Nunito"/>
                <a:sym typeface="Nunito"/>
              </a:rPr>
              <a:t>Conformance（一致性）：值格式是否符合要求</a:t>
            </a:r>
            <a:endParaRPr sz="1100">
              <a:latin typeface="Nunito"/>
              <a:ea typeface="Nunito"/>
              <a:cs typeface="Nunito"/>
              <a:sym typeface="Nunito"/>
            </a:endParaRPr>
          </a:p>
          <a:p>
            <a:pPr indent="0" lvl="0" marL="0" rtl="0" algn="l">
              <a:spcBef>
                <a:spcPts val="0"/>
              </a:spcBef>
              <a:spcAft>
                <a:spcPts val="0"/>
              </a:spcAft>
              <a:buNone/>
            </a:pPr>
            <a:r>
              <a:t/>
            </a:r>
            <a:endParaRPr sz="1100">
              <a:latin typeface="Nunito"/>
              <a:ea typeface="Nunito"/>
              <a:cs typeface="Nunito"/>
              <a:sym typeface="Nunito"/>
            </a:endParaRPr>
          </a:p>
          <a:p>
            <a:pPr indent="0" lvl="0" marL="0" rtl="0" algn="l">
              <a:spcBef>
                <a:spcPts val="0"/>
              </a:spcBef>
              <a:spcAft>
                <a:spcPts val="0"/>
              </a:spcAft>
              <a:buNone/>
            </a:pPr>
            <a:r>
              <a:rPr lang="en" sz="1100">
                <a:latin typeface="Nunito"/>
                <a:ea typeface="Nunito"/>
                <a:cs typeface="Nunito"/>
                <a:sym typeface="Nunito"/>
              </a:rPr>
              <a:t>Ordering（顺序性）：数据或调用是否遵循一定的顺序</a:t>
            </a:r>
            <a:endParaRPr sz="1100">
              <a:latin typeface="Nunito"/>
              <a:ea typeface="Nunito"/>
              <a:cs typeface="Nunito"/>
              <a:sym typeface="Nunito"/>
            </a:endParaRPr>
          </a:p>
          <a:p>
            <a:pPr indent="0" lvl="0" marL="0" rtl="0" algn="l">
              <a:spcBef>
                <a:spcPts val="0"/>
              </a:spcBef>
              <a:spcAft>
                <a:spcPts val="0"/>
              </a:spcAft>
              <a:buNone/>
            </a:pPr>
            <a:r>
              <a:t/>
            </a:r>
            <a:endParaRPr sz="1100">
              <a:latin typeface="Nunito"/>
              <a:ea typeface="Nunito"/>
              <a:cs typeface="Nunito"/>
              <a:sym typeface="Nunito"/>
            </a:endParaRPr>
          </a:p>
          <a:p>
            <a:pPr indent="0" lvl="0" marL="0" rtl="0" algn="l">
              <a:spcBef>
                <a:spcPts val="0"/>
              </a:spcBef>
              <a:spcAft>
                <a:spcPts val="0"/>
              </a:spcAft>
              <a:buNone/>
            </a:pPr>
            <a:r>
              <a:rPr lang="en" sz="1100">
                <a:latin typeface="Nunito"/>
                <a:ea typeface="Nunito"/>
                <a:cs typeface="Nunito"/>
                <a:sym typeface="Nunito"/>
              </a:rPr>
              <a:t>Range（区间性）：值是否位于合理的区间之内</a:t>
            </a:r>
            <a:endParaRPr sz="1100">
              <a:latin typeface="Nunito"/>
              <a:ea typeface="Nunito"/>
              <a:cs typeface="Nunito"/>
              <a:sym typeface="Nunito"/>
            </a:endParaRPr>
          </a:p>
          <a:p>
            <a:pPr indent="0" lvl="0" marL="0" rtl="0" algn="l">
              <a:spcBef>
                <a:spcPts val="0"/>
              </a:spcBef>
              <a:spcAft>
                <a:spcPts val="0"/>
              </a:spcAft>
              <a:buNone/>
            </a:pPr>
            <a:r>
              <a:t/>
            </a:r>
            <a:endParaRPr sz="1100">
              <a:latin typeface="Nunito"/>
              <a:ea typeface="Nunito"/>
              <a:cs typeface="Nunito"/>
              <a:sym typeface="Nunito"/>
            </a:endParaRPr>
          </a:p>
          <a:p>
            <a:pPr indent="0" lvl="0" marL="0" rtl="0" algn="l">
              <a:spcBef>
                <a:spcPts val="0"/>
              </a:spcBef>
              <a:spcAft>
                <a:spcPts val="0"/>
              </a:spcAft>
              <a:buNone/>
            </a:pPr>
            <a:r>
              <a:rPr lang="en" sz="1100">
                <a:latin typeface="Nunito"/>
                <a:ea typeface="Nunito"/>
                <a:cs typeface="Nunito"/>
                <a:sym typeface="Nunito"/>
              </a:rPr>
              <a:t>Reference（依赖性）：外部依赖存在/不存在，状态正常/异常时，代码的行为是否符合预期？测试完成后，代码是否像预期的那样调用了这些外部依赖（例如充值成功后是否更新了缓存中的余额）？</a:t>
            </a:r>
            <a:endParaRPr sz="1100">
              <a:latin typeface="Nunito"/>
              <a:ea typeface="Nunito"/>
              <a:cs typeface="Nunito"/>
              <a:sym typeface="Nunito"/>
            </a:endParaRPr>
          </a:p>
          <a:p>
            <a:pPr indent="0" lvl="0" marL="0" rtl="0" algn="l">
              <a:spcBef>
                <a:spcPts val="0"/>
              </a:spcBef>
              <a:spcAft>
                <a:spcPts val="0"/>
              </a:spcAft>
              <a:buNone/>
            </a:pPr>
            <a:r>
              <a:t/>
            </a:r>
            <a:endParaRPr sz="1100">
              <a:latin typeface="Nunito"/>
              <a:ea typeface="Nunito"/>
              <a:cs typeface="Nunito"/>
              <a:sym typeface="Nunito"/>
            </a:endParaRPr>
          </a:p>
          <a:p>
            <a:pPr indent="0" lvl="0" marL="0" rtl="0" algn="l">
              <a:spcBef>
                <a:spcPts val="0"/>
              </a:spcBef>
              <a:spcAft>
                <a:spcPts val="0"/>
              </a:spcAft>
              <a:buNone/>
            </a:pPr>
            <a:r>
              <a:rPr lang="en" sz="1100">
                <a:latin typeface="Nunito"/>
                <a:ea typeface="Nunito"/>
                <a:cs typeface="Nunito"/>
                <a:sym typeface="Nunito"/>
              </a:rPr>
              <a:t>Existence（存在性）：对于你传入或维护的值，先询问自己如果值不存在——如果它为null, 空集合，或者等于0，方法的行为将会怎样？</a:t>
            </a:r>
            <a:endParaRPr sz="1100">
              <a:latin typeface="Nunito"/>
              <a:ea typeface="Nunito"/>
              <a:cs typeface="Nunito"/>
              <a:sym typeface="Nunito"/>
            </a:endParaRPr>
          </a:p>
          <a:p>
            <a:pPr indent="0" lvl="0" marL="0" rtl="0" algn="l">
              <a:spcBef>
                <a:spcPts val="0"/>
              </a:spcBef>
              <a:spcAft>
                <a:spcPts val="0"/>
              </a:spcAft>
              <a:buNone/>
            </a:pPr>
            <a:r>
              <a:t/>
            </a:r>
            <a:endParaRPr sz="1100">
              <a:latin typeface="Nunito"/>
              <a:ea typeface="Nunito"/>
              <a:cs typeface="Nunito"/>
              <a:sym typeface="Nunito"/>
            </a:endParaRPr>
          </a:p>
          <a:p>
            <a:pPr indent="0" lvl="0" marL="0" rtl="0" algn="l">
              <a:spcBef>
                <a:spcPts val="0"/>
              </a:spcBef>
              <a:spcAft>
                <a:spcPts val="0"/>
              </a:spcAft>
              <a:buNone/>
            </a:pPr>
            <a:r>
              <a:rPr lang="en" sz="1100">
                <a:latin typeface="Nunito"/>
                <a:ea typeface="Nunito"/>
                <a:cs typeface="Nunito"/>
                <a:sym typeface="Nunito"/>
              </a:rPr>
              <a:t>Cardinatity（基数性）：和数量相关的问题。在大多数情况下，你只需要考虑下列三种值：0，1，n ( n &gt; 1)</a:t>
            </a:r>
            <a:endParaRPr sz="1100">
              <a:latin typeface="Nunito"/>
              <a:ea typeface="Nunito"/>
              <a:cs typeface="Nunito"/>
              <a:sym typeface="Nunito"/>
            </a:endParaRPr>
          </a:p>
          <a:p>
            <a:pPr indent="0" lvl="0" marL="0" rtl="0" algn="l">
              <a:spcBef>
                <a:spcPts val="0"/>
              </a:spcBef>
              <a:spcAft>
                <a:spcPts val="0"/>
              </a:spcAft>
              <a:buNone/>
            </a:pPr>
            <a:r>
              <a:rPr lang="en" sz="1100">
                <a:latin typeface="Nunito"/>
                <a:ea typeface="Nunito"/>
                <a:cs typeface="Nunito"/>
                <a:sym typeface="Nunito"/>
              </a:rPr>
              <a:t>Time（相对或绝对时间性）：相对时间（时间上的顺序）、绝对时间（消耗的时间和钟表上的时间）、并发问题。例如：方法调用的时间顺序、代码超时、不同的本地时间、多线程同步等。</a:t>
            </a:r>
            <a:endParaRPr sz="11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25"/>
          <p:cNvSpPr txBox="1"/>
          <p:nvPr>
            <p:ph type="title"/>
          </p:nvPr>
        </p:nvSpPr>
        <p:spPr>
          <a:xfrm>
            <a:off x="533400" y="363140"/>
            <a:ext cx="8007300" cy="7251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a:t>Right-B</a:t>
            </a:r>
            <a:r>
              <a:rPr lang="en">
                <a:solidFill>
                  <a:schemeClr val="accent4"/>
                </a:solidFill>
              </a:rPr>
              <a:t>I</a:t>
            </a:r>
            <a:r>
              <a:rPr lang="en"/>
              <a:t>CEP 原则</a:t>
            </a:r>
            <a:endParaRPr/>
          </a:p>
        </p:txBody>
      </p:sp>
      <p:sp>
        <p:nvSpPr>
          <p:cNvPr id="429" name="Google Shape;429;p25"/>
          <p:cNvSpPr txBox="1"/>
          <p:nvPr>
            <p:ph idx="1" type="body"/>
          </p:nvPr>
        </p:nvSpPr>
        <p:spPr>
          <a:xfrm>
            <a:off x="611187" y="1485900"/>
            <a:ext cx="7929600" cy="2952600"/>
          </a:xfrm>
          <a:prstGeom prst="rect">
            <a:avLst/>
          </a:prstGeom>
        </p:spPr>
        <p:txBody>
          <a:bodyPr anchorCtr="0" anchor="t" bIns="0" lIns="0" spcFirstLastPara="1" rIns="0" wrap="square" tIns="0">
            <a:normAutofit/>
          </a:bodyPr>
          <a:lstStyle/>
          <a:p>
            <a:pPr indent="0" lvl="0" marL="0" rtl="0" algn="l">
              <a:spcBef>
                <a:spcPts val="400"/>
              </a:spcBef>
              <a:spcAft>
                <a:spcPts val="0"/>
              </a:spcAft>
              <a:buNone/>
            </a:pPr>
            <a:r>
              <a:rPr lang="en"/>
              <a:t>对于一些待测系统（SUT），可能需要测试其反向逻辑。</a:t>
            </a:r>
            <a:endParaRPr/>
          </a:p>
          <a:p>
            <a:pPr indent="0" lvl="0" marL="0" rtl="0" algn="l">
              <a:spcBef>
                <a:spcPts val="400"/>
              </a:spcBef>
              <a:spcAft>
                <a:spcPts val="0"/>
              </a:spcAft>
              <a:buNone/>
            </a:pPr>
            <a:r>
              <a:t/>
            </a:r>
            <a:endParaRPr/>
          </a:p>
          <a:p>
            <a:pPr indent="0" lvl="0" marL="0" rtl="0" algn="l">
              <a:spcBef>
                <a:spcPts val="400"/>
              </a:spcBef>
              <a:spcAft>
                <a:spcPts val="0"/>
              </a:spcAft>
              <a:buNone/>
            </a:pPr>
            <a:r>
              <a:rPr lang="en"/>
              <a:t>提示：比如某些逻辑，其正向推导是正确的，那逆向推导也应该正确。</a:t>
            </a:r>
            <a:endParaRPr/>
          </a:p>
          <a:p>
            <a:pPr indent="0" lvl="0" marL="0" rtl="0" algn="l">
              <a:spcBef>
                <a:spcPts val="400"/>
              </a:spcBef>
              <a:spcAft>
                <a:spcPts val="0"/>
              </a:spcAft>
              <a:buNone/>
            </a:pPr>
            <a:r>
              <a:t/>
            </a:r>
            <a:endParaRPr/>
          </a:p>
          <a:p>
            <a:pPr indent="0" lvl="0" marL="0" rtl="0" algn="l">
              <a:spcBef>
                <a:spcPts val="400"/>
              </a:spcBef>
              <a:spcAft>
                <a:spcPts val="0"/>
              </a:spcAft>
              <a:buNone/>
            </a:pPr>
            <a:r>
              <a:rPr lang="en"/>
              <a:t>例如：加密解密。</a:t>
            </a:r>
            <a:endParaRPr/>
          </a:p>
          <a:p>
            <a:pPr indent="0" lvl="0" marL="0" rtl="0" algn="l">
              <a:spcBef>
                <a:spcPts val="400"/>
              </a:spcBef>
              <a:spcAft>
                <a:spcPts val="0"/>
              </a:spcAft>
              <a:buNone/>
            </a:pPr>
            <a:r>
              <a:t/>
            </a:r>
            <a:endParaRPr/>
          </a:p>
        </p:txBody>
      </p:sp>
      <p:sp>
        <p:nvSpPr>
          <p:cNvPr id="430" name="Google Shape;430;p25"/>
          <p:cNvSpPr txBox="1"/>
          <p:nvPr/>
        </p:nvSpPr>
        <p:spPr>
          <a:xfrm>
            <a:off x="573175" y="930300"/>
            <a:ext cx="345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Inverse（是否需要进行反向检查？）</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26"/>
          <p:cNvSpPr txBox="1"/>
          <p:nvPr>
            <p:ph type="title"/>
          </p:nvPr>
        </p:nvSpPr>
        <p:spPr>
          <a:xfrm>
            <a:off x="533400" y="363140"/>
            <a:ext cx="8007300" cy="7251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a:t>Right-BI</a:t>
            </a:r>
            <a:r>
              <a:rPr lang="en">
                <a:solidFill>
                  <a:schemeClr val="accent4"/>
                </a:solidFill>
              </a:rPr>
              <a:t>C</a:t>
            </a:r>
            <a:r>
              <a:rPr lang="en"/>
              <a:t>EP 原则</a:t>
            </a:r>
            <a:endParaRPr/>
          </a:p>
        </p:txBody>
      </p:sp>
      <p:sp>
        <p:nvSpPr>
          <p:cNvPr id="436" name="Google Shape;436;p26"/>
          <p:cNvSpPr txBox="1"/>
          <p:nvPr>
            <p:ph idx="1" type="body"/>
          </p:nvPr>
        </p:nvSpPr>
        <p:spPr>
          <a:xfrm>
            <a:off x="611187" y="1485900"/>
            <a:ext cx="7929600" cy="2952600"/>
          </a:xfrm>
          <a:prstGeom prst="rect">
            <a:avLst/>
          </a:prstGeom>
        </p:spPr>
        <p:txBody>
          <a:bodyPr anchorCtr="0" anchor="t" bIns="0" lIns="0" spcFirstLastPara="1" rIns="0" wrap="square" tIns="0">
            <a:normAutofit/>
          </a:bodyPr>
          <a:lstStyle/>
          <a:p>
            <a:pPr indent="0" lvl="0" marL="0" rtl="0" algn="l">
              <a:spcBef>
                <a:spcPts val="400"/>
              </a:spcBef>
              <a:spcAft>
                <a:spcPts val="0"/>
              </a:spcAft>
              <a:buNone/>
            </a:pPr>
            <a:r>
              <a:rPr lang="en"/>
              <a:t>我们可以通过“另一种方法”，对待测系统（SUT）进行测试。</a:t>
            </a:r>
            <a:endParaRPr/>
          </a:p>
          <a:p>
            <a:pPr indent="0" lvl="0" marL="0" rtl="0" algn="l">
              <a:spcBef>
                <a:spcPts val="400"/>
              </a:spcBef>
              <a:spcAft>
                <a:spcPts val="0"/>
              </a:spcAft>
              <a:buNone/>
            </a:pPr>
            <a:r>
              <a:t/>
            </a:r>
            <a:endParaRPr/>
          </a:p>
          <a:p>
            <a:pPr indent="0" lvl="0" marL="0" rtl="0" algn="l">
              <a:spcBef>
                <a:spcPts val="400"/>
              </a:spcBef>
              <a:spcAft>
                <a:spcPts val="0"/>
              </a:spcAft>
              <a:buNone/>
            </a:pPr>
            <a:r>
              <a:rPr lang="en"/>
              <a:t>提示：人们在解决问题时，可能存在多种解决方案，而最终选择的解决方案一般都是“看上去最好”的方案，那么那些没有被采用的方案，就可以用来作为测试使用。</a:t>
            </a:r>
            <a:endParaRPr/>
          </a:p>
          <a:p>
            <a:pPr indent="0" lvl="0" marL="0" rtl="0" algn="l">
              <a:spcBef>
                <a:spcPts val="400"/>
              </a:spcBef>
              <a:spcAft>
                <a:spcPts val="0"/>
              </a:spcAft>
              <a:buNone/>
            </a:pPr>
            <a:r>
              <a:t/>
            </a:r>
            <a:endParaRPr/>
          </a:p>
          <a:p>
            <a:pPr indent="0" lvl="0" marL="0" rtl="0" algn="l">
              <a:spcBef>
                <a:spcPts val="400"/>
              </a:spcBef>
              <a:spcAft>
                <a:spcPts val="0"/>
              </a:spcAft>
              <a:buNone/>
            </a:pPr>
            <a:r>
              <a:rPr lang="en"/>
              <a:t>例如：可以用图书馆的书籍借阅数量，验证图书馆的库存数量。</a:t>
            </a:r>
            <a:endParaRPr/>
          </a:p>
          <a:p>
            <a:pPr indent="0" lvl="0" marL="0" rtl="0" algn="l">
              <a:spcBef>
                <a:spcPts val="400"/>
              </a:spcBef>
              <a:spcAft>
                <a:spcPts val="0"/>
              </a:spcAft>
              <a:buNone/>
            </a:pPr>
            <a:r>
              <a:t/>
            </a:r>
            <a:endParaRPr/>
          </a:p>
        </p:txBody>
      </p:sp>
      <p:sp>
        <p:nvSpPr>
          <p:cNvPr id="437" name="Google Shape;437;p26"/>
          <p:cNvSpPr txBox="1"/>
          <p:nvPr/>
        </p:nvSpPr>
        <p:spPr>
          <a:xfrm>
            <a:off x="596350" y="906450"/>
            <a:ext cx="44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Cross-Checking（是否需要进行交叉检查？）</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27"/>
          <p:cNvSpPr txBox="1"/>
          <p:nvPr>
            <p:ph type="title"/>
          </p:nvPr>
        </p:nvSpPr>
        <p:spPr>
          <a:xfrm>
            <a:off x="533400" y="363140"/>
            <a:ext cx="8007300" cy="7251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a:t>Right-BIC</a:t>
            </a:r>
            <a:r>
              <a:rPr lang="en">
                <a:solidFill>
                  <a:schemeClr val="accent4"/>
                </a:solidFill>
              </a:rPr>
              <a:t>E</a:t>
            </a:r>
            <a:r>
              <a:rPr lang="en"/>
              <a:t>P 原则</a:t>
            </a:r>
            <a:endParaRPr/>
          </a:p>
        </p:txBody>
      </p:sp>
      <p:sp>
        <p:nvSpPr>
          <p:cNvPr id="443" name="Google Shape;443;p27"/>
          <p:cNvSpPr txBox="1"/>
          <p:nvPr>
            <p:ph idx="1" type="body"/>
          </p:nvPr>
        </p:nvSpPr>
        <p:spPr>
          <a:xfrm>
            <a:off x="611187" y="1485900"/>
            <a:ext cx="7929600" cy="2952600"/>
          </a:xfrm>
          <a:prstGeom prst="rect">
            <a:avLst/>
          </a:prstGeom>
        </p:spPr>
        <p:txBody>
          <a:bodyPr anchorCtr="0" anchor="t" bIns="0" lIns="0" spcFirstLastPara="1" rIns="0" wrap="square" tIns="0">
            <a:normAutofit/>
          </a:bodyPr>
          <a:lstStyle/>
          <a:p>
            <a:pPr indent="0" lvl="0" marL="0" rtl="0" algn="l">
              <a:spcBef>
                <a:spcPts val="400"/>
              </a:spcBef>
              <a:spcAft>
                <a:spcPts val="0"/>
              </a:spcAft>
              <a:buNone/>
            </a:pPr>
            <a:r>
              <a:rPr lang="en"/>
              <a:t>测试可以用来发现异常，也可以用来验证异常。</a:t>
            </a:r>
            <a:endParaRPr/>
          </a:p>
          <a:p>
            <a:pPr indent="0" lvl="0" marL="0" rtl="0" algn="l">
              <a:spcBef>
                <a:spcPts val="400"/>
              </a:spcBef>
              <a:spcAft>
                <a:spcPts val="0"/>
              </a:spcAft>
              <a:buNone/>
            </a:pPr>
            <a:r>
              <a:t/>
            </a:r>
            <a:endParaRPr/>
          </a:p>
          <a:p>
            <a:pPr indent="0" lvl="0" marL="0" rtl="0" algn="l">
              <a:spcBef>
                <a:spcPts val="400"/>
              </a:spcBef>
              <a:spcAft>
                <a:spcPts val="0"/>
              </a:spcAft>
              <a:buNone/>
            </a:pPr>
            <a:r>
              <a:rPr lang="en"/>
              <a:t>提示：很多时候，基于测试成本，我们往往会选择只对正常路径（Happy-Path）进行测试，但如果异常路径（Sad-Path）对我们会产生重大影响，或者可能具备独立业务价值，那么我们一定要保证异常路径被测试覆盖。</a:t>
            </a:r>
            <a:endParaRPr/>
          </a:p>
          <a:p>
            <a:pPr indent="0" lvl="0" marL="0" rtl="0" algn="l">
              <a:spcBef>
                <a:spcPts val="400"/>
              </a:spcBef>
              <a:spcAft>
                <a:spcPts val="0"/>
              </a:spcAft>
              <a:buNone/>
            </a:pPr>
            <a:r>
              <a:t/>
            </a:r>
            <a:endParaRPr/>
          </a:p>
        </p:txBody>
      </p:sp>
      <p:sp>
        <p:nvSpPr>
          <p:cNvPr id="444" name="Google Shape;444;p27"/>
          <p:cNvSpPr txBox="1"/>
          <p:nvPr/>
        </p:nvSpPr>
        <p:spPr>
          <a:xfrm>
            <a:off x="628150" y="866700"/>
            <a:ext cx="464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Error（是否需要检查异常情况？）</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28"/>
          <p:cNvSpPr txBox="1"/>
          <p:nvPr>
            <p:ph type="title"/>
          </p:nvPr>
        </p:nvSpPr>
        <p:spPr>
          <a:xfrm>
            <a:off x="533400" y="363140"/>
            <a:ext cx="8007300" cy="7251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a:t>Right-BICE</a:t>
            </a:r>
            <a:r>
              <a:rPr lang="en">
                <a:solidFill>
                  <a:schemeClr val="accent4"/>
                </a:solidFill>
              </a:rPr>
              <a:t>P</a:t>
            </a:r>
            <a:r>
              <a:rPr lang="en"/>
              <a:t> 原则</a:t>
            </a:r>
            <a:endParaRPr/>
          </a:p>
        </p:txBody>
      </p:sp>
      <p:sp>
        <p:nvSpPr>
          <p:cNvPr id="450" name="Google Shape;450;p28"/>
          <p:cNvSpPr txBox="1"/>
          <p:nvPr>
            <p:ph idx="1" type="body"/>
          </p:nvPr>
        </p:nvSpPr>
        <p:spPr>
          <a:xfrm>
            <a:off x="611187" y="1485900"/>
            <a:ext cx="7929600" cy="2952600"/>
          </a:xfrm>
          <a:prstGeom prst="rect">
            <a:avLst/>
          </a:prstGeom>
        </p:spPr>
        <p:txBody>
          <a:bodyPr anchorCtr="0" anchor="t" bIns="0" lIns="0" spcFirstLastPara="1" rIns="0" wrap="square" tIns="0">
            <a:normAutofit/>
          </a:bodyPr>
          <a:lstStyle/>
          <a:p>
            <a:pPr indent="0" lvl="0" marL="0" rtl="0" algn="l">
              <a:spcBef>
                <a:spcPts val="400"/>
              </a:spcBef>
              <a:spcAft>
                <a:spcPts val="0"/>
              </a:spcAft>
              <a:buNone/>
            </a:pPr>
            <a:r>
              <a:rPr lang="en"/>
              <a:t>虽然我们不优先考虑性能问题，但是一旦发生性能问题，自动化测试就能够成为我们得到及时反馈或对问题进行定位的有效手段。</a:t>
            </a:r>
            <a:endParaRPr/>
          </a:p>
          <a:p>
            <a:pPr indent="0" lvl="0" marL="0" rtl="0" algn="l">
              <a:spcBef>
                <a:spcPts val="400"/>
              </a:spcBef>
              <a:spcAft>
                <a:spcPts val="0"/>
              </a:spcAft>
              <a:buNone/>
            </a:pPr>
            <a:r>
              <a:t/>
            </a:r>
            <a:endParaRPr/>
          </a:p>
          <a:p>
            <a:pPr indent="0" lvl="0" marL="0" rtl="0" algn="l">
              <a:spcBef>
                <a:spcPts val="400"/>
              </a:spcBef>
              <a:spcAft>
                <a:spcPts val="0"/>
              </a:spcAft>
              <a:buNone/>
            </a:pPr>
            <a:r>
              <a:rPr lang="en"/>
              <a:t>提示：性能问题，必须通过测试数据进行证明。</a:t>
            </a:r>
            <a:endParaRPr/>
          </a:p>
          <a:p>
            <a:pPr indent="0" lvl="0" marL="0" rtl="0" algn="l">
              <a:spcBef>
                <a:spcPts val="400"/>
              </a:spcBef>
              <a:spcAft>
                <a:spcPts val="0"/>
              </a:spcAft>
              <a:buNone/>
            </a:pPr>
            <a:r>
              <a:t/>
            </a:r>
            <a:endParaRPr/>
          </a:p>
        </p:txBody>
      </p:sp>
      <p:sp>
        <p:nvSpPr>
          <p:cNvPr id="451" name="Google Shape;451;p28"/>
          <p:cNvSpPr txBox="1"/>
          <p:nvPr/>
        </p:nvSpPr>
        <p:spPr>
          <a:xfrm>
            <a:off x="659950" y="914400"/>
            <a:ext cx="387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Performance（是否需要检查性能？）</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29"/>
          <p:cNvSpPr txBox="1"/>
          <p:nvPr>
            <p:ph type="title"/>
          </p:nvPr>
        </p:nvSpPr>
        <p:spPr>
          <a:xfrm>
            <a:off x="1388625" y="772725"/>
            <a:ext cx="6366900" cy="1863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Junit &amp; Mockito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0"/>
          <p:cNvSpPr txBox="1"/>
          <p:nvPr>
            <p:ph type="title"/>
          </p:nvPr>
        </p:nvSpPr>
        <p:spPr>
          <a:xfrm>
            <a:off x="533400" y="363140"/>
            <a:ext cx="8007300" cy="7251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a:t>需求⼀：对新会员，其初始积分(POINTS)为0.</a:t>
            </a:r>
            <a:endParaRPr/>
          </a:p>
        </p:txBody>
      </p:sp>
      <p:sp>
        <p:nvSpPr>
          <p:cNvPr id="462" name="Google Shape;462;p30"/>
          <p:cNvSpPr txBox="1"/>
          <p:nvPr/>
        </p:nvSpPr>
        <p:spPr>
          <a:xfrm>
            <a:off x="533400" y="1176800"/>
            <a:ext cx="7689000" cy="3632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solidFill>
                  <a:srgbClr val="0000FF"/>
                </a:solidFill>
                <a:highlight>
                  <a:srgbClr val="FFFFFF"/>
                </a:highlight>
                <a:latin typeface="Courier New"/>
                <a:ea typeface="Courier New"/>
                <a:cs typeface="Courier New"/>
                <a:sym typeface="Courier New"/>
              </a:rPr>
              <a:t>import</a:t>
            </a:r>
            <a:r>
              <a:rPr lang="en">
                <a:solidFill>
                  <a:schemeClr val="dk1"/>
                </a:solidFill>
                <a:highlight>
                  <a:srgbClr val="FFFFFF"/>
                </a:highlight>
                <a:latin typeface="Courier New"/>
                <a:ea typeface="Courier New"/>
                <a:cs typeface="Courier New"/>
                <a:sym typeface="Courier New"/>
              </a:rPr>
              <a:t> </a:t>
            </a:r>
            <a:r>
              <a:rPr lang="en">
                <a:solidFill>
                  <a:srgbClr val="0000FF"/>
                </a:solidFill>
                <a:highlight>
                  <a:srgbClr val="FFFFFF"/>
                </a:highlight>
                <a:latin typeface="Courier New"/>
                <a:ea typeface="Courier New"/>
                <a:cs typeface="Courier New"/>
                <a:sym typeface="Courier New"/>
              </a:rPr>
              <a:t>static</a:t>
            </a:r>
            <a:r>
              <a:rPr lang="en">
                <a:solidFill>
                  <a:schemeClr val="dk1"/>
                </a:solidFill>
                <a:highlight>
                  <a:srgbClr val="FFFFFF"/>
                </a:highlight>
                <a:latin typeface="Courier New"/>
                <a:ea typeface="Courier New"/>
                <a:cs typeface="Courier New"/>
                <a:sym typeface="Courier New"/>
              </a:rPr>
              <a:t> org.junit.Assert.assertEquals;</a:t>
            </a:r>
            <a:endParaRPr>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a:solidFill>
                  <a:srgbClr val="0000FF"/>
                </a:solidFill>
                <a:highlight>
                  <a:srgbClr val="FFFFFF"/>
                </a:highlight>
                <a:latin typeface="Courier New"/>
                <a:ea typeface="Courier New"/>
                <a:cs typeface="Courier New"/>
                <a:sym typeface="Courier New"/>
              </a:rPr>
              <a:t>public</a:t>
            </a:r>
            <a:r>
              <a:rPr lang="en">
                <a:solidFill>
                  <a:schemeClr val="dk1"/>
                </a:solidFill>
                <a:highlight>
                  <a:srgbClr val="FFFFFF"/>
                </a:highlight>
                <a:latin typeface="Courier New"/>
                <a:ea typeface="Courier New"/>
                <a:cs typeface="Courier New"/>
                <a:sym typeface="Courier New"/>
              </a:rPr>
              <a:t> </a:t>
            </a:r>
            <a:r>
              <a:rPr lang="en">
                <a:solidFill>
                  <a:srgbClr val="0000FF"/>
                </a:solidFill>
                <a:highlight>
                  <a:srgbClr val="FFFFFF"/>
                </a:highlight>
                <a:latin typeface="Courier New"/>
                <a:ea typeface="Courier New"/>
                <a:cs typeface="Courier New"/>
                <a:sym typeface="Courier New"/>
              </a:rPr>
              <a:t>class</a:t>
            </a:r>
            <a:r>
              <a:rPr lang="en">
                <a:solidFill>
                  <a:schemeClr val="dk1"/>
                </a:solidFill>
                <a:highlight>
                  <a:srgbClr val="FFFFFF"/>
                </a:highlight>
                <a:latin typeface="Courier New"/>
                <a:ea typeface="Courier New"/>
                <a:cs typeface="Courier New"/>
                <a:sym typeface="Courier New"/>
              </a:rPr>
              <a:t> </a:t>
            </a:r>
            <a:r>
              <a:rPr lang="en">
                <a:solidFill>
                  <a:srgbClr val="267F99"/>
                </a:solidFill>
                <a:highlight>
                  <a:srgbClr val="FFFFFF"/>
                </a:highlight>
                <a:latin typeface="Courier New"/>
                <a:ea typeface="Courier New"/>
                <a:cs typeface="Courier New"/>
                <a:sym typeface="Courier New"/>
              </a:rPr>
              <a:t>MemberTest</a:t>
            </a:r>
            <a:r>
              <a:rPr lang="en">
                <a:solidFill>
                  <a:schemeClr val="dk1"/>
                </a:solidFill>
                <a:highlight>
                  <a:srgbClr val="FFFFFF"/>
                </a:highlight>
                <a:latin typeface="Courier New"/>
                <a:ea typeface="Courier New"/>
                <a:cs typeface="Courier New"/>
                <a:sym typeface="Courier New"/>
              </a:rPr>
              <a:t> {</a:t>
            </a:r>
            <a:endParaRPr>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highlight>
                  <a:srgbClr val="FFFFFF"/>
                </a:highlight>
                <a:latin typeface="Courier New"/>
                <a:ea typeface="Courier New"/>
                <a:cs typeface="Courier New"/>
                <a:sym typeface="Courier New"/>
              </a:rPr>
              <a:t>   @</a:t>
            </a:r>
            <a:r>
              <a:rPr lang="en">
                <a:solidFill>
                  <a:srgbClr val="267F99"/>
                </a:solidFill>
                <a:highlight>
                  <a:srgbClr val="FFFFFF"/>
                </a:highlight>
                <a:latin typeface="Courier New"/>
                <a:ea typeface="Courier New"/>
                <a:cs typeface="Courier New"/>
                <a:sym typeface="Courier New"/>
              </a:rPr>
              <a:t>Test</a:t>
            </a:r>
            <a:endParaRPr>
              <a:solidFill>
                <a:srgbClr val="267F99"/>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highlight>
                  <a:srgbClr val="FFFFFF"/>
                </a:highlight>
                <a:latin typeface="Courier New"/>
                <a:ea typeface="Courier New"/>
                <a:cs typeface="Courier New"/>
                <a:sym typeface="Courier New"/>
              </a:rPr>
              <a:t>   </a:t>
            </a:r>
            <a:r>
              <a:rPr lang="en">
                <a:solidFill>
                  <a:srgbClr val="0000FF"/>
                </a:solidFill>
                <a:highlight>
                  <a:srgbClr val="FFFFFF"/>
                </a:highlight>
                <a:latin typeface="Courier New"/>
                <a:ea typeface="Courier New"/>
                <a:cs typeface="Courier New"/>
                <a:sym typeface="Courier New"/>
              </a:rPr>
              <a:t>public</a:t>
            </a:r>
            <a:r>
              <a:rPr lang="en">
                <a:solidFill>
                  <a:schemeClr val="dk1"/>
                </a:solidFill>
                <a:highlight>
                  <a:srgbClr val="FFFFFF"/>
                </a:highlight>
                <a:latin typeface="Courier New"/>
                <a:ea typeface="Courier New"/>
                <a:cs typeface="Courier New"/>
                <a:sym typeface="Courier New"/>
              </a:rPr>
              <a:t> </a:t>
            </a:r>
            <a:r>
              <a:rPr lang="en">
                <a:solidFill>
                  <a:srgbClr val="267F99"/>
                </a:solidFill>
                <a:highlight>
                  <a:srgbClr val="FFFFFF"/>
                </a:highlight>
                <a:latin typeface="Courier New"/>
                <a:ea typeface="Courier New"/>
                <a:cs typeface="Courier New"/>
                <a:sym typeface="Courier New"/>
              </a:rPr>
              <a:t>void</a:t>
            </a:r>
            <a:r>
              <a:rPr lang="en">
                <a:solidFill>
                  <a:schemeClr val="dk1"/>
                </a:solidFill>
                <a:highlight>
                  <a:srgbClr val="FFFFFF"/>
                </a:highlight>
                <a:latin typeface="Courier New"/>
                <a:ea typeface="Courier New"/>
                <a:cs typeface="Courier New"/>
                <a:sym typeface="Courier New"/>
              </a:rPr>
              <a:t> </a:t>
            </a:r>
            <a:r>
              <a:rPr lang="en">
                <a:solidFill>
                  <a:srgbClr val="795E26"/>
                </a:solidFill>
                <a:highlight>
                  <a:srgbClr val="FFFFFF"/>
                </a:highlight>
                <a:latin typeface="Courier New"/>
                <a:ea typeface="Courier New"/>
                <a:cs typeface="Courier New"/>
                <a:sym typeface="Courier New"/>
              </a:rPr>
              <a:t>should_have_zero_points_given_a_new_member</a:t>
            </a:r>
            <a:r>
              <a:rPr lang="en">
                <a:solidFill>
                  <a:schemeClr val="dk1"/>
                </a:solidFill>
                <a:highlight>
                  <a:srgbClr val="FFFFFF"/>
                </a:highlight>
                <a:latin typeface="Courier New"/>
                <a:ea typeface="Courier New"/>
                <a:cs typeface="Courier New"/>
                <a:sym typeface="Courier New"/>
              </a:rPr>
              <a:t>() {</a:t>
            </a:r>
            <a:endParaRPr>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highlight>
                  <a:srgbClr val="FFFFFF"/>
                </a:highlight>
                <a:latin typeface="Courier New"/>
                <a:ea typeface="Courier New"/>
                <a:cs typeface="Courier New"/>
                <a:sym typeface="Courier New"/>
              </a:rPr>
              <a:t>       </a:t>
            </a:r>
            <a:r>
              <a:rPr lang="en">
                <a:solidFill>
                  <a:srgbClr val="008000"/>
                </a:solidFill>
                <a:highlight>
                  <a:srgbClr val="FFFFFF"/>
                </a:highlight>
                <a:latin typeface="Courier New"/>
                <a:ea typeface="Courier New"/>
                <a:cs typeface="Courier New"/>
                <a:sym typeface="Courier New"/>
              </a:rPr>
              <a:t>//Given</a:t>
            </a:r>
            <a:endParaRPr>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highlight>
                  <a:srgbClr val="FFFFFF"/>
                </a:highlight>
                <a:latin typeface="Courier New"/>
                <a:ea typeface="Courier New"/>
                <a:cs typeface="Courier New"/>
                <a:sym typeface="Courier New"/>
              </a:rPr>
              <a:t>       </a:t>
            </a:r>
            <a:r>
              <a:rPr lang="en">
                <a:solidFill>
                  <a:srgbClr val="267F99"/>
                </a:solidFill>
                <a:highlight>
                  <a:srgbClr val="FFFFFF"/>
                </a:highlight>
                <a:latin typeface="Courier New"/>
                <a:ea typeface="Courier New"/>
                <a:cs typeface="Courier New"/>
                <a:sym typeface="Courier New"/>
              </a:rPr>
              <a:t>Member</a:t>
            </a:r>
            <a:r>
              <a:rPr lang="en">
                <a:solidFill>
                  <a:schemeClr val="dk1"/>
                </a:solidFill>
                <a:highlight>
                  <a:srgbClr val="FFFFFF"/>
                </a:highlight>
                <a:latin typeface="Courier New"/>
                <a:ea typeface="Courier New"/>
                <a:cs typeface="Courier New"/>
                <a:sym typeface="Courier New"/>
              </a:rPr>
              <a:t> </a:t>
            </a:r>
            <a:r>
              <a:rPr lang="en">
                <a:solidFill>
                  <a:srgbClr val="001080"/>
                </a:solidFill>
                <a:highlight>
                  <a:srgbClr val="FFFFFF"/>
                </a:highlight>
                <a:latin typeface="Courier New"/>
                <a:ea typeface="Courier New"/>
                <a:cs typeface="Courier New"/>
                <a:sym typeface="Courier New"/>
              </a:rPr>
              <a:t>member</a:t>
            </a:r>
            <a:r>
              <a:rPr lang="en">
                <a:solidFill>
                  <a:schemeClr val="dk1"/>
                </a:solidFill>
                <a:highlight>
                  <a:srgbClr val="FFFFFF"/>
                </a:highlight>
                <a:latin typeface="Courier New"/>
                <a:ea typeface="Courier New"/>
                <a:cs typeface="Courier New"/>
                <a:sym typeface="Courier New"/>
              </a:rPr>
              <a:t> = </a:t>
            </a:r>
            <a:r>
              <a:rPr lang="en">
                <a:solidFill>
                  <a:srgbClr val="AF00DB"/>
                </a:solidFill>
                <a:highlight>
                  <a:srgbClr val="FFFFFF"/>
                </a:highlight>
                <a:latin typeface="Courier New"/>
                <a:ea typeface="Courier New"/>
                <a:cs typeface="Courier New"/>
                <a:sym typeface="Courier New"/>
              </a:rPr>
              <a:t>new</a:t>
            </a:r>
            <a:r>
              <a:rPr lang="en">
                <a:solidFill>
                  <a:schemeClr val="dk1"/>
                </a:solidFill>
                <a:highlight>
                  <a:srgbClr val="FFFFFF"/>
                </a:highlight>
                <a:latin typeface="Courier New"/>
                <a:ea typeface="Courier New"/>
                <a:cs typeface="Courier New"/>
                <a:sym typeface="Courier New"/>
              </a:rPr>
              <a:t> </a:t>
            </a:r>
            <a:r>
              <a:rPr lang="en">
                <a:solidFill>
                  <a:srgbClr val="795E26"/>
                </a:solidFill>
                <a:highlight>
                  <a:srgbClr val="FFFFFF"/>
                </a:highlight>
                <a:latin typeface="Courier New"/>
                <a:ea typeface="Courier New"/>
                <a:cs typeface="Courier New"/>
                <a:sym typeface="Courier New"/>
              </a:rPr>
              <a:t>Member</a:t>
            </a:r>
            <a:r>
              <a:rPr lang="en">
                <a:solidFill>
                  <a:schemeClr val="dk1"/>
                </a:solidFill>
                <a:highlight>
                  <a:srgbClr val="FFFFFF"/>
                </a:highlight>
                <a:latin typeface="Courier New"/>
                <a:ea typeface="Courier New"/>
                <a:cs typeface="Courier New"/>
                <a:sym typeface="Courier New"/>
              </a:rPr>
              <a:t>();</a:t>
            </a:r>
            <a:endParaRPr>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highlight>
                  <a:srgbClr val="FFFFFF"/>
                </a:highlight>
                <a:latin typeface="Courier New"/>
                <a:ea typeface="Courier New"/>
                <a:cs typeface="Courier New"/>
                <a:sym typeface="Courier New"/>
              </a:rPr>
              <a:t>       </a:t>
            </a:r>
            <a:r>
              <a:rPr lang="en">
                <a:solidFill>
                  <a:srgbClr val="008000"/>
                </a:solidFill>
                <a:highlight>
                  <a:srgbClr val="FFFFFF"/>
                </a:highlight>
                <a:latin typeface="Courier New"/>
                <a:ea typeface="Courier New"/>
                <a:cs typeface="Courier New"/>
                <a:sym typeface="Courier New"/>
              </a:rPr>
              <a:t>//Then</a:t>
            </a:r>
            <a:endParaRPr>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highlight>
                  <a:srgbClr val="FFFFFF"/>
                </a:highlight>
                <a:latin typeface="Courier New"/>
                <a:ea typeface="Courier New"/>
                <a:cs typeface="Courier New"/>
                <a:sym typeface="Courier New"/>
              </a:rPr>
              <a:t>       </a:t>
            </a:r>
            <a:r>
              <a:rPr lang="en">
                <a:solidFill>
                  <a:srgbClr val="795E26"/>
                </a:solidFill>
                <a:highlight>
                  <a:srgbClr val="FFFFFF"/>
                </a:highlight>
                <a:latin typeface="Courier New"/>
                <a:ea typeface="Courier New"/>
                <a:cs typeface="Courier New"/>
                <a:sym typeface="Courier New"/>
              </a:rPr>
              <a:t>assertEquals</a:t>
            </a:r>
            <a:r>
              <a:rPr lang="en">
                <a:solidFill>
                  <a:schemeClr val="dk1"/>
                </a:solidFill>
                <a:highlight>
                  <a:srgbClr val="FFFFFF"/>
                </a:highlight>
                <a:latin typeface="Courier New"/>
                <a:ea typeface="Courier New"/>
                <a:cs typeface="Courier New"/>
                <a:sym typeface="Courier New"/>
              </a:rPr>
              <a:t>(</a:t>
            </a:r>
            <a:r>
              <a:rPr lang="en">
                <a:solidFill>
                  <a:srgbClr val="098658"/>
                </a:solidFill>
                <a:highlight>
                  <a:srgbClr val="FFFFFF"/>
                </a:highlight>
                <a:latin typeface="Courier New"/>
                <a:ea typeface="Courier New"/>
                <a:cs typeface="Courier New"/>
                <a:sym typeface="Courier New"/>
              </a:rPr>
              <a:t>0</a:t>
            </a:r>
            <a:r>
              <a:rPr lang="en">
                <a:solidFill>
                  <a:schemeClr val="dk1"/>
                </a:solidFill>
                <a:highlight>
                  <a:srgbClr val="FFFFFF"/>
                </a:highlight>
                <a:latin typeface="Courier New"/>
                <a:ea typeface="Courier New"/>
                <a:cs typeface="Courier New"/>
                <a:sym typeface="Courier New"/>
              </a:rPr>
              <a:t>, </a:t>
            </a:r>
            <a:r>
              <a:rPr lang="en">
                <a:solidFill>
                  <a:srgbClr val="001080"/>
                </a:solidFill>
                <a:highlight>
                  <a:srgbClr val="FFFFFF"/>
                </a:highlight>
                <a:latin typeface="Courier New"/>
                <a:ea typeface="Courier New"/>
                <a:cs typeface="Courier New"/>
                <a:sym typeface="Courier New"/>
              </a:rPr>
              <a:t>member</a:t>
            </a:r>
            <a:r>
              <a:rPr lang="en">
                <a:solidFill>
                  <a:schemeClr val="dk1"/>
                </a:solidFill>
                <a:highlight>
                  <a:srgbClr val="FFFFFF"/>
                </a:highlight>
                <a:latin typeface="Courier New"/>
                <a:ea typeface="Courier New"/>
                <a:cs typeface="Courier New"/>
                <a:sym typeface="Courier New"/>
              </a:rPr>
              <a:t>.</a:t>
            </a:r>
            <a:r>
              <a:rPr lang="en">
                <a:solidFill>
                  <a:srgbClr val="795E26"/>
                </a:solidFill>
                <a:highlight>
                  <a:srgbClr val="FFFFFF"/>
                </a:highlight>
                <a:latin typeface="Courier New"/>
                <a:ea typeface="Courier New"/>
                <a:cs typeface="Courier New"/>
                <a:sym typeface="Courier New"/>
              </a:rPr>
              <a:t>getPoints</a:t>
            </a:r>
            <a:r>
              <a:rPr lang="en">
                <a:solidFill>
                  <a:schemeClr val="dk1"/>
                </a:solidFill>
                <a:highlight>
                  <a:srgbClr val="FFFFFF"/>
                </a:highlight>
                <a:latin typeface="Courier New"/>
                <a:ea typeface="Courier New"/>
                <a:cs typeface="Courier New"/>
                <a:sym typeface="Courier New"/>
              </a:rPr>
              <a:t>());</a:t>
            </a:r>
            <a:endParaRPr>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highlight>
                  <a:srgbClr val="FFFFFF"/>
                </a:highlight>
                <a:latin typeface="Courier New"/>
                <a:ea typeface="Courier New"/>
                <a:cs typeface="Courier New"/>
                <a:sym typeface="Courier New"/>
              </a:rPr>
              <a:t>   }</a:t>
            </a:r>
            <a:endParaRPr>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highlight>
                  <a:srgbClr val="FFFFFF"/>
                </a:highlight>
                <a:latin typeface="Courier New"/>
                <a:ea typeface="Courier New"/>
                <a:cs typeface="Courier New"/>
                <a:sym typeface="Courier New"/>
              </a:rPr>
              <a:t>}</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1"/>
          <p:cNvSpPr txBox="1"/>
          <p:nvPr>
            <p:ph type="title"/>
          </p:nvPr>
        </p:nvSpPr>
        <p:spPr>
          <a:xfrm>
            <a:off x="533400" y="363140"/>
            <a:ext cx="8007300" cy="7251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a:t>需求⼆：会员每消费1元，积分增加1分。</a:t>
            </a:r>
            <a:endParaRPr/>
          </a:p>
        </p:txBody>
      </p:sp>
      <p:sp>
        <p:nvSpPr>
          <p:cNvPr id="468" name="Google Shape;468;p31"/>
          <p:cNvSpPr txBox="1"/>
          <p:nvPr/>
        </p:nvSpPr>
        <p:spPr>
          <a:xfrm>
            <a:off x="533400" y="1088250"/>
            <a:ext cx="7648500" cy="3955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highlight>
                  <a:srgbClr val="FFFFFF"/>
                </a:highlight>
                <a:latin typeface="Courier New"/>
                <a:ea typeface="Courier New"/>
                <a:cs typeface="Courier New"/>
                <a:sym typeface="Courier New"/>
              </a:rPr>
              <a:t>   @</a:t>
            </a:r>
            <a:r>
              <a:rPr lang="en">
                <a:solidFill>
                  <a:srgbClr val="267F99"/>
                </a:solidFill>
                <a:highlight>
                  <a:srgbClr val="FFFFFF"/>
                </a:highlight>
                <a:latin typeface="Courier New"/>
                <a:ea typeface="Courier New"/>
                <a:cs typeface="Courier New"/>
                <a:sym typeface="Courier New"/>
              </a:rPr>
              <a:t>Test</a:t>
            </a:r>
            <a:endParaRPr>
              <a:solidFill>
                <a:srgbClr val="267F99"/>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highlight>
                  <a:srgbClr val="FFFFFF"/>
                </a:highlight>
                <a:latin typeface="Courier New"/>
                <a:ea typeface="Courier New"/>
                <a:cs typeface="Courier New"/>
                <a:sym typeface="Courier New"/>
              </a:rPr>
              <a:t>   </a:t>
            </a:r>
            <a:r>
              <a:rPr lang="en">
                <a:solidFill>
                  <a:srgbClr val="0000FF"/>
                </a:solidFill>
                <a:highlight>
                  <a:srgbClr val="FFFFFF"/>
                </a:highlight>
                <a:latin typeface="Courier New"/>
                <a:ea typeface="Courier New"/>
                <a:cs typeface="Courier New"/>
                <a:sym typeface="Courier New"/>
              </a:rPr>
              <a:t>public</a:t>
            </a:r>
            <a:r>
              <a:rPr lang="en">
                <a:solidFill>
                  <a:schemeClr val="dk1"/>
                </a:solidFill>
                <a:highlight>
                  <a:srgbClr val="FFFFFF"/>
                </a:highlight>
                <a:latin typeface="Courier New"/>
                <a:ea typeface="Courier New"/>
                <a:cs typeface="Courier New"/>
                <a:sym typeface="Courier New"/>
              </a:rPr>
              <a:t> </a:t>
            </a:r>
            <a:r>
              <a:rPr lang="en">
                <a:solidFill>
                  <a:srgbClr val="267F99"/>
                </a:solidFill>
                <a:highlight>
                  <a:srgbClr val="FFFFFF"/>
                </a:highlight>
                <a:latin typeface="Courier New"/>
                <a:ea typeface="Courier New"/>
                <a:cs typeface="Courier New"/>
                <a:sym typeface="Courier New"/>
              </a:rPr>
              <a:t>void</a:t>
            </a:r>
            <a:r>
              <a:rPr lang="en">
                <a:solidFill>
                  <a:schemeClr val="dk1"/>
                </a:solidFill>
                <a:highlight>
                  <a:srgbClr val="FFFFFF"/>
                </a:highlight>
                <a:latin typeface="Courier New"/>
                <a:ea typeface="Courier New"/>
                <a:cs typeface="Courier New"/>
                <a:sym typeface="Courier New"/>
              </a:rPr>
              <a:t> </a:t>
            </a:r>
            <a:r>
              <a:rPr lang="en">
                <a:solidFill>
                  <a:srgbClr val="795E26"/>
                </a:solidFill>
                <a:highlight>
                  <a:srgbClr val="FFFFFF"/>
                </a:highlight>
                <a:latin typeface="Courier New"/>
                <a:ea typeface="Courier New"/>
                <a:cs typeface="Courier New"/>
                <a:sym typeface="Courier New"/>
              </a:rPr>
              <a:t>should_increase_points_when_buy_products</a:t>
            </a:r>
            <a:r>
              <a:rPr lang="en">
                <a:solidFill>
                  <a:schemeClr val="dk1"/>
                </a:solidFill>
                <a:highlight>
                  <a:srgbClr val="FFFFFF"/>
                </a:highlight>
                <a:latin typeface="Courier New"/>
                <a:ea typeface="Courier New"/>
                <a:cs typeface="Courier New"/>
                <a:sym typeface="Courier New"/>
              </a:rPr>
              <a:t>() {</a:t>
            </a:r>
            <a:endParaRPr>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highlight>
                  <a:srgbClr val="FFFFFF"/>
                </a:highlight>
                <a:latin typeface="Courier New"/>
                <a:ea typeface="Courier New"/>
                <a:cs typeface="Courier New"/>
                <a:sym typeface="Courier New"/>
              </a:rPr>
              <a:t>       </a:t>
            </a:r>
            <a:r>
              <a:rPr lang="en">
                <a:solidFill>
                  <a:srgbClr val="008000"/>
                </a:solidFill>
                <a:highlight>
                  <a:srgbClr val="FFFFFF"/>
                </a:highlight>
                <a:latin typeface="Courier New"/>
                <a:ea typeface="Courier New"/>
                <a:cs typeface="Courier New"/>
                <a:sym typeface="Courier New"/>
              </a:rPr>
              <a:t>//Given</a:t>
            </a:r>
            <a:endParaRPr>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highlight>
                  <a:srgbClr val="FFFFFF"/>
                </a:highlight>
                <a:latin typeface="Courier New"/>
                <a:ea typeface="Courier New"/>
                <a:cs typeface="Courier New"/>
                <a:sym typeface="Courier New"/>
              </a:rPr>
              <a:t>       </a:t>
            </a:r>
            <a:r>
              <a:rPr lang="en">
                <a:solidFill>
                  <a:srgbClr val="267F99"/>
                </a:solidFill>
                <a:highlight>
                  <a:srgbClr val="FFFFFF"/>
                </a:highlight>
                <a:latin typeface="Courier New"/>
                <a:ea typeface="Courier New"/>
                <a:cs typeface="Courier New"/>
                <a:sym typeface="Courier New"/>
              </a:rPr>
              <a:t>Member</a:t>
            </a:r>
            <a:r>
              <a:rPr lang="en">
                <a:solidFill>
                  <a:schemeClr val="dk1"/>
                </a:solidFill>
                <a:highlight>
                  <a:srgbClr val="FFFFFF"/>
                </a:highlight>
                <a:latin typeface="Courier New"/>
                <a:ea typeface="Courier New"/>
                <a:cs typeface="Courier New"/>
                <a:sym typeface="Courier New"/>
              </a:rPr>
              <a:t> </a:t>
            </a:r>
            <a:r>
              <a:rPr lang="en">
                <a:solidFill>
                  <a:srgbClr val="001080"/>
                </a:solidFill>
                <a:highlight>
                  <a:srgbClr val="FFFFFF"/>
                </a:highlight>
                <a:latin typeface="Courier New"/>
                <a:ea typeface="Courier New"/>
                <a:cs typeface="Courier New"/>
                <a:sym typeface="Courier New"/>
              </a:rPr>
              <a:t>member</a:t>
            </a:r>
            <a:r>
              <a:rPr lang="en">
                <a:solidFill>
                  <a:schemeClr val="dk1"/>
                </a:solidFill>
                <a:highlight>
                  <a:srgbClr val="FFFFFF"/>
                </a:highlight>
                <a:latin typeface="Courier New"/>
                <a:ea typeface="Courier New"/>
                <a:cs typeface="Courier New"/>
                <a:sym typeface="Courier New"/>
              </a:rPr>
              <a:t> = </a:t>
            </a:r>
            <a:r>
              <a:rPr lang="en">
                <a:solidFill>
                  <a:srgbClr val="AF00DB"/>
                </a:solidFill>
                <a:highlight>
                  <a:srgbClr val="FFFFFF"/>
                </a:highlight>
                <a:latin typeface="Courier New"/>
                <a:ea typeface="Courier New"/>
                <a:cs typeface="Courier New"/>
                <a:sym typeface="Courier New"/>
              </a:rPr>
              <a:t>new</a:t>
            </a:r>
            <a:r>
              <a:rPr lang="en">
                <a:solidFill>
                  <a:schemeClr val="dk1"/>
                </a:solidFill>
                <a:highlight>
                  <a:srgbClr val="FFFFFF"/>
                </a:highlight>
                <a:latin typeface="Courier New"/>
                <a:ea typeface="Courier New"/>
                <a:cs typeface="Courier New"/>
                <a:sym typeface="Courier New"/>
              </a:rPr>
              <a:t> </a:t>
            </a:r>
            <a:r>
              <a:rPr lang="en">
                <a:solidFill>
                  <a:srgbClr val="795E26"/>
                </a:solidFill>
                <a:highlight>
                  <a:srgbClr val="FFFFFF"/>
                </a:highlight>
                <a:latin typeface="Courier New"/>
                <a:ea typeface="Courier New"/>
                <a:cs typeface="Courier New"/>
                <a:sym typeface="Courier New"/>
              </a:rPr>
              <a:t>Member</a:t>
            </a:r>
            <a:r>
              <a:rPr lang="en">
                <a:solidFill>
                  <a:schemeClr val="dk1"/>
                </a:solidFill>
                <a:highlight>
                  <a:srgbClr val="FFFFFF"/>
                </a:highlight>
                <a:latin typeface="Courier New"/>
                <a:ea typeface="Courier New"/>
                <a:cs typeface="Courier New"/>
                <a:sym typeface="Courier New"/>
              </a:rPr>
              <a:t>();</a:t>
            </a:r>
            <a:endParaRPr>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highlight>
                  <a:srgbClr val="FFFFFF"/>
                </a:highlight>
                <a:latin typeface="Courier New"/>
                <a:ea typeface="Courier New"/>
                <a:cs typeface="Courier New"/>
                <a:sym typeface="Courier New"/>
              </a:rPr>
              <a:t>       </a:t>
            </a:r>
            <a:r>
              <a:rPr lang="en">
                <a:solidFill>
                  <a:srgbClr val="008000"/>
                </a:solidFill>
                <a:highlight>
                  <a:srgbClr val="FFFFFF"/>
                </a:highlight>
                <a:latin typeface="Courier New"/>
                <a:ea typeface="Courier New"/>
                <a:cs typeface="Courier New"/>
                <a:sym typeface="Courier New"/>
              </a:rPr>
              <a:t>//When</a:t>
            </a:r>
            <a:endParaRPr>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highlight>
                  <a:srgbClr val="FFFFFF"/>
                </a:highlight>
                <a:latin typeface="Courier New"/>
                <a:ea typeface="Courier New"/>
                <a:cs typeface="Courier New"/>
                <a:sym typeface="Courier New"/>
              </a:rPr>
              <a:t>       </a:t>
            </a:r>
            <a:r>
              <a:rPr lang="en">
                <a:solidFill>
                  <a:srgbClr val="001080"/>
                </a:solidFill>
                <a:highlight>
                  <a:srgbClr val="FFFFFF"/>
                </a:highlight>
                <a:latin typeface="Courier New"/>
                <a:ea typeface="Courier New"/>
                <a:cs typeface="Courier New"/>
                <a:sym typeface="Courier New"/>
              </a:rPr>
              <a:t>member</a:t>
            </a:r>
            <a:r>
              <a:rPr lang="en">
                <a:solidFill>
                  <a:schemeClr val="dk1"/>
                </a:solidFill>
                <a:highlight>
                  <a:srgbClr val="FFFFFF"/>
                </a:highlight>
                <a:latin typeface="Courier New"/>
                <a:ea typeface="Courier New"/>
                <a:cs typeface="Courier New"/>
                <a:sym typeface="Courier New"/>
              </a:rPr>
              <a:t>.</a:t>
            </a:r>
            <a:r>
              <a:rPr lang="en">
                <a:solidFill>
                  <a:srgbClr val="795E26"/>
                </a:solidFill>
                <a:highlight>
                  <a:srgbClr val="FFFFFF"/>
                </a:highlight>
                <a:latin typeface="Courier New"/>
                <a:ea typeface="Courier New"/>
                <a:cs typeface="Courier New"/>
                <a:sym typeface="Courier New"/>
              </a:rPr>
              <a:t>pay</a:t>
            </a:r>
            <a:r>
              <a:rPr lang="en">
                <a:solidFill>
                  <a:schemeClr val="dk1"/>
                </a:solidFill>
                <a:highlight>
                  <a:srgbClr val="FFFFFF"/>
                </a:highlight>
                <a:latin typeface="Courier New"/>
                <a:ea typeface="Courier New"/>
                <a:cs typeface="Courier New"/>
                <a:sym typeface="Courier New"/>
              </a:rPr>
              <a:t>(</a:t>
            </a:r>
            <a:r>
              <a:rPr lang="en">
                <a:solidFill>
                  <a:srgbClr val="098658"/>
                </a:solidFill>
                <a:highlight>
                  <a:srgbClr val="FFFFFF"/>
                </a:highlight>
                <a:latin typeface="Courier New"/>
                <a:ea typeface="Courier New"/>
                <a:cs typeface="Courier New"/>
                <a:sym typeface="Courier New"/>
              </a:rPr>
              <a:t>100.00</a:t>
            </a:r>
            <a:r>
              <a:rPr lang="en">
                <a:solidFill>
                  <a:schemeClr val="dk1"/>
                </a:solidFill>
                <a:highlight>
                  <a:srgbClr val="FFFFFF"/>
                </a:highlight>
                <a:latin typeface="Courier New"/>
                <a:ea typeface="Courier New"/>
                <a:cs typeface="Courier New"/>
                <a:sym typeface="Courier New"/>
              </a:rPr>
              <a:t>);</a:t>
            </a:r>
            <a:endParaRPr>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highlight>
                  <a:srgbClr val="FFFFFF"/>
                </a:highlight>
                <a:latin typeface="Courier New"/>
                <a:ea typeface="Courier New"/>
                <a:cs typeface="Courier New"/>
                <a:sym typeface="Courier New"/>
              </a:rPr>
              <a:t>       </a:t>
            </a:r>
            <a:r>
              <a:rPr lang="en">
                <a:solidFill>
                  <a:srgbClr val="008000"/>
                </a:solidFill>
                <a:highlight>
                  <a:srgbClr val="FFFFFF"/>
                </a:highlight>
                <a:latin typeface="Courier New"/>
                <a:ea typeface="Courier New"/>
                <a:cs typeface="Courier New"/>
                <a:sym typeface="Courier New"/>
              </a:rPr>
              <a:t>//Then</a:t>
            </a:r>
            <a:endParaRPr>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highlight>
                  <a:srgbClr val="FFFFFF"/>
                </a:highlight>
                <a:latin typeface="Courier New"/>
                <a:ea typeface="Courier New"/>
                <a:cs typeface="Courier New"/>
                <a:sym typeface="Courier New"/>
              </a:rPr>
              <a:t>       </a:t>
            </a:r>
            <a:r>
              <a:rPr lang="en">
                <a:solidFill>
                  <a:srgbClr val="795E26"/>
                </a:solidFill>
                <a:highlight>
                  <a:srgbClr val="FFFFFF"/>
                </a:highlight>
                <a:latin typeface="Courier New"/>
                <a:ea typeface="Courier New"/>
                <a:cs typeface="Courier New"/>
                <a:sym typeface="Courier New"/>
              </a:rPr>
              <a:t>assertEquals</a:t>
            </a:r>
            <a:r>
              <a:rPr lang="en">
                <a:solidFill>
                  <a:schemeClr val="dk1"/>
                </a:solidFill>
                <a:highlight>
                  <a:srgbClr val="FFFFFF"/>
                </a:highlight>
                <a:latin typeface="Courier New"/>
                <a:ea typeface="Courier New"/>
                <a:cs typeface="Courier New"/>
                <a:sym typeface="Courier New"/>
              </a:rPr>
              <a:t>(</a:t>
            </a:r>
            <a:r>
              <a:rPr lang="en">
                <a:solidFill>
                  <a:srgbClr val="098658"/>
                </a:solidFill>
                <a:highlight>
                  <a:srgbClr val="FFFFFF"/>
                </a:highlight>
                <a:latin typeface="Courier New"/>
                <a:ea typeface="Courier New"/>
                <a:cs typeface="Courier New"/>
                <a:sym typeface="Courier New"/>
              </a:rPr>
              <a:t>100</a:t>
            </a:r>
            <a:r>
              <a:rPr lang="en">
                <a:solidFill>
                  <a:schemeClr val="dk1"/>
                </a:solidFill>
                <a:highlight>
                  <a:srgbClr val="FFFFFF"/>
                </a:highlight>
                <a:latin typeface="Courier New"/>
                <a:ea typeface="Courier New"/>
                <a:cs typeface="Courier New"/>
                <a:sym typeface="Courier New"/>
              </a:rPr>
              <a:t>, </a:t>
            </a:r>
            <a:r>
              <a:rPr lang="en">
                <a:solidFill>
                  <a:srgbClr val="001080"/>
                </a:solidFill>
                <a:highlight>
                  <a:srgbClr val="FFFFFF"/>
                </a:highlight>
                <a:latin typeface="Courier New"/>
                <a:ea typeface="Courier New"/>
                <a:cs typeface="Courier New"/>
                <a:sym typeface="Courier New"/>
              </a:rPr>
              <a:t>member</a:t>
            </a:r>
            <a:r>
              <a:rPr lang="en">
                <a:solidFill>
                  <a:schemeClr val="dk1"/>
                </a:solidFill>
                <a:highlight>
                  <a:srgbClr val="FFFFFF"/>
                </a:highlight>
                <a:latin typeface="Courier New"/>
                <a:ea typeface="Courier New"/>
                <a:cs typeface="Courier New"/>
                <a:sym typeface="Courier New"/>
              </a:rPr>
              <a:t>.</a:t>
            </a:r>
            <a:r>
              <a:rPr lang="en">
                <a:solidFill>
                  <a:srgbClr val="795E26"/>
                </a:solidFill>
                <a:highlight>
                  <a:srgbClr val="FFFFFF"/>
                </a:highlight>
                <a:latin typeface="Courier New"/>
                <a:ea typeface="Courier New"/>
                <a:cs typeface="Courier New"/>
                <a:sym typeface="Courier New"/>
              </a:rPr>
              <a:t>getPoints</a:t>
            </a:r>
            <a:r>
              <a:rPr lang="en">
                <a:solidFill>
                  <a:schemeClr val="dk1"/>
                </a:solidFill>
                <a:highlight>
                  <a:srgbClr val="FFFFFF"/>
                </a:highlight>
                <a:latin typeface="Courier New"/>
                <a:ea typeface="Courier New"/>
                <a:cs typeface="Courier New"/>
                <a:sym typeface="Courier New"/>
              </a:rPr>
              <a:t>());</a:t>
            </a:r>
            <a:endParaRPr>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highlight>
                  <a:srgbClr val="FFFFFF"/>
                </a:highlight>
                <a:latin typeface="Courier New"/>
                <a:ea typeface="Courier New"/>
                <a:cs typeface="Courier New"/>
                <a:sym typeface="Courier New"/>
              </a:rPr>
              <a:t>   }</a:t>
            </a:r>
            <a:endParaRPr>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2"/>
          <p:cNvSpPr txBox="1"/>
          <p:nvPr>
            <p:ph type="title"/>
          </p:nvPr>
        </p:nvSpPr>
        <p:spPr>
          <a:xfrm>
            <a:off x="533400" y="363150"/>
            <a:ext cx="8403900" cy="725100"/>
          </a:xfrm>
          <a:prstGeom prst="rect">
            <a:avLst/>
          </a:prstGeom>
        </p:spPr>
        <p:txBody>
          <a:bodyPr anchorCtr="0" anchor="t" bIns="0" lIns="0" spcFirstLastPara="1" rIns="0" wrap="square" tIns="0">
            <a:normAutofit fontScale="90000"/>
          </a:bodyPr>
          <a:lstStyle/>
          <a:p>
            <a:pPr indent="0" lvl="0" marL="0" rtl="0" algn="l">
              <a:spcBef>
                <a:spcPts val="0"/>
              </a:spcBef>
              <a:spcAft>
                <a:spcPts val="0"/>
              </a:spcAft>
              <a:buNone/>
            </a:pPr>
            <a:r>
              <a:rPr lang="en"/>
              <a:t>需求三：会员可以充值(Recharge)，充值⾦额不能⼩于零。</a:t>
            </a:r>
            <a:endParaRPr/>
          </a:p>
        </p:txBody>
      </p:sp>
      <p:sp>
        <p:nvSpPr>
          <p:cNvPr id="474" name="Google Shape;474;p32"/>
          <p:cNvSpPr txBox="1"/>
          <p:nvPr/>
        </p:nvSpPr>
        <p:spPr>
          <a:xfrm>
            <a:off x="337925" y="1160925"/>
            <a:ext cx="8344800" cy="2986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highlight>
                  <a:srgbClr val="FFFFFF"/>
                </a:highlight>
                <a:latin typeface="Courier New"/>
                <a:ea typeface="Courier New"/>
                <a:cs typeface="Courier New"/>
                <a:sym typeface="Courier New"/>
              </a:rPr>
              <a:t>   @</a:t>
            </a:r>
            <a:r>
              <a:rPr lang="en">
                <a:solidFill>
                  <a:srgbClr val="267F99"/>
                </a:solidFill>
                <a:highlight>
                  <a:srgbClr val="FFFFFF"/>
                </a:highlight>
                <a:latin typeface="Courier New"/>
                <a:ea typeface="Courier New"/>
                <a:cs typeface="Courier New"/>
                <a:sym typeface="Courier New"/>
              </a:rPr>
              <a:t>Test</a:t>
            </a:r>
            <a:r>
              <a:rPr lang="en">
                <a:solidFill>
                  <a:schemeClr val="dk1"/>
                </a:solidFill>
                <a:highlight>
                  <a:srgbClr val="FFFFFF"/>
                </a:highlight>
                <a:latin typeface="Courier New"/>
                <a:ea typeface="Courier New"/>
                <a:cs typeface="Courier New"/>
                <a:sym typeface="Courier New"/>
              </a:rPr>
              <a:t>(expected = </a:t>
            </a:r>
            <a:r>
              <a:rPr lang="en">
                <a:solidFill>
                  <a:srgbClr val="001080"/>
                </a:solidFill>
                <a:highlight>
                  <a:srgbClr val="FFFFFF"/>
                </a:highlight>
                <a:latin typeface="Courier New"/>
                <a:ea typeface="Courier New"/>
                <a:cs typeface="Courier New"/>
                <a:sym typeface="Courier New"/>
              </a:rPr>
              <a:t>IllegalArgumentException</a:t>
            </a:r>
            <a:r>
              <a:rPr lang="en">
                <a:solidFill>
                  <a:schemeClr val="dk1"/>
                </a:solidFill>
                <a:highlight>
                  <a:srgbClr val="FFFFFF"/>
                </a:highlight>
                <a:latin typeface="Courier New"/>
                <a:ea typeface="Courier New"/>
                <a:cs typeface="Courier New"/>
                <a:sym typeface="Courier New"/>
              </a:rPr>
              <a:t>.</a:t>
            </a:r>
            <a:r>
              <a:rPr lang="en">
                <a:solidFill>
                  <a:srgbClr val="001080"/>
                </a:solidFill>
                <a:highlight>
                  <a:srgbClr val="FFFFFF"/>
                </a:highlight>
                <a:latin typeface="Courier New"/>
                <a:ea typeface="Courier New"/>
                <a:cs typeface="Courier New"/>
                <a:sym typeface="Courier New"/>
              </a:rPr>
              <a:t>class</a:t>
            </a:r>
            <a:r>
              <a:rPr lang="en">
                <a:solidFill>
                  <a:schemeClr val="dk1"/>
                </a:solidFill>
                <a:highlight>
                  <a:srgbClr val="FFFFFF"/>
                </a:highlight>
                <a:latin typeface="Courier New"/>
                <a:ea typeface="Courier New"/>
                <a:cs typeface="Courier New"/>
                <a:sym typeface="Courier New"/>
              </a:rPr>
              <a:t>)</a:t>
            </a:r>
            <a:endParaRPr>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highlight>
                  <a:srgbClr val="FFFFFF"/>
                </a:highlight>
                <a:latin typeface="Courier New"/>
                <a:ea typeface="Courier New"/>
                <a:cs typeface="Courier New"/>
                <a:sym typeface="Courier New"/>
              </a:rPr>
              <a:t>   </a:t>
            </a:r>
            <a:r>
              <a:rPr lang="en">
                <a:solidFill>
                  <a:srgbClr val="0000FF"/>
                </a:solidFill>
                <a:highlight>
                  <a:srgbClr val="FFFFFF"/>
                </a:highlight>
                <a:latin typeface="Courier New"/>
                <a:ea typeface="Courier New"/>
                <a:cs typeface="Courier New"/>
                <a:sym typeface="Courier New"/>
              </a:rPr>
              <a:t>public</a:t>
            </a:r>
            <a:r>
              <a:rPr lang="en">
                <a:solidFill>
                  <a:schemeClr val="dk1"/>
                </a:solidFill>
                <a:highlight>
                  <a:srgbClr val="FFFFFF"/>
                </a:highlight>
                <a:latin typeface="Courier New"/>
                <a:ea typeface="Courier New"/>
                <a:cs typeface="Courier New"/>
                <a:sym typeface="Courier New"/>
              </a:rPr>
              <a:t> </a:t>
            </a:r>
            <a:r>
              <a:rPr lang="en">
                <a:solidFill>
                  <a:srgbClr val="267F99"/>
                </a:solidFill>
                <a:highlight>
                  <a:srgbClr val="FFFFFF"/>
                </a:highlight>
                <a:latin typeface="Courier New"/>
                <a:ea typeface="Courier New"/>
                <a:cs typeface="Courier New"/>
                <a:sym typeface="Courier New"/>
              </a:rPr>
              <a:t>void</a:t>
            </a:r>
            <a:r>
              <a:rPr lang="en">
                <a:solidFill>
                  <a:schemeClr val="dk1"/>
                </a:solidFill>
                <a:highlight>
                  <a:srgbClr val="FFFFFF"/>
                </a:highlight>
                <a:latin typeface="Courier New"/>
                <a:ea typeface="Courier New"/>
                <a:cs typeface="Courier New"/>
                <a:sym typeface="Courier New"/>
              </a:rPr>
              <a:t> </a:t>
            </a:r>
            <a:r>
              <a:rPr lang="en">
                <a:solidFill>
                  <a:srgbClr val="795E26"/>
                </a:solidFill>
                <a:highlight>
                  <a:srgbClr val="FFFFFF"/>
                </a:highlight>
                <a:latin typeface="Courier New"/>
                <a:ea typeface="Courier New"/>
                <a:cs typeface="Courier New"/>
                <a:sym typeface="Courier New"/>
              </a:rPr>
              <a:t>should_fail_when_recharge_given_money_is_less_than_zero</a:t>
            </a:r>
            <a:r>
              <a:rPr lang="en">
                <a:solidFill>
                  <a:schemeClr val="dk1"/>
                </a:solidFill>
                <a:highlight>
                  <a:srgbClr val="FFFFFF"/>
                </a:highlight>
                <a:latin typeface="Courier New"/>
                <a:ea typeface="Courier New"/>
                <a:cs typeface="Courier New"/>
                <a:sym typeface="Courier New"/>
              </a:rPr>
              <a:t>() {</a:t>
            </a:r>
            <a:endParaRPr>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highlight>
                  <a:srgbClr val="FFFFFF"/>
                </a:highlight>
                <a:latin typeface="Courier New"/>
                <a:ea typeface="Courier New"/>
                <a:cs typeface="Courier New"/>
                <a:sym typeface="Courier New"/>
              </a:rPr>
              <a:t>       </a:t>
            </a:r>
            <a:r>
              <a:rPr lang="en">
                <a:solidFill>
                  <a:srgbClr val="008000"/>
                </a:solidFill>
                <a:highlight>
                  <a:srgbClr val="FFFFFF"/>
                </a:highlight>
                <a:latin typeface="Courier New"/>
                <a:ea typeface="Courier New"/>
                <a:cs typeface="Courier New"/>
                <a:sym typeface="Courier New"/>
              </a:rPr>
              <a:t>//Given</a:t>
            </a:r>
            <a:endParaRPr>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highlight>
                  <a:srgbClr val="FFFFFF"/>
                </a:highlight>
                <a:latin typeface="Courier New"/>
                <a:ea typeface="Courier New"/>
                <a:cs typeface="Courier New"/>
                <a:sym typeface="Courier New"/>
              </a:rPr>
              <a:t>       </a:t>
            </a:r>
            <a:r>
              <a:rPr lang="en">
                <a:solidFill>
                  <a:srgbClr val="267F99"/>
                </a:solidFill>
                <a:highlight>
                  <a:srgbClr val="FFFFFF"/>
                </a:highlight>
                <a:latin typeface="Courier New"/>
                <a:ea typeface="Courier New"/>
                <a:cs typeface="Courier New"/>
                <a:sym typeface="Courier New"/>
              </a:rPr>
              <a:t>Member</a:t>
            </a:r>
            <a:r>
              <a:rPr lang="en">
                <a:solidFill>
                  <a:schemeClr val="dk1"/>
                </a:solidFill>
                <a:highlight>
                  <a:srgbClr val="FFFFFF"/>
                </a:highlight>
                <a:latin typeface="Courier New"/>
                <a:ea typeface="Courier New"/>
                <a:cs typeface="Courier New"/>
                <a:sym typeface="Courier New"/>
              </a:rPr>
              <a:t> </a:t>
            </a:r>
            <a:r>
              <a:rPr lang="en">
                <a:solidFill>
                  <a:srgbClr val="001080"/>
                </a:solidFill>
                <a:highlight>
                  <a:srgbClr val="FFFFFF"/>
                </a:highlight>
                <a:latin typeface="Courier New"/>
                <a:ea typeface="Courier New"/>
                <a:cs typeface="Courier New"/>
                <a:sym typeface="Courier New"/>
              </a:rPr>
              <a:t>member</a:t>
            </a:r>
            <a:r>
              <a:rPr lang="en">
                <a:solidFill>
                  <a:schemeClr val="dk1"/>
                </a:solidFill>
                <a:highlight>
                  <a:srgbClr val="FFFFFF"/>
                </a:highlight>
                <a:latin typeface="Courier New"/>
                <a:ea typeface="Courier New"/>
                <a:cs typeface="Courier New"/>
                <a:sym typeface="Courier New"/>
              </a:rPr>
              <a:t> = </a:t>
            </a:r>
            <a:r>
              <a:rPr lang="en">
                <a:solidFill>
                  <a:srgbClr val="AF00DB"/>
                </a:solidFill>
                <a:highlight>
                  <a:srgbClr val="FFFFFF"/>
                </a:highlight>
                <a:latin typeface="Courier New"/>
                <a:ea typeface="Courier New"/>
                <a:cs typeface="Courier New"/>
                <a:sym typeface="Courier New"/>
              </a:rPr>
              <a:t>new</a:t>
            </a:r>
            <a:r>
              <a:rPr lang="en">
                <a:solidFill>
                  <a:schemeClr val="dk1"/>
                </a:solidFill>
                <a:highlight>
                  <a:srgbClr val="FFFFFF"/>
                </a:highlight>
                <a:latin typeface="Courier New"/>
                <a:ea typeface="Courier New"/>
                <a:cs typeface="Courier New"/>
                <a:sym typeface="Courier New"/>
              </a:rPr>
              <a:t> </a:t>
            </a:r>
            <a:r>
              <a:rPr lang="en">
                <a:solidFill>
                  <a:srgbClr val="795E26"/>
                </a:solidFill>
                <a:highlight>
                  <a:srgbClr val="FFFFFF"/>
                </a:highlight>
                <a:latin typeface="Courier New"/>
                <a:ea typeface="Courier New"/>
                <a:cs typeface="Courier New"/>
                <a:sym typeface="Courier New"/>
              </a:rPr>
              <a:t>Member</a:t>
            </a:r>
            <a:r>
              <a:rPr lang="en">
                <a:solidFill>
                  <a:schemeClr val="dk1"/>
                </a:solidFill>
                <a:highlight>
                  <a:srgbClr val="FFFFFF"/>
                </a:highlight>
                <a:latin typeface="Courier New"/>
                <a:ea typeface="Courier New"/>
                <a:cs typeface="Courier New"/>
                <a:sym typeface="Courier New"/>
              </a:rPr>
              <a:t>();</a:t>
            </a:r>
            <a:endParaRPr>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highlight>
                  <a:srgbClr val="FFFFFF"/>
                </a:highlight>
                <a:latin typeface="Courier New"/>
                <a:ea typeface="Courier New"/>
                <a:cs typeface="Courier New"/>
                <a:sym typeface="Courier New"/>
              </a:rPr>
              <a:t>       </a:t>
            </a:r>
            <a:r>
              <a:rPr lang="en">
                <a:solidFill>
                  <a:srgbClr val="008000"/>
                </a:solidFill>
                <a:highlight>
                  <a:srgbClr val="FFFFFF"/>
                </a:highlight>
                <a:latin typeface="Courier New"/>
                <a:ea typeface="Courier New"/>
                <a:cs typeface="Courier New"/>
                <a:sym typeface="Courier New"/>
              </a:rPr>
              <a:t>//When</a:t>
            </a:r>
            <a:endParaRPr>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highlight>
                  <a:srgbClr val="FFFFFF"/>
                </a:highlight>
                <a:latin typeface="Courier New"/>
                <a:ea typeface="Courier New"/>
                <a:cs typeface="Courier New"/>
                <a:sym typeface="Courier New"/>
              </a:rPr>
              <a:t>       </a:t>
            </a:r>
            <a:r>
              <a:rPr lang="en">
                <a:solidFill>
                  <a:srgbClr val="001080"/>
                </a:solidFill>
                <a:highlight>
                  <a:srgbClr val="FFFFFF"/>
                </a:highlight>
                <a:latin typeface="Courier New"/>
                <a:ea typeface="Courier New"/>
                <a:cs typeface="Courier New"/>
                <a:sym typeface="Courier New"/>
              </a:rPr>
              <a:t>member</a:t>
            </a:r>
            <a:r>
              <a:rPr lang="en">
                <a:solidFill>
                  <a:schemeClr val="dk1"/>
                </a:solidFill>
                <a:highlight>
                  <a:srgbClr val="FFFFFF"/>
                </a:highlight>
                <a:latin typeface="Courier New"/>
                <a:ea typeface="Courier New"/>
                <a:cs typeface="Courier New"/>
                <a:sym typeface="Courier New"/>
              </a:rPr>
              <a:t>.</a:t>
            </a:r>
            <a:r>
              <a:rPr lang="en">
                <a:solidFill>
                  <a:srgbClr val="795E26"/>
                </a:solidFill>
                <a:highlight>
                  <a:srgbClr val="FFFFFF"/>
                </a:highlight>
                <a:latin typeface="Courier New"/>
                <a:ea typeface="Courier New"/>
                <a:cs typeface="Courier New"/>
                <a:sym typeface="Courier New"/>
              </a:rPr>
              <a:t>recharge</a:t>
            </a:r>
            <a:r>
              <a:rPr lang="en">
                <a:solidFill>
                  <a:schemeClr val="dk1"/>
                </a:solidFill>
                <a:highlight>
                  <a:srgbClr val="FFFFFF"/>
                </a:highlight>
                <a:latin typeface="Courier New"/>
                <a:ea typeface="Courier New"/>
                <a:cs typeface="Courier New"/>
                <a:sym typeface="Courier New"/>
              </a:rPr>
              <a:t>(</a:t>
            </a:r>
            <a:r>
              <a:rPr lang="en">
                <a:solidFill>
                  <a:srgbClr val="AF00DB"/>
                </a:solidFill>
                <a:highlight>
                  <a:srgbClr val="FFFFFF"/>
                </a:highlight>
                <a:latin typeface="Courier New"/>
                <a:ea typeface="Courier New"/>
                <a:cs typeface="Courier New"/>
                <a:sym typeface="Courier New"/>
              </a:rPr>
              <a:t>new</a:t>
            </a:r>
            <a:r>
              <a:rPr lang="en">
                <a:solidFill>
                  <a:schemeClr val="dk1"/>
                </a:solidFill>
                <a:highlight>
                  <a:srgbClr val="FFFFFF"/>
                </a:highlight>
                <a:latin typeface="Courier New"/>
                <a:ea typeface="Courier New"/>
                <a:cs typeface="Courier New"/>
                <a:sym typeface="Courier New"/>
              </a:rPr>
              <a:t> </a:t>
            </a:r>
            <a:r>
              <a:rPr lang="en">
                <a:solidFill>
                  <a:srgbClr val="795E26"/>
                </a:solidFill>
                <a:highlight>
                  <a:srgbClr val="FFFFFF"/>
                </a:highlight>
                <a:latin typeface="Courier New"/>
                <a:ea typeface="Courier New"/>
                <a:cs typeface="Courier New"/>
                <a:sym typeface="Courier New"/>
              </a:rPr>
              <a:t>BigDecimal</a:t>
            </a:r>
            <a:r>
              <a:rPr lang="en">
                <a:solidFill>
                  <a:schemeClr val="dk1"/>
                </a:solidFill>
                <a:highlight>
                  <a:srgbClr val="FFFFFF"/>
                </a:highlight>
                <a:latin typeface="Courier New"/>
                <a:ea typeface="Courier New"/>
                <a:cs typeface="Courier New"/>
                <a:sym typeface="Courier New"/>
              </a:rPr>
              <a:t>(</a:t>
            </a:r>
            <a:r>
              <a:rPr lang="en">
                <a:solidFill>
                  <a:srgbClr val="A31515"/>
                </a:solidFill>
                <a:highlight>
                  <a:srgbClr val="FFFFFF"/>
                </a:highlight>
                <a:latin typeface="Courier New"/>
                <a:ea typeface="Courier New"/>
                <a:cs typeface="Courier New"/>
                <a:sym typeface="Courier New"/>
              </a:rPr>
              <a:t>"-1000.00"</a:t>
            </a:r>
            <a:r>
              <a:rPr lang="en">
                <a:solidFill>
                  <a:schemeClr val="dk1"/>
                </a:solidFill>
                <a:highlight>
                  <a:srgbClr val="FFFFFF"/>
                </a:highlight>
                <a:latin typeface="Courier New"/>
                <a:ea typeface="Courier New"/>
                <a:cs typeface="Courier New"/>
                <a:sym typeface="Courier New"/>
              </a:rPr>
              <a:t>));</a:t>
            </a:r>
            <a:endParaRPr>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highlight>
                  <a:srgbClr val="FFFFFF"/>
                </a:highlight>
                <a:latin typeface="Courier New"/>
                <a:ea typeface="Courier New"/>
                <a:cs typeface="Courier New"/>
                <a:sym typeface="Courier New"/>
              </a:rPr>
              <a:t>   }</a:t>
            </a:r>
            <a:endParaRPr>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5"/>
          <p:cNvSpPr txBox="1"/>
          <p:nvPr>
            <p:ph type="title"/>
          </p:nvPr>
        </p:nvSpPr>
        <p:spPr>
          <a:xfrm>
            <a:off x="533400" y="363148"/>
            <a:ext cx="8007300" cy="559200"/>
          </a:xfrm>
          <a:prstGeom prst="rect">
            <a:avLst/>
          </a:prstGeom>
          <a:noFill/>
          <a:ln>
            <a:noFill/>
          </a:ln>
        </p:spPr>
        <p:txBody>
          <a:bodyPr anchorCtr="0" anchor="t" bIns="0" lIns="0" spcFirstLastPara="1" rIns="0" wrap="square" tIns="0">
            <a:normAutofit/>
          </a:bodyPr>
          <a:lstStyle/>
          <a:p>
            <a:pPr indent="0" lvl="0" marL="0" rtl="0" algn="ctr">
              <a:lnSpc>
                <a:spcPct val="100000"/>
              </a:lnSpc>
              <a:spcBef>
                <a:spcPts val="0"/>
              </a:spcBef>
              <a:spcAft>
                <a:spcPts val="0"/>
              </a:spcAft>
              <a:buClr>
                <a:srgbClr val="313231"/>
              </a:buClr>
              <a:buSzPts val="3200"/>
              <a:buFont typeface="Arial"/>
              <a:buNone/>
            </a:pPr>
            <a:r>
              <a:rPr b="0" lang="en" sz="3200">
                <a:solidFill>
                  <a:srgbClr val="313231"/>
                </a:solidFill>
                <a:latin typeface="Arial"/>
                <a:ea typeface="Arial"/>
                <a:cs typeface="Arial"/>
                <a:sym typeface="Arial"/>
              </a:rPr>
              <a:t>敏捷</a:t>
            </a:r>
            <a:r>
              <a:rPr b="0" i="0" lang="en" sz="3200" u="none">
                <a:solidFill>
                  <a:srgbClr val="313231"/>
                </a:solidFill>
                <a:latin typeface="Arial"/>
                <a:ea typeface="Arial"/>
                <a:cs typeface="Arial"/>
                <a:sym typeface="Arial"/>
              </a:rPr>
              <a:t>测试象限</a:t>
            </a:r>
            <a:endParaRPr/>
          </a:p>
        </p:txBody>
      </p:sp>
      <p:graphicFrame>
        <p:nvGraphicFramePr>
          <p:cNvPr id="287" name="Google Shape;287;p15"/>
          <p:cNvGraphicFramePr/>
          <p:nvPr/>
        </p:nvGraphicFramePr>
        <p:xfrm>
          <a:off x="1962150" y="1562100"/>
          <a:ext cx="3000000" cy="3000000"/>
        </p:xfrm>
        <a:graphic>
          <a:graphicData uri="http://schemas.openxmlformats.org/drawingml/2006/table">
            <a:tbl>
              <a:tblPr>
                <a:noFill/>
                <a:tableStyleId>{5CDAE18B-6259-4DFE-BEFF-3BDAFD074FE6}</a:tableStyleId>
              </a:tblPr>
              <a:tblGrid>
                <a:gridCol w="2663825"/>
                <a:gridCol w="2655875"/>
              </a:tblGrid>
              <a:tr h="1193000">
                <a:tc>
                  <a:txBody>
                    <a:bodyPr/>
                    <a:lstStyle/>
                    <a:p>
                      <a:pPr indent="0" lvl="0" marL="0" marR="0" rtl="0" algn="ctr">
                        <a:lnSpc>
                          <a:spcPct val="100000"/>
                        </a:lnSpc>
                        <a:spcBef>
                          <a:spcPts val="0"/>
                        </a:spcBef>
                        <a:spcAft>
                          <a:spcPts val="0"/>
                        </a:spcAft>
                        <a:buClr>
                          <a:schemeClr val="dk1"/>
                        </a:buClr>
                        <a:buSzPts val="1400"/>
                        <a:buFont typeface="Arial"/>
                        <a:buNone/>
                      </a:pPr>
                      <a:r>
                        <a:t/>
                      </a:r>
                      <a:endParaRPr>
                        <a:solidFill>
                          <a:schemeClr val="dk1"/>
                        </a:solidFill>
                      </a:endParaRPr>
                    </a:p>
                    <a:p>
                      <a:pPr indent="0" lvl="0" marL="0" marR="0" rtl="0" algn="ctr">
                        <a:lnSpc>
                          <a:spcPct val="100000"/>
                        </a:lnSpc>
                        <a:spcBef>
                          <a:spcPts val="0"/>
                        </a:spcBef>
                        <a:spcAft>
                          <a:spcPts val="0"/>
                        </a:spcAft>
                        <a:buClr>
                          <a:schemeClr val="dk1"/>
                        </a:buClr>
                        <a:buSzPts val="1400"/>
                        <a:buFont typeface="Arial"/>
                        <a:buNone/>
                      </a:pPr>
                      <a:r>
                        <a:t/>
                      </a:r>
                      <a:endParaRPr>
                        <a:solidFill>
                          <a:schemeClr val="dk1"/>
                        </a:solidFill>
                      </a:endParaRPr>
                    </a:p>
                    <a:p>
                      <a:pPr indent="0" lvl="0" marL="0" marR="0" rtl="0" algn="ctr">
                        <a:lnSpc>
                          <a:spcPct val="100000"/>
                        </a:lnSpc>
                        <a:spcBef>
                          <a:spcPts val="0"/>
                        </a:spcBef>
                        <a:spcAft>
                          <a:spcPts val="0"/>
                        </a:spcAft>
                        <a:buClr>
                          <a:schemeClr val="dk1"/>
                        </a:buClr>
                        <a:buSzPts val="1400"/>
                        <a:buFont typeface="Arial"/>
                        <a:buNone/>
                      </a:pPr>
                      <a:r>
                        <a:rPr lang="en">
                          <a:solidFill>
                            <a:schemeClr val="dk1"/>
                          </a:solidFill>
                        </a:rPr>
                        <a:t>功能测试、样例、用户故事测试、原型、模拟等</a:t>
                      </a:r>
                      <a:endParaRPr>
                        <a:solidFill>
                          <a:schemeClr val="dk1"/>
                        </a:solidFill>
                      </a:endParaRPr>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chemeClr val="dk1"/>
                        </a:buClr>
                        <a:buSzPts val="1400"/>
                        <a:buFont typeface="Arial"/>
                        <a:buNone/>
                      </a:pPr>
                      <a:r>
                        <a:t/>
                      </a:r>
                      <a:endParaRPr>
                        <a:solidFill>
                          <a:schemeClr val="dk1"/>
                        </a:solidFill>
                      </a:endParaRPr>
                    </a:p>
                    <a:p>
                      <a:pPr indent="0" lvl="0" marL="0" marR="0" rtl="0" algn="ctr">
                        <a:lnSpc>
                          <a:spcPct val="100000"/>
                        </a:lnSpc>
                        <a:spcBef>
                          <a:spcPts val="0"/>
                        </a:spcBef>
                        <a:spcAft>
                          <a:spcPts val="0"/>
                        </a:spcAft>
                        <a:buClr>
                          <a:schemeClr val="dk1"/>
                        </a:buClr>
                        <a:buSzPts val="1400"/>
                        <a:buFont typeface="Arial"/>
                        <a:buNone/>
                      </a:pPr>
                      <a:r>
                        <a:t/>
                      </a:r>
                      <a:endParaRPr>
                        <a:solidFill>
                          <a:schemeClr val="dk1"/>
                        </a:solidFill>
                      </a:endParaRPr>
                    </a:p>
                    <a:p>
                      <a:pPr indent="0" lvl="0" marL="0" marR="0" rtl="0" algn="ctr">
                        <a:lnSpc>
                          <a:spcPct val="100000"/>
                        </a:lnSpc>
                        <a:spcBef>
                          <a:spcPts val="0"/>
                        </a:spcBef>
                        <a:spcAft>
                          <a:spcPts val="0"/>
                        </a:spcAft>
                        <a:buClr>
                          <a:schemeClr val="dk1"/>
                        </a:buClr>
                        <a:buSzPts val="1400"/>
                        <a:buFont typeface="Arial"/>
                        <a:buNone/>
                      </a:pPr>
                      <a:r>
                        <a:rPr lang="en">
                          <a:solidFill>
                            <a:schemeClr val="dk1"/>
                          </a:solidFill>
                        </a:rPr>
                        <a:t>探索式测试，情景测试、可用性测试、用户验收测试、Alpha测试及Beta测试等</a:t>
                      </a:r>
                      <a:endParaRPr>
                        <a:solidFill>
                          <a:schemeClr val="dk1"/>
                        </a:solidFill>
                      </a:endParaRPr>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93C47D"/>
                    </a:solidFill>
                  </a:tcPr>
                </a:tc>
              </a:tr>
              <a:tr h="1191800">
                <a:tc>
                  <a:txBody>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endParaRPr>
                    </a:p>
                    <a:p>
                      <a:pPr indent="0" lvl="0" marL="0" marR="0" rtl="0" algn="ctr">
                        <a:lnSpc>
                          <a:spcPct val="100000"/>
                        </a:lnSpc>
                        <a:spcBef>
                          <a:spcPts val="0"/>
                        </a:spcBef>
                        <a:spcAft>
                          <a:spcPts val="0"/>
                        </a:spcAft>
                        <a:buClr>
                          <a:schemeClr val="dk1"/>
                        </a:buClr>
                        <a:buSzPts val="1400"/>
                        <a:buFont typeface="Arial"/>
                        <a:buNone/>
                      </a:pPr>
                      <a:r>
                        <a:rPr lang="en">
                          <a:solidFill>
                            <a:schemeClr val="dk1"/>
                          </a:solidFill>
                        </a:rPr>
                        <a:t>单元测试、组件测试等</a:t>
                      </a:r>
                      <a:endParaRPr>
                        <a:solidFill>
                          <a:schemeClr val="dk1"/>
                        </a:solidFill>
                      </a:endParaRPr>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9EAD3"/>
                    </a:solidFill>
                  </a:tcPr>
                </a:tc>
                <a:tc>
                  <a:txBody>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400"/>
                        <a:buFont typeface="Arial"/>
                        <a:buNone/>
                      </a:pPr>
                      <a:r>
                        <a:t/>
                      </a:r>
                      <a:endParaRPr>
                        <a:solidFill>
                          <a:schemeClr val="dk1"/>
                        </a:solidFill>
                      </a:endParaRPr>
                    </a:p>
                    <a:p>
                      <a:pPr indent="0" lvl="0" marL="0" marR="0" rtl="0" algn="ctr">
                        <a:lnSpc>
                          <a:spcPct val="100000"/>
                        </a:lnSpc>
                        <a:spcBef>
                          <a:spcPts val="0"/>
                        </a:spcBef>
                        <a:spcAft>
                          <a:spcPts val="0"/>
                        </a:spcAft>
                        <a:buClr>
                          <a:schemeClr val="dk1"/>
                        </a:buClr>
                        <a:buSzPts val="1400"/>
                        <a:buFont typeface="Arial"/>
                        <a:buNone/>
                      </a:pPr>
                      <a:r>
                        <a:rPr lang="en">
                          <a:solidFill>
                            <a:schemeClr val="dk1"/>
                          </a:solidFill>
                        </a:rPr>
                        <a:t>​​性能测试、负载测试、安全性测试等</a:t>
                      </a:r>
                      <a:endParaRPr sz="1100"/>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6AA84F"/>
                    </a:solidFill>
                  </a:tcPr>
                </a:tc>
              </a:tr>
            </a:tbl>
          </a:graphicData>
        </a:graphic>
      </p:graphicFrame>
      <p:grpSp>
        <p:nvGrpSpPr>
          <p:cNvPr id="288" name="Google Shape;288;p15"/>
          <p:cNvGrpSpPr/>
          <p:nvPr/>
        </p:nvGrpSpPr>
        <p:grpSpPr>
          <a:xfrm>
            <a:off x="149929" y="1003061"/>
            <a:ext cx="8414217" cy="3666878"/>
            <a:chOff x="0" y="0"/>
            <a:chExt cx="2147483647" cy="2147483647"/>
          </a:xfrm>
        </p:grpSpPr>
        <p:sp>
          <p:nvSpPr>
            <p:cNvPr id="289" name="Google Shape;289;p15"/>
            <p:cNvSpPr txBox="1"/>
            <p:nvPr/>
          </p:nvSpPr>
          <p:spPr>
            <a:xfrm>
              <a:off x="1000541057" y="49890313"/>
              <a:ext cx="305997042" cy="1716813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lang="en" sz="1800">
                  <a:solidFill>
                    <a:schemeClr val="dk1"/>
                  </a:solidFill>
                </a:rPr>
                <a:t>面向</a:t>
              </a:r>
              <a:r>
                <a:rPr b="1" i="0" lang="en" sz="1800" u="none" cap="none" strike="noStrike">
                  <a:solidFill>
                    <a:schemeClr val="dk1"/>
                  </a:solidFill>
                  <a:latin typeface="Arial"/>
                  <a:ea typeface="Arial"/>
                  <a:cs typeface="Arial"/>
                  <a:sym typeface="Arial"/>
                </a:rPr>
                <a:t>业务</a:t>
              </a:r>
              <a:endParaRPr/>
            </a:p>
          </p:txBody>
        </p:sp>
        <p:sp>
          <p:nvSpPr>
            <p:cNvPr id="290" name="Google Shape;290;p15"/>
            <p:cNvSpPr txBox="1"/>
            <p:nvPr/>
          </p:nvSpPr>
          <p:spPr>
            <a:xfrm>
              <a:off x="994518114" y="1776675168"/>
              <a:ext cx="318043502" cy="1716813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lang="en" sz="1800">
                  <a:solidFill>
                    <a:schemeClr val="dk1"/>
                  </a:solidFill>
                </a:rPr>
                <a:t>面向技术</a:t>
              </a:r>
              <a:endParaRPr/>
            </a:p>
          </p:txBody>
        </p:sp>
        <p:grpSp>
          <p:nvGrpSpPr>
            <p:cNvPr id="291" name="Google Shape;291;p15"/>
            <p:cNvGrpSpPr/>
            <p:nvPr/>
          </p:nvGrpSpPr>
          <p:grpSpPr>
            <a:xfrm>
              <a:off x="0" y="0"/>
              <a:ext cx="2147483647" cy="2147483647"/>
              <a:chOff x="0" y="0"/>
              <a:chExt cx="2147483647" cy="2147483647"/>
            </a:xfrm>
          </p:grpSpPr>
          <p:grpSp>
            <p:nvGrpSpPr>
              <p:cNvPr id="292" name="Google Shape;292;p15"/>
              <p:cNvGrpSpPr/>
              <p:nvPr/>
            </p:nvGrpSpPr>
            <p:grpSpPr>
              <a:xfrm>
                <a:off x="1027798879" y="806042690"/>
                <a:ext cx="228524490" cy="322912061"/>
                <a:chOff x="0" y="0"/>
                <a:chExt cx="2147483647" cy="2147483647"/>
              </a:xfrm>
            </p:grpSpPr>
            <p:sp>
              <p:nvSpPr>
                <p:cNvPr id="293" name="Google Shape;293;p15"/>
                <p:cNvSpPr txBox="1"/>
                <p:nvPr/>
              </p:nvSpPr>
              <p:spPr>
                <a:xfrm>
                  <a:off x="0" y="9201"/>
                  <a:ext cx="1187544861" cy="11417442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Q2</a:t>
                  </a:r>
                  <a:endParaRPr/>
                </a:p>
              </p:txBody>
            </p:sp>
            <p:sp>
              <p:nvSpPr>
                <p:cNvPr id="294" name="Google Shape;294;p15"/>
                <p:cNvSpPr txBox="1"/>
                <p:nvPr/>
              </p:nvSpPr>
              <p:spPr>
                <a:xfrm>
                  <a:off x="12659400" y="1005710756"/>
                  <a:ext cx="1187525434" cy="114177289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Q1</a:t>
                  </a:r>
                  <a:endParaRPr/>
                </a:p>
              </p:txBody>
            </p:sp>
            <p:sp>
              <p:nvSpPr>
                <p:cNvPr id="295" name="Google Shape;295;p15"/>
                <p:cNvSpPr txBox="1"/>
                <p:nvPr/>
              </p:nvSpPr>
              <p:spPr>
                <a:xfrm>
                  <a:off x="934644400" y="1005710756"/>
                  <a:ext cx="1212839246" cy="114177289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Q4</a:t>
                  </a:r>
                  <a:endParaRPr/>
                </a:p>
              </p:txBody>
            </p:sp>
            <p:sp>
              <p:nvSpPr>
                <p:cNvPr id="296" name="Google Shape;296;p15"/>
                <p:cNvSpPr txBox="1"/>
                <p:nvPr/>
              </p:nvSpPr>
              <p:spPr>
                <a:xfrm>
                  <a:off x="947295717" y="0"/>
                  <a:ext cx="1187525434" cy="114177289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Q3</a:t>
                  </a:r>
                  <a:endParaRPr/>
                </a:p>
              </p:txBody>
            </p:sp>
          </p:grpSp>
          <p:sp>
            <p:nvSpPr>
              <p:cNvPr id="297" name="Google Shape;297;p15"/>
              <p:cNvSpPr txBox="1"/>
              <p:nvPr/>
            </p:nvSpPr>
            <p:spPr>
              <a:xfrm>
                <a:off x="359794449" y="719500024"/>
                <a:ext cx="90643410" cy="5579784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 sz="1800" u="none" cap="none" strike="noStrike">
                    <a:solidFill>
                      <a:schemeClr val="dk1"/>
                    </a:solidFill>
                    <a:latin typeface="Arial"/>
                    <a:ea typeface="Arial"/>
                    <a:cs typeface="Arial"/>
                    <a:sym typeface="Arial"/>
                  </a:rPr>
                  <a:t>支持</a:t>
                </a:r>
                <a:r>
                  <a:rPr b="1" lang="en" sz="1800">
                    <a:solidFill>
                      <a:schemeClr val="dk1"/>
                    </a:solidFill>
                  </a:rPr>
                  <a:t>团队</a:t>
                </a:r>
                <a:endParaRPr/>
              </a:p>
            </p:txBody>
          </p:sp>
          <p:sp>
            <p:nvSpPr>
              <p:cNvPr id="298" name="Google Shape;298;p15"/>
              <p:cNvSpPr txBox="1"/>
              <p:nvPr/>
            </p:nvSpPr>
            <p:spPr>
              <a:xfrm>
                <a:off x="1820529975" y="719500024"/>
                <a:ext cx="90643410" cy="5579784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lang="en" sz="1800">
                    <a:solidFill>
                      <a:schemeClr val="dk1"/>
                    </a:solidFill>
                  </a:rPr>
                  <a:t>考验</a:t>
                </a:r>
                <a:r>
                  <a:rPr b="1" lang="en" sz="1800">
                    <a:solidFill>
                      <a:schemeClr val="dk1"/>
                    </a:solidFill>
                  </a:rPr>
                  <a:t>产品</a:t>
                </a:r>
                <a:endParaRPr/>
              </a:p>
            </p:txBody>
          </p:sp>
          <p:sp>
            <p:nvSpPr>
              <p:cNvPr id="299" name="Google Shape;299;p15"/>
              <p:cNvSpPr/>
              <p:nvPr/>
            </p:nvSpPr>
            <p:spPr>
              <a:xfrm>
                <a:off x="1481050033" y="1813922592"/>
                <a:ext cx="666433613" cy="333561054"/>
              </a:xfrm>
              <a:prstGeom prst="cloudCallout">
                <a:avLst>
                  <a:gd fmla="val 4490" name="adj1"/>
                  <a:gd fmla="val -1734" name="adj2"/>
                </a:avLst>
              </a:prstGeom>
              <a:solidFill>
                <a:srgbClr val="E6E6E6"/>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lang="en">
                    <a:solidFill>
                      <a:schemeClr val="dk1"/>
                    </a:solidFill>
                  </a:rPr>
                  <a:t>⼯具</a:t>
                </a:r>
                <a:endParaRPr/>
              </a:p>
            </p:txBody>
          </p:sp>
          <p:sp>
            <p:nvSpPr>
              <p:cNvPr id="300" name="Google Shape;300;p15"/>
              <p:cNvSpPr/>
              <p:nvPr/>
            </p:nvSpPr>
            <p:spPr>
              <a:xfrm>
                <a:off x="0" y="1813922592"/>
                <a:ext cx="666433613" cy="333561054"/>
              </a:xfrm>
              <a:prstGeom prst="cloudCallout">
                <a:avLst>
                  <a:gd fmla="val 16519" name="adj1"/>
                  <a:gd fmla="val -2085" name="adj2"/>
                </a:avLst>
              </a:prstGeom>
              <a:solidFill>
                <a:srgbClr val="E6E6E6"/>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lang="en">
                    <a:solidFill>
                      <a:schemeClr val="dk1"/>
                    </a:solidFill>
                  </a:rPr>
                  <a:t>⾃动化</a:t>
                </a:r>
                <a:endParaRPr>
                  <a:solidFill>
                    <a:schemeClr val="dk1"/>
                  </a:solidFill>
                </a:endParaRPr>
              </a:p>
              <a:p>
                <a:pPr indent="0" lvl="0" marL="0" marR="0" rtl="0" algn="ctr">
                  <a:lnSpc>
                    <a:spcPct val="100000"/>
                  </a:lnSpc>
                  <a:spcBef>
                    <a:spcPts val="0"/>
                  </a:spcBef>
                  <a:spcAft>
                    <a:spcPts val="0"/>
                  </a:spcAft>
                  <a:buClr>
                    <a:schemeClr val="dk1"/>
                  </a:buClr>
                  <a:buSzPts val="2400"/>
                  <a:buFont typeface="Arial"/>
                  <a:buNone/>
                </a:pPr>
                <a:r>
                  <a:rPr lang="en">
                    <a:solidFill>
                      <a:schemeClr val="dk1"/>
                    </a:solidFill>
                  </a:rPr>
                  <a:t>测试</a:t>
                </a:r>
                <a:endParaRPr>
                  <a:solidFill>
                    <a:schemeClr val="dk1"/>
                  </a:solidFill>
                </a:endParaRPr>
              </a:p>
            </p:txBody>
          </p:sp>
          <p:sp>
            <p:nvSpPr>
              <p:cNvPr id="301" name="Google Shape;301;p15"/>
              <p:cNvSpPr/>
              <p:nvPr/>
            </p:nvSpPr>
            <p:spPr>
              <a:xfrm>
                <a:off x="1481050033" y="0"/>
                <a:ext cx="666433613" cy="333561054"/>
              </a:xfrm>
              <a:prstGeom prst="cloudCallout">
                <a:avLst>
                  <a:gd fmla="val 5592" name="adj1"/>
                  <a:gd fmla="val 23889" name="adj2"/>
                </a:avLst>
              </a:prstGeom>
              <a:solidFill>
                <a:srgbClr val="E6E6E6"/>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lang="en">
                    <a:solidFill>
                      <a:schemeClr val="dk1"/>
                    </a:solidFill>
                  </a:rPr>
                  <a:t>⼈⼯测试</a:t>
                </a:r>
                <a:endParaRPr/>
              </a:p>
            </p:txBody>
          </p:sp>
          <p:sp>
            <p:nvSpPr>
              <p:cNvPr id="302" name="Google Shape;302;p15"/>
              <p:cNvSpPr/>
              <p:nvPr/>
            </p:nvSpPr>
            <p:spPr>
              <a:xfrm>
                <a:off x="0" y="0"/>
                <a:ext cx="666433613" cy="333561054"/>
              </a:xfrm>
              <a:prstGeom prst="cloudCallout">
                <a:avLst>
                  <a:gd fmla="val 15968" name="adj1"/>
                  <a:gd fmla="val 23889" name="adj2"/>
                </a:avLst>
              </a:prstGeom>
              <a:solidFill>
                <a:srgbClr val="E6E6E6"/>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lang="en">
                    <a:solidFill>
                      <a:schemeClr val="dk1"/>
                    </a:solidFill>
                  </a:rPr>
                  <a:t>⾃动化 &amp; ⼈⼯测试</a:t>
                </a: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3"/>
          <p:cNvSpPr txBox="1"/>
          <p:nvPr>
            <p:ph type="title"/>
          </p:nvPr>
        </p:nvSpPr>
        <p:spPr>
          <a:xfrm>
            <a:off x="533400" y="363140"/>
            <a:ext cx="8007300" cy="725100"/>
          </a:xfrm>
          <a:prstGeom prst="rect">
            <a:avLst/>
          </a:prstGeom>
        </p:spPr>
        <p:txBody>
          <a:bodyPr anchorCtr="0" anchor="t" bIns="0" lIns="0" spcFirstLastPara="1" rIns="0" wrap="square" tIns="0">
            <a:normAutofit fontScale="90000"/>
          </a:bodyPr>
          <a:lstStyle/>
          <a:p>
            <a:pPr indent="0" lvl="0" marL="0" rtl="0" algn="l">
              <a:spcBef>
                <a:spcPts val="0"/>
              </a:spcBef>
              <a:spcAft>
                <a:spcPts val="0"/>
              </a:spcAft>
              <a:buNone/>
            </a:pPr>
            <a:r>
              <a:rPr lang="en"/>
              <a:t>需求四：将上⼀个测试的异常改为统⼀的异常类和错误码</a:t>
            </a:r>
            <a:endParaRPr/>
          </a:p>
        </p:txBody>
      </p:sp>
      <p:sp>
        <p:nvSpPr>
          <p:cNvPr id="480" name="Google Shape;480;p33"/>
          <p:cNvSpPr txBox="1"/>
          <p:nvPr/>
        </p:nvSpPr>
        <p:spPr>
          <a:xfrm>
            <a:off x="457950" y="850800"/>
            <a:ext cx="815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将上⼀个测试的异常改为统⼀的异常类和错误码。BusinessException, 并验证ErrorCode=10018。</a:t>
            </a:r>
            <a:endParaRPr/>
          </a:p>
        </p:txBody>
      </p:sp>
      <p:sp>
        <p:nvSpPr>
          <p:cNvPr id="481" name="Google Shape;481;p33"/>
          <p:cNvSpPr txBox="1"/>
          <p:nvPr/>
        </p:nvSpPr>
        <p:spPr>
          <a:xfrm>
            <a:off x="620200" y="1327875"/>
            <a:ext cx="7920600" cy="3801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Test</a:t>
            </a:r>
            <a:endParaRPr sz="1000">
              <a:solidFill>
                <a:srgbClr val="267F99"/>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public</a:t>
            </a:r>
            <a:r>
              <a:rPr lang="en" sz="1000">
                <a:solidFill>
                  <a:schemeClr val="dk1"/>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void</a:t>
            </a:r>
            <a:r>
              <a:rPr lang="en" sz="1000">
                <a:solidFill>
                  <a:schemeClr val="dk1"/>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should_fail_when_recharge_given_money_is_less_than_zero</a:t>
            </a:r>
            <a:r>
              <a:rPr lang="en" sz="1000">
                <a:solidFill>
                  <a:schemeClr val="dk1"/>
                </a:solidFill>
                <a:highlight>
                  <a:srgbClr val="FFFFFF"/>
                </a:highlight>
                <a:latin typeface="Courier New"/>
                <a:ea typeface="Courier New"/>
                <a:cs typeface="Courier New"/>
                <a:sym typeface="Courier New"/>
              </a:rPr>
              <a:t>() {</a:t>
            </a:r>
            <a:endParaRPr sz="10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AF00DB"/>
                </a:solidFill>
                <a:highlight>
                  <a:srgbClr val="FFFFFF"/>
                </a:highlight>
                <a:latin typeface="Courier New"/>
                <a:ea typeface="Courier New"/>
                <a:cs typeface="Courier New"/>
                <a:sym typeface="Courier New"/>
              </a:rPr>
              <a:t>try</a:t>
            </a:r>
            <a:r>
              <a:rPr lang="en" sz="1000">
                <a:solidFill>
                  <a:schemeClr val="dk1"/>
                </a:solidFill>
                <a:highlight>
                  <a:srgbClr val="FFFFFF"/>
                </a:highlight>
                <a:latin typeface="Courier New"/>
                <a:ea typeface="Courier New"/>
                <a:cs typeface="Courier New"/>
                <a:sym typeface="Courier New"/>
              </a:rPr>
              <a:t> {</a:t>
            </a:r>
            <a:endParaRPr sz="10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008000"/>
                </a:solidFill>
                <a:highlight>
                  <a:srgbClr val="FFFFFF"/>
                </a:highlight>
                <a:latin typeface="Courier New"/>
                <a:ea typeface="Courier New"/>
                <a:cs typeface="Courier New"/>
                <a:sym typeface="Courier New"/>
              </a:rPr>
              <a:t>//Given</a:t>
            </a:r>
            <a:endParaRPr sz="10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Member</a:t>
            </a:r>
            <a:r>
              <a:rPr lang="en" sz="1000">
                <a:solidFill>
                  <a:schemeClr val="dk1"/>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member</a:t>
            </a:r>
            <a:r>
              <a:rPr lang="en" sz="1000">
                <a:solidFill>
                  <a:schemeClr val="dk1"/>
                </a:solidFill>
                <a:highlight>
                  <a:srgbClr val="FFFFFF"/>
                </a:highlight>
                <a:latin typeface="Courier New"/>
                <a:ea typeface="Courier New"/>
                <a:cs typeface="Courier New"/>
                <a:sym typeface="Courier New"/>
              </a:rPr>
              <a:t> = </a:t>
            </a:r>
            <a:r>
              <a:rPr lang="en" sz="1000">
                <a:solidFill>
                  <a:srgbClr val="AF00DB"/>
                </a:solidFill>
                <a:highlight>
                  <a:srgbClr val="FFFFFF"/>
                </a:highlight>
                <a:latin typeface="Courier New"/>
                <a:ea typeface="Courier New"/>
                <a:cs typeface="Courier New"/>
                <a:sym typeface="Courier New"/>
              </a:rPr>
              <a:t>new</a:t>
            </a:r>
            <a:r>
              <a:rPr lang="en" sz="1000">
                <a:solidFill>
                  <a:schemeClr val="dk1"/>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Member</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0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008000"/>
                </a:solidFill>
                <a:highlight>
                  <a:srgbClr val="FFFFFF"/>
                </a:highlight>
                <a:latin typeface="Courier New"/>
                <a:ea typeface="Courier New"/>
                <a:cs typeface="Courier New"/>
                <a:sym typeface="Courier New"/>
              </a:rPr>
              <a:t>//When</a:t>
            </a:r>
            <a:endParaRPr sz="10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member</a:t>
            </a:r>
            <a:r>
              <a:rPr lang="en" sz="1000">
                <a:solidFill>
                  <a:schemeClr val="dk1"/>
                </a:solidFill>
                <a:highlight>
                  <a:srgbClr val="FFFFFF"/>
                </a:highlight>
                <a:latin typeface="Courier New"/>
                <a:ea typeface="Courier New"/>
                <a:cs typeface="Courier New"/>
                <a:sym typeface="Courier New"/>
              </a:rPr>
              <a:t>.</a:t>
            </a:r>
            <a:r>
              <a:rPr lang="en" sz="1000">
                <a:solidFill>
                  <a:srgbClr val="795E26"/>
                </a:solidFill>
                <a:highlight>
                  <a:srgbClr val="FFFFFF"/>
                </a:highlight>
                <a:latin typeface="Courier New"/>
                <a:ea typeface="Courier New"/>
                <a:cs typeface="Courier New"/>
                <a:sym typeface="Courier New"/>
              </a:rPr>
              <a:t>recharge</a:t>
            </a:r>
            <a:r>
              <a:rPr lang="en" sz="1000">
                <a:solidFill>
                  <a:schemeClr val="dk1"/>
                </a:solidFill>
                <a:highlight>
                  <a:srgbClr val="FFFFFF"/>
                </a:highlight>
                <a:latin typeface="Courier New"/>
                <a:ea typeface="Courier New"/>
                <a:cs typeface="Courier New"/>
                <a:sym typeface="Courier New"/>
              </a:rPr>
              <a:t>(</a:t>
            </a:r>
            <a:r>
              <a:rPr lang="en" sz="1000">
                <a:solidFill>
                  <a:srgbClr val="AF00DB"/>
                </a:solidFill>
                <a:highlight>
                  <a:srgbClr val="FFFFFF"/>
                </a:highlight>
                <a:latin typeface="Courier New"/>
                <a:ea typeface="Courier New"/>
                <a:cs typeface="Courier New"/>
                <a:sym typeface="Courier New"/>
              </a:rPr>
              <a:t>new</a:t>
            </a:r>
            <a:r>
              <a:rPr lang="en" sz="1000">
                <a:solidFill>
                  <a:schemeClr val="dk1"/>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BigDecimal</a:t>
            </a:r>
            <a:r>
              <a:rPr lang="en" sz="1000">
                <a:solidFill>
                  <a:schemeClr val="dk1"/>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"-1012.00"</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 </a:t>
            </a:r>
            <a:r>
              <a:rPr lang="en" sz="1000">
                <a:solidFill>
                  <a:srgbClr val="AF00DB"/>
                </a:solidFill>
                <a:highlight>
                  <a:srgbClr val="FFFFFF"/>
                </a:highlight>
                <a:latin typeface="Courier New"/>
                <a:ea typeface="Courier New"/>
                <a:cs typeface="Courier New"/>
                <a:sym typeface="Courier New"/>
              </a:rPr>
              <a:t>catch</a:t>
            </a:r>
            <a:r>
              <a:rPr lang="en" sz="1000">
                <a:solidFill>
                  <a:schemeClr val="dk1"/>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BusinessException</a:t>
            </a:r>
            <a:r>
              <a:rPr lang="en" sz="1000">
                <a:solidFill>
                  <a:schemeClr val="dk1"/>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e</a:t>
            </a:r>
            <a:r>
              <a:rPr lang="en" sz="1000">
                <a:solidFill>
                  <a:schemeClr val="dk1"/>
                </a:solidFill>
                <a:highlight>
                  <a:srgbClr val="FFFFFF"/>
                </a:highlight>
                <a:latin typeface="Courier New"/>
                <a:ea typeface="Courier New"/>
                <a:cs typeface="Courier New"/>
                <a:sym typeface="Courier New"/>
              </a:rPr>
              <a:t>) {</a:t>
            </a:r>
            <a:endParaRPr sz="10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assertEquals</a:t>
            </a:r>
            <a:r>
              <a:rPr lang="en" sz="1000">
                <a:solidFill>
                  <a:schemeClr val="dk1"/>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"充值失败"</a:t>
            </a:r>
            <a:r>
              <a:rPr lang="en" sz="1000">
                <a:solidFill>
                  <a:schemeClr val="dk1"/>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10018</a:t>
            </a:r>
            <a:r>
              <a:rPr lang="en" sz="1000">
                <a:solidFill>
                  <a:schemeClr val="dk1"/>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e</a:t>
            </a:r>
            <a:r>
              <a:rPr lang="en" sz="1000">
                <a:solidFill>
                  <a:schemeClr val="dk1"/>
                </a:solidFill>
                <a:highlight>
                  <a:srgbClr val="FFFFFF"/>
                </a:highlight>
                <a:latin typeface="Courier New"/>
                <a:ea typeface="Courier New"/>
                <a:cs typeface="Courier New"/>
                <a:sym typeface="Courier New"/>
              </a:rPr>
              <a:t>.</a:t>
            </a:r>
            <a:r>
              <a:rPr lang="en" sz="1000">
                <a:solidFill>
                  <a:srgbClr val="795E26"/>
                </a:solidFill>
                <a:highlight>
                  <a:srgbClr val="FFFFFF"/>
                </a:highlight>
                <a:latin typeface="Courier New"/>
                <a:ea typeface="Courier New"/>
                <a:cs typeface="Courier New"/>
                <a:sym typeface="Courier New"/>
              </a:rPr>
              <a:t>getErrorCode</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0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AF00DB"/>
                </a:solidFill>
                <a:highlight>
                  <a:srgbClr val="FFFFFF"/>
                </a:highlight>
                <a:latin typeface="Courier New"/>
                <a:ea typeface="Courier New"/>
                <a:cs typeface="Courier New"/>
                <a:sym typeface="Courier New"/>
              </a:rPr>
              <a:t>return</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endParaRPr sz="10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0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fail</a:t>
            </a:r>
            <a:r>
              <a:rPr lang="en" sz="1000">
                <a:solidFill>
                  <a:schemeClr val="dk1"/>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"充值⾦额不能⼩于0"</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   }</a:t>
            </a:r>
            <a:endParaRPr sz="1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34"/>
          <p:cNvSpPr txBox="1"/>
          <p:nvPr>
            <p:ph type="title"/>
          </p:nvPr>
        </p:nvSpPr>
        <p:spPr>
          <a:xfrm>
            <a:off x="533400" y="363150"/>
            <a:ext cx="8308500" cy="725100"/>
          </a:xfrm>
          <a:prstGeom prst="rect">
            <a:avLst/>
          </a:prstGeom>
        </p:spPr>
        <p:txBody>
          <a:bodyPr anchorCtr="0" anchor="t" bIns="0" lIns="0" spcFirstLastPara="1" rIns="0" wrap="square" tIns="0">
            <a:normAutofit fontScale="90000"/>
          </a:bodyPr>
          <a:lstStyle/>
          <a:p>
            <a:pPr indent="0" lvl="0" marL="0" rtl="0" algn="l">
              <a:spcBef>
                <a:spcPts val="0"/>
              </a:spcBef>
              <a:spcAft>
                <a:spcPts val="0"/>
              </a:spcAft>
              <a:buNone/>
            </a:pPr>
            <a:r>
              <a:rPr lang="en"/>
              <a:t>需求五：会员可以充值(Recharge)，系统⾃动额外赠送9%</a:t>
            </a:r>
            <a:endParaRPr/>
          </a:p>
        </p:txBody>
      </p:sp>
      <p:sp>
        <p:nvSpPr>
          <p:cNvPr id="487" name="Google Shape;487;p34"/>
          <p:cNvSpPr txBox="1"/>
          <p:nvPr/>
        </p:nvSpPr>
        <p:spPr>
          <a:xfrm>
            <a:off x="449550" y="1088250"/>
            <a:ext cx="8476200" cy="3655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sz="1100">
                <a:solidFill>
                  <a:schemeClr val="dk1"/>
                </a:solidFill>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public</a:t>
            </a:r>
            <a:r>
              <a:rPr lang="en" sz="1100">
                <a:solidFill>
                  <a:schemeClr val="dk1"/>
                </a:solidFill>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static</a:t>
            </a:r>
            <a:r>
              <a:rPr lang="en" sz="1100">
                <a:solidFill>
                  <a:schemeClr val="dk1"/>
                </a:solidFill>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final</a:t>
            </a:r>
            <a:r>
              <a:rPr lang="en" sz="1100">
                <a:solidFill>
                  <a:schemeClr val="dk1"/>
                </a:solidFill>
                <a:highlight>
                  <a:srgbClr val="FFFFFF"/>
                </a:highlight>
                <a:latin typeface="Courier New"/>
                <a:ea typeface="Courier New"/>
                <a:cs typeface="Courier New"/>
                <a:sym typeface="Courier New"/>
              </a:rPr>
              <a:t> </a:t>
            </a:r>
            <a:r>
              <a:rPr lang="en" sz="1100">
                <a:solidFill>
                  <a:srgbClr val="267F99"/>
                </a:solidFill>
                <a:highlight>
                  <a:srgbClr val="FFFFFF"/>
                </a:highlight>
                <a:latin typeface="Courier New"/>
                <a:ea typeface="Courier New"/>
                <a:cs typeface="Courier New"/>
                <a:sym typeface="Courier New"/>
              </a:rPr>
              <a:t>Offset</a:t>
            </a:r>
            <a:r>
              <a:rPr lang="en" sz="1100">
                <a:solidFill>
                  <a:schemeClr val="dk1"/>
                </a:solidFill>
                <a:highlight>
                  <a:srgbClr val="FFFFFF"/>
                </a:highlight>
                <a:latin typeface="Courier New"/>
                <a:ea typeface="Courier New"/>
                <a:cs typeface="Courier New"/>
                <a:sym typeface="Courier New"/>
              </a:rPr>
              <a:t>&lt;</a:t>
            </a:r>
            <a:r>
              <a:rPr lang="en" sz="1100">
                <a:solidFill>
                  <a:srgbClr val="267F99"/>
                </a:solidFill>
                <a:highlight>
                  <a:srgbClr val="FFFFFF"/>
                </a:highlight>
                <a:latin typeface="Courier New"/>
                <a:ea typeface="Courier New"/>
                <a:cs typeface="Courier New"/>
                <a:sym typeface="Courier New"/>
              </a:rPr>
              <a:t>BigDecimal</a:t>
            </a:r>
            <a:r>
              <a:rPr lang="en" sz="1100">
                <a:solidFill>
                  <a:schemeClr val="dk1"/>
                </a:solidFill>
                <a:highlight>
                  <a:srgbClr val="FFFFFF"/>
                </a:highlight>
                <a:latin typeface="Courier New"/>
                <a:ea typeface="Courier New"/>
                <a:cs typeface="Courier New"/>
                <a:sym typeface="Courier New"/>
              </a:rPr>
              <a:t>&gt; </a:t>
            </a:r>
            <a:r>
              <a:rPr lang="en" sz="1100">
                <a:solidFill>
                  <a:srgbClr val="001080"/>
                </a:solidFill>
                <a:highlight>
                  <a:srgbClr val="FFFFFF"/>
                </a:highlight>
                <a:latin typeface="Courier New"/>
                <a:ea typeface="Courier New"/>
                <a:cs typeface="Courier New"/>
                <a:sym typeface="Courier New"/>
              </a:rPr>
              <a:t>MONEY_OFFSET</a:t>
            </a:r>
            <a:r>
              <a:rPr lang="en" sz="1100">
                <a:solidFill>
                  <a:schemeClr val="dk1"/>
                </a:solidFill>
                <a:highlight>
                  <a:srgbClr val="FFFFFF"/>
                </a:highlight>
                <a:latin typeface="Courier New"/>
                <a:ea typeface="Courier New"/>
                <a:cs typeface="Courier New"/>
                <a:sym typeface="Courier New"/>
              </a:rPr>
              <a:t> = </a:t>
            </a:r>
            <a:r>
              <a:rPr lang="en" sz="1100">
                <a:solidFill>
                  <a:srgbClr val="001080"/>
                </a:solidFill>
                <a:highlight>
                  <a:srgbClr val="FFFFFF"/>
                </a:highlight>
                <a:latin typeface="Courier New"/>
                <a:ea typeface="Courier New"/>
                <a:cs typeface="Courier New"/>
                <a:sym typeface="Courier New"/>
              </a:rPr>
              <a:t>Offset</a:t>
            </a:r>
            <a:r>
              <a:rPr lang="en" sz="1100">
                <a:solidFill>
                  <a:schemeClr val="dk1"/>
                </a:solidFill>
                <a:highlight>
                  <a:srgbClr val="FFFFFF"/>
                </a:highlight>
                <a:latin typeface="Courier New"/>
                <a:ea typeface="Courier New"/>
                <a:cs typeface="Courier New"/>
                <a:sym typeface="Courier New"/>
              </a:rPr>
              <a:t>.</a:t>
            </a:r>
            <a:r>
              <a:rPr lang="en" sz="1100">
                <a:solidFill>
                  <a:srgbClr val="795E26"/>
                </a:solidFill>
                <a:highlight>
                  <a:srgbClr val="FFFFFF"/>
                </a:highlight>
                <a:latin typeface="Courier New"/>
                <a:ea typeface="Courier New"/>
                <a:cs typeface="Courier New"/>
                <a:sym typeface="Courier New"/>
              </a:rPr>
              <a:t>offset</a:t>
            </a:r>
            <a:r>
              <a:rPr lang="en" sz="1100">
                <a:solidFill>
                  <a:schemeClr val="dk1"/>
                </a:solidFill>
                <a:highlight>
                  <a:srgbClr val="FFFFFF"/>
                </a:highlight>
                <a:latin typeface="Courier New"/>
                <a:ea typeface="Courier New"/>
                <a:cs typeface="Courier New"/>
                <a:sym typeface="Courier New"/>
              </a:rPr>
              <a:t>(</a:t>
            </a:r>
            <a:r>
              <a:rPr lang="en" sz="1100">
                <a:solidFill>
                  <a:srgbClr val="AF00DB"/>
                </a:solidFill>
                <a:highlight>
                  <a:srgbClr val="FFFFFF"/>
                </a:highlight>
                <a:latin typeface="Courier New"/>
                <a:ea typeface="Courier New"/>
                <a:cs typeface="Courier New"/>
                <a:sym typeface="Courier New"/>
              </a:rPr>
              <a:t>new</a:t>
            </a:r>
            <a:r>
              <a:rPr lang="en" sz="1100">
                <a:solidFill>
                  <a:schemeClr val="dk1"/>
                </a:solidFill>
                <a:highlight>
                  <a:srgbClr val="FFFFFF"/>
                </a:highlight>
                <a:latin typeface="Courier New"/>
                <a:ea typeface="Courier New"/>
                <a:cs typeface="Courier New"/>
                <a:sym typeface="Courier New"/>
              </a:rPr>
              <a:t> </a:t>
            </a:r>
            <a:r>
              <a:rPr lang="en" sz="1100">
                <a:solidFill>
                  <a:srgbClr val="795E26"/>
                </a:solidFill>
                <a:highlight>
                  <a:srgbClr val="FFFFFF"/>
                </a:highlight>
                <a:latin typeface="Courier New"/>
                <a:ea typeface="Courier New"/>
                <a:cs typeface="Courier New"/>
                <a:sym typeface="Courier New"/>
              </a:rPr>
              <a:t>BigDecimal</a:t>
            </a:r>
            <a:r>
              <a:rPr lang="en" sz="1100">
                <a:solidFill>
                  <a:schemeClr val="dk1"/>
                </a:solidFill>
                <a:highlight>
                  <a:srgbClr val="FFFFFF"/>
                </a:highlight>
                <a:latin typeface="Courier New"/>
                <a:ea typeface="Courier New"/>
                <a:cs typeface="Courier New"/>
                <a:sym typeface="Courier New"/>
              </a:rPr>
              <a:t>(</a:t>
            </a:r>
            <a:r>
              <a:rPr lang="en" sz="1100">
                <a:solidFill>
                  <a:srgbClr val="A31515"/>
                </a:solidFill>
                <a:highlight>
                  <a:srgbClr val="FFFFFF"/>
                </a:highlight>
                <a:latin typeface="Courier New"/>
                <a:ea typeface="Courier New"/>
                <a:cs typeface="Courier New"/>
                <a:sym typeface="Courier New"/>
              </a:rPr>
              <a:t>"0.001"</a:t>
            </a:r>
            <a:r>
              <a:rPr lang="en"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1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highlight>
                  <a:srgbClr val="FFFFFF"/>
                </a:highlight>
                <a:latin typeface="Courier New"/>
                <a:ea typeface="Courier New"/>
                <a:cs typeface="Courier New"/>
                <a:sym typeface="Courier New"/>
              </a:rPr>
              <a:t>   @</a:t>
            </a:r>
            <a:r>
              <a:rPr lang="en" sz="1100">
                <a:solidFill>
                  <a:srgbClr val="267F99"/>
                </a:solidFill>
                <a:highlight>
                  <a:srgbClr val="FFFFFF"/>
                </a:highlight>
                <a:latin typeface="Courier New"/>
                <a:ea typeface="Courier New"/>
                <a:cs typeface="Courier New"/>
                <a:sym typeface="Courier New"/>
              </a:rPr>
              <a:t>Test</a:t>
            </a:r>
            <a:endParaRPr sz="1100">
              <a:solidFill>
                <a:srgbClr val="267F99"/>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public</a:t>
            </a:r>
            <a:r>
              <a:rPr lang="en" sz="1100">
                <a:solidFill>
                  <a:schemeClr val="dk1"/>
                </a:solidFill>
                <a:highlight>
                  <a:srgbClr val="FFFFFF"/>
                </a:highlight>
                <a:latin typeface="Courier New"/>
                <a:ea typeface="Courier New"/>
                <a:cs typeface="Courier New"/>
                <a:sym typeface="Courier New"/>
              </a:rPr>
              <a:t> </a:t>
            </a:r>
            <a:r>
              <a:rPr lang="en" sz="1100">
                <a:solidFill>
                  <a:srgbClr val="267F99"/>
                </a:solidFill>
                <a:highlight>
                  <a:srgbClr val="FFFFFF"/>
                </a:highlight>
                <a:latin typeface="Courier New"/>
                <a:ea typeface="Courier New"/>
                <a:cs typeface="Courier New"/>
                <a:sym typeface="Courier New"/>
              </a:rPr>
              <a:t>void</a:t>
            </a:r>
            <a:r>
              <a:rPr lang="en" sz="1100">
                <a:solidFill>
                  <a:schemeClr val="dk1"/>
                </a:solidFill>
                <a:highlight>
                  <a:srgbClr val="FFFFFF"/>
                </a:highlight>
                <a:latin typeface="Courier New"/>
                <a:ea typeface="Courier New"/>
                <a:cs typeface="Courier New"/>
                <a:sym typeface="Courier New"/>
              </a:rPr>
              <a:t> </a:t>
            </a:r>
            <a:r>
              <a:rPr lang="en" sz="1100">
                <a:solidFill>
                  <a:srgbClr val="795E26"/>
                </a:solidFill>
                <a:highlight>
                  <a:srgbClr val="FFFFFF"/>
                </a:highlight>
                <a:latin typeface="Courier New"/>
                <a:ea typeface="Courier New"/>
                <a:cs typeface="Courier New"/>
                <a:sym typeface="Courier New"/>
              </a:rPr>
              <a:t>should_add_9_percent_to_balance_when_recharge</a:t>
            </a:r>
            <a:r>
              <a:rPr lang="en"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highlight>
                  <a:srgbClr val="FFFFFF"/>
                </a:highlight>
                <a:latin typeface="Courier New"/>
                <a:ea typeface="Courier New"/>
                <a:cs typeface="Courier New"/>
                <a:sym typeface="Courier New"/>
              </a:rPr>
              <a:t>       </a:t>
            </a:r>
            <a:r>
              <a:rPr lang="en" sz="1100">
                <a:solidFill>
                  <a:srgbClr val="008000"/>
                </a:solidFill>
                <a:highlight>
                  <a:srgbClr val="FFFFFF"/>
                </a:highlight>
                <a:latin typeface="Courier New"/>
                <a:ea typeface="Courier New"/>
                <a:cs typeface="Courier New"/>
                <a:sym typeface="Courier New"/>
              </a:rPr>
              <a:t>//Given</a:t>
            </a:r>
            <a:endParaRPr sz="11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highlight>
                  <a:srgbClr val="FFFFFF"/>
                </a:highlight>
                <a:latin typeface="Courier New"/>
                <a:ea typeface="Courier New"/>
                <a:cs typeface="Courier New"/>
                <a:sym typeface="Courier New"/>
              </a:rPr>
              <a:t>       </a:t>
            </a:r>
            <a:r>
              <a:rPr lang="en" sz="1100">
                <a:solidFill>
                  <a:srgbClr val="267F99"/>
                </a:solidFill>
                <a:highlight>
                  <a:srgbClr val="FFFFFF"/>
                </a:highlight>
                <a:latin typeface="Courier New"/>
                <a:ea typeface="Courier New"/>
                <a:cs typeface="Courier New"/>
                <a:sym typeface="Courier New"/>
              </a:rPr>
              <a:t>Member</a:t>
            </a:r>
            <a:r>
              <a:rPr lang="en" sz="1100">
                <a:solidFill>
                  <a:schemeClr val="dk1"/>
                </a:solidFill>
                <a:highlight>
                  <a:srgbClr val="FFFFFF"/>
                </a:highlight>
                <a:latin typeface="Courier New"/>
                <a:ea typeface="Courier New"/>
                <a:cs typeface="Courier New"/>
                <a:sym typeface="Courier New"/>
              </a:rPr>
              <a:t> </a:t>
            </a:r>
            <a:r>
              <a:rPr lang="en" sz="1100">
                <a:solidFill>
                  <a:srgbClr val="001080"/>
                </a:solidFill>
                <a:highlight>
                  <a:srgbClr val="FFFFFF"/>
                </a:highlight>
                <a:latin typeface="Courier New"/>
                <a:ea typeface="Courier New"/>
                <a:cs typeface="Courier New"/>
                <a:sym typeface="Courier New"/>
              </a:rPr>
              <a:t>member</a:t>
            </a:r>
            <a:r>
              <a:rPr lang="en" sz="1100">
                <a:solidFill>
                  <a:schemeClr val="dk1"/>
                </a:solidFill>
                <a:highlight>
                  <a:srgbClr val="FFFFFF"/>
                </a:highlight>
                <a:latin typeface="Courier New"/>
                <a:ea typeface="Courier New"/>
                <a:cs typeface="Courier New"/>
                <a:sym typeface="Courier New"/>
              </a:rPr>
              <a:t> = </a:t>
            </a:r>
            <a:r>
              <a:rPr lang="en" sz="1100">
                <a:solidFill>
                  <a:srgbClr val="AF00DB"/>
                </a:solidFill>
                <a:highlight>
                  <a:srgbClr val="FFFFFF"/>
                </a:highlight>
                <a:latin typeface="Courier New"/>
                <a:ea typeface="Courier New"/>
                <a:cs typeface="Courier New"/>
                <a:sym typeface="Courier New"/>
              </a:rPr>
              <a:t>new</a:t>
            </a:r>
            <a:r>
              <a:rPr lang="en" sz="1100">
                <a:solidFill>
                  <a:schemeClr val="dk1"/>
                </a:solidFill>
                <a:highlight>
                  <a:srgbClr val="FFFFFF"/>
                </a:highlight>
                <a:latin typeface="Courier New"/>
                <a:ea typeface="Courier New"/>
                <a:cs typeface="Courier New"/>
                <a:sym typeface="Courier New"/>
              </a:rPr>
              <a:t> </a:t>
            </a:r>
            <a:r>
              <a:rPr lang="en" sz="1100">
                <a:solidFill>
                  <a:srgbClr val="795E26"/>
                </a:solidFill>
                <a:highlight>
                  <a:srgbClr val="FFFFFF"/>
                </a:highlight>
                <a:latin typeface="Courier New"/>
                <a:ea typeface="Courier New"/>
                <a:cs typeface="Courier New"/>
                <a:sym typeface="Courier New"/>
              </a:rPr>
              <a:t>Member</a:t>
            </a:r>
            <a:r>
              <a:rPr lang="en"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1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highlight>
                  <a:srgbClr val="FFFFFF"/>
                </a:highlight>
                <a:latin typeface="Courier New"/>
                <a:ea typeface="Courier New"/>
                <a:cs typeface="Courier New"/>
                <a:sym typeface="Courier New"/>
              </a:rPr>
              <a:t>       </a:t>
            </a:r>
            <a:r>
              <a:rPr lang="en" sz="1100">
                <a:solidFill>
                  <a:srgbClr val="008000"/>
                </a:solidFill>
                <a:highlight>
                  <a:srgbClr val="FFFFFF"/>
                </a:highlight>
                <a:latin typeface="Courier New"/>
                <a:ea typeface="Courier New"/>
                <a:cs typeface="Courier New"/>
                <a:sym typeface="Courier New"/>
              </a:rPr>
              <a:t>//When</a:t>
            </a:r>
            <a:endParaRPr sz="11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highlight>
                  <a:srgbClr val="FFFFFF"/>
                </a:highlight>
                <a:latin typeface="Courier New"/>
                <a:ea typeface="Courier New"/>
                <a:cs typeface="Courier New"/>
                <a:sym typeface="Courier New"/>
              </a:rPr>
              <a:t>       </a:t>
            </a:r>
            <a:r>
              <a:rPr lang="en" sz="1100">
                <a:solidFill>
                  <a:srgbClr val="001080"/>
                </a:solidFill>
                <a:highlight>
                  <a:srgbClr val="FFFFFF"/>
                </a:highlight>
                <a:latin typeface="Courier New"/>
                <a:ea typeface="Courier New"/>
                <a:cs typeface="Courier New"/>
                <a:sym typeface="Courier New"/>
              </a:rPr>
              <a:t>member</a:t>
            </a:r>
            <a:r>
              <a:rPr lang="en" sz="1100">
                <a:solidFill>
                  <a:schemeClr val="dk1"/>
                </a:solidFill>
                <a:highlight>
                  <a:srgbClr val="FFFFFF"/>
                </a:highlight>
                <a:latin typeface="Courier New"/>
                <a:ea typeface="Courier New"/>
                <a:cs typeface="Courier New"/>
                <a:sym typeface="Courier New"/>
              </a:rPr>
              <a:t>.</a:t>
            </a:r>
            <a:r>
              <a:rPr lang="en" sz="1100">
                <a:solidFill>
                  <a:srgbClr val="795E26"/>
                </a:solidFill>
                <a:highlight>
                  <a:srgbClr val="FFFFFF"/>
                </a:highlight>
                <a:latin typeface="Courier New"/>
                <a:ea typeface="Courier New"/>
                <a:cs typeface="Courier New"/>
                <a:sym typeface="Courier New"/>
              </a:rPr>
              <a:t>recharge</a:t>
            </a:r>
            <a:r>
              <a:rPr lang="en" sz="1100">
                <a:solidFill>
                  <a:schemeClr val="dk1"/>
                </a:solidFill>
                <a:highlight>
                  <a:srgbClr val="FFFFFF"/>
                </a:highlight>
                <a:latin typeface="Courier New"/>
                <a:ea typeface="Courier New"/>
                <a:cs typeface="Courier New"/>
                <a:sym typeface="Courier New"/>
              </a:rPr>
              <a:t>(</a:t>
            </a:r>
            <a:r>
              <a:rPr lang="en" sz="1100">
                <a:solidFill>
                  <a:srgbClr val="AF00DB"/>
                </a:solidFill>
                <a:highlight>
                  <a:srgbClr val="FFFFFF"/>
                </a:highlight>
                <a:latin typeface="Courier New"/>
                <a:ea typeface="Courier New"/>
                <a:cs typeface="Courier New"/>
                <a:sym typeface="Courier New"/>
              </a:rPr>
              <a:t>new</a:t>
            </a:r>
            <a:r>
              <a:rPr lang="en" sz="1100">
                <a:solidFill>
                  <a:schemeClr val="dk1"/>
                </a:solidFill>
                <a:highlight>
                  <a:srgbClr val="FFFFFF"/>
                </a:highlight>
                <a:latin typeface="Courier New"/>
                <a:ea typeface="Courier New"/>
                <a:cs typeface="Courier New"/>
                <a:sym typeface="Courier New"/>
              </a:rPr>
              <a:t> </a:t>
            </a:r>
            <a:r>
              <a:rPr lang="en" sz="1100">
                <a:solidFill>
                  <a:srgbClr val="795E26"/>
                </a:solidFill>
                <a:highlight>
                  <a:srgbClr val="FFFFFF"/>
                </a:highlight>
                <a:latin typeface="Courier New"/>
                <a:ea typeface="Courier New"/>
                <a:cs typeface="Courier New"/>
                <a:sym typeface="Courier New"/>
              </a:rPr>
              <a:t>BigDecimal</a:t>
            </a:r>
            <a:r>
              <a:rPr lang="en" sz="1100">
                <a:solidFill>
                  <a:schemeClr val="dk1"/>
                </a:solidFill>
                <a:highlight>
                  <a:srgbClr val="FFFFFF"/>
                </a:highlight>
                <a:latin typeface="Courier New"/>
                <a:ea typeface="Courier New"/>
                <a:cs typeface="Courier New"/>
                <a:sym typeface="Courier New"/>
              </a:rPr>
              <a:t>(</a:t>
            </a:r>
            <a:r>
              <a:rPr lang="en" sz="1100">
                <a:solidFill>
                  <a:srgbClr val="A31515"/>
                </a:solidFill>
                <a:highlight>
                  <a:srgbClr val="FFFFFF"/>
                </a:highlight>
                <a:latin typeface="Courier New"/>
                <a:ea typeface="Courier New"/>
                <a:cs typeface="Courier New"/>
                <a:sym typeface="Courier New"/>
              </a:rPr>
              <a:t>"1012.00"</a:t>
            </a:r>
            <a:r>
              <a:rPr lang="en"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1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highlight>
                  <a:srgbClr val="FFFFFF"/>
                </a:highlight>
                <a:latin typeface="Courier New"/>
                <a:ea typeface="Courier New"/>
                <a:cs typeface="Courier New"/>
                <a:sym typeface="Courier New"/>
              </a:rPr>
              <a:t>       </a:t>
            </a:r>
            <a:r>
              <a:rPr lang="en" sz="1100">
                <a:solidFill>
                  <a:srgbClr val="008000"/>
                </a:solidFill>
                <a:highlight>
                  <a:srgbClr val="FFFFFF"/>
                </a:highlight>
                <a:latin typeface="Courier New"/>
                <a:ea typeface="Courier New"/>
                <a:cs typeface="Courier New"/>
                <a:sym typeface="Courier New"/>
              </a:rPr>
              <a:t>//Then 1012*1.09=1103.08</a:t>
            </a:r>
            <a:endParaRPr sz="11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highlight>
                  <a:srgbClr val="FFFFFF"/>
                </a:highlight>
                <a:latin typeface="Courier New"/>
                <a:ea typeface="Courier New"/>
                <a:cs typeface="Courier New"/>
                <a:sym typeface="Courier New"/>
              </a:rPr>
              <a:t>       </a:t>
            </a:r>
            <a:r>
              <a:rPr lang="en" sz="1100">
                <a:solidFill>
                  <a:srgbClr val="795E26"/>
                </a:solidFill>
                <a:highlight>
                  <a:srgbClr val="FFFFFF"/>
                </a:highlight>
                <a:latin typeface="Courier New"/>
                <a:ea typeface="Courier New"/>
                <a:cs typeface="Courier New"/>
                <a:sym typeface="Courier New"/>
              </a:rPr>
              <a:t>assertThat</a:t>
            </a:r>
            <a:r>
              <a:rPr lang="en" sz="1100">
                <a:solidFill>
                  <a:schemeClr val="dk1"/>
                </a:solidFill>
                <a:highlight>
                  <a:srgbClr val="FFFFFF"/>
                </a:highlight>
                <a:latin typeface="Courier New"/>
                <a:ea typeface="Courier New"/>
                <a:cs typeface="Courier New"/>
                <a:sym typeface="Courier New"/>
              </a:rPr>
              <a:t>(</a:t>
            </a:r>
            <a:r>
              <a:rPr lang="en" sz="1100">
                <a:solidFill>
                  <a:srgbClr val="001080"/>
                </a:solidFill>
                <a:highlight>
                  <a:srgbClr val="FFFFFF"/>
                </a:highlight>
                <a:latin typeface="Courier New"/>
                <a:ea typeface="Courier New"/>
                <a:cs typeface="Courier New"/>
                <a:sym typeface="Courier New"/>
              </a:rPr>
              <a:t>member</a:t>
            </a:r>
            <a:r>
              <a:rPr lang="en" sz="1100">
                <a:solidFill>
                  <a:schemeClr val="dk1"/>
                </a:solidFill>
                <a:highlight>
                  <a:srgbClr val="FFFFFF"/>
                </a:highlight>
                <a:latin typeface="Courier New"/>
                <a:ea typeface="Courier New"/>
                <a:cs typeface="Courier New"/>
                <a:sym typeface="Courier New"/>
              </a:rPr>
              <a:t>.</a:t>
            </a:r>
            <a:r>
              <a:rPr lang="en" sz="1100">
                <a:solidFill>
                  <a:srgbClr val="795E26"/>
                </a:solidFill>
                <a:highlight>
                  <a:srgbClr val="FFFFFF"/>
                </a:highlight>
                <a:latin typeface="Courier New"/>
                <a:ea typeface="Courier New"/>
                <a:cs typeface="Courier New"/>
                <a:sym typeface="Courier New"/>
              </a:rPr>
              <a:t>getBalance</a:t>
            </a:r>
            <a:r>
              <a:rPr lang="en" sz="1100">
                <a:solidFill>
                  <a:schemeClr val="dk1"/>
                </a:solidFill>
                <a:highlight>
                  <a:srgbClr val="FFFFFF"/>
                </a:highlight>
                <a:latin typeface="Courier New"/>
                <a:ea typeface="Courier New"/>
                <a:cs typeface="Courier New"/>
                <a:sym typeface="Courier New"/>
              </a:rPr>
              <a:t>()).</a:t>
            </a:r>
            <a:r>
              <a:rPr lang="en" sz="1100">
                <a:solidFill>
                  <a:srgbClr val="795E26"/>
                </a:solidFill>
                <a:highlight>
                  <a:srgbClr val="FFFFFF"/>
                </a:highlight>
                <a:latin typeface="Courier New"/>
                <a:ea typeface="Courier New"/>
                <a:cs typeface="Courier New"/>
                <a:sym typeface="Courier New"/>
              </a:rPr>
              <a:t>isCloseTo</a:t>
            </a:r>
            <a:r>
              <a:rPr lang="en" sz="1100">
                <a:solidFill>
                  <a:schemeClr val="dk1"/>
                </a:solidFill>
                <a:highlight>
                  <a:srgbClr val="FFFFFF"/>
                </a:highlight>
                <a:latin typeface="Courier New"/>
                <a:ea typeface="Courier New"/>
                <a:cs typeface="Courier New"/>
                <a:sym typeface="Courier New"/>
              </a:rPr>
              <a:t>(</a:t>
            </a:r>
            <a:r>
              <a:rPr lang="en" sz="1100">
                <a:solidFill>
                  <a:srgbClr val="AF00DB"/>
                </a:solidFill>
                <a:highlight>
                  <a:srgbClr val="FFFFFF"/>
                </a:highlight>
                <a:latin typeface="Courier New"/>
                <a:ea typeface="Courier New"/>
                <a:cs typeface="Courier New"/>
                <a:sym typeface="Courier New"/>
              </a:rPr>
              <a:t>new</a:t>
            </a:r>
            <a:r>
              <a:rPr lang="en" sz="1100">
                <a:solidFill>
                  <a:schemeClr val="dk1"/>
                </a:solidFill>
                <a:highlight>
                  <a:srgbClr val="FFFFFF"/>
                </a:highlight>
                <a:latin typeface="Courier New"/>
                <a:ea typeface="Courier New"/>
                <a:cs typeface="Courier New"/>
                <a:sym typeface="Courier New"/>
              </a:rPr>
              <a:t> </a:t>
            </a:r>
            <a:r>
              <a:rPr lang="en" sz="1100">
                <a:solidFill>
                  <a:srgbClr val="795E26"/>
                </a:solidFill>
                <a:highlight>
                  <a:srgbClr val="FFFFFF"/>
                </a:highlight>
                <a:latin typeface="Courier New"/>
                <a:ea typeface="Courier New"/>
                <a:cs typeface="Courier New"/>
                <a:sym typeface="Courier New"/>
              </a:rPr>
              <a:t>BigDecimal</a:t>
            </a:r>
            <a:r>
              <a:rPr lang="en" sz="1100">
                <a:solidFill>
                  <a:schemeClr val="dk1"/>
                </a:solidFill>
                <a:highlight>
                  <a:srgbClr val="FFFFFF"/>
                </a:highlight>
                <a:latin typeface="Courier New"/>
                <a:ea typeface="Courier New"/>
                <a:cs typeface="Courier New"/>
                <a:sym typeface="Courier New"/>
              </a:rPr>
              <a:t>(</a:t>
            </a:r>
            <a:r>
              <a:rPr lang="en" sz="1100">
                <a:solidFill>
                  <a:srgbClr val="A31515"/>
                </a:solidFill>
                <a:highlight>
                  <a:srgbClr val="FFFFFF"/>
                </a:highlight>
                <a:latin typeface="Courier New"/>
                <a:ea typeface="Courier New"/>
                <a:cs typeface="Courier New"/>
                <a:sym typeface="Courier New"/>
              </a:rPr>
              <a:t>"1103.08"</a:t>
            </a:r>
            <a:r>
              <a:rPr lang="en" sz="1100">
                <a:solidFill>
                  <a:schemeClr val="dk1"/>
                </a:solidFill>
                <a:highlight>
                  <a:srgbClr val="FFFFFF"/>
                </a:highlight>
                <a:latin typeface="Courier New"/>
                <a:ea typeface="Courier New"/>
                <a:cs typeface="Courier New"/>
                <a:sym typeface="Courier New"/>
              </a:rPr>
              <a:t>), MONEY_OFFSET);</a:t>
            </a:r>
            <a:endParaRPr sz="11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35"/>
          <p:cNvSpPr txBox="1"/>
          <p:nvPr>
            <p:ph type="title"/>
          </p:nvPr>
        </p:nvSpPr>
        <p:spPr>
          <a:xfrm>
            <a:off x="533400" y="363140"/>
            <a:ext cx="8007300" cy="7251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a:t>需求六：可以给会员打标签</a:t>
            </a:r>
            <a:endParaRPr/>
          </a:p>
        </p:txBody>
      </p:sp>
      <p:sp>
        <p:nvSpPr>
          <p:cNvPr id="493" name="Google Shape;493;p35"/>
          <p:cNvSpPr txBox="1"/>
          <p:nvPr/>
        </p:nvSpPr>
        <p:spPr>
          <a:xfrm>
            <a:off x="596350" y="970050"/>
            <a:ext cx="8261400" cy="3447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sz="1200">
                <a:solidFill>
                  <a:schemeClr val="dk1"/>
                </a:solidFill>
                <a:highlight>
                  <a:srgbClr val="FFFFFF"/>
                </a:highlight>
                <a:latin typeface="Courier New"/>
                <a:ea typeface="Courier New"/>
                <a:cs typeface="Courier New"/>
                <a:sym typeface="Courier New"/>
              </a:rPr>
              <a:t>   @</a:t>
            </a:r>
            <a:r>
              <a:rPr lang="en" sz="1200">
                <a:solidFill>
                  <a:srgbClr val="267F99"/>
                </a:solidFill>
                <a:highlight>
                  <a:srgbClr val="FFFFFF"/>
                </a:highlight>
                <a:latin typeface="Courier New"/>
                <a:ea typeface="Courier New"/>
                <a:cs typeface="Courier New"/>
                <a:sym typeface="Courier New"/>
              </a:rPr>
              <a:t>Test</a:t>
            </a:r>
            <a:endParaRPr sz="1200">
              <a:solidFill>
                <a:srgbClr val="267F99"/>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highlight>
                  <a:srgbClr val="FFFFFF"/>
                </a:highlight>
                <a:latin typeface="Courier New"/>
                <a:ea typeface="Courier New"/>
                <a:cs typeface="Courier New"/>
                <a:sym typeface="Courier New"/>
              </a:rPr>
              <a:t>   </a:t>
            </a:r>
            <a:r>
              <a:rPr lang="en" sz="1200">
                <a:solidFill>
                  <a:srgbClr val="0000FF"/>
                </a:solidFill>
                <a:highlight>
                  <a:srgbClr val="FFFFFF"/>
                </a:highlight>
                <a:latin typeface="Courier New"/>
                <a:ea typeface="Courier New"/>
                <a:cs typeface="Courier New"/>
                <a:sym typeface="Courier New"/>
              </a:rPr>
              <a:t>public</a:t>
            </a:r>
            <a:r>
              <a:rPr lang="en" sz="1200">
                <a:solidFill>
                  <a:schemeClr val="dk1"/>
                </a:solidFill>
                <a:highlight>
                  <a:srgbClr val="FFFFFF"/>
                </a:highlight>
                <a:latin typeface="Courier New"/>
                <a:ea typeface="Courier New"/>
                <a:cs typeface="Courier New"/>
                <a:sym typeface="Courier New"/>
              </a:rPr>
              <a:t> </a:t>
            </a:r>
            <a:r>
              <a:rPr lang="en" sz="1200">
                <a:solidFill>
                  <a:srgbClr val="267F99"/>
                </a:solidFill>
                <a:highlight>
                  <a:srgbClr val="FFFFFF"/>
                </a:highlight>
                <a:latin typeface="Courier New"/>
                <a:ea typeface="Courier New"/>
                <a:cs typeface="Courier New"/>
                <a:sym typeface="Courier New"/>
              </a:rPr>
              <a:t>void</a:t>
            </a:r>
            <a:r>
              <a:rPr lang="en" sz="1200">
                <a:solidFill>
                  <a:schemeClr val="dk1"/>
                </a:solidFill>
                <a:highlight>
                  <a:srgbClr val="FFFFFF"/>
                </a:highlight>
                <a:latin typeface="Courier New"/>
                <a:ea typeface="Courier New"/>
                <a:cs typeface="Courier New"/>
                <a:sym typeface="Courier New"/>
              </a:rPr>
              <a:t> </a:t>
            </a:r>
            <a:r>
              <a:rPr lang="en" sz="1200">
                <a:solidFill>
                  <a:srgbClr val="795E26"/>
                </a:solidFill>
                <a:highlight>
                  <a:srgbClr val="FFFFFF"/>
                </a:highlight>
                <a:latin typeface="Courier New"/>
                <a:ea typeface="Courier New"/>
                <a:cs typeface="Courier New"/>
                <a:sym typeface="Courier New"/>
              </a:rPr>
              <a:t>should_support_tags</a:t>
            </a:r>
            <a:r>
              <a:rPr lang="en" sz="1200">
                <a:solidFill>
                  <a:schemeClr val="dk1"/>
                </a:solidFill>
                <a:highlight>
                  <a:srgbClr val="FFFFFF"/>
                </a:highlight>
                <a:latin typeface="Courier New"/>
                <a:ea typeface="Courier New"/>
                <a:cs typeface="Courier New"/>
                <a:sym typeface="Courier New"/>
              </a:rPr>
              <a:t>() {</a:t>
            </a:r>
            <a:endParaRPr sz="12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highlight>
                  <a:srgbClr val="FFFFFF"/>
                </a:highlight>
                <a:latin typeface="Courier New"/>
                <a:ea typeface="Courier New"/>
                <a:cs typeface="Courier New"/>
                <a:sym typeface="Courier New"/>
              </a:rPr>
              <a:t>       </a:t>
            </a:r>
            <a:r>
              <a:rPr lang="en" sz="1200">
                <a:solidFill>
                  <a:srgbClr val="008000"/>
                </a:solidFill>
                <a:highlight>
                  <a:srgbClr val="FFFFFF"/>
                </a:highlight>
                <a:latin typeface="Courier New"/>
                <a:ea typeface="Courier New"/>
                <a:cs typeface="Courier New"/>
                <a:sym typeface="Courier New"/>
              </a:rPr>
              <a:t>//Given</a:t>
            </a:r>
            <a:endParaRPr sz="12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highlight>
                  <a:srgbClr val="FFFFFF"/>
                </a:highlight>
                <a:latin typeface="Courier New"/>
                <a:ea typeface="Courier New"/>
                <a:cs typeface="Courier New"/>
                <a:sym typeface="Courier New"/>
              </a:rPr>
              <a:t>       </a:t>
            </a:r>
            <a:r>
              <a:rPr lang="en" sz="1200">
                <a:solidFill>
                  <a:srgbClr val="267F99"/>
                </a:solidFill>
                <a:highlight>
                  <a:srgbClr val="FFFFFF"/>
                </a:highlight>
                <a:latin typeface="Courier New"/>
                <a:ea typeface="Courier New"/>
                <a:cs typeface="Courier New"/>
                <a:sym typeface="Courier New"/>
              </a:rPr>
              <a:t>Member</a:t>
            </a:r>
            <a:r>
              <a:rPr lang="en" sz="1200">
                <a:solidFill>
                  <a:schemeClr val="dk1"/>
                </a:solidFill>
                <a:highlight>
                  <a:srgbClr val="FFFFFF"/>
                </a:highlight>
                <a:latin typeface="Courier New"/>
                <a:ea typeface="Courier New"/>
                <a:cs typeface="Courier New"/>
                <a:sym typeface="Courier New"/>
              </a:rPr>
              <a:t> </a:t>
            </a:r>
            <a:r>
              <a:rPr lang="en" sz="1200">
                <a:solidFill>
                  <a:srgbClr val="001080"/>
                </a:solidFill>
                <a:highlight>
                  <a:srgbClr val="FFFFFF"/>
                </a:highlight>
                <a:latin typeface="Courier New"/>
                <a:ea typeface="Courier New"/>
                <a:cs typeface="Courier New"/>
                <a:sym typeface="Courier New"/>
              </a:rPr>
              <a:t>member</a:t>
            </a:r>
            <a:r>
              <a:rPr lang="en" sz="1200">
                <a:solidFill>
                  <a:schemeClr val="dk1"/>
                </a:solidFill>
                <a:highlight>
                  <a:srgbClr val="FFFFFF"/>
                </a:highlight>
                <a:latin typeface="Courier New"/>
                <a:ea typeface="Courier New"/>
                <a:cs typeface="Courier New"/>
                <a:sym typeface="Courier New"/>
              </a:rPr>
              <a:t> = </a:t>
            </a:r>
            <a:r>
              <a:rPr lang="en" sz="1200">
                <a:solidFill>
                  <a:srgbClr val="AF00DB"/>
                </a:solidFill>
                <a:highlight>
                  <a:srgbClr val="FFFFFF"/>
                </a:highlight>
                <a:latin typeface="Courier New"/>
                <a:ea typeface="Courier New"/>
                <a:cs typeface="Courier New"/>
                <a:sym typeface="Courier New"/>
              </a:rPr>
              <a:t>new</a:t>
            </a:r>
            <a:r>
              <a:rPr lang="en" sz="1200">
                <a:solidFill>
                  <a:schemeClr val="dk1"/>
                </a:solidFill>
                <a:highlight>
                  <a:srgbClr val="FFFFFF"/>
                </a:highlight>
                <a:latin typeface="Courier New"/>
                <a:ea typeface="Courier New"/>
                <a:cs typeface="Courier New"/>
                <a:sym typeface="Courier New"/>
              </a:rPr>
              <a:t> </a:t>
            </a:r>
            <a:r>
              <a:rPr lang="en" sz="1200">
                <a:solidFill>
                  <a:srgbClr val="795E26"/>
                </a:solidFill>
                <a:highlight>
                  <a:srgbClr val="FFFFFF"/>
                </a:highlight>
                <a:latin typeface="Courier New"/>
                <a:ea typeface="Courier New"/>
                <a:cs typeface="Courier New"/>
                <a:sym typeface="Courier New"/>
              </a:rPr>
              <a:t>Member</a:t>
            </a:r>
            <a:r>
              <a:rPr lang="en"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2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highlight>
                  <a:srgbClr val="FFFFFF"/>
                </a:highlight>
                <a:latin typeface="Courier New"/>
                <a:ea typeface="Courier New"/>
                <a:cs typeface="Courier New"/>
                <a:sym typeface="Courier New"/>
              </a:rPr>
              <a:t>       </a:t>
            </a:r>
            <a:r>
              <a:rPr lang="en" sz="1200">
                <a:solidFill>
                  <a:srgbClr val="008000"/>
                </a:solidFill>
                <a:highlight>
                  <a:srgbClr val="FFFFFF"/>
                </a:highlight>
                <a:latin typeface="Courier New"/>
                <a:ea typeface="Courier New"/>
                <a:cs typeface="Courier New"/>
                <a:sym typeface="Courier New"/>
              </a:rPr>
              <a:t>//When</a:t>
            </a:r>
            <a:endParaRPr sz="12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highlight>
                  <a:srgbClr val="FFFFFF"/>
                </a:highlight>
                <a:latin typeface="Courier New"/>
                <a:ea typeface="Courier New"/>
                <a:cs typeface="Courier New"/>
                <a:sym typeface="Courier New"/>
              </a:rPr>
              <a:t>       </a:t>
            </a:r>
            <a:r>
              <a:rPr lang="en" sz="1200">
                <a:solidFill>
                  <a:srgbClr val="001080"/>
                </a:solidFill>
                <a:highlight>
                  <a:srgbClr val="FFFFFF"/>
                </a:highlight>
                <a:latin typeface="Courier New"/>
                <a:ea typeface="Courier New"/>
                <a:cs typeface="Courier New"/>
                <a:sym typeface="Courier New"/>
              </a:rPr>
              <a:t>member</a:t>
            </a:r>
            <a:r>
              <a:rPr lang="en" sz="1200">
                <a:solidFill>
                  <a:schemeClr val="dk1"/>
                </a:solidFill>
                <a:highlight>
                  <a:srgbClr val="FFFFFF"/>
                </a:highlight>
                <a:latin typeface="Courier New"/>
                <a:ea typeface="Courier New"/>
                <a:cs typeface="Courier New"/>
                <a:sym typeface="Courier New"/>
              </a:rPr>
              <a:t>.</a:t>
            </a:r>
            <a:r>
              <a:rPr lang="en" sz="1200">
                <a:solidFill>
                  <a:srgbClr val="795E26"/>
                </a:solidFill>
                <a:highlight>
                  <a:srgbClr val="FFFFFF"/>
                </a:highlight>
                <a:latin typeface="Courier New"/>
                <a:ea typeface="Courier New"/>
                <a:cs typeface="Courier New"/>
                <a:sym typeface="Courier New"/>
              </a:rPr>
              <a:t>addTag</a:t>
            </a:r>
            <a:r>
              <a:rPr lang="en" sz="1200">
                <a:solidFill>
                  <a:schemeClr val="dk1"/>
                </a:solidFill>
                <a:highlight>
                  <a:srgbClr val="FFFFFF"/>
                </a:highlight>
                <a:latin typeface="Courier New"/>
                <a:ea typeface="Courier New"/>
                <a:cs typeface="Courier New"/>
                <a:sym typeface="Courier New"/>
              </a:rPr>
              <a:t>(</a:t>
            </a:r>
            <a:r>
              <a:rPr lang="en" sz="1200">
                <a:solidFill>
                  <a:srgbClr val="A31515"/>
                </a:solidFill>
                <a:highlight>
                  <a:srgbClr val="FFFFFF"/>
                </a:highlight>
                <a:latin typeface="Courier New"/>
                <a:ea typeface="Courier New"/>
                <a:cs typeface="Courier New"/>
                <a:sym typeface="Courier New"/>
              </a:rPr>
              <a:t>"爱旅游低调精英精英"</a:t>
            </a:r>
            <a:r>
              <a:rPr lang="en"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2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highlight>
                  <a:srgbClr val="FFFFFF"/>
                </a:highlight>
                <a:latin typeface="Courier New"/>
                <a:ea typeface="Courier New"/>
                <a:cs typeface="Courier New"/>
                <a:sym typeface="Courier New"/>
              </a:rPr>
              <a:t>       </a:t>
            </a:r>
            <a:r>
              <a:rPr lang="en" sz="1200">
                <a:solidFill>
                  <a:srgbClr val="008000"/>
                </a:solidFill>
                <a:highlight>
                  <a:srgbClr val="FFFFFF"/>
                </a:highlight>
                <a:latin typeface="Courier New"/>
                <a:ea typeface="Courier New"/>
                <a:cs typeface="Courier New"/>
                <a:sym typeface="Courier New"/>
              </a:rPr>
              <a:t>//Then</a:t>
            </a:r>
            <a:endParaRPr sz="12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highlight>
                  <a:srgbClr val="FFFFFF"/>
                </a:highlight>
                <a:latin typeface="Courier New"/>
                <a:ea typeface="Courier New"/>
                <a:cs typeface="Courier New"/>
                <a:sym typeface="Courier New"/>
              </a:rPr>
              <a:t>       </a:t>
            </a:r>
            <a:r>
              <a:rPr lang="en" sz="1200">
                <a:solidFill>
                  <a:srgbClr val="795E26"/>
                </a:solidFill>
                <a:highlight>
                  <a:srgbClr val="FFFFFF"/>
                </a:highlight>
                <a:latin typeface="Courier New"/>
                <a:ea typeface="Courier New"/>
                <a:cs typeface="Courier New"/>
                <a:sym typeface="Courier New"/>
              </a:rPr>
              <a:t>assertThat</a:t>
            </a:r>
            <a:r>
              <a:rPr lang="en" sz="1200">
                <a:solidFill>
                  <a:schemeClr val="dk1"/>
                </a:solidFill>
                <a:highlight>
                  <a:srgbClr val="FFFFFF"/>
                </a:highlight>
                <a:latin typeface="Courier New"/>
                <a:ea typeface="Courier New"/>
                <a:cs typeface="Courier New"/>
                <a:sym typeface="Courier New"/>
              </a:rPr>
              <a:t>(</a:t>
            </a:r>
            <a:r>
              <a:rPr lang="en" sz="1200">
                <a:solidFill>
                  <a:srgbClr val="001080"/>
                </a:solidFill>
                <a:highlight>
                  <a:srgbClr val="FFFFFF"/>
                </a:highlight>
                <a:latin typeface="Courier New"/>
                <a:ea typeface="Courier New"/>
                <a:cs typeface="Courier New"/>
                <a:sym typeface="Courier New"/>
              </a:rPr>
              <a:t>member</a:t>
            </a:r>
            <a:r>
              <a:rPr lang="en" sz="1200">
                <a:solidFill>
                  <a:schemeClr val="dk1"/>
                </a:solidFill>
                <a:highlight>
                  <a:srgbClr val="FFFFFF"/>
                </a:highlight>
                <a:latin typeface="Courier New"/>
                <a:ea typeface="Courier New"/>
                <a:cs typeface="Courier New"/>
                <a:sym typeface="Courier New"/>
              </a:rPr>
              <a:t>.</a:t>
            </a:r>
            <a:r>
              <a:rPr lang="en" sz="1200">
                <a:solidFill>
                  <a:srgbClr val="795E26"/>
                </a:solidFill>
                <a:highlight>
                  <a:srgbClr val="FFFFFF"/>
                </a:highlight>
                <a:latin typeface="Courier New"/>
                <a:ea typeface="Courier New"/>
                <a:cs typeface="Courier New"/>
                <a:sym typeface="Courier New"/>
              </a:rPr>
              <a:t>getTags</a:t>
            </a:r>
            <a:r>
              <a:rPr lang="en" sz="1200">
                <a:solidFill>
                  <a:schemeClr val="dk1"/>
                </a:solidFill>
                <a:highlight>
                  <a:srgbClr val="FFFFFF"/>
                </a:highlight>
                <a:latin typeface="Courier New"/>
                <a:ea typeface="Courier New"/>
                <a:cs typeface="Courier New"/>
                <a:sym typeface="Courier New"/>
              </a:rPr>
              <a:t>()).</a:t>
            </a:r>
            <a:r>
              <a:rPr lang="en" sz="1200">
                <a:solidFill>
                  <a:srgbClr val="795E26"/>
                </a:solidFill>
                <a:highlight>
                  <a:srgbClr val="FFFFFF"/>
                </a:highlight>
                <a:latin typeface="Courier New"/>
                <a:ea typeface="Courier New"/>
                <a:cs typeface="Courier New"/>
                <a:sym typeface="Courier New"/>
              </a:rPr>
              <a:t>containsExactlyInAnyOrder</a:t>
            </a:r>
            <a:r>
              <a:rPr lang="en" sz="1200">
                <a:solidFill>
                  <a:schemeClr val="dk1"/>
                </a:solidFill>
                <a:highlight>
                  <a:srgbClr val="FFFFFF"/>
                </a:highlight>
                <a:latin typeface="Courier New"/>
                <a:ea typeface="Courier New"/>
                <a:cs typeface="Courier New"/>
                <a:sym typeface="Courier New"/>
              </a:rPr>
              <a:t>(</a:t>
            </a:r>
            <a:r>
              <a:rPr lang="en" sz="1200">
                <a:solidFill>
                  <a:srgbClr val="A31515"/>
                </a:solidFill>
                <a:highlight>
                  <a:srgbClr val="FFFFFF"/>
                </a:highlight>
                <a:latin typeface="Courier New"/>
                <a:ea typeface="Courier New"/>
                <a:cs typeface="Courier New"/>
                <a:sym typeface="Courier New"/>
              </a:rPr>
              <a:t>"爱旅游"</a:t>
            </a:r>
            <a:r>
              <a:rPr lang="en" sz="1200">
                <a:solidFill>
                  <a:schemeClr val="dk1"/>
                </a:solidFill>
                <a:highlight>
                  <a:srgbClr val="FFFFFF"/>
                </a:highlight>
                <a:latin typeface="Courier New"/>
                <a:ea typeface="Courier New"/>
                <a:cs typeface="Courier New"/>
                <a:sym typeface="Courier New"/>
              </a:rPr>
              <a:t>, </a:t>
            </a:r>
            <a:r>
              <a:rPr lang="en" sz="1200">
                <a:solidFill>
                  <a:srgbClr val="A31515"/>
                </a:solidFill>
                <a:highlight>
                  <a:srgbClr val="FFFFFF"/>
                </a:highlight>
                <a:latin typeface="Courier New"/>
                <a:ea typeface="Courier New"/>
                <a:cs typeface="Courier New"/>
                <a:sym typeface="Courier New"/>
              </a:rPr>
              <a:t>"低调"</a:t>
            </a:r>
            <a:r>
              <a:rPr lang="en" sz="1200">
                <a:solidFill>
                  <a:schemeClr val="dk1"/>
                </a:solidFill>
                <a:highlight>
                  <a:srgbClr val="FFFFFF"/>
                </a:highlight>
                <a:latin typeface="Courier New"/>
                <a:ea typeface="Courier New"/>
                <a:cs typeface="Courier New"/>
                <a:sym typeface="Courier New"/>
              </a:rPr>
              <a:t>, </a:t>
            </a:r>
            <a:r>
              <a:rPr lang="en" sz="1200">
                <a:solidFill>
                  <a:srgbClr val="A31515"/>
                </a:solidFill>
                <a:highlight>
                  <a:srgbClr val="FFFFFF"/>
                </a:highlight>
                <a:latin typeface="Courier New"/>
                <a:ea typeface="Courier New"/>
                <a:cs typeface="Courier New"/>
                <a:sym typeface="Courier New"/>
              </a:rPr>
              <a:t>"精英"</a:t>
            </a:r>
            <a:r>
              <a:rPr lang="en"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highlight>
                  <a:srgbClr val="FFFFFF"/>
                </a:highlight>
                <a:latin typeface="Courier New"/>
                <a:ea typeface="Courier New"/>
                <a:cs typeface="Courier New"/>
                <a:sym typeface="Courier New"/>
              </a:rPr>
              <a:t>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36"/>
          <p:cNvSpPr txBox="1"/>
          <p:nvPr>
            <p:ph type="title"/>
          </p:nvPr>
        </p:nvSpPr>
        <p:spPr>
          <a:xfrm>
            <a:off x="533400" y="363147"/>
            <a:ext cx="8007300" cy="4875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a:t>需求七：根据会员积分确定会员级别</a:t>
            </a:r>
            <a:endParaRPr/>
          </a:p>
        </p:txBody>
      </p:sp>
      <p:sp>
        <p:nvSpPr>
          <p:cNvPr id="499" name="Google Shape;499;p36"/>
          <p:cNvSpPr txBox="1"/>
          <p:nvPr/>
        </p:nvSpPr>
        <p:spPr>
          <a:xfrm>
            <a:off x="0" y="850650"/>
            <a:ext cx="9144000" cy="403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000">
                <a:solidFill>
                  <a:srgbClr val="080808"/>
                </a:solidFill>
                <a:highlight>
                  <a:srgbClr val="FFFFFF"/>
                </a:highlight>
                <a:latin typeface="Courier New"/>
                <a:ea typeface="Courier New"/>
                <a:cs typeface="Courier New"/>
                <a:sym typeface="Courier New"/>
              </a:rPr>
              <a:t>@RunWith(Parameterized.</a:t>
            </a:r>
            <a:r>
              <a:rPr lang="en" sz="1000">
                <a:solidFill>
                  <a:srgbClr val="0033B3"/>
                </a:solidFill>
                <a:highlight>
                  <a:srgbClr val="FFFFFF"/>
                </a:highlight>
                <a:latin typeface="Courier New"/>
                <a:ea typeface="Courier New"/>
                <a:cs typeface="Courier New"/>
                <a:sym typeface="Courier New"/>
              </a:rPr>
              <a:t>class</a:t>
            </a:r>
            <a:r>
              <a:rPr lang="en"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0033B3"/>
                </a:solidFill>
                <a:highlight>
                  <a:srgbClr val="FFFFFF"/>
                </a:highlight>
                <a:latin typeface="Courier New"/>
                <a:ea typeface="Courier New"/>
                <a:cs typeface="Courier New"/>
                <a:sym typeface="Courier New"/>
              </a:rPr>
              <a:t>public class </a:t>
            </a:r>
            <a:r>
              <a:rPr lang="en" sz="1000">
                <a:solidFill>
                  <a:schemeClr val="dk1"/>
                </a:solidFill>
                <a:highlight>
                  <a:srgbClr val="FFFFFF"/>
                </a:highlight>
                <a:latin typeface="Courier New"/>
                <a:ea typeface="Courier New"/>
                <a:cs typeface="Courier New"/>
                <a:sym typeface="Courier New"/>
              </a:rPr>
              <a:t>MemberTypeTest </a:t>
            </a:r>
            <a:r>
              <a:rPr lang="en"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080808"/>
                </a:solidFill>
                <a:highlight>
                  <a:srgbClr val="FFFFFF"/>
                </a:highlight>
                <a:latin typeface="Courier New"/>
                <a:ea typeface="Courier New"/>
                <a:cs typeface="Courier New"/>
                <a:sym typeface="Courier New"/>
              </a:rPr>
              <a:t>   </a:t>
            </a:r>
            <a:r>
              <a:rPr lang="en" sz="1000">
                <a:solidFill>
                  <a:srgbClr val="0033B3"/>
                </a:solidFill>
                <a:highlight>
                  <a:srgbClr val="FFFFFF"/>
                </a:highlight>
                <a:latin typeface="Courier New"/>
                <a:ea typeface="Courier New"/>
                <a:cs typeface="Courier New"/>
                <a:sym typeface="Courier New"/>
              </a:rPr>
              <a:t>private int </a:t>
            </a:r>
            <a:r>
              <a:rPr lang="en" sz="1000">
                <a:solidFill>
                  <a:srgbClr val="871094"/>
                </a:solidFill>
                <a:highlight>
                  <a:srgbClr val="FFFFFF"/>
                </a:highlight>
                <a:latin typeface="Courier New"/>
                <a:ea typeface="Courier New"/>
                <a:cs typeface="Courier New"/>
                <a:sym typeface="Courier New"/>
              </a:rPr>
              <a:t>points</a:t>
            </a:r>
            <a:r>
              <a:rPr lang="en"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080808"/>
                </a:solidFill>
                <a:highlight>
                  <a:srgbClr val="FFFFFF"/>
                </a:highlight>
                <a:latin typeface="Courier New"/>
                <a:ea typeface="Courier New"/>
                <a:cs typeface="Courier New"/>
                <a:sym typeface="Courier New"/>
              </a:rPr>
              <a:t>   </a:t>
            </a:r>
            <a:r>
              <a:rPr lang="en" sz="1000">
                <a:solidFill>
                  <a:srgbClr val="0033B3"/>
                </a:solidFill>
                <a:highlight>
                  <a:srgbClr val="FFFFFF"/>
                </a:highlight>
                <a:latin typeface="Courier New"/>
                <a:ea typeface="Courier New"/>
                <a:cs typeface="Courier New"/>
                <a:sym typeface="Courier New"/>
              </a:rPr>
              <a:t>private </a:t>
            </a:r>
            <a:r>
              <a:rPr lang="en" sz="1000">
                <a:solidFill>
                  <a:srgbClr val="080808"/>
                </a:solidFill>
                <a:highlight>
                  <a:srgbClr val="FFFFFF"/>
                </a:highlight>
                <a:latin typeface="Courier New"/>
                <a:ea typeface="Courier New"/>
                <a:cs typeface="Courier New"/>
                <a:sym typeface="Courier New"/>
              </a:rPr>
              <a:t>MemberType </a:t>
            </a:r>
            <a:r>
              <a:rPr lang="en" sz="1000">
                <a:solidFill>
                  <a:srgbClr val="871094"/>
                </a:solidFill>
                <a:highlight>
                  <a:srgbClr val="FFFFFF"/>
                </a:highlight>
                <a:latin typeface="Courier New"/>
                <a:ea typeface="Courier New"/>
                <a:cs typeface="Courier New"/>
                <a:sym typeface="Courier New"/>
              </a:rPr>
              <a:t>expectedType</a:t>
            </a:r>
            <a:r>
              <a:rPr lang="en"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080808"/>
                </a:solidFill>
                <a:highlight>
                  <a:srgbClr val="FFFFFF"/>
                </a:highlight>
                <a:latin typeface="Courier New"/>
                <a:ea typeface="Courier New"/>
                <a:cs typeface="Courier New"/>
                <a:sym typeface="Courier New"/>
              </a:rPr>
              <a:t>   </a:t>
            </a:r>
            <a:r>
              <a:rPr lang="en" sz="1000">
                <a:solidFill>
                  <a:srgbClr val="0033B3"/>
                </a:solidFill>
                <a:highlight>
                  <a:srgbClr val="FFFFFF"/>
                </a:highlight>
                <a:latin typeface="Courier New"/>
                <a:ea typeface="Courier New"/>
                <a:cs typeface="Courier New"/>
                <a:sym typeface="Courier New"/>
              </a:rPr>
              <a:t>public </a:t>
            </a:r>
            <a:r>
              <a:rPr lang="en" sz="1000">
                <a:solidFill>
                  <a:srgbClr val="00627A"/>
                </a:solidFill>
                <a:highlight>
                  <a:srgbClr val="FFFFFF"/>
                </a:highlight>
                <a:latin typeface="Courier New"/>
                <a:ea typeface="Courier New"/>
                <a:cs typeface="Courier New"/>
                <a:sym typeface="Courier New"/>
              </a:rPr>
              <a:t>MemberTypeTest</a:t>
            </a:r>
            <a:r>
              <a:rPr lang="en" sz="1000">
                <a:solidFill>
                  <a:srgbClr val="080808"/>
                </a:solidFill>
                <a:highlight>
                  <a:srgbClr val="FFFFFF"/>
                </a:highlight>
                <a:latin typeface="Courier New"/>
                <a:ea typeface="Courier New"/>
                <a:cs typeface="Courier New"/>
                <a:sym typeface="Courier New"/>
              </a:rPr>
              <a:t>(</a:t>
            </a:r>
            <a:r>
              <a:rPr lang="en" sz="1000">
                <a:solidFill>
                  <a:srgbClr val="0033B3"/>
                </a:solidFill>
                <a:highlight>
                  <a:srgbClr val="FFFFFF"/>
                </a:highlight>
                <a:latin typeface="Courier New"/>
                <a:ea typeface="Courier New"/>
                <a:cs typeface="Courier New"/>
                <a:sym typeface="Courier New"/>
              </a:rPr>
              <a:t>int </a:t>
            </a:r>
            <a:r>
              <a:rPr lang="en" sz="1000">
                <a:solidFill>
                  <a:srgbClr val="080808"/>
                </a:solidFill>
                <a:highlight>
                  <a:srgbClr val="FFFFFF"/>
                </a:highlight>
                <a:latin typeface="Courier New"/>
                <a:ea typeface="Courier New"/>
                <a:cs typeface="Courier New"/>
                <a:sym typeface="Courier New"/>
              </a:rPr>
              <a:t>points, MemberType expectedType) {</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080808"/>
                </a:solidFill>
                <a:highlight>
                  <a:srgbClr val="FFFFFF"/>
                </a:highlight>
                <a:latin typeface="Courier New"/>
                <a:ea typeface="Courier New"/>
                <a:cs typeface="Courier New"/>
                <a:sym typeface="Courier New"/>
              </a:rPr>
              <a:t>       </a:t>
            </a:r>
            <a:r>
              <a:rPr lang="en" sz="1000">
                <a:solidFill>
                  <a:srgbClr val="0033B3"/>
                </a:solidFill>
                <a:highlight>
                  <a:srgbClr val="FFFFFF"/>
                </a:highlight>
                <a:latin typeface="Courier New"/>
                <a:ea typeface="Courier New"/>
                <a:cs typeface="Courier New"/>
                <a:sym typeface="Courier New"/>
              </a:rPr>
              <a:t>this</a:t>
            </a:r>
            <a:r>
              <a:rPr lang="en" sz="1000">
                <a:solidFill>
                  <a:srgbClr val="080808"/>
                </a:solidFill>
                <a:highlight>
                  <a:srgbClr val="FFFFFF"/>
                </a:highlight>
                <a:latin typeface="Courier New"/>
                <a:ea typeface="Courier New"/>
                <a:cs typeface="Courier New"/>
                <a:sym typeface="Courier New"/>
              </a:rPr>
              <a:t>.</a:t>
            </a:r>
            <a:r>
              <a:rPr lang="en" sz="1000">
                <a:solidFill>
                  <a:srgbClr val="871094"/>
                </a:solidFill>
                <a:highlight>
                  <a:srgbClr val="FFFFFF"/>
                </a:highlight>
                <a:latin typeface="Courier New"/>
                <a:ea typeface="Courier New"/>
                <a:cs typeface="Courier New"/>
                <a:sym typeface="Courier New"/>
              </a:rPr>
              <a:t>points </a:t>
            </a:r>
            <a:r>
              <a:rPr lang="en" sz="1000">
                <a:solidFill>
                  <a:srgbClr val="080808"/>
                </a:solidFill>
                <a:highlight>
                  <a:srgbClr val="FFFFFF"/>
                </a:highlight>
                <a:latin typeface="Courier New"/>
                <a:ea typeface="Courier New"/>
                <a:cs typeface="Courier New"/>
                <a:sym typeface="Courier New"/>
              </a:rPr>
              <a:t>= points;</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080808"/>
                </a:solidFill>
                <a:highlight>
                  <a:srgbClr val="FFFFFF"/>
                </a:highlight>
                <a:latin typeface="Courier New"/>
                <a:ea typeface="Courier New"/>
                <a:cs typeface="Courier New"/>
                <a:sym typeface="Courier New"/>
              </a:rPr>
              <a:t>       </a:t>
            </a:r>
            <a:r>
              <a:rPr lang="en" sz="1000">
                <a:solidFill>
                  <a:srgbClr val="0033B3"/>
                </a:solidFill>
                <a:highlight>
                  <a:srgbClr val="FFFFFF"/>
                </a:highlight>
                <a:latin typeface="Courier New"/>
                <a:ea typeface="Courier New"/>
                <a:cs typeface="Courier New"/>
                <a:sym typeface="Courier New"/>
              </a:rPr>
              <a:t>this</a:t>
            </a:r>
            <a:r>
              <a:rPr lang="en" sz="1000">
                <a:solidFill>
                  <a:srgbClr val="080808"/>
                </a:solidFill>
                <a:highlight>
                  <a:srgbClr val="FFFFFF"/>
                </a:highlight>
                <a:latin typeface="Courier New"/>
                <a:ea typeface="Courier New"/>
                <a:cs typeface="Courier New"/>
                <a:sym typeface="Courier New"/>
              </a:rPr>
              <a:t>.</a:t>
            </a:r>
            <a:r>
              <a:rPr lang="en" sz="1000">
                <a:solidFill>
                  <a:srgbClr val="871094"/>
                </a:solidFill>
                <a:highlight>
                  <a:srgbClr val="FFFFFF"/>
                </a:highlight>
                <a:latin typeface="Courier New"/>
                <a:ea typeface="Courier New"/>
                <a:cs typeface="Courier New"/>
                <a:sym typeface="Courier New"/>
              </a:rPr>
              <a:t>expectedType </a:t>
            </a:r>
            <a:r>
              <a:rPr lang="en" sz="1000">
                <a:solidFill>
                  <a:srgbClr val="080808"/>
                </a:solidFill>
                <a:highlight>
                  <a:srgbClr val="FFFFFF"/>
                </a:highlight>
                <a:latin typeface="Courier New"/>
                <a:ea typeface="Courier New"/>
                <a:cs typeface="Courier New"/>
                <a:sym typeface="Courier New"/>
              </a:rPr>
              <a:t>= expectedType;</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080808"/>
                </a:solidFill>
                <a:highlight>
                  <a:srgbClr val="FFFFFF"/>
                </a:highlight>
                <a:latin typeface="Courier New"/>
                <a:ea typeface="Courier New"/>
                <a:cs typeface="Courier New"/>
                <a:sym typeface="Courier New"/>
              </a:rPr>
              <a:t>   }</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080808"/>
                </a:solidFill>
                <a:highlight>
                  <a:srgbClr val="FFFFFF"/>
                </a:highlight>
                <a:latin typeface="Courier New"/>
                <a:ea typeface="Courier New"/>
                <a:cs typeface="Courier New"/>
                <a:sym typeface="Courier New"/>
              </a:rPr>
              <a:t>   @Parameterized.Parameters</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080808"/>
                </a:solidFill>
                <a:highlight>
                  <a:srgbClr val="FFFFFF"/>
                </a:highlight>
                <a:latin typeface="Courier New"/>
                <a:ea typeface="Courier New"/>
                <a:cs typeface="Courier New"/>
                <a:sym typeface="Courier New"/>
              </a:rPr>
              <a:t>   </a:t>
            </a:r>
            <a:r>
              <a:rPr lang="en" sz="1000">
                <a:solidFill>
                  <a:srgbClr val="0033B3"/>
                </a:solidFill>
                <a:highlight>
                  <a:srgbClr val="FFFFFF"/>
                </a:highlight>
                <a:latin typeface="Courier New"/>
                <a:ea typeface="Courier New"/>
                <a:cs typeface="Courier New"/>
                <a:sym typeface="Courier New"/>
              </a:rPr>
              <a:t>public static </a:t>
            </a:r>
            <a:r>
              <a:rPr lang="en" sz="1000">
                <a:solidFill>
                  <a:srgbClr val="080808"/>
                </a:solidFill>
                <a:highlight>
                  <a:srgbClr val="FFFFFF"/>
                </a:highlight>
                <a:latin typeface="Courier New"/>
                <a:ea typeface="Courier New"/>
                <a:cs typeface="Courier New"/>
                <a:sym typeface="Courier New"/>
              </a:rPr>
              <a:t>Collection&lt;</a:t>
            </a:r>
            <a:r>
              <a:rPr lang="en" sz="1000">
                <a:solidFill>
                  <a:schemeClr val="dk1"/>
                </a:solidFill>
                <a:highlight>
                  <a:srgbClr val="FFFFFF"/>
                </a:highlight>
                <a:latin typeface="Courier New"/>
                <a:ea typeface="Courier New"/>
                <a:cs typeface="Courier New"/>
                <a:sym typeface="Courier New"/>
              </a:rPr>
              <a:t>Object</a:t>
            </a:r>
            <a:r>
              <a:rPr lang="en" sz="1000">
                <a:solidFill>
                  <a:srgbClr val="080808"/>
                </a:solidFill>
                <a:highlight>
                  <a:srgbClr val="FFFFFF"/>
                </a:highlight>
                <a:latin typeface="Courier New"/>
                <a:ea typeface="Courier New"/>
                <a:cs typeface="Courier New"/>
                <a:sym typeface="Courier New"/>
              </a:rPr>
              <a:t>[]&gt; </a:t>
            </a:r>
            <a:r>
              <a:rPr lang="en" sz="1000">
                <a:solidFill>
                  <a:srgbClr val="00627A"/>
                </a:solidFill>
                <a:highlight>
                  <a:srgbClr val="FFFFFF"/>
                </a:highlight>
                <a:latin typeface="Courier New"/>
                <a:ea typeface="Courier New"/>
                <a:cs typeface="Courier New"/>
                <a:sym typeface="Courier New"/>
              </a:rPr>
              <a:t>parameters</a:t>
            </a:r>
            <a:r>
              <a:rPr lang="en" sz="1000">
                <a:solidFill>
                  <a:srgbClr val="080808"/>
                </a:solidFill>
                <a:highlight>
                  <a:srgbClr val="FFFFFF"/>
                </a:highlight>
                <a:latin typeface="Courier New"/>
                <a:ea typeface="Courier New"/>
                <a:cs typeface="Courier New"/>
                <a:sym typeface="Courier New"/>
              </a:rPr>
              <a:t>() {</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080808"/>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Object</a:t>
            </a:r>
            <a:r>
              <a:rPr lang="en" sz="1000">
                <a:solidFill>
                  <a:srgbClr val="080808"/>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data </a:t>
            </a:r>
            <a:r>
              <a:rPr lang="en" sz="1000">
                <a:solidFill>
                  <a:srgbClr val="080808"/>
                </a:solidFill>
                <a:highlight>
                  <a:srgbClr val="FFFFFF"/>
                </a:highlight>
                <a:latin typeface="Courier New"/>
                <a:ea typeface="Courier New"/>
                <a:cs typeface="Courier New"/>
                <a:sym typeface="Courier New"/>
              </a:rPr>
              <a:t>= </a:t>
            </a:r>
            <a:r>
              <a:rPr lang="en" sz="1000">
                <a:solidFill>
                  <a:srgbClr val="0033B3"/>
                </a:solidFill>
                <a:highlight>
                  <a:srgbClr val="FFFFFF"/>
                </a:highlight>
                <a:latin typeface="Courier New"/>
                <a:ea typeface="Courier New"/>
                <a:cs typeface="Courier New"/>
                <a:sym typeface="Courier New"/>
              </a:rPr>
              <a:t>new </a:t>
            </a:r>
            <a:r>
              <a:rPr lang="en" sz="1000">
                <a:solidFill>
                  <a:srgbClr val="080808"/>
                </a:solidFill>
                <a:highlight>
                  <a:srgbClr val="FFFFFF"/>
                </a:highlight>
                <a:latin typeface="Courier New"/>
                <a:ea typeface="Courier New"/>
                <a:cs typeface="Courier New"/>
                <a:sym typeface="Courier New"/>
              </a:rPr>
              <a:t>Object[][]{</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080808"/>
                </a:solidFill>
                <a:highlight>
                  <a:srgbClr val="FFFFFF"/>
                </a:highlight>
                <a:latin typeface="Courier New"/>
                <a:ea typeface="Courier New"/>
                <a:cs typeface="Courier New"/>
                <a:sym typeface="Courier New"/>
              </a:rPr>
              <a:t>               {</a:t>
            </a:r>
            <a:r>
              <a:rPr lang="en" sz="1000">
                <a:solidFill>
                  <a:srgbClr val="1750EB"/>
                </a:solidFill>
                <a:highlight>
                  <a:srgbClr val="FFFFFF"/>
                </a:highlight>
                <a:latin typeface="Courier New"/>
                <a:ea typeface="Courier New"/>
                <a:cs typeface="Courier New"/>
                <a:sym typeface="Courier New"/>
              </a:rPr>
              <a:t>0</a:t>
            </a:r>
            <a:r>
              <a:rPr lang="en" sz="1000">
                <a:solidFill>
                  <a:srgbClr val="080808"/>
                </a:solidFill>
                <a:highlight>
                  <a:srgbClr val="FFFFFF"/>
                </a:highlight>
                <a:latin typeface="Courier New"/>
                <a:ea typeface="Courier New"/>
                <a:cs typeface="Courier New"/>
                <a:sym typeface="Courier New"/>
              </a:rPr>
              <a:t>, MemberType.NORMAL}, {</a:t>
            </a:r>
            <a:r>
              <a:rPr lang="en" sz="1000">
                <a:solidFill>
                  <a:srgbClr val="1750EB"/>
                </a:solidFill>
                <a:highlight>
                  <a:srgbClr val="FFFFFF"/>
                </a:highlight>
                <a:latin typeface="Courier New"/>
                <a:ea typeface="Courier New"/>
                <a:cs typeface="Courier New"/>
                <a:sym typeface="Courier New"/>
              </a:rPr>
              <a:t>9999</a:t>
            </a:r>
            <a:r>
              <a:rPr lang="en" sz="1000">
                <a:solidFill>
                  <a:srgbClr val="080808"/>
                </a:solidFill>
                <a:highlight>
                  <a:srgbClr val="FFFFFF"/>
                </a:highlight>
                <a:latin typeface="Courier New"/>
                <a:ea typeface="Courier New"/>
                <a:cs typeface="Courier New"/>
                <a:sym typeface="Courier New"/>
              </a:rPr>
              <a:t>, MemberType.NORMAL},</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080808"/>
                </a:solidFill>
                <a:highlight>
                  <a:srgbClr val="FFFFFF"/>
                </a:highlight>
                <a:latin typeface="Courier New"/>
                <a:ea typeface="Courier New"/>
                <a:cs typeface="Courier New"/>
                <a:sym typeface="Courier New"/>
              </a:rPr>
              <a:t>               {</a:t>
            </a:r>
            <a:r>
              <a:rPr lang="en" sz="1000">
                <a:solidFill>
                  <a:srgbClr val="1750EB"/>
                </a:solidFill>
                <a:highlight>
                  <a:srgbClr val="FFFFFF"/>
                </a:highlight>
                <a:latin typeface="Courier New"/>
                <a:ea typeface="Courier New"/>
                <a:cs typeface="Courier New"/>
                <a:sym typeface="Courier New"/>
              </a:rPr>
              <a:t>10000</a:t>
            </a:r>
            <a:r>
              <a:rPr lang="en" sz="1000">
                <a:solidFill>
                  <a:srgbClr val="080808"/>
                </a:solidFill>
                <a:highlight>
                  <a:srgbClr val="FFFFFF"/>
                </a:highlight>
                <a:latin typeface="Courier New"/>
                <a:ea typeface="Courier New"/>
                <a:cs typeface="Courier New"/>
                <a:sym typeface="Courier New"/>
              </a:rPr>
              <a:t>, MemberType.GOLD}, {</a:t>
            </a:r>
            <a:r>
              <a:rPr lang="en" sz="1000">
                <a:solidFill>
                  <a:srgbClr val="1750EB"/>
                </a:solidFill>
                <a:highlight>
                  <a:srgbClr val="FFFFFF"/>
                </a:highlight>
                <a:latin typeface="Courier New"/>
                <a:ea typeface="Courier New"/>
                <a:cs typeface="Courier New"/>
                <a:sym typeface="Courier New"/>
              </a:rPr>
              <a:t>49999</a:t>
            </a:r>
            <a:r>
              <a:rPr lang="en" sz="1000">
                <a:solidFill>
                  <a:srgbClr val="080808"/>
                </a:solidFill>
                <a:highlight>
                  <a:srgbClr val="FFFFFF"/>
                </a:highlight>
                <a:latin typeface="Courier New"/>
                <a:ea typeface="Courier New"/>
                <a:cs typeface="Courier New"/>
                <a:sym typeface="Courier New"/>
              </a:rPr>
              <a:t>, MemberType.GOLD},</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080808"/>
                </a:solidFill>
                <a:highlight>
                  <a:srgbClr val="FFFFFF"/>
                </a:highlight>
                <a:latin typeface="Courier New"/>
                <a:ea typeface="Courier New"/>
                <a:cs typeface="Courier New"/>
                <a:sym typeface="Courier New"/>
              </a:rPr>
              <a:t>               {</a:t>
            </a:r>
            <a:r>
              <a:rPr lang="en" sz="1000">
                <a:solidFill>
                  <a:srgbClr val="1750EB"/>
                </a:solidFill>
                <a:highlight>
                  <a:srgbClr val="FFFFFF"/>
                </a:highlight>
                <a:latin typeface="Courier New"/>
                <a:ea typeface="Courier New"/>
                <a:cs typeface="Courier New"/>
                <a:sym typeface="Courier New"/>
              </a:rPr>
              <a:t>50000</a:t>
            </a:r>
            <a:r>
              <a:rPr lang="en" sz="1000">
                <a:solidFill>
                  <a:srgbClr val="080808"/>
                </a:solidFill>
                <a:highlight>
                  <a:srgbClr val="FFFFFF"/>
                </a:highlight>
                <a:latin typeface="Courier New"/>
                <a:ea typeface="Courier New"/>
                <a:cs typeface="Courier New"/>
                <a:sym typeface="Courier New"/>
              </a:rPr>
              <a:t>, MemberType.PLATINUM}, {</a:t>
            </a:r>
            <a:r>
              <a:rPr lang="en" sz="1000">
                <a:solidFill>
                  <a:srgbClr val="1750EB"/>
                </a:solidFill>
                <a:highlight>
                  <a:srgbClr val="FFFFFF"/>
                </a:highlight>
                <a:latin typeface="Courier New"/>
                <a:ea typeface="Courier New"/>
                <a:cs typeface="Courier New"/>
                <a:sym typeface="Courier New"/>
              </a:rPr>
              <a:t>99999</a:t>
            </a:r>
            <a:r>
              <a:rPr lang="en" sz="1000">
                <a:solidFill>
                  <a:srgbClr val="080808"/>
                </a:solidFill>
                <a:highlight>
                  <a:srgbClr val="FFFFFF"/>
                </a:highlight>
                <a:latin typeface="Courier New"/>
                <a:ea typeface="Courier New"/>
                <a:cs typeface="Courier New"/>
                <a:sym typeface="Courier New"/>
              </a:rPr>
              <a:t>, MemberType.PLATINUM}, {</a:t>
            </a:r>
            <a:r>
              <a:rPr lang="en" sz="1000">
                <a:solidFill>
                  <a:srgbClr val="1750EB"/>
                </a:solidFill>
                <a:highlight>
                  <a:srgbClr val="FFFFFF"/>
                </a:highlight>
                <a:latin typeface="Courier New"/>
                <a:ea typeface="Courier New"/>
                <a:cs typeface="Courier New"/>
                <a:sym typeface="Courier New"/>
              </a:rPr>
              <a:t>100000</a:t>
            </a:r>
            <a:r>
              <a:rPr lang="en" sz="1000">
                <a:solidFill>
                  <a:srgbClr val="080808"/>
                </a:solidFill>
                <a:highlight>
                  <a:srgbClr val="FFFFFF"/>
                </a:highlight>
                <a:latin typeface="Courier New"/>
                <a:ea typeface="Courier New"/>
                <a:cs typeface="Courier New"/>
                <a:sym typeface="Courier New"/>
              </a:rPr>
              <a:t>, MemberType.DIAMOND}, {</a:t>
            </a:r>
            <a:r>
              <a:rPr lang="en" sz="1000">
                <a:solidFill>
                  <a:srgbClr val="1750EB"/>
                </a:solidFill>
                <a:highlight>
                  <a:srgbClr val="FFFFFF"/>
                </a:highlight>
                <a:latin typeface="Courier New"/>
                <a:ea typeface="Courier New"/>
                <a:cs typeface="Courier New"/>
                <a:sym typeface="Courier New"/>
              </a:rPr>
              <a:t>900000</a:t>
            </a:r>
            <a:r>
              <a:rPr lang="en" sz="1000">
                <a:solidFill>
                  <a:srgbClr val="080808"/>
                </a:solidFill>
                <a:highlight>
                  <a:srgbClr val="FFFFFF"/>
                </a:highlight>
                <a:latin typeface="Courier New"/>
                <a:ea typeface="Courier New"/>
                <a:cs typeface="Courier New"/>
                <a:sym typeface="Courier New"/>
              </a:rPr>
              <a:t>, MemberType.DIAMOND}</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080808"/>
                </a:solidFill>
                <a:highlight>
                  <a:srgbClr val="FFFFFF"/>
                </a:highlight>
                <a:latin typeface="Courier New"/>
                <a:ea typeface="Courier New"/>
                <a:cs typeface="Courier New"/>
                <a:sym typeface="Courier New"/>
              </a:rPr>
              <a:t>       };</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080808"/>
                </a:solidFill>
                <a:highlight>
                  <a:srgbClr val="FFFFFF"/>
                </a:highlight>
                <a:latin typeface="Courier New"/>
                <a:ea typeface="Courier New"/>
                <a:cs typeface="Courier New"/>
                <a:sym typeface="Courier New"/>
              </a:rPr>
              <a:t>       </a:t>
            </a:r>
            <a:r>
              <a:rPr lang="en" sz="1000">
                <a:solidFill>
                  <a:srgbClr val="0033B3"/>
                </a:solidFill>
                <a:highlight>
                  <a:srgbClr val="FFFFFF"/>
                </a:highlight>
                <a:latin typeface="Courier New"/>
                <a:ea typeface="Courier New"/>
                <a:cs typeface="Courier New"/>
                <a:sym typeface="Courier New"/>
              </a:rPr>
              <a:t>return </a:t>
            </a:r>
            <a:r>
              <a:rPr lang="en" sz="1000">
                <a:solidFill>
                  <a:srgbClr val="080808"/>
                </a:solidFill>
                <a:highlight>
                  <a:srgbClr val="FFFFFF"/>
                </a:highlight>
                <a:latin typeface="Courier New"/>
                <a:ea typeface="Courier New"/>
                <a:cs typeface="Courier New"/>
                <a:sym typeface="Courier New"/>
              </a:rPr>
              <a:t>Arrays.asList(</a:t>
            </a:r>
            <a:r>
              <a:rPr lang="en" sz="1000">
                <a:solidFill>
                  <a:schemeClr val="dk1"/>
                </a:solidFill>
                <a:highlight>
                  <a:srgbClr val="FFFFFF"/>
                </a:highlight>
                <a:latin typeface="Courier New"/>
                <a:ea typeface="Courier New"/>
                <a:cs typeface="Courier New"/>
                <a:sym typeface="Courier New"/>
              </a:rPr>
              <a:t>data</a:t>
            </a:r>
            <a:r>
              <a:rPr lang="en"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080808"/>
                </a:solidFill>
                <a:highlight>
                  <a:srgbClr val="FFFFFF"/>
                </a:highlight>
                <a:latin typeface="Courier New"/>
                <a:ea typeface="Courier New"/>
                <a:cs typeface="Courier New"/>
                <a:sym typeface="Courier New"/>
              </a:rPr>
              <a:t>   }</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080808"/>
                </a:solidFill>
                <a:highlight>
                  <a:srgbClr val="FFFFFF"/>
                </a:highlight>
                <a:latin typeface="Courier New"/>
                <a:ea typeface="Courier New"/>
                <a:cs typeface="Courier New"/>
                <a:sym typeface="Courier New"/>
              </a:rPr>
              <a:t>   @Test</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080808"/>
                </a:solidFill>
                <a:highlight>
                  <a:srgbClr val="FFFFFF"/>
                </a:highlight>
                <a:latin typeface="Courier New"/>
                <a:ea typeface="Courier New"/>
                <a:cs typeface="Courier New"/>
                <a:sym typeface="Courier New"/>
              </a:rPr>
              <a:t>   </a:t>
            </a:r>
            <a:r>
              <a:rPr lang="en" sz="1000">
                <a:solidFill>
                  <a:srgbClr val="0033B3"/>
                </a:solidFill>
                <a:highlight>
                  <a:srgbClr val="FFFFFF"/>
                </a:highlight>
                <a:latin typeface="Courier New"/>
                <a:ea typeface="Courier New"/>
                <a:cs typeface="Courier New"/>
                <a:sym typeface="Courier New"/>
              </a:rPr>
              <a:t>public void </a:t>
            </a:r>
            <a:r>
              <a:rPr lang="en" sz="1000">
                <a:solidFill>
                  <a:srgbClr val="00627A"/>
                </a:solidFill>
                <a:highlight>
                  <a:srgbClr val="FFFFFF"/>
                </a:highlight>
                <a:latin typeface="Courier New"/>
                <a:ea typeface="Courier New"/>
                <a:cs typeface="Courier New"/>
                <a:sym typeface="Courier New"/>
              </a:rPr>
              <a:t>should_get_member_type</a:t>
            </a:r>
            <a:r>
              <a:rPr lang="en" sz="1000">
                <a:solidFill>
                  <a:srgbClr val="080808"/>
                </a:solidFill>
                <a:highlight>
                  <a:srgbClr val="FFFFFF"/>
                </a:highlight>
                <a:latin typeface="Courier New"/>
                <a:ea typeface="Courier New"/>
                <a:cs typeface="Courier New"/>
                <a:sym typeface="Courier New"/>
              </a:rPr>
              <a:t>() {</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080808"/>
                </a:solidFill>
                <a:highlight>
                  <a:srgbClr val="FFFFFF"/>
                </a:highlight>
                <a:latin typeface="Courier New"/>
                <a:ea typeface="Courier New"/>
                <a:cs typeface="Courier New"/>
                <a:sym typeface="Courier New"/>
              </a:rPr>
              <a:t>       assertEquals(</a:t>
            </a:r>
            <a:r>
              <a:rPr lang="en" sz="1000">
                <a:solidFill>
                  <a:srgbClr val="871094"/>
                </a:solidFill>
                <a:highlight>
                  <a:srgbClr val="FFFFFF"/>
                </a:highlight>
                <a:latin typeface="Courier New"/>
                <a:ea typeface="Courier New"/>
                <a:cs typeface="Courier New"/>
                <a:sym typeface="Courier New"/>
              </a:rPr>
              <a:t>expectedType</a:t>
            </a:r>
            <a:r>
              <a:rPr lang="en" sz="1000">
                <a:solidFill>
                  <a:srgbClr val="080808"/>
                </a:solidFill>
                <a:highlight>
                  <a:srgbClr val="FFFFFF"/>
                </a:highlight>
                <a:latin typeface="Courier New"/>
                <a:ea typeface="Courier New"/>
                <a:cs typeface="Courier New"/>
                <a:sym typeface="Courier New"/>
              </a:rPr>
              <a:t>, MemberType.getMemberType(</a:t>
            </a:r>
            <a:r>
              <a:rPr lang="en" sz="1000">
                <a:solidFill>
                  <a:srgbClr val="871094"/>
                </a:solidFill>
                <a:highlight>
                  <a:srgbClr val="FFFFFF"/>
                </a:highlight>
                <a:latin typeface="Courier New"/>
                <a:ea typeface="Courier New"/>
                <a:cs typeface="Courier New"/>
                <a:sym typeface="Courier New"/>
              </a:rPr>
              <a:t>points</a:t>
            </a:r>
            <a:r>
              <a:rPr lang="en"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080808"/>
                </a:solidFill>
                <a:highlight>
                  <a:srgbClr val="FFFFFF"/>
                </a:highlight>
                <a:latin typeface="Courier New"/>
                <a:ea typeface="Courier New"/>
                <a:cs typeface="Courier New"/>
                <a:sym typeface="Courier New"/>
              </a:rPr>
              <a:t>   }</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080808"/>
                </a:solidFill>
                <a:highlight>
                  <a:srgbClr val="FFFFFF"/>
                </a:highlight>
                <a:latin typeface="Courier New"/>
                <a:ea typeface="Courier New"/>
                <a:cs typeface="Courier New"/>
                <a:sym typeface="Courier New"/>
              </a:rPr>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37"/>
          <p:cNvSpPr txBox="1"/>
          <p:nvPr>
            <p:ph type="title"/>
          </p:nvPr>
        </p:nvSpPr>
        <p:spPr>
          <a:xfrm>
            <a:off x="533400" y="363140"/>
            <a:ext cx="8007300" cy="7251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a:t>需求⼋：会员注册需要联⽹验证身份证号</a:t>
            </a:r>
            <a:endParaRPr/>
          </a:p>
        </p:txBody>
      </p:sp>
      <p:pic>
        <p:nvPicPr>
          <p:cNvPr id="505" name="Google Shape;505;p37"/>
          <p:cNvPicPr preferRelativeResize="0"/>
          <p:nvPr/>
        </p:nvPicPr>
        <p:blipFill>
          <a:blip r:embed="rId3">
            <a:alphaModFix/>
          </a:blip>
          <a:stretch>
            <a:fillRect/>
          </a:stretch>
        </p:blipFill>
        <p:spPr>
          <a:xfrm>
            <a:off x="4679250" y="3506525"/>
            <a:ext cx="4373325" cy="1423275"/>
          </a:xfrm>
          <a:prstGeom prst="rect">
            <a:avLst/>
          </a:prstGeom>
          <a:noFill/>
          <a:ln>
            <a:noFill/>
          </a:ln>
        </p:spPr>
      </p:pic>
      <p:sp>
        <p:nvSpPr>
          <p:cNvPr id="506" name="Google Shape;506;p37"/>
          <p:cNvSpPr txBox="1"/>
          <p:nvPr/>
        </p:nvSpPr>
        <p:spPr>
          <a:xfrm>
            <a:off x="286250" y="946200"/>
            <a:ext cx="7362900" cy="3855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   @</a:t>
            </a:r>
            <a:r>
              <a:rPr lang="en" sz="900">
                <a:solidFill>
                  <a:srgbClr val="267F99"/>
                </a:solidFill>
                <a:highlight>
                  <a:srgbClr val="FFFFFF"/>
                </a:highlight>
                <a:latin typeface="Courier New"/>
                <a:ea typeface="Courier New"/>
                <a:cs typeface="Courier New"/>
                <a:sym typeface="Courier New"/>
              </a:rPr>
              <a:t>Test</a:t>
            </a:r>
            <a:endParaRPr sz="900">
              <a:solidFill>
                <a:srgbClr val="267F99"/>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public</a:t>
            </a:r>
            <a:r>
              <a:rPr lang="en" sz="900">
                <a:solidFill>
                  <a:schemeClr val="dk1"/>
                </a:solidFill>
                <a:highlight>
                  <a:srgbClr val="FFFFFF"/>
                </a:highlight>
                <a:latin typeface="Courier New"/>
                <a:ea typeface="Courier New"/>
                <a:cs typeface="Courier New"/>
                <a:sym typeface="Courier New"/>
              </a:rPr>
              <a:t> </a:t>
            </a:r>
            <a:r>
              <a:rPr lang="en" sz="900">
                <a:solidFill>
                  <a:srgbClr val="267F99"/>
                </a:solidFill>
                <a:highlight>
                  <a:srgbClr val="FFFFFF"/>
                </a:highlight>
                <a:latin typeface="Courier New"/>
                <a:ea typeface="Courier New"/>
                <a:cs typeface="Courier New"/>
                <a:sym typeface="Courier New"/>
              </a:rPr>
              <a:t>void</a:t>
            </a:r>
            <a:r>
              <a:rPr lang="en" sz="900">
                <a:solidFill>
                  <a:schemeClr val="dk1"/>
                </a:solidFill>
                <a:highlight>
                  <a:srgbClr val="FFFFFF"/>
                </a:highlight>
                <a:latin typeface="Courier New"/>
                <a:ea typeface="Courier New"/>
                <a:cs typeface="Courier New"/>
                <a:sym typeface="Courier New"/>
              </a:rPr>
              <a:t> </a:t>
            </a:r>
            <a:r>
              <a:rPr lang="en" sz="900">
                <a:solidFill>
                  <a:srgbClr val="795E26"/>
                </a:solidFill>
                <a:highlight>
                  <a:srgbClr val="FFFFFF"/>
                </a:highlight>
                <a:latin typeface="Courier New"/>
                <a:ea typeface="Courier New"/>
                <a:cs typeface="Courier New"/>
                <a:sym typeface="Courier New"/>
              </a:rPr>
              <a:t>should_validate_ID_through_PUBLIC_SECURITY_SYSTEM_when_member_register</a:t>
            </a:r>
            <a:r>
              <a:rPr lang="e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       </a:t>
            </a:r>
            <a:r>
              <a:rPr lang="en" sz="900">
                <a:solidFill>
                  <a:srgbClr val="008000"/>
                </a:solidFill>
                <a:highlight>
                  <a:srgbClr val="FFFFFF"/>
                </a:highlight>
                <a:latin typeface="Courier New"/>
                <a:ea typeface="Courier New"/>
                <a:cs typeface="Courier New"/>
                <a:sym typeface="Courier New"/>
              </a:rPr>
              <a:t>//Given</a:t>
            </a:r>
            <a:endParaRPr sz="9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       </a:t>
            </a:r>
            <a:r>
              <a:rPr lang="en" sz="900">
                <a:solidFill>
                  <a:srgbClr val="267F99"/>
                </a:solidFill>
                <a:highlight>
                  <a:srgbClr val="FFFFFF"/>
                </a:highlight>
                <a:latin typeface="Courier New"/>
                <a:ea typeface="Courier New"/>
                <a:cs typeface="Courier New"/>
                <a:sym typeface="Courier New"/>
              </a:rPr>
              <a:t>PublicSecurityProxy</a:t>
            </a:r>
            <a:r>
              <a:rPr lang="en" sz="900">
                <a:solidFill>
                  <a:schemeClr val="dk1"/>
                </a:solidFill>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securityProxy</a:t>
            </a:r>
            <a:r>
              <a:rPr lang="en" sz="900">
                <a:solidFill>
                  <a:schemeClr val="dk1"/>
                </a:solidFill>
                <a:highlight>
                  <a:srgbClr val="FFFFFF"/>
                </a:highlight>
                <a:latin typeface="Courier New"/>
                <a:ea typeface="Courier New"/>
                <a:cs typeface="Courier New"/>
                <a:sym typeface="Courier New"/>
              </a:rPr>
              <a:t> = </a:t>
            </a:r>
            <a:r>
              <a:rPr lang="en" sz="900">
                <a:solidFill>
                  <a:srgbClr val="795E26"/>
                </a:solidFill>
                <a:highlight>
                  <a:srgbClr val="FFFFFF"/>
                </a:highlight>
                <a:latin typeface="Courier New"/>
                <a:ea typeface="Courier New"/>
                <a:cs typeface="Courier New"/>
                <a:sym typeface="Courier New"/>
              </a:rPr>
              <a:t>mock</a:t>
            </a:r>
            <a:r>
              <a:rPr lang="en" sz="900">
                <a:solidFill>
                  <a:schemeClr val="dk1"/>
                </a:solidFill>
                <a:highlight>
                  <a:srgbClr val="FFFFFF"/>
                </a:highlight>
                <a:latin typeface="Courier New"/>
                <a:ea typeface="Courier New"/>
                <a:cs typeface="Courier New"/>
                <a:sym typeface="Courier New"/>
              </a:rPr>
              <a:t>(</a:t>
            </a:r>
            <a:r>
              <a:rPr lang="en" sz="900">
                <a:solidFill>
                  <a:srgbClr val="001080"/>
                </a:solidFill>
                <a:highlight>
                  <a:srgbClr val="FFFFFF"/>
                </a:highlight>
                <a:latin typeface="Courier New"/>
                <a:ea typeface="Courier New"/>
                <a:cs typeface="Courier New"/>
                <a:sym typeface="Courier New"/>
              </a:rPr>
              <a:t>PublicSecurityProxy</a:t>
            </a:r>
            <a:r>
              <a:rPr lang="en" sz="900">
                <a:solidFill>
                  <a:schemeClr val="dk1"/>
                </a:solidFill>
                <a:highlight>
                  <a:srgbClr val="FFFFFF"/>
                </a:highlight>
                <a:latin typeface="Courier New"/>
                <a:ea typeface="Courier New"/>
                <a:cs typeface="Courier New"/>
                <a:sym typeface="Courier New"/>
              </a:rPr>
              <a:t>.</a:t>
            </a:r>
            <a:r>
              <a:rPr lang="en" sz="900">
                <a:solidFill>
                  <a:srgbClr val="001080"/>
                </a:solidFill>
                <a:highlight>
                  <a:srgbClr val="FFFFFF"/>
                </a:highlight>
                <a:latin typeface="Courier New"/>
                <a:ea typeface="Courier New"/>
                <a:cs typeface="Courier New"/>
                <a:sym typeface="Courier New"/>
              </a:rPr>
              <a:t>class</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       </a:t>
            </a:r>
            <a:r>
              <a:rPr lang="en" sz="900">
                <a:solidFill>
                  <a:srgbClr val="795E26"/>
                </a:solidFill>
                <a:highlight>
                  <a:srgbClr val="FFFFFF"/>
                </a:highlight>
                <a:latin typeface="Courier New"/>
                <a:ea typeface="Courier New"/>
                <a:cs typeface="Courier New"/>
                <a:sym typeface="Courier New"/>
              </a:rPr>
              <a:t>when</a:t>
            </a:r>
            <a:r>
              <a:rPr lang="en" sz="900">
                <a:solidFill>
                  <a:schemeClr val="dk1"/>
                </a:solidFill>
                <a:highlight>
                  <a:srgbClr val="FFFFFF"/>
                </a:highlight>
                <a:latin typeface="Courier New"/>
                <a:ea typeface="Courier New"/>
                <a:cs typeface="Courier New"/>
                <a:sym typeface="Courier New"/>
              </a:rPr>
              <a:t>(</a:t>
            </a:r>
            <a:r>
              <a:rPr lang="en" sz="900">
                <a:solidFill>
                  <a:srgbClr val="001080"/>
                </a:solidFill>
                <a:highlight>
                  <a:srgbClr val="FFFFFF"/>
                </a:highlight>
                <a:latin typeface="Courier New"/>
                <a:ea typeface="Courier New"/>
                <a:cs typeface="Courier New"/>
                <a:sym typeface="Courier New"/>
              </a:rPr>
              <a:t>securityProxy</a:t>
            </a:r>
            <a:r>
              <a:rPr lang="en" sz="900">
                <a:solidFill>
                  <a:schemeClr val="dk1"/>
                </a:solidFill>
                <a:highlight>
                  <a:srgbClr val="FFFFFF"/>
                </a:highlight>
                <a:latin typeface="Courier New"/>
                <a:ea typeface="Courier New"/>
                <a:cs typeface="Courier New"/>
                <a:sym typeface="Courier New"/>
              </a:rPr>
              <a:t>.</a:t>
            </a:r>
            <a:r>
              <a:rPr lang="en" sz="900">
                <a:solidFill>
                  <a:srgbClr val="795E26"/>
                </a:solidFill>
                <a:highlight>
                  <a:srgbClr val="FFFFFF"/>
                </a:highlight>
                <a:latin typeface="Courier New"/>
                <a:ea typeface="Courier New"/>
                <a:cs typeface="Courier New"/>
                <a:sym typeface="Courier New"/>
              </a:rPr>
              <a:t>validateID</a:t>
            </a:r>
            <a:r>
              <a:rPr lang="en" sz="900">
                <a:solidFill>
                  <a:schemeClr val="dk1"/>
                </a:solidFill>
                <a:highlight>
                  <a:srgbClr val="FFFFFF"/>
                </a:highlight>
                <a:latin typeface="Courier New"/>
                <a:ea typeface="Courier New"/>
                <a:cs typeface="Courier New"/>
                <a:sym typeface="Courier New"/>
              </a:rPr>
              <a:t>(</a:t>
            </a:r>
            <a:r>
              <a:rPr lang="en" sz="900">
                <a:solidFill>
                  <a:srgbClr val="795E26"/>
                </a:solidFill>
                <a:highlight>
                  <a:srgbClr val="FFFFFF"/>
                </a:highlight>
                <a:latin typeface="Courier New"/>
                <a:ea typeface="Courier New"/>
                <a:cs typeface="Courier New"/>
                <a:sym typeface="Courier New"/>
              </a:rPr>
              <a:t>anyString</a:t>
            </a:r>
            <a:r>
              <a:rPr lang="en" sz="900">
                <a:solidFill>
                  <a:schemeClr val="dk1"/>
                </a:solidFill>
                <a:highlight>
                  <a:srgbClr val="FFFFFF"/>
                </a:highlight>
                <a:latin typeface="Courier New"/>
                <a:ea typeface="Courier New"/>
                <a:cs typeface="Courier New"/>
                <a:sym typeface="Courier New"/>
              </a:rPr>
              <a:t>())).</a:t>
            </a:r>
            <a:r>
              <a:rPr lang="en" sz="900">
                <a:solidFill>
                  <a:srgbClr val="795E26"/>
                </a:solidFill>
                <a:highlight>
                  <a:srgbClr val="FFFFFF"/>
                </a:highlight>
                <a:latin typeface="Courier New"/>
                <a:ea typeface="Courier New"/>
                <a:cs typeface="Courier New"/>
                <a:sym typeface="Courier New"/>
              </a:rPr>
              <a:t>thenReturn</a:t>
            </a:r>
            <a:r>
              <a:rPr lang="en" sz="900">
                <a:solidFill>
                  <a:schemeClr val="dk1"/>
                </a:solidFill>
                <a:highlight>
                  <a:srgbClr val="FFFFFF"/>
                </a:highlight>
                <a:latin typeface="Courier New"/>
                <a:ea typeface="Courier New"/>
                <a:cs typeface="Courier New"/>
                <a:sym typeface="Courier New"/>
              </a:rPr>
              <a:t>(</a:t>
            </a:r>
            <a:r>
              <a:rPr lang="en" sz="900">
                <a:solidFill>
                  <a:srgbClr val="0000FF"/>
                </a:solidFill>
                <a:highlight>
                  <a:srgbClr val="FFFFFF"/>
                </a:highlight>
                <a:latin typeface="Courier New"/>
                <a:ea typeface="Courier New"/>
                <a:cs typeface="Courier New"/>
                <a:sym typeface="Courier New"/>
              </a:rPr>
              <a:t>true</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       </a:t>
            </a:r>
            <a:r>
              <a:rPr lang="en" sz="900">
                <a:solidFill>
                  <a:srgbClr val="267F99"/>
                </a:solidFill>
                <a:highlight>
                  <a:srgbClr val="FFFFFF"/>
                </a:highlight>
                <a:latin typeface="Courier New"/>
                <a:ea typeface="Courier New"/>
                <a:cs typeface="Courier New"/>
                <a:sym typeface="Courier New"/>
              </a:rPr>
              <a:t>MemberService</a:t>
            </a:r>
            <a:r>
              <a:rPr lang="en" sz="900">
                <a:solidFill>
                  <a:schemeClr val="dk1"/>
                </a:solidFill>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service</a:t>
            </a:r>
            <a:r>
              <a:rPr lang="en" sz="900">
                <a:solidFill>
                  <a:schemeClr val="dk1"/>
                </a:solidFill>
                <a:highlight>
                  <a:srgbClr val="FFFFFF"/>
                </a:highlight>
                <a:latin typeface="Courier New"/>
                <a:ea typeface="Courier New"/>
                <a:cs typeface="Courier New"/>
                <a:sym typeface="Courier New"/>
              </a:rPr>
              <a:t> = </a:t>
            </a:r>
            <a:r>
              <a:rPr lang="en" sz="900">
                <a:solidFill>
                  <a:srgbClr val="AF00DB"/>
                </a:solidFill>
                <a:highlight>
                  <a:srgbClr val="FFFFFF"/>
                </a:highlight>
                <a:latin typeface="Courier New"/>
                <a:ea typeface="Courier New"/>
                <a:cs typeface="Courier New"/>
                <a:sym typeface="Courier New"/>
              </a:rPr>
              <a:t>new</a:t>
            </a:r>
            <a:r>
              <a:rPr lang="en" sz="900">
                <a:solidFill>
                  <a:schemeClr val="dk1"/>
                </a:solidFill>
                <a:highlight>
                  <a:srgbClr val="FFFFFF"/>
                </a:highlight>
                <a:latin typeface="Courier New"/>
                <a:ea typeface="Courier New"/>
                <a:cs typeface="Courier New"/>
                <a:sym typeface="Courier New"/>
              </a:rPr>
              <a:t> </a:t>
            </a:r>
            <a:r>
              <a:rPr lang="en" sz="900">
                <a:solidFill>
                  <a:srgbClr val="795E26"/>
                </a:solidFill>
                <a:highlight>
                  <a:srgbClr val="FFFFFF"/>
                </a:highlight>
                <a:latin typeface="Courier New"/>
                <a:ea typeface="Courier New"/>
                <a:cs typeface="Courier New"/>
                <a:sym typeface="Courier New"/>
              </a:rPr>
              <a:t>MemberService</a:t>
            </a:r>
            <a:r>
              <a:rPr lang="en" sz="900">
                <a:solidFill>
                  <a:schemeClr val="dk1"/>
                </a:solidFill>
                <a:highlight>
                  <a:srgbClr val="FFFFFF"/>
                </a:highlight>
                <a:latin typeface="Courier New"/>
                <a:ea typeface="Courier New"/>
                <a:cs typeface="Courier New"/>
                <a:sym typeface="Courier New"/>
              </a:rPr>
              <a:t>(securityProxy);</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       </a:t>
            </a:r>
            <a:r>
              <a:rPr lang="en" sz="900">
                <a:solidFill>
                  <a:srgbClr val="267F99"/>
                </a:solidFill>
                <a:highlight>
                  <a:srgbClr val="FFFFFF"/>
                </a:highlight>
                <a:latin typeface="Courier New"/>
                <a:ea typeface="Courier New"/>
                <a:cs typeface="Courier New"/>
                <a:sym typeface="Courier New"/>
              </a:rPr>
              <a:t>String</a:t>
            </a:r>
            <a:r>
              <a:rPr lang="en" sz="900">
                <a:solidFill>
                  <a:schemeClr val="dk1"/>
                </a:solidFill>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id</a:t>
            </a:r>
            <a:r>
              <a:rPr lang="en" sz="900">
                <a:solidFill>
                  <a:schemeClr val="dk1"/>
                </a:solidFill>
                <a:highlight>
                  <a:srgbClr val="FFFFFF"/>
                </a:highlight>
                <a:latin typeface="Courier New"/>
                <a:ea typeface="Courier New"/>
                <a:cs typeface="Courier New"/>
                <a:sym typeface="Courier New"/>
              </a:rPr>
              <a:t> = </a:t>
            </a:r>
            <a:r>
              <a:rPr lang="en" sz="900">
                <a:solidFill>
                  <a:srgbClr val="A31515"/>
                </a:solidFill>
                <a:highlight>
                  <a:srgbClr val="FFFFFF"/>
                </a:highlight>
                <a:latin typeface="Courier New"/>
                <a:ea typeface="Courier New"/>
                <a:cs typeface="Courier New"/>
                <a:sym typeface="Courier New"/>
              </a:rPr>
              <a:t>"Valid-ID"</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       </a:t>
            </a:r>
            <a:r>
              <a:rPr lang="en" sz="900">
                <a:solidFill>
                  <a:srgbClr val="267F99"/>
                </a:solidFill>
                <a:highlight>
                  <a:srgbClr val="FFFFFF"/>
                </a:highlight>
                <a:latin typeface="Courier New"/>
                <a:ea typeface="Courier New"/>
                <a:cs typeface="Courier New"/>
                <a:sym typeface="Courier New"/>
              </a:rPr>
              <a:t>Member</a:t>
            </a:r>
            <a:r>
              <a:rPr lang="en" sz="900">
                <a:solidFill>
                  <a:schemeClr val="dk1"/>
                </a:solidFill>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member</a:t>
            </a:r>
            <a:r>
              <a:rPr lang="en" sz="900">
                <a:solidFill>
                  <a:schemeClr val="dk1"/>
                </a:solidFill>
                <a:highlight>
                  <a:srgbClr val="FFFFFF"/>
                </a:highlight>
                <a:latin typeface="Courier New"/>
                <a:ea typeface="Courier New"/>
                <a:cs typeface="Courier New"/>
                <a:sym typeface="Courier New"/>
              </a:rPr>
              <a:t> = </a:t>
            </a:r>
            <a:r>
              <a:rPr lang="en" sz="900">
                <a:solidFill>
                  <a:srgbClr val="AF00DB"/>
                </a:solidFill>
                <a:highlight>
                  <a:srgbClr val="FFFFFF"/>
                </a:highlight>
                <a:latin typeface="Courier New"/>
                <a:ea typeface="Courier New"/>
                <a:cs typeface="Courier New"/>
                <a:sym typeface="Courier New"/>
              </a:rPr>
              <a:t>new</a:t>
            </a:r>
            <a:r>
              <a:rPr lang="en" sz="900">
                <a:solidFill>
                  <a:schemeClr val="dk1"/>
                </a:solidFill>
                <a:highlight>
                  <a:srgbClr val="FFFFFF"/>
                </a:highlight>
                <a:latin typeface="Courier New"/>
                <a:ea typeface="Courier New"/>
                <a:cs typeface="Courier New"/>
                <a:sym typeface="Courier New"/>
              </a:rPr>
              <a:t> </a:t>
            </a:r>
            <a:r>
              <a:rPr lang="en" sz="900">
                <a:solidFill>
                  <a:srgbClr val="795E26"/>
                </a:solidFill>
                <a:highlight>
                  <a:srgbClr val="FFFFFF"/>
                </a:highlight>
                <a:latin typeface="Courier New"/>
                <a:ea typeface="Courier New"/>
                <a:cs typeface="Courier New"/>
                <a:sym typeface="Courier New"/>
              </a:rPr>
              <a:t>Member</a:t>
            </a:r>
            <a:r>
              <a:rPr lang="en" sz="900">
                <a:solidFill>
                  <a:schemeClr val="dk1"/>
                </a:solidFill>
                <a:highlight>
                  <a:srgbClr val="FFFFFF"/>
                </a:highlight>
                <a:latin typeface="Courier New"/>
                <a:ea typeface="Courier New"/>
                <a:cs typeface="Courier New"/>
                <a:sym typeface="Courier New"/>
              </a:rPr>
              <a:t>(id);</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       </a:t>
            </a:r>
            <a:r>
              <a:rPr lang="en" sz="900">
                <a:solidFill>
                  <a:srgbClr val="008000"/>
                </a:solidFill>
                <a:highlight>
                  <a:srgbClr val="FFFFFF"/>
                </a:highlight>
                <a:latin typeface="Courier New"/>
                <a:ea typeface="Courier New"/>
                <a:cs typeface="Courier New"/>
                <a:sym typeface="Courier New"/>
              </a:rPr>
              <a:t>//When</a:t>
            </a:r>
            <a:endParaRPr sz="9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       </a:t>
            </a:r>
            <a:r>
              <a:rPr lang="en" sz="900">
                <a:solidFill>
                  <a:srgbClr val="267F99"/>
                </a:solidFill>
                <a:highlight>
                  <a:srgbClr val="FFFFFF"/>
                </a:highlight>
                <a:latin typeface="Courier New"/>
                <a:ea typeface="Courier New"/>
                <a:cs typeface="Courier New"/>
                <a:sym typeface="Courier New"/>
              </a:rPr>
              <a:t>boolean</a:t>
            </a:r>
            <a:r>
              <a:rPr lang="en" sz="900">
                <a:solidFill>
                  <a:schemeClr val="dk1"/>
                </a:solidFill>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result</a:t>
            </a:r>
            <a:r>
              <a:rPr lang="en" sz="900">
                <a:solidFill>
                  <a:schemeClr val="dk1"/>
                </a:solidFill>
                <a:highlight>
                  <a:srgbClr val="FFFFFF"/>
                </a:highlight>
                <a:latin typeface="Courier New"/>
                <a:ea typeface="Courier New"/>
                <a:cs typeface="Courier New"/>
                <a:sym typeface="Courier New"/>
              </a:rPr>
              <a:t> = </a:t>
            </a:r>
            <a:r>
              <a:rPr lang="en" sz="900">
                <a:solidFill>
                  <a:srgbClr val="001080"/>
                </a:solidFill>
                <a:highlight>
                  <a:srgbClr val="FFFFFF"/>
                </a:highlight>
                <a:latin typeface="Courier New"/>
                <a:ea typeface="Courier New"/>
                <a:cs typeface="Courier New"/>
                <a:sym typeface="Courier New"/>
              </a:rPr>
              <a:t>service</a:t>
            </a:r>
            <a:r>
              <a:rPr lang="en" sz="900">
                <a:solidFill>
                  <a:schemeClr val="dk1"/>
                </a:solidFill>
                <a:highlight>
                  <a:srgbClr val="FFFFFF"/>
                </a:highlight>
                <a:latin typeface="Courier New"/>
                <a:ea typeface="Courier New"/>
                <a:cs typeface="Courier New"/>
                <a:sym typeface="Courier New"/>
              </a:rPr>
              <a:t>.</a:t>
            </a:r>
            <a:r>
              <a:rPr lang="en" sz="900">
                <a:solidFill>
                  <a:srgbClr val="795E26"/>
                </a:solidFill>
                <a:highlight>
                  <a:srgbClr val="FFFFFF"/>
                </a:highlight>
                <a:latin typeface="Courier New"/>
                <a:ea typeface="Courier New"/>
                <a:cs typeface="Courier New"/>
                <a:sym typeface="Courier New"/>
              </a:rPr>
              <a:t>register</a:t>
            </a:r>
            <a:r>
              <a:rPr lang="en" sz="900">
                <a:solidFill>
                  <a:schemeClr val="dk1"/>
                </a:solidFill>
                <a:highlight>
                  <a:srgbClr val="FFFFFF"/>
                </a:highlight>
                <a:latin typeface="Courier New"/>
                <a:ea typeface="Courier New"/>
                <a:cs typeface="Courier New"/>
                <a:sym typeface="Courier New"/>
              </a:rPr>
              <a:t>(member);</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       </a:t>
            </a:r>
            <a:r>
              <a:rPr lang="en" sz="900">
                <a:solidFill>
                  <a:srgbClr val="008000"/>
                </a:solidFill>
                <a:highlight>
                  <a:srgbClr val="FFFFFF"/>
                </a:highlight>
                <a:latin typeface="Courier New"/>
                <a:ea typeface="Courier New"/>
                <a:cs typeface="Courier New"/>
                <a:sym typeface="Courier New"/>
              </a:rPr>
              <a:t>//Then</a:t>
            </a:r>
            <a:endParaRPr sz="9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       </a:t>
            </a:r>
            <a:r>
              <a:rPr lang="en" sz="900">
                <a:solidFill>
                  <a:srgbClr val="795E26"/>
                </a:solidFill>
                <a:highlight>
                  <a:srgbClr val="FFFFFF"/>
                </a:highlight>
                <a:latin typeface="Courier New"/>
                <a:ea typeface="Courier New"/>
                <a:cs typeface="Courier New"/>
                <a:sym typeface="Courier New"/>
              </a:rPr>
              <a:t>assertTrue</a:t>
            </a:r>
            <a:r>
              <a:rPr lang="en" sz="900">
                <a:solidFill>
                  <a:schemeClr val="dk1"/>
                </a:solidFill>
                <a:highlight>
                  <a:srgbClr val="FFFFFF"/>
                </a:highlight>
                <a:latin typeface="Courier New"/>
                <a:ea typeface="Courier New"/>
                <a:cs typeface="Courier New"/>
                <a:sym typeface="Courier New"/>
              </a:rPr>
              <a:t>(result);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       </a:t>
            </a:r>
            <a:r>
              <a:rPr lang="en" sz="900">
                <a:solidFill>
                  <a:srgbClr val="795E26"/>
                </a:solidFill>
                <a:highlight>
                  <a:srgbClr val="FFFFFF"/>
                </a:highlight>
                <a:latin typeface="Courier New"/>
                <a:ea typeface="Courier New"/>
                <a:cs typeface="Courier New"/>
                <a:sym typeface="Courier New"/>
              </a:rPr>
              <a:t>verify</a:t>
            </a:r>
            <a:r>
              <a:rPr lang="en" sz="900">
                <a:solidFill>
                  <a:schemeClr val="dk1"/>
                </a:solidFill>
                <a:highlight>
                  <a:srgbClr val="FFFFFF"/>
                </a:highlight>
                <a:latin typeface="Courier New"/>
                <a:ea typeface="Courier New"/>
                <a:cs typeface="Courier New"/>
                <a:sym typeface="Courier New"/>
              </a:rPr>
              <a:t>(securityProxy, </a:t>
            </a:r>
            <a:r>
              <a:rPr lang="en" sz="900">
                <a:solidFill>
                  <a:srgbClr val="795E26"/>
                </a:solidFill>
                <a:highlight>
                  <a:srgbClr val="FFFFFF"/>
                </a:highlight>
                <a:latin typeface="Courier New"/>
                <a:ea typeface="Courier New"/>
                <a:cs typeface="Courier New"/>
                <a:sym typeface="Courier New"/>
              </a:rPr>
              <a:t>times</a:t>
            </a:r>
            <a:r>
              <a:rPr lang="en" sz="900">
                <a:solidFill>
                  <a:schemeClr val="dk1"/>
                </a:solidFill>
                <a:highlight>
                  <a:srgbClr val="FFFFFF"/>
                </a:highlight>
                <a:latin typeface="Courier New"/>
                <a:ea typeface="Courier New"/>
                <a:cs typeface="Courier New"/>
                <a:sym typeface="Courier New"/>
              </a:rPr>
              <a:t>(</a:t>
            </a:r>
            <a:r>
              <a:rPr lang="en" sz="900">
                <a:solidFill>
                  <a:srgbClr val="098658"/>
                </a:solidFill>
                <a:highlight>
                  <a:srgbClr val="FFFFFF"/>
                </a:highlight>
                <a:latin typeface="Courier New"/>
                <a:ea typeface="Courier New"/>
                <a:cs typeface="Courier New"/>
                <a:sym typeface="Courier New"/>
              </a:rPr>
              <a:t>1</a:t>
            </a:r>
            <a:r>
              <a:rPr lang="en" sz="900">
                <a:solidFill>
                  <a:schemeClr val="dk1"/>
                </a:solidFill>
                <a:highlight>
                  <a:srgbClr val="FFFFFF"/>
                </a:highlight>
                <a:latin typeface="Courier New"/>
                <a:ea typeface="Courier New"/>
                <a:cs typeface="Courier New"/>
                <a:sym typeface="Courier New"/>
              </a:rPr>
              <a:t>)).</a:t>
            </a:r>
            <a:r>
              <a:rPr lang="en" sz="900">
                <a:solidFill>
                  <a:srgbClr val="795E26"/>
                </a:solidFill>
                <a:highlight>
                  <a:srgbClr val="FFFFFF"/>
                </a:highlight>
                <a:latin typeface="Courier New"/>
                <a:ea typeface="Courier New"/>
                <a:cs typeface="Courier New"/>
                <a:sym typeface="Courier New"/>
              </a:rPr>
              <a:t>validateID</a:t>
            </a:r>
            <a:r>
              <a:rPr lang="en" sz="900">
                <a:solidFill>
                  <a:schemeClr val="dk1"/>
                </a:solidFill>
                <a:highlight>
                  <a:srgbClr val="FFFFFF"/>
                </a:highlight>
                <a:latin typeface="Courier New"/>
                <a:ea typeface="Courier New"/>
                <a:cs typeface="Courier New"/>
                <a:sym typeface="Courier New"/>
              </a:rPr>
              <a:t>(</a:t>
            </a:r>
            <a:r>
              <a:rPr lang="en" sz="900">
                <a:solidFill>
                  <a:srgbClr val="795E26"/>
                </a:solidFill>
                <a:highlight>
                  <a:srgbClr val="FFFFFF"/>
                </a:highlight>
                <a:latin typeface="Courier New"/>
                <a:ea typeface="Courier New"/>
                <a:cs typeface="Courier New"/>
                <a:sym typeface="Courier New"/>
              </a:rPr>
              <a:t>anyString</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a:t>
            </a:r>
            <a:endParaRPr sz="9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8"/>
          <p:cNvSpPr txBox="1"/>
          <p:nvPr>
            <p:ph type="title"/>
          </p:nvPr>
        </p:nvSpPr>
        <p:spPr>
          <a:xfrm>
            <a:off x="533400" y="363140"/>
            <a:ext cx="8007300" cy="7251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a:t>需求⼋(续)：会员注册需要联⽹验证身份证号</a:t>
            </a:r>
            <a:endParaRPr/>
          </a:p>
        </p:txBody>
      </p:sp>
      <p:sp>
        <p:nvSpPr>
          <p:cNvPr id="512" name="Google Shape;512;p38"/>
          <p:cNvSpPr txBox="1"/>
          <p:nvPr/>
        </p:nvSpPr>
        <p:spPr>
          <a:xfrm>
            <a:off x="568800" y="970050"/>
            <a:ext cx="7936500" cy="4032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Test</a:t>
            </a:r>
            <a:endParaRPr sz="1000">
              <a:solidFill>
                <a:srgbClr val="267F99"/>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public</a:t>
            </a:r>
            <a:r>
              <a:rPr lang="en" sz="1000">
                <a:solidFill>
                  <a:schemeClr val="dk1"/>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void</a:t>
            </a:r>
            <a:r>
              <a:rPr lang="en" sz="1000">
                <a:solidFill>
                  <a:schemeClr val="dk1"/>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should_fail_when_register_member_given_invalid_ID</a:t>
            </a:r>
            <a:r>
              <a:rPr lang="en" sz="1000">
                <a:solidFill>
                  <a:schemeClr val="dk1"/>
                </a:solidFill>
                <a:highlight>
                  <a:srgbClr val="FFFFFF"/>
                </a:highlight>
                <a:latin typeface="Courier New"/>
                <a:ea typeface="Courier New"/>
                <a:cs typeface="Courier New"/>
                <a:sym typeface="Courier New"/>
              </a:rPr>
              <a:t>() {</a:t>
            </a:r>
            <a:endParaRPr sz="10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008000"/>
                </a:solidFill>
                <a:highlight>
                  <a:srgbClr val="FFFFFF"/>
                </a:highlight>
                <a:latin typeface="Courier New"/>
                <a:ea typeface="Courier New"/>
                <a:cs typeface="Courier New"/>
                <a:sym typeface="Courier New"/>
              </a:rPr>
              <a:t>//Given</a:t>
            </a:r>
            <a:endParaRPr sz="10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PublicSecurityProxy</a:t>
            </a:r>
            <a:r>
              <a:rPr lang="en" sz="1000">
                <a:solidFill>
                  <a:schemeClr val="dk1"/>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securityService</a:t>
            </a:r>
            <a:r>
              <a:rPr lang="en" sz="1000">
                <a:solidFill>
                  <a:schemeClr val="dk1"/>
                </a:solidFill>
                <a:highlight>
                  <a:srgbClr val="FFFFFF"/>
                </a:highlight>
                <a:latin typeface="Courier New"/>
                <a:ea typeface="Courier New"/>
                <a:cs typeface="Courier New"/>
                <a:sym typeface="Courier New"/>
              </a:rPr>
              <a:t> = </a:t>
            </a:r>
            <a:r>
              <a:rPr lang="en" sz="1000">
                <a:solidFill>
                  <a:srgbClr val="795E26"/>
                </a:solidFill>
                <a:highlight>
                  <a:srgbClr val="FFFFFF"/>
                </a:highlight>
                <a:latin typeface="Courier New"/>
                <a:ea typeface="Courier New"/>
                <a:cs typeface="Courier New"/>
                <a:sym typeface="Courier New"/>
              </a:rPr>
              <a:t>mock</a:t>
            </a:r>
            <a:r>
              <a:rPr lang="en" sz="1000">
                <a:solidFill>
                  <a:schemeClr val="dk1"/>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PublicSecurityProxy</a:t>
            </a:r>
            <a:r>
              <a:rPr lang="en" sz="1000">
                <a:solidFill>
                  <a:schemeClr val="dk1"/>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class</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when</a:t>
            </a:r>
            <a:r>
              <a:rPr lang="en" sz="1000">
                <a:solidFill>
                  <a:schemeClr val="dk1"/>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securityService</a:t>
            </a:r>
            <a:r>
              <a:rPr lang="en" sz="1000">
                <a:solidFill>
                  <a:schemeClr val="dk1"/>
                </a:solidFill>
                <a:highlight>
                  <a:srgbClr val="FFFFFF"/>
                </a:highlight>
                <a:latin typeface="Courier New"/>
                <a:ea typeface="Courier New"/>
                <a:cs typeface="Courier New"/>
                <a:sym typeface="Courier New"/>
              </a:rPr>
              <a:t>.</a:t>
            </a:r>
            <a:r>
              <a:rPr lang="en" sz="1000">
                <a:solidFill>
                  <a:srgbClr val="795E26"/>
                </a:solidFill>
                <a:highlight>
                  <a:srgbClr val="FFFFFF"/>
                </a:highlight>
                <a:latin typeface="Courier New"/>
                <a:ea typeface="Courier New"/>
                <a:cs typeface="Courier New"/>
                <a:sym typeface="Courier New"/>
              </a:rPr>
              <a:t>validateID</a:t>
            </a:r>
            <a:r>
              <a:rPr lang="en" sz="1000">
                <a:solidFill>
                  <a:schemeClr val="dk1"/>
                </a:solidFill>
                <a:highlight>
                  <a:srgbClr val="FFFFFF"/>
                </a:highlight>
                <a:latin typeface="Courier New"/>
                <a:ea typeface="Courier New"/>
                <a:cs typeface="Courier New"/>
                <a:sym typeface="Courier New"/>
              </a:rPr>
              <a:t>(</a:t>
            </a:r>
            <a:r>
              <a:rPr lang="en" sz="1000">
                <a:solidFill>
                  <a:srgbClr val="795E26"/>
                </a:solidFill>
                <a:highlight>
                  <a:srgbClr val="FFFFFF"/>
                </a:highlight>
                <a:latin typeface="Courier New"/>
                <a:ea typeface="Courier New"/>
                <a:cs typeface="Courier New"/>
                <a:sym typeface="Courier New"/>
              </a:rPr>
              <a:t>anyString</a:t>
            </a:r>
            <a:r>
              <a:rPr lang="en" sz="1000">
                <a:solidFill>
                  <a:schemeClr val="dk1"/>
                </a:solidFill>
                <a:highlight>
                  <a:srgbClr val="FFFFFF"/>
                </a:highlight>
                <a:latin typeface="Courier New"/>
                <a:ea typeface="Courier New"/>
                <a:cs typeface="Courier New"/>
                <a:sym typeface="Courier New"/>
              </a:rPr>
              <a:t>())).</a:t>
            </a:r>
            <a:r>
              <a:rPr lang="en" sz="1000">
                <a:solidFill>
                  <a:srgbClr val="795E26"/>
                </a:solidFill>
                <a:highlight>
                  <a:srgbClr val="FFFFFF"/>
                </a:highlight>
                <a:latin typeface="Courier New"/>
                <a:ea typeface="Courier New"/>
                <a:cs typeface="Courier New"/>
                <a:sym typeface="Courier New"/>
              </a:rPr>
              <a:t>thenReturn</a:t>
            </a:r>
            <a:r>
              <a:rPr lang="en" sz="1000">
                <a:solidFill>
                  <a:schemeClr val="dk1"/>
                </a:solidFill>
                <a:highlight>
                  <a:srgbClr val="FFFFFF"/>
                </a:highlight>
                <a:latin typeface="Courier New"/>
                <a:ea typeface="Courier New"/>
                <a:cs typeface="Courier New"/>
                <a:sym typeface="Courier New"/>
              </a:rPr>
              <a:t>(</a:t>
            </a:r>
            <a:r>
              <a:rPr lang="en" sz="1000">
                <a:solidFill>
                  <a:srgbClr val="0000FF"/>
                </a:solidFill>
                <a:highlight>
                  <a:srgbClr val="FFFFFF"/>
                </a:highlight>
                <a:latin typeface="Courier New"/>
                <a:ea typeface="Courier New"/>
                <a:cs typeface="Courier New"/>
                <a:sym typeface="Courier New"/>
              </a:rPr>
              <a:t>false</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0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MemberService</a:t>
            </a:r>
            <a:r>
              <a:rPr lang="en" sz="1000">
                <a:solidFill>
                  <a:schemeClr val="dk1"/>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service</a:t>
            </a:r>
            <a:r>
              <a:rPr lang="en" sz="1000">
                <a:solidFill>
                  <a:schemeClr val="dk1"/>
                </a:solidFill>
                <a:highlight>
                  <a:srgbClr val="FFFFFF"/>
                </a:highlight>
                <a:latin typeface="Courier New"/>
                <a:ea typeface="Courier New"/>
                <a:cs typeface="Courier New"/>
                <a:sym typeface="Courier New"/>
              </a:rPr>
              <a:t> = </a:t>
            </a:r>
            <a:r>
              <a:rPr lang="en" sz="1000">
                <a:solidFill>
                  <a:srgbClr val="AF00DB"/>
                </a:solidFill>
                <a:highlight>
                  <a:srgbClr val="FFFFFF"/>
                </a:highlight>
                <a:latin typeface="Courier New"/>
                <a:ea typeface="Courier New"/>
                <a:cs typeface="Courier New"/>
                <a:sym typeface="Courier New"/>
              </a:rPr>
              <a:t>new</a:t>
            </a:r>
            <a:r>
              <a:rPr lang="en" sz="1000">
                <a:solidFill>
                  <a:schemeClr val="dk1"/>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MemberService</a:t>
            </a:r>
            <a:r>
              <a:rPr lang="en" sz="1000">
                <a:solidFill>
                  <a:schemeClr val="dk1"/>
                </a:solidFill>
                <a:highlight>
                  <a:srgbClr val="FFFFFF"/>
                </a:highlight>
                <a:latin typeface="Courier New"/>
                <a:ea typeface="Courier New"/>
                <a:cs typeface="Courier New"/>
                <a:sym typeface="Courier New"/>
              </a:rPr>
              <a:t>(securityService);</a:t>
            </a:r>
            <a:endParaRPr sz="10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String</a:t>
            </a:r>
            <a:r>
              <a:rPr lang="en" sz="1000">
                <a:solidFill>
                  <a:schemeClr val="dk1"/>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id</a:t>
            </a:r>
            <a:r>
              <a:rPr lang="en" sz="1000">
                <a:solidFill>
                  <a:schemeClr val="dk1"/>
                </a:solidFill>
                <a:highlight>
                  <a:srgbClr val="FFFFFF"/>
                </a:highlight>
                <a:latin typeface="Courier New"/>
                <a:ea typeface="Courier New"/>
                <a:cs typeface="Courier New"/>
                <a:sym typeface="Courier New"/>
              </a:rPr>
              <a:t> = </a:t>
            </a:r>
            <a:r>
              <a:rPr lang="en" sz="1000">
                <a:solidFill>
                  <a:srgbClr val="A31515"/>
                </a:solidFill>
                <a:highlight>
                  <a:srgbClr val="FFFFFF"/>
                </a:highlight>
                <a:latin typeface="Courier New"/>
                <a:ea typeface="Courier New"/>
                <a:cs typeface="Courier New"/>
                <a:sym typeface="Courier New"/>
              </a:rPr>
              <a:t>"Invalid-ID"</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Member</a:t>
            </a:r>
            <a:r>
              <a:rPr lang="en" sz="1000">
                <a:solidFill>
                  <a:schemeClr val="dk1"/>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member</a:t>
            </a:r>
            <a:r>
              <a:rPr lang="en" sz="1000">
                <a:solidFill>
                  <a:schemeClr val="dk1"/>
                </a:solidFill>
                <a:highlight>
                  <a:srgbClr val="FFFFFF"/>
                </a:highlight>
                <a:latin typeface="Courier New"/>
                <a:ea typeface="Courier New"/>
                <a:cs typeface="Courier New"/>
                <a:sym typeface="Courier New"/>
              </a:rPr>
              <a:t> = </a:t>
            </a:r>
            <a:r>
              <a:rPr lang="en" sz="1000">
                <a:solidFill>
                  <a:srgbClr val="AF00DB"/>
                </a:solidFill>
                <a:highlight>
                  <a:srgbClr val="FFFFFF"/>
                </a:highlight>
                <a:latin typeface="Courier New"/>
                <a:ea typeface="Courier New"/>
                <a:cs typeface="Courier New"/>
                <a:sym typeface="Courier New"/>
              </a:rPr>
              <a:t>new</a:t>
            </a:r>
            <a:r>
              <a:rPr lang="en" sz="1000">
                <a:solidFill>
                  <a:schemeClr val="dk1"/>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Member</a:t>
            </a:r>
            <a:r>
              <a:rPr lang="en" sz="1000">
                <a:solidFill>
                  <a:schemeClr val="dk1"/>
                </a:solidFill>
                <a:highlight>
                  <a:srgbClr val="FFFFFF"/>
                </a:highlight>
                <a:latin typeface="Courier New"/>
                <a:ea typeface="Courier New"/>
                <a:cs typeface="Courier New"/>
                <a:sym typeface="Courier New"/>
              </a:rPr>
              <a:t>(id);</a:t>
            </a:r>
            <a:endParaRPr sz="10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0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008000"/>
                </a:solidFill>
                <a:highlight>
                  <a:srgbClr val="FFFFFF"/>
                </a:highlight>
                <a:latin typeface="Courier New"/>
                <a:ea typeface="Courier New"/>
                <a:cs typeface="Courier New"/>
                <a:sym typeface="Courier New"/>
              </a:rPr>
              <a:t>//When</a:t>
            </a:r>
            <a:endParaRPr sz="10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boolean</a:t>
            </a:r>
            <a:r>
              <a:rPr lang="en" sz="1000">
                <a:solidFill>
                  <a:schemeClr val="dk1"/>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result</a:t>
            </a:r>
            <a:r>
              <a:rPr lang="en" sz="1000">
                <a:solidFill>
                  <a:schemeClr val="dk1"/>
                </a:solidFill>
                <a:highlight>
                  <a:srgbClr val="FFFFFF"/>
                </a:highlight>
                <a:latin typeface="Courier New"/>
                <a:ea typeface="Courier New"/>
                <a:cs typeface="Courier New"/>
                <a:sym typeface="Courier New"/>
              </a:rPr>
              <a:t> = </a:t>
            </a:r>
            <a:r>
              <a:rPr lang="en" sz="1000">
                <a:solidFill>
                  <a:srgbClr val="001080"/>
                </a:solidFill>
                <a:highlight>
                  <a:srgbClr val="FFFFFF"/>
                </a:highlight>
                <a:latin typeface="Courier New"/>
                <a:ea typeface="Courier New"/>
                <a:cs typeface="Courier New"/>
                <a:sym typeface="Courier New"/>
              </a:rPr>
              <a:t>service</a:t>
            </a:r>
            <a:r>
              <a:rPr lang="en" sz="1000">
                <a:solidFill>
                  <a:schemeClr val="dk1"/>
                </a:solidFill>
                <a:highlight>
                  <a:srgbClr val="FFFFFF"/>
                </a:highlight>
                <a:latin typeface="Courier New"/>
                <a:ea typeface="Courier New"/>
                <a:cs typeface="Courier New"/>
                <a:sym typeface="Courier New"/>
              </a:rPr>
              <a:t>.</a:t>
            </a:r>
            <a:r>
              <a:rPr lang="en" sz="1000">
                <a:solidFill>
                  <a:srgbClr val="795E26"/>
                </a:solidFill>
                <a:highlight>
                  <a:srgbClr val="FFFFFF"/>
                </a:highlight>
                <a:latin typeface="Courier New"/>
                <a:ea typeface="Courier New"/>
                <a:cs typeface="Courier New"/>
                <a:sym typeface="Courier New"/>
              </a:rPr>
              <a:t>register</a:t>
            </a:r>
            <a:r>
              <a:rPr lang="en" sz="1000">
                <a:solidFill>
                  <a:schemeClr val="dk1"/>
                </a:solidFill>
                <a:highlight>
                  <a:srgbClr val="FFFFFF"/>
                </a:highlight>
                <a:latin typeface="Courier New"/>
                <a:ea typeface="Courier New"/>
                <a:cs typeface="Courier New"/>
                <a:sym typeface="Courier New"/>
              </a:rPr>
              <a:t>(member);</a:t>
            </a:r>
            <a:endParaRPr sz="10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0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008000"/>
                </a:solidFill>
                <a:highlight>
                  <a:srgbClr val="FFFFFF"/>
                </a:highlight>
                <a:latin typeface="Courier New"/>
                <a:ea typeface="Courier New"/>
                <a:cs typeface="Courier New"/>
                <a:sym typeface="Courier New"/>
              </a:rPr>
              <a:t>//Then</a:t>
            </a:r>
            <a:endParaRPr sz="10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assertFalse</a:t>
            </a:r>
            <a:r>
              <a:rPr lang="en" sz="1000">
                <a:solidFill>
                  <a:schemeClr val="dk1"/>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"⽆法通过公安系统身份验证的身份证号，应该注册失败"</a:t>
            </a:r>
            <a:r>
              <a:rPr lang="en" sz="1000">
                <a:solidFill>
                  <a:schemeClr val="dk1"/>
                </a:solidFill>
                <a:highlight>
                  <a:srgbClr val="FFFFFF"/>
                </a:highlight>
                <a:latin typeface="Courier New"/>
                <a:ea typeface="Courier New"/>
                <a:cs typeface="Courier New"/>
                <a:sym typeface="Courier New"/>
              </a:rPr>
              <a:t>, result);</a:t>
            </a:r>
            <a:endParaRPr sz="10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39"/>
          <p:cNvSpPr txBox="1"/>
          <p:nvPr>
            <p:ph type="title"/>
          </p:nvPr>
        </p:nvSpPr>
        <p:spPr>
          <a:xfrm>
            <a:off x="533400" y="363140"/>
            <a:ext cx="8007300" cy="7251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a:t>需求⼋(续)：Setup &amp; Teardown</a:t>
            </a:r>
            <a:endParaRPr/>
          </a:p>
        </p:txBody>
      </p:sp>
      <p:sp>
        <p:nvSpPr>
          <p:cNvPr id="518" name="Google Shape;518;p39"/>
          <p:cNvSpPr txBox="1"/>
          <p:nvPr/>
        </p:nvSpPr>
        <p:spPr>
          <a:xfrm>
            <a:off x="501750" y="1152925"/>
            <a:ext cx="8070600" cy="3801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public</a:t>
            </a:r>
            <a:r>
              <a:rPr lang="en" sz="1000">
                <a:solidFill>
                  <a:schemeClr val="dk1"/>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class</a:t>
            </a:r>
            <a:r>
              <a:rPr lang="en" sz="1000">
                <a:solidFill>
                  <a:schemeClr val="dk1"/>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MemberTest</a:t>
            </a:r>
            <a:r>
              <a:rPr lang="en" sz="1000">
                <a:solidFill>
                  <a:schemeClr val="dk1"/>
                </a:solidFill>
                <a:highlight>
                  <a:srgbClr val="FFFFFF"/>
                </a:highlight>
                <a:latin typeface="Courier New"/>
                <a:ea typeface="Courier New"/>
                <a:cs typeface="Courier New"/>
                <a:sym typeface="Courier New"/>
              </a:rPr>
              <a:t> {</a:t>
            </a:r>
            <a:endParaRPr sz="10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private</a:t>
            </a:r>
            <a:r>
              <a:rPr lang="en" sz="1000">
                <a:solidFill>
                  <a:schemeClr val="dk1"/>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PublicSecurityProxy</a:t>
            </a:r>
            <a:r>
              <a:rPr lang="en" sz="1000">
                <a:solidFill>
                  <a:schemeClr val="dk1"/>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securityService</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private</a:t>
            </a:r>
            <a:r>
              <a:rPr lang="en" sz="1000">
                <a:solidFill>
                  <a:schemeClr val="dk1"/>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MemberService</a:t>
            </a:r>
            <a:r>
              <a:rPr lang="en" sz="1000">
                <a:solidFill>
                  <a:schemeClr val="dk1"/>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service</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Before</a:t>
            </a:r>
            <a:endParaRPr sz="1000">
              <a:solidFill>
                <a:srgbClr val="267F99"/>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public</a:t>
            </a:r>
            <a:r>
              <a:rPr lang="en" sz="1000">
                <a:solidFill>
                  <a:schemeClr val="dk1"/>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void</a:t>
            </a:r>
            <a:r>
              <a:rPr lang="en" sz="1000">
                <a:solidFill>
                  <a:schemeClr val="dk1"/>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setUp</a:t>
            </a:r>
            <a:r>
              <a:rPr lang="en" sz="1000">
                <a:solidFill>
                  <a:schemeClr val="dk1"/>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throws</a:t>
            </a:r>
            <a:r>
              <a:rPr lang="en" sz="1000">
                <a:solidFill>
                  <a:schemeClr val="dk1"/>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Exception</a:t>
            </a:r>
            <a:r>
              <a:rPr lang="en" sz="1000">
                <a:solidFill>
                  <a:schemeClr val="dk1"/>
                </a:solidFill>
                <a:highlight>
                  <a:srgbClr val="FFFFFF"/>
                </a:highlight>
                <a:latin typeface="Courier New"/>
                <a:ea typeface="Courier New"/>
                <a:cs typeface="Courier New"/>
                <a:sym typeface="Courier New"/>
              </a:rPr>
              <a:t> {</a:t>
            </a:r>
            <a:endParaRPr sz="10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           securityService = </a:t>
            </a:r>
            <a:r>
              <a:rPr lang="en" sz="1000">
                <a:solidFill>
                  <a:srgbClr val="795E26"/>
                </a:solidFill>
                <a:highlight>
                  <a:srgbClr val="FFFFFF"/>
                </a:highlight>
                <a:latin typeface="Courier New"/>
                <a:ea typeface="Courier New"/>
                <a:cs typeface="Courier New"/>
                <a:sym typeface="Courier New"/>
              </a:rPr>
              <a:t>mock</a:t>
            </a:r>
            <a:r>
              <a:rPr lang="en" sz="1000">
                <a:solidFill>
                  <a:schemeClr val="dk1"/>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PublicSecurityProxy</a:t>
            </a:r>
            <a:r>
              <a:rPr lang="en" sz="1000">
                <a:solidFill>
                  <a:schemeClr val="dk1"/>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class</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           service = </a:t>
            </a:r>
            <a:r>
              <a:rPr lang="en" sz="1000">
                <a:solidFill>
                  <a:srgbClr val="AF00DB"/>
                </a:solidFill>
                <a:highlight>
                  <a:srgbClr val="FFFFFF"/>
                </a:highlight>
                <a:latin typeface="Courier New"/>
                <a:ea typeface="Courier New"/>
                <a:cs typeface="Courier New"/>
                <a:sym typeface="Courier New"/>
              </a:rPr>
              <a:t>new</a:t>
            </a:r>
            <a:r>
              <a:rPr lang="en" sz="1000">
                <a:solidFill>
                  <a:schemeClr val="dk1"/>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MemberService</a:t>
            </a:r>
            <a:r>
              <a:rPr lang="en" sz="1000">
                <a:solidFill>
                  <a:schemeClr val="dk1"/>
                </a:solidFill>
                <a:highlight>
                  <a:srgbClr val="FFFFFF"/>
                </a:highlight>
                <a:latin typeface="Courier New"/>
                <a:ea typeface="Courier New"/>
                <a:cs typeface="Courier New"/>
                <a:sym typeface="Courier New"/>
              </a:rPr>
              <a:t>(securityService);</a:t>
            </a:r>
            <a:endParaRPr sz="10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       }</a:t>
            </a:r>
            <a:endParaRPr sz="10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After</a:t>
            </a:r>
            <a:endParaRPr sz="1000">
              <a:solidFill>
                <a:srgbClr val="267F99"/>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public</a:t>
            </a:r>
            <a:r>
              <a:rPr lang="en" sz="1000">
                <a:solidFill>
                  <a:schemeClr val="dk1"/>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void</a:t>
            </a:r>
            <a:r>
              <a:rPr lang="en" sz="1000">
                <a:solidFill>
                  <a:schemeClr val="dk1"/>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tearDown</a:t>
            </a:r>
            <a:r>
              <a:rPr lang="en" sz="1000">
                <a:solidFill>
                  <a:schemeClr val="dk1"/>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throws</a:t>
            </a:r>
            <a:r>
              <a:rPr lang="en" sz="1000">
                <a:solidFill>
                  <a:schemeClr val="dk1"/>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Exception</a:t>
            </a:r>
            <a:r>
              <a:rPr lang="en" sz="1000">
                <a:solidFill>
                  <a:schemeClr val="dk1"/>
                </a:solidFill>
                <a:highlight>
                  <a:srgbClr val="FFFFFF"/>
                </a:highlight>
                <a:latin typeface="Courier New"/>
                <a:ea typeface="Courier New"/>
                <a:cs typeface="Courier New"/>
                <a:sym typeface="Courier New"/>
              </a:rPr>
              <a:t> {</a:t>
            </a:r>
            <a:endParaRPr sz="10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           </a:t>
            </a:r>
            <a:r>
              <a:rPr lang="en" sz="1000">
                <a:solidFill>
                  <a:srgbClr val="008000"/>
                </a:solidFill>
                <a:highlight>
                  <a:srgbClr val="FFFFFF"/>
                </a:highlight>
                <a:latin typeface="Courier New"/>
                <a:ea typeface="Courier New"/>
                <a:cs typeface="Courier New"/>
                <a:sym typeface="Courier New"/>
              </a:rPr>
              <a:t>//</a:t>
            </a:r>
            <a:endParaRPr sz="10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       }</a:t>
            </a:r>
            <a:endParaRPr sz="10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       </a:t>
            </a:r>
            <a:r>
              <a:rPr lang="en" sz="1000">
                <a:solidFill>
                  <a:srgbClr val="008000"/>
                </a:solidFill>
                <a:highlight>
                  <a:srgbClr val="FFFFFF"/>
                </a:highlight>
                <a:latin typeface="Courier New"/>
                <a:ea typeface="Courier New"/>
                <a:cs typeface="Courier New"/>
                <a:sym typeface="Courier New"/>
              </a:rPr>
              <a:t>//</a:t>
            </a:r>
            <a:endParaRPr sz="10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   }</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6"/>
          <p:cNvSpPr txBox="1"/>
          <p:nvPr/>
        </p:nvSpPr>
        <p:spPr>
          <a:xfrm>
            <a:off x="509550" y="229730"/>
            <a:ext cx="8007300" cy="5496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3200">
                <a:solidFill>
                  <a:srgbClr val="313231"/>
                </a:solidFill>
              </a:rPr>
              <a:t>测试金字塔</a:t>
            </a:r>
            <a:endParaRPr sz="3200">
              <a:solidFill>
                <a:srgbClr val="313231"/>
              </a:solidFill>
            </a:endParaRPr>
          </a:p>
        </p:txBody>
      </p:sp>
      <p:cxnSp>
        <p:nvCxnSpPr>
          <p:cNvPr id="308" name="Google Shape;308;p16"/>
          <p:cNvCxnSpPr/>
          <p:nvPr/>
        </p:nvCxnSpPr>
        <p:spPr>
          <a:xfrm>
            <a:off x="842825" y="477075"/>
            <a:ext cx="0" cy="4666500"/>
          </a:xfrm>
          <a:prstGeom prst="straightConnector1">
            <a:avLst/>
          </a:prstGeom>
          <a:noFill/>
          <a:ln cap="flat" cmpd="sng" w="9525">
            <a:solidFill>
              <a:srgbClr val="000000"/>
            </a:solidFill>
            <a:prstDash val="solid"/>
            <a:miter lim="800000"/>
            <a:headEnd len="med" w="med" type="none"/>
            <a:tailEnd len="med" w="med" type="stealth"/>
          </a:ln>
        </p:spPr>
      </p:cxnSp>
      <p:sp>
        <p:nvSpPr>
          <p:cNvPr id="309" name="Google Shape;309;p16"/>
          <p:cNvSpPr txBox="1"/>
          <p:nvPr/>
        </p:nvSpPr>
        <p:spPr>
          <a:xfrm>
            <a:off x="427025" y="1920399"/>
            <a:ext cx="415800" cy="109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500" u="none" cap="none" strike="noStrike">
                <a:solidFill>
                  <a:srgbClr val="000000"/>
                </a:solidFill>
                <a:latin typeface="Arial"/>
                <a:ea typeface="Arial"/>
                <a:cs typeface="Arial"/>
                <a:sym typeface="Arial"/>
              </a:rPr>
              <a:t>效率更高</a:t>
            </a:r>
            <a:endParaRPr sz="1100"/>
          </a:p>
        </p:txBody>
      </p:sp>
      <p:sp>
        <p:nvSpPr>
          <p:cNvPr id="310" name="Google Shape;310;p16"/>
          <p:cNvSpPr txBox="1"/>
          <p:nvPr/>
        </p:nvSpPr>
        <p:spPr>
          <a:xfrm>
            <a:off x="427025" y="3292651"/>
            <a:ext cx="415800" cy="1582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500" u="none" cap="none" strike="noStrike">
                <a:solidFill>
                  <a:srgbClr val="000000"/>
                </a:solidFill>
                <a:latin typeface="Arial"/>
                <a:ea typeface="Arial"/>
                <a:cs typeface="Arial"/>
                <a:sym typeface="Arial"/>
              </a:rPr>
              <a:t>缺陷更易定位</a:t>
            </a:r>
            <a:endParaRPr sz="1100"/>
          </a:p>
        </p:txBody>
      </p:sp>
      <p:cxnSp>
        <p:nvCxnSpPr>
          <p:cNvPr id="311" name="Google Shape;311;p16"/>
          <p:cNvCxnSpPr/>
          <p:nvPr/>
        </p:nvCxnSpPr>
        <p:spPr>
          <a:xfrm>
            <a:off x="1089400" y="500925"/>
            <a:ext cx="0" cy="4642500"/>
          </a:xfrm>
          <a:prstGeom prst="straightConnector1">
            <a:avLst/>
          </a:prstGeom>
          <a:noFill/>
          <a:ln cap="flat" cmpd="sng" w="9525">
            <a:solidFill>
              <a:srgbClr val="000000"/>
            </a:solidFill>
            <a:prstDash val="solid"/>
            <a:miter lim="800000"/>
            <a:headEnd len="med" w="med" type="stealth"/>
            <a:tailEnd len="med" w="med" type="none"/>
          </a:ln>
        </p:spPr>
      </p:cxnSp>
      <p:sp>
        <p:nvSpPr>
          <p:cNvPr id="312" name="Google Shape;312;p16"/>
          <p:cNvSpPr txBox="1"/>
          <p:nvPr/>
        </p:nvSpPr>
        <p:spPr>
          <a:xfrm>
            <a:off x="1089400" y="3499425"/>
            <a:ext cx="415800" cy="1582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500" u="none" cap="none" strike="noStrike">
                <a:solidFill>
                  <a:srgbClr val="000000"/>
                </a:solidFill>
                <a:latin typeface="Arial"/>
                <a:ea typeface="Arial"/>
                <a:cs typeface="Arial"/>
                <a:sym typeface="Arial"/>
              </a:rPr>
              <a:t>反映真实需求</a:t>
            </a:r>
            <a:endParaRPr sz="1100"/>
          </a:p>
        </p:txBody>
      </p:sp>
      <p:sp>
        <p:nvSpPr>
          <p:cNvPr id="313" name="Google Shape;313;p16"/>
          <p:cNvSpPr txBox="1"/>
          <p:nvPr/>
        </p:nvSpPr>
        <p:spPr>
          <a:xfrm>
            <a:off x="1089400" y="599000"/>
            <a:ext cx="415800" cy="1582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500" u="none" cap="none" strike="noStrike">
                <a:solidFill>
                  <a:srgbClr val="000000"/>
                </a:solidFill>
                <a:latin typeface="Arial"/>
                <a:ea typeface="Arial"/>
                <a:cs typeface="Arial"/>
                <a:sym typeface="Arial"/>
              </a:rPr>
              <a:t>更加接近业务</a:t>
            </a:r>
            <a:endParaRPr sz="1100"/>
          </a:p>
        </p:txBody>
      </p:sp>
      <p:sp>
        <p:nvSpPr>
          <p:cNvPr id="314" name="Google Shape;314;p16"/>
          <p:cNvSpPr txBox="1"/>
          <p:nvPr/>
        </p:nvSpPr>
        <p:spPr>
          <a:xfrm>
            <a:off x="427025" y="548125"/>
            <a:ext cx="415800" cy="109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500" u="none" cap="none" strike="noStrike">
                <a:solidFill>
                  <a:srgbClr val="000000"/>
                </a:solidFill>
                <a:latin typeface="Arial"/>
                <a:ea typeface="Arial"/>
                <a:cs typeface="Arial"/>
                <a:sym typeface="Arial"/>
              </a:rPr>
              <a:t>成本更低</a:t>
            </a:r>
            <a:endParaRPr sz="1100"/>
          </a:p>
        </p:txBody>
      </p:sp>
      <p:pic>
        <p:nvPicPr>
          <p:cNvPr id="315" name="Google Shape;315;p16"/>
          <p:cNvPicPr preferRelativeResize="0"/>
          <p:nvPr/>
        </p:nvPicPr>
        <p:blipFill>
          <a:blip r:embed="rId3">
            <a:alphaModFix/>
          </a:blip>
          <a:stretch>
            <a:fillRect/>
          </a:stretch>
        </p:blipFill>
        <p:spPr>
          <a:xfrm>
            <a:off x="1425537" y="1533350"/>
            <a:ext cx="4036201" cy="3548875"/>
          </a:xfrm>
          <a:prstGeom prst="rect">
            <a:avLst/>
          </a:prstGeom>
          <a:noFill/>
          <a:ln>
            <a:noFill/>
          </a:ln>
        </p:spPr>
      </p:pic>
      <p:sp>
        <p:nvSpPr>
          <p:cNvPr id="316" name="Google Shape;316;p16"/>
          <p:cNvSpPr txBox="1"/>
          <p:nvPr/>
        </p:nvSpPr>
        <p:spPr>
          <a:xfrm>
            <a:off x="1089400" y="2350549"/>
            <a:ext cx="415800" cy="109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en" sz="1500"/>
              <a:t>运行更慢</a:t>
            </a:r>
            <a:endParaRPr sz="1100"/>
          </a:p>
        </p:txBody>
      </p:sp>
      <p:sp>
        <p:nvSpPr>
          <p:cNvPr id="317" name="Google Shape;317;p16"/>
          <p:cNvSpPr txBox="1"/>
          <p:nvPr/>
        </p:nvSpPr>
        <p:spPr>
          <a:xfrm>
            <a:off x="5303600" y="4175475"/>
            <a:ext cx="842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单元测试</a:t>
            </a:r>
            <a:endParaRPr sz="1200"/>
          </a:p>
        </p:txBody>
      </p:sp>
      <p:sp>
        <p:nvSpPr>
          <p:cNvPr id="318" name="Google Shape;318;p16"/>
          <p:cNvSpPr/>
          <p:nvPr/>
        </p:nvSpPr>
        <p:spPr>
          <a:xfrm>
            <a:off x="5416875" y="4535775"/>
            <a:ext cx="518100" cy="51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工具</a:t>
            </a:r>
            <a:endParaRPr sz="1000"/>
          </a:p>
        </p:txBody>
      </p:sp>
      <p:sp>
        <p:nvSpPr>
          <p:cNvPr id="319" name="Google Shape;319;p16"/>
          <p:cNvSpPr txBox="1"/>
          <p:nvPr/>
        </p:nvSpPr>
        <p:spPr>
          <a:xfrm>
            <a:off x="5894550" y="4517775"/>
            <a:ext cx="938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Junit/Mockito,  Quick/Nimble, </a:t>
            </a:r>
            <a:endParaRPr sz="700"/>
          </a:p>
          <a:p>
            <a:pPr indent="0" lvl="0" marL="0" rtl="0" algn="l">
              <a:spcBef>
                <a:spcPts val="0"/>
              </a:spcBef>
              <a:spcAft>
                <a:spcPts val="0"/>
              </a:spcAft>
              <a:buNone/>
            </a:pPr>
            <a:r>
              <a:rPr lang="en" sz="700"/>
              <a:t>Enzyme, mocha…</a:t>
            </a:r>
            <a:endParaRPr sz="700"/>
          </a:p>
        </p:txBody>
      </p:sp>
      <p:sp>
        <p:nvSpPr>
          <p:cNvPr id="320" name="Google Shape;320;p16"/>
          <p:cNvSpPr/>
          <p:nvPr/>
        </p:nvSpPr>
        <p:spPr>
          <a:xfrm>
            <a:off x="6702275" y="4544775"/>
            <a:ext cx="601200" cy="51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关注点</a:t>
            </a:r>
            <a:endParaRPr sz="1000"/>
          </a:p>
        </p:txBody>
      </p:sp>
      <p:sp>
        <p:nvSpPr>
          <p:cNvPr id="321" name="Google Shape;321;p16"/>
          <p:cNvSpPr txBox="1"/>
          <p:nvPr/>
        </p:nvSpPr>
        <p:spPr>
          <a:xfrm>
            <a:off x="7303475" y="4603725"/>
            <a:ext cx="5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业务逻辑</a:t>
            </a:r>
            <a:br>
              <a:rPr lang="en" sz="700"/>
            </a:br>
            <a:r>
              <a:rPr lang="en" sz="700"/>
              <a:t>的正确性</a:t>
            </a:r>
            <a:endParaRPr sz="700"/>
          </a:p>
        </p:txBody>
      </p:sp>
      <p:sp>
        <p:nvSpPr>
          <p:cNvPr id="322" name="Google Shape;322;p16"/>
          <p:cNvSpPr/>
          <p:nvPr/>
        </p:nvSpPr>
        <p:spPr>
          <a:xfrm>
            <a:off x="8082300" y="4544775"/>
            <a:ext cx="601200" cy="51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特点</a:t>
            </a:r>
            <a:endParaRPr sz="1000"/>
          </a:p>
        </p:txBody>
      </p:sp>
      <p:sp>
        <p:nvSpPr>
          <p:cNvPr id="323" name="Google Shape;323;p16"/>
          <p:cNvSpPr txBox="1"/>
          <p:nvPr/>
        </p:nvSpPr>
        <p:spPr>
          <a:xfrm>
            <a:off x="8639125" y="4549875"/>
            <a:ext cx="552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迅速、灵活、快速反馈</a:t>
            </a:r>
            <a:endParaRPr sz="700"/>
          </a:p>
        </p:txBody>
      </p:sp>
      <p:sp>
        <p:nvSpPr>
          <p:cNvPr id="324" name="Google Shape;324;p16"/>
          <p:cNvSpPr txBox="1"/>
          <p:nvPr/>
        </p:nvSpPr>
        <p:spPr>
          <a:xfrm>
            <a:off x="5303600" y="3184875"/>
            <a:ext cx="842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集成</a:t>
            </a:r>
            <a:r>
              <a:rPr lang="en" sz="1200"/>
              <a:t>测试</a:t>
            </a:r>
            <a:endParaRPr sz="1200"/>
          </a:p>
        </p:txBody>
      </p:sp>
      <p:sp>
        <p:nvSpPr>
          <p:cNvPr id="325" name="Google Shape;325;p16"/>
          <p:cNvSpPr/>
          <p:nvPr/>
        </p:nvSpPr>
        <p:spPr>
          <a:xfrm>
            <a:off x="5416875" y="3545175"/>
            <a:ext cx="518100" cy="51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工具</a:t>
            </a:r>
            <a:endParaRPr sz="1000"/>
          </a:p>
        </p:txBody>
      </p:sp>
      <p:sp>
        <p:nvSpPr>
          <p:cNvPr id="326" name="Google Shape;326;p16"/>
          <p:cNvSpPr txBox="1"/>
          <p:nvPr/>
        </p:nvSpPr>
        <p:spPr>
          <a:xfrm>
            <a:off x="5894550" y="3613125"/>
            <a:ext cx="93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JMeter, Pact, Rest-assured…</a:t>
            </a:r>
            <a:endParaRPr sz="700"/>
          </a:p>
        </p:txBody>
      </p:sp>
      <p:sp>
        <p:nvSpPr>
          <p:cNvPr id="327" name="Google Shape;327;p16"/>
          <p:cNvSpPr/>
          <p:nvPr/>
        </p:nvSpPr>
        <p:spPr>
          <a:xfrm>
            <a:off x="6702275" y="3554175"/>
            <a:ext cx="601200" cy="51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关注点</a:t>
            </a:r>
            <a:endParaRPr sz="1000"/>
          </a:p>
        </p:txBody>
      </p:sp>
      <p:sp>
        <p:nvSpPr>
          <p:cNvPr id="328" name="Google Shape;328;p16"/>
          <p:cNvSpPr txBox="1"/>
          <p:nvPr/>
        </p:nvSpPr>
        <p:spPr>
          <a:xfrm>
            <a:off x="7303475" y="3545175"/>
            <a:ext cx="778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所有与外部依赖的集成点，关注服务边界</a:t>
            </a:r>
            <a:endParaRPr sz="700"/>
          </a:p>
        </p:txBody>
      </p:sp>
      <p:sp>
        <p:nvSpPr>
          <p:cNvPr id="329" name="Google Shape;329;p16"/>
          <p:cNvSpPr/>
          <p:nvPr/>
        </p:nvSpPr>
        <p:spPr>
          <a:xfrm>
            <a:off x="8082300" y="3554175"/>
            <a:ext cx="601200" cy="51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特点</a:t>
            </a:r>
            <a:endParaRPr sz="1000"/>
          </a:p>
        </p:txBody>
      </p:sp>
      <p:sp>
        <p:nvSpPr>
          <p:cNvPr id="330" name="Google Shape;330;p16"/>
          <p:cNvSpPr txBox="1"/>
          <p:nvPr/>
        </p:nvSpPr>
        <p:spPr>
          <a:xfrm>
            <a:off x="8639125" y="3666975"/>
            <a:ext cx="552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⽩盒测试</a:t>
            </a:r>
            <a:endParaRPr sz="700"/>
          </a:p>
        </p:txBody>
      </p:sp>
      <p:sp>
        <p:nvSpPr>
          <p:cNvPr id="331" name="Google Shape;331;p16"/>
          <p:cNvSpPr txBox="1"/>
          <p:nvPr/>
        </p:nvSpPr>
        <p:spPr>
          <a:xfrm>
            <a:off x="5303600" y="2194275"/>
            <a:ext cx="842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界面</a:t>
            </a:r>
            <a:r>
              <a:rPr lang="en" sz="1200"/>
              <a:t>测试</a:t>
            </a:r>
            <a:endParaRPr sz="1200"/>
          </a:p>
        </p:txBody>
      </p:sp>
      <p:sp>
        <p:nvSpPr>
          <p:cNvPr id="332" name="Google Shape;332;p16"/>
          <p:cNvSpPr/>
          <p:nvPr/>
        </p:nvSpPr>
        <p:spPr>
          <a:xfrm>
            <a:off x="5416875" y="2554575"/>
            <a:ext cx="518100" cy="51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工具</a:t>
            </a:r>
            <a:endParaRPr sz="1000"/>
          </a:p>
        </p:txBody>
      </p:sp>
      <p:sp>
        <p:nvSpPr>
          <p:cNvPr id="333" name="Google Shape;333;p16"/>
          <p:cNvSpPr txBox="1"/>
          <p:nvPr/>
        </p:nvSpPr>
        <p:spPr>
          <a:xfrm>
            <a:off x="5939025" y="2568675"/>
            <a:ext cx="731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Cucumber,Selenium,BrowserStack…</a:t>
            </a:r>
            <a:endParaRPr sz="700"/>
          </a:p>
        </p:txBody>
      </p:sp>
      <p:sp>
        <p:nvSpPr>
          <p:cNvPr id="334" name="Google Shape;334;p16"/>
          <p:cNvSpPr/>
          <p:nvPr/>
        </p:nvSpPr>
        <p:spPr>
          <a:xfrm>
            <a:off x="6702275" y="2563575"/>
            <a:ext cx="601200" cy="51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关注点</a:t>
            </a:r>
            <a:endParaRPr sz="1000"/>
          </a:p>
        </p:txBody>
      </p:sp>
      <p:sp>
        <p:nvSpPr>
          <p:cNvPr id="335" name="Google Shape;335;p16"/>
          <p:cNvSpPr txBox="1"/>
          <p:nvPr/>
        </p:nvSpPr>
        <p:spPr>
          <a:xfrm>
            <a:off x="7303475" y="2568675"/>
            <a:ext cx="778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从⽤户视⻆关注功能流程的正确性</a:t>
            </a:r>
            <a:endParaRPr sz="700"/>
          </a:p>
        </p:txBody>
      </p:sp>
      <p:sp>
        <p:nvSpPr>
          <p:cNvPr id="336" name="Google Shape;336;p16"/>
          <p:cNvSpPr/>
          <p:nvPr/>
        </p:nvSpPr>
        <p:spPr>
          <a:xfrm>
            <a:off x="8082300" y="2563575"/>
            <a:ext cx="601200" cy="51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特点</a:t>
            </a:r>
            <a:endParaRPr sz="1000"/>
          </a:p>
        </p:txBody>
      </p:sp>
      <p:sp>
        <p:nvSpPr>
          <p:cNvPr id="337" name="Google Shape;337;p16"/>
          <p:cNvSpPr txBox="1"/>
          <p:nvPr/>
        </p:nvSpPr>
        <p:spPr>
          <a:xfrm>
            <a:off x="8639125" y="2568675"/>
            <a:ext cx="552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真实⽤户使⽤流程测试</a:t>
            </a:r>
            <a:endParaRPr sz="700"/>
          </a:p>
        </p:txBody>
      </p:sp>
      <p:sp>
        <p:nvSpPr>
          <p:cNvPr id="338" name="Google Shape;338;p16"/>
          <p:cNvSpPr txBox="1"/>
          <p:nvPr/>
        </p:nvSpPr>
        <p:spPr>
          <a:xfrm>
            <a:off x="5303600" y="1203675"/>
            <a:ext cx="100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探索性</a:t>
            </a:r>
            <a:r>
              <a:rPr lang="en" sz="1200"/>
              <a:t>测试</a:t>
            </a:r>
            <a:endParaRPr sz="1200"/>
          </a:p>
        </p:txBody>
      </p:sp>
      <p:sp>
        <p:nvSpPr>
          <p:cNvPr id="339" name="Google Shape;339;p16"/>
          <p:cNvSpPr/>
          <p:nvPr/>
        </p:nvSpPr>
        <p:spPr>
          <a:xfrm>
            <a:off x="5416875" y="1563975"/>
            <a:ext cx="518100" cy="51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工具</a:t>
            </a:r>
            <a:endParaRPr sz="1000"/>
          </a:p>
        </p:txBody>
      </p:sp>
      <p:sp>
        <p:nvSpPr>
          <p:cNvPr id="340" name="Google Shape;340;p16"/>
          <p:cNvSpPr txBox="1"/>
          <p:nvPr/>
        </p:nvSpPr>
        <p:spPr>
          <a:xfrm>
            <a:off x="5915313" y="1524225"/>
            <a:ext cx="77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LoadRunner, webpagetest, </a:t>
            </a:r>
            <a:endParaRPr sz="700"/>
          </a:p>
          <a:p>
            <a:pPr indent="0" lvl="0" marL="0" rtl="0" algn="l">
              <a:spcBef>
                <a:spcPts val="0"/>
              </a:spcBef>
              <a:spcAft>
                <a:spcPts val="0"/>
              </a:spcAft>
              <a:buNone/>
            </a:pPr>
            <a:r>
              <a:rPr lang="en" sz="700"/>
              <a:t>Gatling, litmus…</a:t>
            </a:r>
            <a:endParaRPr sz="700"/>
          </a:p>
        </p:txBody>
      </p:sp>
      <p:sp>
        <p:nvSpPr>
          <p:cNvPr id="341" name="Google Shape;341;p16"/>
          <p:cNvSpPr/>
          <p:nvPr/>
        </p:nvSpPr>
        <p:spPr>
          <a:xfrm>
            <a:off x="6702275" y="1572975"/>
            <a:ext cx="601200" cy="51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关注点</a:t>
            </a:r>
            <a:endParaRPr sz="1000"/>
          </a:p>
        </p:txBody>
      </p:sp>
      <p:sp>
        <p:nvSpPr>
          <p:cNvPr id="342" name="Google Shape;342;p16"/>
          <p:cNvSpPr txBox="1"/>
          <p:nvPr/>
        </p:nvSpPr>
        <p:spPr>
          <a:xfrm>
            <a:off x="7303475" y="1592175"/>
            <a:ext cx="778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特殊场景，特殊机型，⽤户体验…...</a:t>
            </a:r>
            <a:endParaRPr sz="700"/>
          </a:p>
        </p:txBody>
      </p:sp>
      <p:sp>
        <p:nvSpPr>
          <p:cNvPr id="343" name="Google Shape;343;p16"/>
          <p:cNvSpPr/>
          <p:nvPr/>
        </p:nvSpPr>
        <p:spPr>
          <a:xfrm>
            <a:off x="8082300" y="1572975"/>
            <a:ext cx="601200" cy="51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特点</a:t>
            </a:r>
            <a:endParaRPr sz="1000"/>
          </a:p>
        </p:txBody>
      </p:sp>
      <p:sp>
        <p:nvSpPr>
          <p:cNvPr id="344" name="Google Shape;344;p16"/>
          <p:cNvSpPr txBox="1"/>
          <p:nvPr/>
        </p:nvSpPr>
        <p:spPr>
          <a:xfrm>
            <a:off x="8639125" y="1685775"/>
            <a:ext cx="552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⿊盒测试</a:t>
            </a:r>
            <a:endParaRPr sz="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7"/>
          <p:cNvSpPr txBox="1"/>
          <p:nvPr>
            <p:ph type="title"/>
          </p:nvPr>
        </p:nvSpPr>
        <p:spPr>
          <a:xfrm>
            <a:off x="533400" y="363140"/>
            <a:ext cx="8007300" cy="7251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a:t>什么是“单元”</a:t>
            </a:r>
            <a:endParaRPr/>
          </a:p>
        </p:txBody>
      </p:sp>
      <p:pic>
        <p:nvPicPr>
          <p:cNvPr id="350" name="Google Shape;350;p17"/>
          <p:cNvPicPr preferRelativeResize="0"/>
          <p:nvPr/>
        </p:nvPicPr>
        <p:blipFill>
          <a:blip r:embed="rId3">
            <a:alphaModFix/>
          </a:blip>
          <a:stretch>
            <a:fillRect/>
          </a:stretch>
        </p:blipFill>
        <p:spPr>
          <a:xfrm>
            <a:off x="152400" y="1697840"/>
            <a:ext cx="8839200" cy="2472414"/>
          </a:xfrm>
          <a:prstGeom prst="rect">
            <a:avLst/>
          </a:prstGeom>
          <a:noFill/>
          <a:ln>
            <a:noFill/>
          </a:ln>
        </p:spPr>
      </p:pic>
      <p:sp>
        <p:nvSpPr>
          <p:cNvPr id="351" name="Google Shape;351;p17"/>
          <p:cNvSpPr txBox="1"/>
          <p:nvPr/>
        </p:nvSpPr>
        <p:spPr>
          <a:xfrm>
            <a:off x="822950" y="4380450"/>
            <a:ext cx="152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社交型单元测试</a:t>
            </a:r>
            <a:endParaRPr>
              <a:latin typeface="Nunito"/>
              <a:ea typeface="Nunito"/>
              <a:cs typeface="Nunito"/>
              <a:sym typeface="Nunito"/>
            </a:endParaRPr>
          </a:p>
        </p:txBody>
      </p:sp>
      <p:sp>
        <p:nvSpPr>
          <p:cNvPr id="352" name="Google Shape;352;p17"/>
          <p:cNvSpPr txBox="1"/>
          <p:nvPr/>
        </p:nvSpPr>
        <p:spPr>
          <a:xfrm>
            <a:off x="5203650" y="4380450"/>
            <a:ext cx="152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孤立型单元测试</a:t>
            </a:r>
            <a:endParaRPr>
              <a:latin typeface="Nunito"/>
              <a:ea typeface="Nunito"/>
              <a:cs typeface="Nunito"/>
              <a:sym typeface="Nunito"/>
            </a:endParaRPr>
          </a:p>
        </p:txBody>
      </p:sp>
      <p:sp>
        <p:nvSpPr>
          <p:cNvPr id="353" name="Google Shape;353;p17"/>
          <p:cNvSpPr txBox="1"/>
          <p:nvPr/>
        </p:nvSpPr>
        <p:spPr>
          <a:xfrm>
            <a:off x="3029375" y="1017800"/>
            <a:ext cx="1844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Nunito"/>
                <a:ea typeface="Nunito"/>
                <a:cs typeface="Nunito"/>
                <a:sym typeface="Nunito"/>
              </a:rPr>
              <a:t>最小可测试部件</a:t>
            </a:r>
            <a:endParaRPr b="1" sz="160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8"/>
          <p:cNvSpPr txBox="1"/>
          <p:nvPr>
            <p:ph type="title"/>
          </p:nvPr>
        </p:nvSpPr>
        <p:spPr>
          <a:xfrm>
            <a:off x="533400" y="363140"/>
            <a:ext cx="8007300" cy="7251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a:t>什么是“测试”</a:t>
            </a:r>
            <a:endParaRPr/>
          </a:p>
        </p:txBody>
      </p:sp>
      <p:sp>
        <p:nvSpPr>
          <p:cNvPr id="359" name="Google Shape;359;p18"/>
          <p:cNvSpPr txBox="1"/>
          <p:nvPr/>
        </p:nvSpPr>
        <p:spPr>
          <a:xfrm>
            <a:off x="533400" y="1017750"/>
            <a:ext cx="170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GIVEN/ARRANGE</a:t>
            </a:r>
            <a:endParaRPr/>
          </a:p>
        </p:txBody>
      </p:sp>
      <p:sp>
        <p:nvSpPr>
          <p:cNvPr id="360" name="Google Shape;360;p18"/>
          <p:cNvSpPr txBox="1"/>
          <p:nvPr/>
        </p:nvSpPr>
        <p:spPr>
          <a:xfrm>
            <a:off x="533400" y="2450313"/>
            <a:ext cx="170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WHEN/ACT</a:t>
            </a:r>
            <a:endParaRPr/>
          </a:p>
        </p:txBody>
      </p:sp>
      <p:sp>
        <p:nvSpPr>
          <p:cNvPr id="361" name="Google Shape;361;p18"/>
          <p:cNvSpPr txBox="1"/>
          <p:nvPr/>
        </p:nvSpPr>
        <p:spPr>
          <a:xfrm>
            <a:off x="533400" y="3882900"/>
            <a:ext cx="170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THEN/ASSERT</a:t>
            </a:r>
            <a:endParaRPr/>
          </a:p>
        </p:txBody>
      </p:sp>
      <p:cxnSp>
        <p:nvCxnSpPr>
          <p:cNvPr id="362" name="Google Shape;362;p18"/>
          <p:cNvCxnSpPr/>
          <p:nvPr/>
        </p:nvCxnSpPr>
        <p:spPr>
          <a:xfrm>
            <a:off x="508875" y="1622075"/>
            <a:ext cx="8221800" cy="0"/>
          </a:xfrm>
          <a:prstGeom prst="straightConnector1">
            <a:avLst/>
          </a:prstGeom>
          <a:noFill/>
          <a:ln cap="flat" cmpd="sng" w="9525">
            <a:solidFill>
              <a:schemeClr val="dk2"/>
            </a:solidFill>
            <a:prstDash val="solid"/>
            <a:round/>
            <a:headEnd len="med" w="med" type="none"/>
            <a:tailEnd len="med" w="med" type="none"/>
          </a:ln>
        </p:spPr>
      </p:cxnSp>
      <p:cxnSp>
        <p:nvCxnSpPr>
          <p:cNvPr id="363" name="Google Shape;363;p18"/>
          <p:cNvCxnSpPr/>
          <p:nvPr/>
        </p:nvCxnSpPr>
        <p:spPr>
          <a:xfrm>
            <a:off x="461100" y="3181850"/>
            <a:ext cx="8221800" cy="0"/>
          </a:xfrm>
          <a:prstGeom prst="straightConnector1">
            <a:avLst/>
          </a:prstGeom>
          <a:noFill/>
          <a:ln cap="flat" cmpd="sng" w="9525">
            <a:solidFill>
              <a:schemeClr val="dk2"/>
            </a:solidFill>
            <a:prstDash val="solid"/>
            <a:round/>
            <a:headEnd len="med" w="med" type="none"/>
            <a:tailEnd len="med" w="med" type="none"/>
          </a:ln>
        </p:spPr>
      </p:cxnSp>
      <p:pic>
        <p:nvPicPr>
          <p:cNvPr id="364" name="Google Shape;364;p18"/>
          <p:cNvPicPr preferRelativeResize="0"/>
          <p:nvPr/>
        </p:nvPicPr>
        <p:blipFill>
          <a:blip r:embed="rId3">
            <a:alphaModFix/>
          </a:blip>
          <a:stretch>
            <a:fillRect/>
          </a:stretch>
        </p:blipFill>
        <p:spPr>
          <a:xfrm>
            <a:off x="4201383" y="363150"/>
            <a:ext cx="1204229" cy="1214250"/>
          </a:xfrm>
          <a:prstGeom prst="rect">
            <a:avLst/>
          </a:prstGeom>
          <a:noFill/>
          <a:ln>
            <a:noFill/>
          </a:ln>
        </p:spPr>
      </p:pic>
      <p:pic>
        <p:nvPicPr>
          <p:cNvPr id="365" name="Google Shape;365;p18"/>
          <p:cNvPicPr preferRelativeResize="0"/>
          <p:nvPr/>
        </p:nvPicPr>
        <p:blipFill>
          <a:blip r:embed="rId4">
            <a:alphaModFix/>
          </a:blip>
          <a:stretch>
            <a:fillRect/>
          </a:stretch>
        </p:blipFill>
        <p:spPr>
          <a:xfrm>
            <a:off x="3597022" y="2371445"/>
            <a:ext cx="510678" cy="701100"/>
          </a:xfrm>
          <a:prstGeom prst="rect">
            <a:avLst/>
          </a:prstGeom>
          <a:noFill/>
          <a:ln>
            <a:noFill/>
          </a:ln>
        </p:spPr>
      </p:pic>
      <p:pic>
        <p:nvPicPr>
          <p:cNvPr id="366" name="Google Shape;366;p18"/>
          <p:cNvPicPr preferRelativeResize="0"/>
          <p:nvPr/>
        </p:nvPicPr>
        <p:blipFill>
          <a:blip r:embed="rId5">
            <a:alphaModFix/>
          </a:blip>
          <a:stretch>
            <a:fillRect/>
          </a:stretch>
        </p:blipFill>
        <p:spPr>
          <a:xfrm>
            <a:off x="4480334" y="2407232"/>
            <a:ext cx="646316" cy="629525"/>
          </a:xfrm>
          <a:prstGeom prst="rect">
            <a:avLst/>
          </a:prstGeom>
          <a:noFill/>
          <a:ln>
            <a:noFill/>
          </a:ln>
        </p:spPr>
      </p:pic>
      <p:pic>
        <p:nvPicPr>
          <p:cNvPr id="367" name="Google Shape;367;p18"/>
          <p:cNvPicPr preferRelativeResize="0"/>
          <p:nvPr/>
        </p:nvPicPr>
        <p:blipFill>
          <a:blip r:embed="rId6">
            <a:alphaModFix/>
          </a:blip>
          <a:stretch>
            <a:fillRect/>
          </a:stretch>
        </p:blipFill>
        <p:spPr>
          <a:xfrm>
            <a:off x="5390225" y="2278520"/>
            <a:ext cx="783275" cy="886968"/>
          </a:xfrm>
          <a:prstGeom prst="rect">
            <a:avLst/>
          </a:prstGeom>
          <a:noFill/>
          <a:ln>
            <a:noFill/>
          </a:ln>
        </p:spPr>
      </p:pic>
      <p:pic>
        <p:nvPicPr>
          <p:cNvPr id="368" name="Google Shape;368;p18"/>
          <p:cNvPicPr preferRelativeResize="0"/>
          <p:nvPr/>
        </p:nvPicPr>
        <p:blipFill>
          <a:blip r:embed="rId7">
            <a:alphaModFix/>
          </a:blip>
          <a:stretch>
            <a:fillRect/>
          </a:stretch>
        </p:blipFill>
        <p:spPr>
          <a:xfrm>
            <a:off x="2235000" y="3712909"/>
            <a:ext cx="1108050" cy="938216"/>
          </a:xfrm>
          <a:prstGeom prst="rect">
            <a:avLst/>
          </a:prstGeom>
          <a:noFill/>
          <a:ln>
            <a:noFill/>
          </a:ln>
        </p:spPr>
      </p:pic>
      <p:pic>
        <p:nvPicPr>
          <p:cNvPr id="369" name="Google Shape;369;p18"/>
          <p:cNvPicPr preferRelativeResize="0"/>
          <p:nvPr/>
        </p:nvPicPr>
        <p:blipFill>
          <a:blip r:embed="rId8">
            <a:alphaModFix/>
          </a:blip>
          <a:stretch>
            <a:fillRect/>
          </a:stretch>
        </p:blipFill>
        <p:spPr>
          <a:xfrm>
            <a:off x="3417422" y="4045063"/>
            <a:ext cx="690280" cy="192475"/>
          </a:xfrm>
          <a:prstGeom prst="rect">
            <a:avLst/>
          </a:prstGeom>
          <a:noFill/>
          <a:ln>
            <a:noFill/>
          </a:ln>
        </p:spPr>
      </p:pic>
      <p:pic>
        <p:nvPicPr>
          <p:cNvPr id="370" name="Google Shape;370;p18"/>
          <p:cNvPicPr preferRelativeResize="0"/>
          <p:nvPr/>
        </p:nvPicPr>
        <p:blipFill>
          <a:blip r:embed="rId9">
            <a:alphaModFix/>
          </a:blip>
          <a:stretch>
            <a:fillRect/>
          </a:stretch>
        </p:blipFill>
        <p:spPr>
          <a:xfrm>
            <a:off x="7572226" y="3738547"/>
            <a:ext cx="968487" cy="886950"/>
          </a:xfrm>
          <a:prstGeom prst="rect">
            <a:avLst/>
          </a:prstGeom>
          <a:noFill/>
          <a:ln>
            <a:noFill/>
          </a:ln>
        </p:spPr>
      </p:pic>
      <p:pic>
        <p:nvPicPr>
          <p:cNvPr id="371" name="Google Shape;371;p18"/>
          <p:cNvPicPr preferRelativeResize="0"/>
          <p:nvPr/>
        </p:nvPicPr>
        <p:blipFill>
          <a:blip r:embed="rId10">
            <a:alphaModFix/>
          </a:blip>
          <a:stretch>
            <a:fillRect/>
          </a:stretch>
        </p:blipFill>
        <p:spPr>
          <a:xfrm>
            <a:off x="6817512" y="4078352"/>
            <a:ext cx="646325" cy="207300"/>
          </a:xfrm>
          <a:prstGeom prst="rect">
            <a:avLst/>
          </a:prstGeom>
          <a:noFill/>
          <a:ln>
            <a:noFill/>
          </a:ln>
        </p:spPr>
      </p:pic>
      <p:pic>
        <p:nvPicPr>
          <p:cNvPr id="372" name="Google Shape;372;p18"/>
          <p:cNvPicPr preferRelativeResize="0"/>
          <p:nvPr/>
        </p:nvPicPr>
        <p:blipFill>
          <a:blip r:embed="rId7">
            <a:alphaModFix/>
          </a:blip>
          <a:stretch>
            <a:fillRect/>
          </a:stretch>
        </p:blipFill>
        <p:spPr>
          <a:xfrm>
            <a:off x="4143775" y="3712909"/>
            <a:ext cx="1108050" cy="938216"/>
          </a:xfrm>
          <a:prstGeom prst="rect">
            <a:avLst/>
          </a:prstGeom>
          <a:noFill/>
          <a:ln>
            <a:noFill/>
          </a:ln>
        </p:spPr>
      </p:pic>
      <p:pic>
        <p:nvPicPr>
          <p:cNvPr id="373" name="Google Shape;373;p18"/>
          <p:cNvPicPr preferRelativeResize="0"/>
          <p:nvPr/>
        </p:nvPicPr>
        <p:blipFill>
          <a:blip r:embed="rId7">
            <a:alphaModFix/>
          </a:blip>
          <a:stretch>
            <a:fillRect/>
          </a:stretch>
        </p:blipFill>
        <p:spPr>
          <a:xfrm>
            <a:off x="5640850" y="3712909"/>
            <a:ext cx="1108050" cy="938216"/>
          </a:xfrm>
          <a:prstGeom prst="rect">
            <a:avLst/>
          </a:prstGeom>
          <a:noFill/>
          <a:ln>
            <a:noFill/>
          </a:ln>
        </p:spPr>
      </p:pic>
      <p:sp>
        <p:nvSpPr>
          <p:cNvPr id="374" name="Google Shape;374;p18"/>
          <p:cNvSpPr txBox="1"/>
          <p:nvPr/>
        </p:nvSpPr>
        <p:spPr>
          <a:xfrm>
            <a:off x="2360175" y="4722675"/>
            <a:ext cx="857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Expected</a:t>
            </a:r>
            <a:endParaRPr sz="1200"/>
          </a:p>
        </p:txBody>
      </p:sp>
      <p:sp>
        <p:nvSpPr>
          <p:cNvPr id="375" name="Google Shape;375;p18"/>
          <p:cNvSpPr txBox="1"/>
          <p:nvPr/>
        </p:nvSpPr>
        <p:spPr>
          <a:xfrm>
            <a:off x="4268950" y="4741625"/>
            <a:ext cx="857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Actual</a:t>
            </a:r>
            <a:endParaRPr sz="1200"/>
          </a:p>
        </p:txBody>
      </p:sp>
      <p:sp>
        <p:nvSpPr>
          <p:cNvPr id="376" name="Google Shape;376;p18"/>
          <p:cNvSpPr txBox="1"/>
          <p:nvPr/>
        </p:nvSpPr>
        <p:spPr>
          <a:xfrm>
            <a:off x="5766025" y="4764275"/>
            <a:ext cx="857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Expected</a:t>
            </a:r>
            <a:endParaRPr sz="1200"/>
          </a:p>
        </p:txBody>
      </p:sp>
      <p:sp>
        <p:nvSpPr>
          <p:cNvPr id="377" name="Google Shape;377;p18"/>
          <p:cNvSpPr txBox="1"/>
          <p:nvPr/>
        </p:nvSpPr>
        <p:spPr>
          <a:xfrm>
            <a:off x="7627613" y="4764275"/>
            <a:ext cx="857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Actual</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19"/>
          <p:cNvSpPr txBox="1"/>
          <p:nvPr>
            <p:ph type="title"/>
          </p:nvPr>
        </p:nvSpPr>
        <p:spPr>
          <a:xfrm>
            <a:off x="533400" y="363147"/>
            <a:ext cx="8007300" cy="5274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a:t>什么是单元测试</a:t>
            </a:r>
            <a:endParaRPr/>
          </a:p>
        </p:txBody>
      </p:sp>
      <p:sp>
        <p:nvSpPr>
          <p:cNvPr id="383" name="Google Shape;383;p19"/>
          <p:cNvSpPr txBox="1"/>
          <p:nvPr/>
        </p:nvSpPr>
        <p:spPr>
          <a:xfrm>
            <a:off x="461550" y="890550"/>
            <a:ext cx="6098400" cy="4163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sz="1100">
                <a:solidFill>
                  <a:srgbClr val="0000FF"/>
                </a:solidFill>
                <a:highlight>
                  <a:srgbClr val="FFFFFF"/>
                </a:highlight>
                <a:latin typeface="Courier New"/>
                <a:ea typeface="Courier New"/>
                <a:cs typeface="Courier New"/>
                <a:sym typeface="Courier New"/>
              </a:rPr>
              <a:t>class</a:t>
            </a:r>
            <a:r>
              <a:rPr lang="en" sz="1100">
                <a:solidFill>
                  <a:schemeClr val="dk1"/>
                </a:solidFill>
                <a:highlight>
                  <a:srgbClr val="FFFFFF"/>
                </a:highlight>
                <a:latin typeface="Courier New"/>
                <a:ea typeface="Courier New"/>
                <a:cs typeface="Courier New"/>
                <a:sym typeface="Courier New"/>
              </a:rPr>
              <a:t> </a:t>
            </a:r>
            <a:r>
              <a:rPr lang="en" sz="1100">
                <a:solidFill>
                  <a:srgbClr val="267F99"/>
                </a:solidFill>
                <a:highlight>
                  <a:srgbClr val="FFFFFF"/>
                </a:highlight>
                <a:latin typeface="Courier New"/>
                <a:ea typeface="Courier New"/>
                <a:cs typeface="Courier New"/>
                <a:sym typeface="Courier New"/>
              </a:rPr>
              <a:t>DressMakerTest</a:t>
            </a:r>
            <a:r>
              <a:rPr lang="en"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highlight>
                  <a:srgbClr val="FFFFFF"/>
                </a:highlight>
                <a:latin typeface="Courier New"/>
                <a:ea typeface="Courier New"/>
                <a:cs typeface="Courier New"/>
                <a:sym typeface="Courier New"/>
              </a:rPr>
              <a:t>   @</a:t>
            </a:r>
            <a:r>
              <a:rPr lang="en" sz="1100">
                <a:solidFill>
                  <a:srgbClr val="267F99"/>
                </a:solidFill>
                <a:highlight>
                  <a:srgbClr val="FFFFFF"/>
                </a:highlight>
                <a:latin typeface="Courier New"/>
                <a:ea typeface="Courier New"/>
                <a:cs typeface="Courier New"/>
                <a:sym typeface="Courier New"/>
              </a:rPr>
              <a:t>Test</a:t>
            </a:r>
            <a:endParaRPr sz="1100">
              <a:solidFill>
                <a:srgbClr val="267F99"/>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public</a:t>
            </a:r>
            <a:r>
              <a:rPr lang="en" sz="1100">
                <a:solidFill>
                  <a:schemeClr val="dk1"/>
                </a:solidFill>
                <a:highlight>
                  <a:srgbClr val="FFFFFF"/>
                </a:highlight>
                <a:latin typeface="Courier New"/>
                <a:ea typeface="Courier New"/>
                <a:cs typeface="Courier New"/>
                <a:sym typeface="Courier New"/>
              </a:rPr>
              <a:t> </a:t>
            </a:r>
            <a:r>
              <a:rPr lang="en" sz="1100">
                <a:solidFill>
                  <a:srgbClr val="267F99"/>
                </a:solidFill>
                <a:highlight>
                  <a:srgbClr val="FFFFFF"/>
                </a:highlight>
                <a:latin typeface="Courier New"/>
                <a:ea typeface="Courier New"/>
                <a:cs typeface="Courier New"/>
                <a:sym typeface="Courier New"/>
              </a:rPr>
              <a:t>void</a:t>
            </a:r>
            <a:r>
              <a:rPr lang="en" sz="1100">
                <a:solidFill>
                  <a:schemeClr val="dk1"/>
                </a:solidFill>
                <a:highlight>
                  <a:srgbClr val="FFFFFF"/>
                </a:highlight>
                <a:latin typeface="Courier New"/>
                <a:ea typeface="Courier New"/>
                <a:cs typeface="Courier New"/>
                <a:sym typeface="Courier New"/>
              </a:rPr>
              <a:t> </a:t>
            </a:r>
            <a:r>
              <a:rPr lang="en" sz="1100">
                <a:solidFill>
                  <a:srgbClr val="795E26"/>
                </a:solidFill>
                <a:highlight>
                  <a:srgbClr val="FFFFFF"/>
                </a:highlight>
                <a:latin typeface="Courier New"/>
                <a:ea typeface="Courier New"/>
                <a:cs typeface="Courier New"/>
                <a:sym typeface="Courier New"/>
              </a:rPr>
              <a:t>should_tailor_to_a_T_shirt_when_given_a_sweater</a:t>
            </a:r>
            <a:r>
              <a:rPr lang="en"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1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highlight>
                  <a:srgbClr val="FFFFFF"/>
                </a:highlight>
                <a:latin typeface="Courier New"/>
                <a:ea typeface="Courier New"/>
                <a:cs typeface="Courier New"/>
                <a:sym typeface="Courier New"/>
              </a:rPr>
              <a:t>       </a:t>
            </a:r>
            <a:r>
              <a:rPr lang="en" sz="1100">
                <a:solidFill>
                  <a:srgbClr val="008000"/>
                </a:solidFill>
                <a:highlight>
                  <a:srgbClr val="FFFFFF"/>
                </a:highlight>
                <a:latin typeface="Courier New"/>
                <a:ea typeface="Courier New"/>
                <a:cs typeface="Courier New"/>
                <a:sym typeface="Courier New"/>
              </a:rPr>
              <a:t>//GIVEN</a:t>
            </a:r>
            <a:endParaRPr sz="11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highlight>
                  <a:srgbClr val="FFFFFF"/>
                </a:highlight>
                <a:latin typeface="Courier New"/>
                <a:ea typeface="Courier New"/>
                <a:cs typeface="Courier New"/>
                <a:sym typeface="Courier New"/>
              </a:rPr>
              <a:t>       </a:t>
            </a:r>
            <a:r>
              <a:rPr lang="en" sz="1100">
                <a:solidFill>
                  <a:srgbClr val="267F99"/>
                </a:solidFill>
                <a:highlight>
                  <a:srgbClr val="FFFFFF"/>
                </a:highlight>
                <a:latin typeface="Courier New"/>
                <a:ea typeface="Courier New"/>
                <a:cs typeface="Courier New"/>
                <a:sym typeface="Courier New"/>
              </a:rPr>
              <a:t>DressMaker</a:t>
            </a:r>
            <a:r>
              <a:rPr lang="en" sz="1100">
                <a:solidFill>
                  <a:schemeClr val="dk1"/>
                </a:solidFill>
                <a:highlight>
                  <a:srgbClr val="FFFFFF"/>
                </a:highlight>
                <a:latin typeface="Courier New"/>
                <a:ea typeface="Courier New"/>
                <a:cs typeface="Courier New"/>
                <a:sym typeface="Courier New"/>
              </a:rPr>
              <a:t> </a:t>
            </a:r>
            <a:r>
              <a:rPr lang="en" sz="1100">
                <a:solidFill>
                  <a:srgbClr val="001080"/>
                </a:solidFill>
                <a:highlight>
                  <a:srgbClr val="FFFFFF"/>
                </a:highlight>
                <a:latin typeface="Courier New"/>
                <a:ea typeface="Courier New"/>
                <a:cs typeface="Courier New"/>
                <a:sym typeface="Courier New"/>
              </a:rPr>
              <a:t>dressMaker</a:t>
            </a:r>
            <a:r>
              <a:rPr lang="en" sz="1100">
                <a:solidFill>
                  <a:schemeClr val="dk1"/>
                </a:solidFill>
                <a:highlight>
                  <a:srgbClr val="FFFFFF"/>
                </a:highlight>
                <a:latin typeface="Courier New"/>
                <a:ea typeface="Courier New"/>
                <a:cs typeface="Courier New"/>
                <a:sym typeface="Courier New"/>
              </a:rPr>
              <a:t> = </a:t>
            </a:r>
            <a:r>
              <a:rPr lang="en" sz="1100">
                <a:solidFill>
                  <a:srgbClr val="AF00DB"/>
                </a:solidFill>
                <a:highlight>
                  <a:srgbClr val="FFFFFF"/>
                </a:highlight>
                <a:latin typeface="Courier New"/>
                <a:ea typeface="Courier New"/>
                <a:cs typeface="Courier New"/>
                <a:sym typeface="Courier New"/>
              </a:rPr>
              <a:t>new</a:t>
            </a:r>
            <a:r>
              <a:rPr lang="en" sz="1100">
                <a:solidFill>
                  <a:schemeClr val="dk1"/>
                </a:solidFill>
                <a:highlight>
                  <a:srgbClr val="FFFFFF"/>
                </a:highlight>
                <a:latin typeface="Courier New"/>
                <a:ea typeface="Courier New"/>
                <a:cs typeface="Courier New"/>
                <a:sym typeface="Courier New"/>
              </a:rPr>
              <a:t> </a:t>
            </a:r>
            <a:r>
              <a:rPr lang="en" sz="1100">
                <a:solidFill>
                  <a:srgbClr val="795E26"/>
                </a:solidFill>
                <a:highlight>
                  <a:srgbClr val="FFFFFF"/>
                </a:highlight>
                <a:latin typeface="Courier New"/>
                <a:ea typeface="Courier New"/>
                <a:cs typeface="Courier New"/>
                <a:sym typeface="Courier New"/>
              </a:rPr>
              <a:t>DressMaker</a:t>
            </a:r>
            <a:r>
              <a:rPr lang="en" sz="1100">
                <a:solidFill>
                  <a:schemeClr val="dk1"/>
                </a:solidFill>
                <a:highlight>
                  <a:srgbClr val="FFFFFF"/>
                </a:highlight>
                <a:latin typeface="Courier New"/>
                <a:ea typeface="Courier New"/>
                <a:cs typeface="Courier New"/>
                <a:sym typeface="Courier New"/>
              </a:rPr>
              <a:t>(</a:t>
            </a:r>
            <a:r>
              <a:rPr lang="en" sz="1100">
                <a:solidFill>
                  <a:srgbClr val="A31515"/>
                </a:solidFill>
                <a:highlight>
                  <a:srgbClr val="FFFFFF"/>
                </a:highlight>
                <a:latin typeface="Courier New"/>
                <a:ea typeface="Courier New"/>
                <a:cs typeface="Courier New"/>
                <a:sym typeface="Courier New"/>
              </a:rPr>
              <a:t>"John"</a:t>
            </a:r>
            <a:r>
              <a:rPr lang="en"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highlight>
                  <a:srgbClr val="FFFFFF"/>
                </a:highlight>
                <a:latin typeface="Courier New"/>
                <a:ea typeface="Courier New"/>
                <a:cs typeface="Courier New"/>
                <a:sym typeface="Courier New"/>
              </a:rPr>
              <a:t>       </a:t>
            </a:r>
            <a:r>
              <a:rPr lang="en" sz="1100">
                <a:solidFill>
                  <a:srgbClr val="267F99"/>
                </a:solidFill>
                <a:highlight>
                  <a:srgbClr val="FFFFFF"/>
                </a:highlight>
                <a:latin typeface="Courier New"/>
                <a:ea typeface="Courier New"/>
                <a:cs typeface="Courier New"/>
                <a:sym typeface="Courier New"/>
              </a:rPr>
              <a:t>Sweater</a:t>
            </a:r>
            <a:r>
              <a:rPr lang="en" sz="1100">
                <a:solidFill>
                  <a:schemeClr val="dk1"/>
                </a:solidFill>
                <a:highlight>
                  <a:srgbClr val="FFFFFF"/>
                </a:highlight>
                <a:latin typeface="Courier New"/>
                <a:ea typeface="Courier New"/>
                <a:cs typeface="Courier New"/>
                <a:sym typeface="Courier New"/>
              </a:rPr>
              <a:t> </a:t>
            </a:r>
            <a:r>
              <a:rPr lang="en" sz="1100">
                <a:solidFill>
                  <a:srgbClr val="001080"/>
                </a:solidFill>
                <a:highlight>
                  <a:srgbClr val="FFFFFF"/>
                </a:highlight>
                <a:latin typeface="Courier New"/>
                <a:ea typeface="Courier New"/>
                <a:cs typeface="Courier New"/>
                <a:sym typeface="Courier New"/>
              </a:rPr>
              <a:t>sweater</a:t>
            </a:r>
            <a:r>
              <a:rPr lang="en" sz="1100">
                <a:solidFill>
                  <a:schemeClr val="dk1"/>
                </a:solidFill>
                <a:highlight>
                  <a:srgbClr val="FFFFFF"/>
                </a:highlight>
                <a:latin typeface="Courier New"/>
                <a:ea typeface="Courier New"/>
                <a:cs typeface="Courier New"/>
                <a:sym typeface="Courier New"/>
              </a:rPr>
              <a:t> = </a:t>
            </a:r>
            <a:r>
              <a:rPr lang="en" sz="1100">
                <a:solidFill>
                  <a:srgbClr val="AF00DB"/>
                </a:solidFill>
                <a:highlight>
                  <a:srgbClr val="FFFFFF"/>
                </a:highlight>
                <a:latin typeface="Courier New"/>
                <a:ea typeface="Courier New"/>
                <a:cs typeface="Courier New"/>
                <a:sym typeface="Courier New"/>
              </a:rPr>
              <a:t>new</a:t>
            </a:r>
            <a:r>
              <a:rPr lang="en" sz="1100">
                <a:solidFill>
                  <a:schemeClr val="dk1"/>
                </a:solidFill>
                <a:highlight>
                  <a:srgbClr val="FFFFFF"/>
                </a:highlight>
                <a:latin typeface="Courier New"/>
                <a:ea typeface="Courier New"/>
                <a:cs typeface="Courier New"/>
                <a:sym typeface="Courier New"/>
              </a:rPr>
              <a:t> </a:t>
            </a:r>
            <a:r>
              <a:rPr lang="en" sz="1100">
                <a:solidFill>
                  <a:srgbClr val="795E26"/>
                </a:solidFill>
                <a:highlight>
                  <a:srgbClr val="FFFFFF"/>
                </a:highlight>
                <a:latin typeface="Courier New"/>
                <a:ea typeface="Courier New"/>
                <a:cs typeface="Courier New"/>
                <a:sym typeface="Courier New"/>
              </a:rPr>
              <a:t>Sweater</a:t>
            </a:r>
            <a:r>
              <a:rPr lang="en" sz="1100">
                <a:solidFill>
                  <a:schemeClr val="dk1"/>
                </a:solidFill>
                <a:highlight>
                  <a:srgbClr val="FFFFFF"/>
                </a:highlight>
                <a:latin typeface="Courier New"/>
                <a:ea typeface="Courier New"/>
                <a:cs typeface="Courier New"/>
                <a:sym typeface="Courier New"/>
              </a:rPr>
              <a:t>(</a:t>
            </a:r>
            <a:r>
              <a:rPr lang="en" sz="1100">
                <a:solidFill>
                  <a:srgbClr val="A31515"/>
                </a:solidFill>
                <a:highlight>
                  <a:srgbClr val="FFFFFF"/>
                </a:highlight>
                <a:latin typeface="Courier New"/>
                <a:ea typeface="Courier New"/>
                <a:cs typeface="Courier New"/>
                <a:sym typeface="Courier New"/>
              </a:rPr>
              <a:t>"XL"</a:t>
            </a:r>
            <a:r>
              <a:rPr lang="en" sz="1100">
                <a:solidFill>
                  <a:schemeClr val="dk1"/>
                </a:solidFill>
                <a:highlight>
                  <a:srgbClr val="FFFFFF"/>
                </a:highlight>
                <a:latin typeface="Courier New"/>
                <a:ea typeface="Courier New"/>
                <a:cs typeface="Courier New"/>
                <a:sym typeface="Courier New"/>
              </a:rPr>
              <a:t>, </a:t>
            </a:r>
            <a:r>
              <a:rPr lang="en" sz="1100">
                <a:solidFill>
                  <a:srgbClr val="A31515"/>
                </a:solidFill>
                <a:highlight>
                  <a:srgbClr val="FFFFFF"/>
                </a:highlight>
                <a:latin typeface="Courier New"/>
                <a:ea typeface="Courier New"/>
                <a:cs typeface="Courier New"/>
                <a:sym typeface="Courier New"/>
              </a:rPr>
              <a:t>"GREEN"</a:t>
            </a:r>
            <a:r>
              <a:rPr lang="en"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1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highlight>
                  <a:srgbClr val="FFFFFF"/>
                </a:highlight>
                <a:latin typeface="Courier New"/>
                <a:ea typeface="Courier New"/>
                <a:cs typeface="Courier New"/>
                <a:sym typeface="Courier New"/>
              </a:rPr>
              <a:t>       </a:t>
            </a:r>
            <a:r>
              <a:rPr lang="en" sz="1100">
                <a:solidFill>
                  <a:srgbClr val="008000"/>
                </a:solidFill>
                <a:highlight>
                  <a:srgbClr val="FFFFFF"/>
                </a:highlight>
                <a:latin typeface="Courier New"/>
                <a:ea typeface="Courier New"/>
                <a:cs typeface="Courier New"/>
                <a:sym typeface="Courier New"/>
              </a:rPr>
              <a:t>//WHEN</a:t>
            </a:r>
            <a:endParaRPr sz="11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highlight>
                  <a:srgbClr val="FFFFFF"/>
                </a:highlight>
                <a:latin typeface="Courier New"/>
                <a:ea typeface="Courier New"/>
                <a:cs typeface="Courier New"/>
                <a:sym typeface="Courier New"/>
              </a:rPr>
              <a:t>       </a:t>
            </a:r>
            <a:r>
              <a:rPr lang="en" sz="1100">
                <a:solidFill>
                  <a:srgbClr val="267F99"/>
                </a:solidFill>
                <a:highlight>
                  <a:srgbClr val="FFFFFF"/>
                </a:highlight>
                <a:latin typeface="Courier New"/>
                <a:ea typeface="Courier New"/>
                <a:cs typeface="Courier New"/>
                <a:sym typeface="Courier New"/>
              </a:rPr>
              <a:t>Tshirt</a:t>
            </a:r>
            <a:r>
              <a:rPr lang="en" sz="1100">
                <a:solidFill>
                  <a:schemeClr val="dk1"/>
                </a:solidFill>
                <a:highlight>
                  <a:srgbClr val="FFFFFF"/>
                </a:highlight>
                <a:latin typeface="Courier New"/>
                <a:ea typeface="Courier New"/>
                <a:cs typeface="Courier New"/>
                <a:sym typeface="Courier New"/>
              </a:rPr>
              <a:t> </a:t>
            </a:r>
            <a:r>
              <a:rPr lang="en" sz="1100">
                <a:solidFill>
                  <a:srgbClr val="001080"/>
                </a:solidFill>
                <a:highlight>
                  <a:srgbClr val="FFFFFF"/>
                </a:highlight>
                <a:latin typeface="Courier New"/>
                <a:ea typeface="Courier New"/>
                <a:cs typeface="Courier New"/>
                <a:sym typeface="Courier New"/>
              </a:rPr>
              <a:t>tshirt</a:t>
            </a:r>
            <a:r>
              <a:rPr lang="en" sz="1100">
                <a:solidFill>
                  <a:schemeClr val="dk1"/>
                </a:solidFill>
                <a:highlight>
                  <a:srgbClr val="FFFFFF"/>
                </a:highlight>
                <a:latin typeface="Courier New"/>
                <a:ea typeface="Courier New"/>
                <a:cs typeface="Courier New"/>
                <a:sym typeface="Courier New"/>
              </a:rPr>
              <a:t> = </a:t>
            </a:r>
            <a:r>
              <a:rPr lang="en" sz="1100">
                <a:solidFill>
                  <a:srgbClr val="001080"/>
                </a:solidFill>
                <a:highlight>
                  <a:srgbClr val="FFFFFF"/>
                </a:highlight>
                <a:latin typeface="Courier New"/>
                <a:ea typeface="Courier New"/>
                <a:cs typeface="Courier New"/>
                <a:sym typeface="Courier New"/>
              </a:rPr>
              <a:t>dressMaker</a:t>
            </a:r>
            <a:r>
              <a:rPr lang="en" sz="1100">
                <a:solidFill>
                  <a:schemeClr val="dk1"/>
                </a:solidFill>
                <a:highlight>
                  <a:srgbClr val="FFFFFF"/>
                </a:highlight>
                <a:latin typeface="Courier New"/>
                <a:ea typeface="Courier New"/>
                <a:cs typeface="Courier New"/>
                <a:sym typeface="Courier New"/>
              </a:rPr>
              <a:t>.</a:t>
            </a:r>
            <a:r>
              <a:rPr lang="en" sz="1100">
                <a:solidFill>
                  <a:srgbClr val="795E26"/>
                </a:solidFill>
                <a:highlight>
                  <a:srgbClr val="FFFFFF"/>
                </a:highlight>
                <a:latin typeface="Courier New"/>
                <a:ea typeface="Courier New"/>
                <a:cs typeface="Courier New"/>
                <a:sym typeface="Courier New"/>
              </a:rPr>
              <a:t>tailor</a:t>
            </a:r>
            <a:r>
              <a:rPr lang="en" sz="1100">
                <a:solidFill>
                  <a:schemeClr val="dk1"/>
                </a:solidFill>
                <a:highlight>
                  <a:srgbClr val="FFFFFF"/>
                </a:highlight>
                <a:latin typeface="Courier New"/>
                <a:ea typeface="Courier New"/>
                <a:cs typeface="Courier New"/>
                <a:sym typeface="Courier New"/>
              </a:rPr>
              <a:t>(sweater);</a:t>
            </a:r>
            <a:endParaRPr sz="11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1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highlight>
                  <a:srgbClr val="FFFFFF"/>
                </a:highlight>
                <a:latin typeface="Courier New"/>
                <a:ea typeface="Courier New"/>
                <a:cs typeface="Courier New"/>
                <a:sym typeface="Courier New"/>
              </a:rPr>
              <a:t>       </a:t>
            </a:r>
            <a:r>
              <a:rPr lang="en" sz="1100">
                <a:solidFill>
                  <a:srgbClr val="008000"/>
                </a:solidFill>
                <a:highlight>
                  <a:srgbClr val="FFFFFF"/>
                </a:highlight>
                <a:latin typeface="Courier New"/>
                <a:ea typeface="Courier New"/>
                <a:cs typeface="Courier New"/>
                <a:sym typeface="Courier New"/>
              </a:rPr>
              <a:t>//THEN</a:t>
            </a:r>
            <a:endParaRPr sz="11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highlight>
                  <a:srgbClr val="FFFFFF"/>
                </a:highlight>
                <a:latin typeface="Courier New"/>
                <a:ea typeface="Courier New"/>
                <a:cs typeface="Courier New"/>
                <a:sym typeface="Courier New"/>
              </a:rPr>
              <a:t>       </a:t>
            </a:r>
            <a:r>
              <a:rPr lang="en" sz="1100">
                <a:solidFill>
                  <a:srgbClr val="795E26"/>
                </a:solidFill>
                <a:highlight>
                  <a:srgbClr val="FFFFFF"/>
                </a:highlight>
                <a:latin typeface="Courier New"/>
                <a:ea typeface="Courier New"/>
                <a:cs typeface="Courier New"/>
                <a:sym typeface="Courier New"/>
              </a:rPr>
              <a:t>assertThat</a:t>
            </a:r>
            <a:r>
              <a:rPr lang="en" sz="1100">
                <a:solidFill>
                  <a:schemeClr val="dk1"/>
                </a:solidFill>
                <a:highlight>
                  <a:srgbClr val="FFFFFF"/>
                </a:highlight>
                <a:latin typeface="Courier New"/>
                <a:ea typeface="Courier New"/>
                <a:cs typeface="Courier New"/>
                <a:sym typeface="Courier New"/>
              </a:rPr>
              <a:t>(tshirt).</a:t>
            </a:r>
            <a:r>
              <a:rPr lang="en" sz="1100">
                <a:solidFill>
                  <a:srgbClr val="795E26"/>
                </a:solidFill>
                <a:highlight>
                  <a:srgbClr val="FFFFFF"/>
                </a:highlight>
                <a:latin typeface="Courier New"/>
                <a:ea typeface="Courier New"/>
                <a:cs typeface="Courier New"/>
                <a:sym typeface="Courier New"/>
              </a:rPr>
              <a:t>isEqualTo</a:t>
            </a:r>
            <a:r>
              <a:rPr lang="en" sz="1100">
                <a:solidFill>
                  <a:schemeClr val="dk1"/>
                </a:solidFill>
                <a:highlight>
                  <a:srgbClr val="FFFFFF"/>
                </a:highlight>
                <a:latin typeface="Courier New"/>
                <a:ea typeface="Courier New"/>
                <a:cs typeface="Courier New"/>
                <a:sym typeface="Courier New"/>
              </a:rPr>
              <a:t>(</a:t>
            </a:r>
            <a:r>
              <a:rPr lang="en" sz="1100">
                <a:solidFill>
                  <a:srgbClr val="AF00DB"/>
                </a:solidFill>
                <a:highlight>
                  <a:srgbClr val="FFFFFF"/>
                </a:highlight>
                <a:latin typeface="Courier New"/>
                <a:ea typeface="Courier New"/>
                <a:cs typeface="Courier New"/>
                <a:sym typeface="Courier New"/>
              </a:rPr>
              <a:t>new</a:t>
            </a:r>
            <a:r>
              <a:rPr lang="en" sz="1100">
                <a:solidFill>
                  <a:schemeClr val="dk1"/>
                </a:solidFill>
                <a:highlight>
                  <a:srgbClr val="FFFFFF"/>
                </a:highlight>
                <a:latin typeface="Courier New"/>
                <a:ea typeface="Courier New"/>
                <a:cs typeface="Courier New"/>
                <a:sym typeface="Courier New"/>
              </a:rPr>
              <a:t> </a:t>
            </a:r>
            <a:r>
              <a:rPr lang="en" sz="1100">
                <a:solidFill>
                  <a:srgbClr val="795E26"/>
                </a:solidFill>
                <a:highlight>
                  <a:srgbClr val="FFFFFF"/>
                </a:highlight>
                <a:latin typeface="Courier New"/>
                <a:ea typeface="Courier New"/>
                <a:cs typeface="Courier New"/>
                <a:sym typeface="Courier New"/>
              </a:rPr>
              <a:t>Tshirt</a:t>
            </a:r>
            <a:r>
              <a:rPr lang="en" sz="1100">
                <a:solidFill>
                  <a:schemeClr val="dk1"/>
                </a:solidFill>
                <a:highlight>
                  <a:srgbClr val="FFFFFF"/>
                </a:highlight>
                <a:latin typeface="Courier New"/>
                <a:ea typeface="Courier New"/>
                <a:cs typeface="Courier New"/>
                <a:sym typeface="Courier New"/>
              </a:rPr>
              <a:t>(</a:t>
            </a:r>
            <a:r>
              <a:rPr lang="en" sz="1100">
                <a:solidFill>
                  <a:srgbClr val="A31515"/>
                </a:solidFill>
                <a:highlight>
                  <a:srgbClr val="FFFFFF"/>
                </a:highlight>
                <a:latin typeface="Courier New"/>
                <a:ea typeface="Courier New"/>
                <a:cs typeface="Courier New"/>
                <a:sym typeface="Courier New"/>
              </a:rPr>
              <a:t>"XL"</a:t>
            </a:r>
            <a:r>
              <a:rPr lang="en" sz="1100">
                <a:solidFill>
                  <a:schemeClr val="dk1"/>
                </a:solidFill>
                <a:highlight>
                  <a:srgbClr val="FFFFFF"/>
                </a:highlight>
                <a:latin typeface="Courier New"/>
                <a:ea typeface="Courier New"/>
                <a:cs typeface="Courier New"/>
                <a:sym typeface="Courier New"/>
              </a:rPr>
              <a:t>, </a:t>
            </a:r>
            <a:r>
              <a:rPr lang="en" sz="1100">
                <a:solidFill>
                  <a:srgbClr val="A31515"/>
                </a:solidFill>
                <a:highlight>
                  <a:srgbClr val="FFFFFF"/>
                </a:highlight>
                <a:latin typeface="Courier New"/>
                <a:ea typeface="Courier New"/>
                <a:cs typeface="Courier New"/>
                <a:sym typeface="Courier New"/>
              </a:rPr>
              <a:t>"GREEN"</a:t>
            </a:r>
            <a:r>
              <a:rPr lang="en"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0"/>
          <p:cNvSpPr txBox="1"/>
          <p:nvPr>
            <p:ph type="title"/>
          </p:nvPr>
        </p:nvSpPr>
        <p:spPr>
          <a:xfrm>
            <a:off x="533400" y="363147"/>
            <a:ext cx="8007300" cy="4875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a:t>为什么需要单元测试</a:t>
            </a:r>
            <a:endParaRPr/>
          </a:p>
        </p:txBody>
      </p:sp>
      <p:sp>
        <p:nvSpPr>
          <p:cNvPr id="389" name="Google Shape;389;p20"/>
          <p:cNvSpPr txBox="1"/>
          <p:nvPr>
            <p:ph idx="1" type="body"/>
          </p:nvPr>
        </p:nvSpPr>
        <p:spPr>
          <a:xfrm>
            <a:off x="611187" y="1485900"/>
            <a:ext cx="7929600" cy="2952600"/>
          </a:xfrm>
          <a:prstGeom prst="rect">
            <a:avLst/>
          </a:prstGeom>
        </p:spPr>
        <p:txBody>
          <a:bodyPr anchorCtr="0" anchor="t" bIns="0" lIns="0" spcFirstLastPara="1" rIns="0" wrap="square" tIns="0">
            <a:normAutofit/>
          </a:bodyPr>
          <a:lstStyle/>
          <a:p>
            <a:pPr indent="-355600" lvl="0" marL="457200" rtl="0" algn="l">
              <a:spcBef>
                <a:spcPts val="400"/>
              </a:spcBef>
              <a:spcAft>
                <a:spcPts val="0"/>
              </a:spcAft>
              <a:buSzPts val="2000"/>
              <a:buChar char="●"/>
            </a:pPr>
            <a:r>
              <a:rPr lang="en"/>
              <a:t>确保你写的代码是正确的，运⾏结果符合你的预期。</a:t>
            </a:r>
            <a:endParaRPr/>
          </a:p>
          <a:p>
            <a:pPr indent="-355600" lvl="0" marL="457200" rtl="0" algn="l">
              <a:spcBef>
                <a:spcPts val="0"/>
              </a:spcBef>
              <a:spcAft>
                <a:spcPts val="0"/>
              </a:spcAft>
              <a:buSzPts val="2000"/>
              <a:buChar char="●"/>
            </a:pPr>
            <a:r>
              <a:rPr lang="en"/>
              <a:t>保证代码的稳定性，当你修改代码后，确保它不会破坏现有功能。</a:t>
            </a:r>
            <a:endParaRPr/>
          </a:p>
          <a:p>
            <a:pPr indent="-355600" lvl="0" marL="457200" rtl="0" algn="l">
              <a:spcBef>
                <a:spcPts val="0"/>
              </a:spcBef>
              <a:spcAft>
                <a:spcPts val="0"/>
              </a:spcAft>
              <a:buSzPts val="2000"/>
              <a:buChar char="●"/>
            </a:pPr>
            <a:r>
              <a:rPr lang="en"/>
              <a:t>测试作为⽂档，帮助读者理解你的代码完成了什么功能，并且演示如何使⽤你的代码。</a:t>
            </a:r>
            <a:endParaRPr/>
          </a:p>
          <a:p>
            <a:pPr indent="-355600" lvl="0" marL="457200" rtl="0" algn="l">
              <a:spcBef>
                <a:spcPts val="0"/>
              </a:spcBef>
              <a:spcAft>
                <a:spcPts val="0"/>
              </a:spcAft>
              <a:buSzPts val="2000"/>
              <a:buChar char="●"/>
            </a:pPr>
            <a:r>
              <a:rPr lang="en"/>
              <a:t>通过测试帮助你理解系统。</a:t>
            </a:r>
            <a:endParaRPr/>
          </a:p>
          <a:p>
            <a:pPr indent="-355600" lvl="0" marL="457200" rtl="0" algn="l">
              <a:spcBef>
                <a:spcPts val="0"/>
              </a:spcBef>
              <a:spcAft>
                <a:spcPts val="0"/>
              </a:spcAft>
              <a:buSzPts val="2000"/>
              <a:buChar char="●"/>
            </a:pPr>
            <a:r>
              <a:rPr lang="en"/>
              <a:t>及时发现第三⽅代码的问题。</a:t>
            </a:r>
            <a:endParaRPr/>
          </a:p>
          <a:p>
            <a:pPr indent="-355600" lvl="0" marL="457200" rtl="0" algn="l">
              <a:spcBef>
                <a:spcPts val="0"/>
              </a:spcBef>
              <a:spcAft>
                <a:spcPts val="0"/>
              </a:spcAft>
              <a:buSzPts val="2000"/>
              <a:buChar char="●"/>
            </a:pPr>
            <a:r>
              <a:rPr lang="en"/>
              <a:t>驱动更好的设计。</a:t>
            </a:r>
            <a:endParaRPr/>
          </a:p>
          <a:p>
            <a:pPr indent="-355600" lvl="0" marL="457200" rtl="0" algn="l">
              <a:spcBef>
                <a:spcPts val="0"/>
              </a:spcBef>
              <a:spcAft>
                <a:spcPts val="0"/>
              </a:spcAft>
              <a:buSzPts val="2000"/>
              <a:buChar char="●"/>
            </a:pPr>
            <a:r>
              <a:rPr lang="en"/>
              <a:t>提高开发效率，快速定位问题，简化调试</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1"/>
          <p:cNvSpPr txBox="1"/>
          <p:nvPr>
            <p:ph type="title"/>
          </p:nvPr>
        </p:nvSpPr>
        <p:spPr>
          <a:xfrm>
            <a:off x="533400" y="363140"/>
            <a:ext cx="8007300" cy="7251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a:t>单元测试结构</a:t>
            </a:r>
            <a:endParaRPr/>
          </a:p>
        </p:txBody>
      </p:sp>
      <p:sp>
        <p:nvSpPr>
          <p:cNvPr id="395" name="Google Shape;395;p21"/>
          <p:cNvSpPr txBox="1"/>
          <p:nvPr>
            <p:ph idx="1" type="body"/>
          </p:nvPr>
        </p:nvSpPr>
        <p:spPr>
          <a:xfrm>
            <a:off x="611187" y="1485900"/>
            <a:ext cx="7929600" cy="2952600"/>
          </a:xfrm>
          <a:prstGeom prst="rect">
            <a:avLst/>
          </a:prstGeom>
        </p:spPr>
        <p:txBody>
          <a:bodyPr anchorCtr="0" anchor="t" bIns="0" lIns="0" spcFirstLastPara="1" rIns="0" wrap="square" tIns="0">
            <a:normAutofit/>
          </a:bodyPr>
          <a:lstStyle/>
          <a:p>
            <a:pPr indent="-323850" lvl="0" marL="457200" rtl="0" algn="l">
              <a:lnSpc>
                <a:spcPct val="150000"/>
              </a:lnSpc>
              <a:spcBef>
                <a:spcPts val="400"/>
              </a:spcBef>
              <a:spcAft>
                <a:spcPts val="0"/>
              </a:spcAft>
              <a:buSzPts val="1500"/>
              <a:buChar char="●"/>
            </a:pPr>
            <a:r>
              <a:rPr lang="en" sz="1500"/>
              <a:t>Given 一个上下文，指定测试预设</a:t>
            </a:r>
            <a:endParaRPr sz="1500"/>
          </a:p>
          <a:p>
            <a:pPr indent="-323850" lvl="0" marL="457200" rtl="0" algn="l">
              <a:lnSpc>
                <a:spcPct val="150000"/>
              </a:lnSpc>
              <a:spcBef>
                <a:spcPts val="0"/>
              </a:spcBef>
              <a:spcAft>
                <a:spcPts val="0"/>
              </a:spcAft>
              <a:buSzPts val="1500"/>
              <a:buChar char="●"/>
            </a:pPr>
            <a:r>
              <a:rPr lang="en" sz="1500"/>
              <a:t>When 进行一系列操作，即所要执行的操作</a:t>
            </a:r>
            <a:endParaRPr sz="1500"/>
          </a:p>
          <a:p>
            <a:pPr indent="-323850" lvl="0" marL="457200" rtl="0" algn="l">
              <a:lnSpc>
                <a:spcPct val="150000"/>
              </a:lnSpc>
              <a:spcBef>
                <a:spcPts val="0"/>
              </a:spcBef>
              <a:spcAft>
                <a:spcPts val="0"/>
              </a:spcAft>
              <a:buSzPts val="1500"/>
              <a:buChar char="●"/>
            </a:pPr>
            <a:r>
              <a:rPr lang="en" sz="1500"/>
              <a:t>Then 得到一系列可观察的后果，即需要检测的断言</a:t>
            </a:r>
            <a:endParaRPr sz="1500"/>
          </a:p>
          <a:p>
            <a:pPr indent="0" lvl="0" marL="0" rtl="0" algn="l">
              <a:spcBef>
                <a:spcPts val="400"/>
              </a:spcBef>
              <a:spcAft>
                <a:spcPts val="0"/>
              </a:spcAft>
              <a:buNone/>
            </a:pPr>
            <a:r>
              <a:t/>
            </a:r>
            <a:endParaRPr sz="1500"/>
          </a:p>
          <a:p>
            <a:pPr indent="0" lvl="0" marL="0" rtl="0" algn="l">
              <a:spcBef>
                <a:spcPts val="400"/>
              </a:spcBef>
              <a:spcAft>
                <a:spcPts val="0"/>
              </a:spcAft>
              <a:buNone/>
            </a:pPr>
            <a:r>
              <a:t/>
            </a:r>
            <a:endParaRPr/>
          </a:p>
        </p:txBody>
      </p:sp>
      <p:sp>
        <p:nvSpPr>
          <p:cNvPr id="396" name="Google Shape;396;p21"/>
          <p:cNvSpPr txBox="1"/>
          <p:nvPr/>
        </p:nvSpPr>
        <p:spPr>
          <a:xfrm>
            <a:off x="3617850" y="3268000"/>
            <a:ext cx="1351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FF8629"/>
                </a:solidFill>
                <a:latin typeface="Nunito"/>
                <a:ea typeface="Nunito"/>
                <a:cs typeface="Nunito"/>
                <a:sym typeface="Nunito"/>
              </a:rPr>
              <a:t>三段式结构</a:t>
            </a:r>
            <a:endParaRPr b="1" sz="1800">
              <a:solidFill>
                <a:srgbClr val="FF8629"/>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2"/>
          <p:cNvSpPr txBox="1"/>
          <p:nvPr>
            <p:ph type="title"/>
          </p:nvPr>
        </p:nvSpPr>
        <p:spPr>
          <a:xfrm>
            <a:off x="533400" y="363140"/>
            <a:ext cx="8007300" cy="725100"/>
          </a:xfrm>
          <a:prstGeom prst="rect">
            <a:avLst/>
          </a:prstGeom>
        </p:spPr>
        <p:txBody>
          <a:bodyPr anchorCtr="0" anchor="t" bIns="0" lIns="0" spcFirstLastPara="1" rIns="0" wrap="square" tIns="0">
            <a:normAutofit fontScale="90000"/>
          </a:bodyPr>
          <a:lstStyle/>
          <a:p>
            <a:pPr indent="0" lvl="0" marL="0" rtl="0" algn="l">
              <a:spcBef>
                <a:spcPts val="0"/>
              </a:spcBef>
              <a:spcAft>
                <a:spcPts val="0"/>
              </a:spcAft>
              <a:buClr>
                <a:schemeClr val="dk1"/>
              </a:buClr>
              <a:buSzPct val="39285"/>
              <a:buFont typeface="Arial"/>
              <a:buNone/>
            </a:pPr>
            <a:r>
              <a:rPr lang="en"/>
              <a:t>F.I.R.S.T 原则</a:t>
            </a:r>
            <a:endParaRPr/>
          </a:p>
          <a:p>
            <a:pPr indent="0" lvl="0" marL="0" rtl="0" algn="l">
              <a:spcBef>
                <a:spcPts val="0"/>
              </a:spcBef>
              <a:spcAft>
                <a:spcPts val="0"/>
              </a:spcAft>
              <a:buNone/>
            </a:pPr>
            <a:r>
              <a:t/>
            </a:r>
            <a:endParaRPr/>
          </a:p>
        </p:txBody>
      </p:sp>
      <p:pic>
        <p:nvPicPr>
          <p:cNvPr id="402" name="Google Shape;402;p22"/>
          <p:cNvPicPr preferRelativeResize="0"/>
          <p:nvPr/>
        </p:nvPicPr>
        <p:blipFill>
          <a:blip r:embed="rId3">
            <a:alphaModFix/>
          </a:blip>
          <a:stretch>
            <a:fillRect/>
          </a:stretch>
        </p:blipFill>
        <p:spPr>
          <a:xfrm>
            <a:off x="2562300" y="1011475"/>
            <a:ext cx="4074426" cy="4035300"/>
          </a:xfrm>
          <a:prstGeom prst="rect">
            <a:avLst/>
          </a:prstGeom>
          <a:noFill/>
          <a:ln>
            <a:noFill/>
          </a:ln>
        </p:spPr>
      </p:pic>
      <p:sp>
        <p:nvSpPr>
          <p:cNvPr id="403" name="Google Shape;403;p22"/>
          <p:cNvSpPr txBox="1"/>
          <p:nvPr/>
        </p:nvSpPr>
        <p:spPr>
          <a:xfrm>
            <a:off x="5408875" y="715625"/>
            <a:ext cx="2894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单元测试应该提供毫秒级的反馈。</a:t>
            </a:r>
            <a:br>
              <a:rPr lang="en" sz="1000"/>
            </a:br>
            <a:r>
              <a:rPr lang="en" sz="1000"/>
              <a:t>（e.g. 2500*200ms≈8min）</a:t>
            </a:r>
            <a:br>
              <a:rPr lang="en" sz="1000"/>
            </a:br>
            <a:r>
              <a:rPr lang="en" sz="1000"/>
              <a:t>单元测试不应该有数据库、文件和网络调用等外部依赖</a:t>
            </a:r>
            <a:endParaRPr sz="1000"/>
          </a:p>
        </p:txBody>
      </p:sp>
      <p:sp>
        <p:nvSpPr>
          <p:cNvPr id="404" name="Google Shape;404;p22"/>
          <p:cNvSpPr txBox="1"/>
          <p:nvPr/>
        </p:nvSpPr>
        <p:spPr>
          <a:xfrm>
            <a:off x="6681075" y="1971925"/>
            <a:ext cx="2361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永远不要编写依赖于其他测试用例的测试。</a:t>
            </a:r>
            <a:r>
              <a:rPr lang="en" sz="1000">
                <a:solidFill>
                  <a:schemeClr val="dk1"/>
                </a:solidFill>
              </a:rPr>
              <a:t>保证单一职责。</a:t>
            </a:r>
            <a:r>
              <a:rPr lang="en" sz="1000"/>
              <a:t>完全独立运行，互不依赖</a:t>
            </a:r>
            <a:endParaRPr sz="1000"/>
          </a:p>
        </p:txBody>
      </p:sp>
      <p:sp>
        <p:nvSpPr>
          <p:cNvPr id="405" name="Google Shape;405;p22"/>
          <p:cNvSpPr txBox="1"/>
          <p:nvPr/>
        </p:nvSpPr>
        <p:spPr>
          <a:xfrm>
            <a:off x="6602900" y="3269325"/>
            <a:ext cx="2361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每一个测试用例在运行条件不变的情况下，不论重复运行多少次，运行结果必须完全一致（幂等）。</a:t>
            </a:r>
            <a:endParaRPr sz="1000"/>
          </a:p>
        </p:txBody>
      </p:sp>
      <p:sp>
        <p:nvSpPr>
          <p:cNvPr id="406" name="Google Shape;406;p22"/>
          <p:cNvSpPr txBox="1"/>
          <p:nvPr/>
        </p:nvSpPr>
        <p:spPr>
          <a:xfrm>
            <a:off x="5363825" y="4463875"/>
            <a:ext cx="2361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测试用例必须能够自动告知（断言）运行结果，而不依赖人工进行判断。</a:t>
            </a:r>
            <a:endParaRPr sz="1000"/>
          </a:p>
        </p:txBody>
      </p:sp>
      <p:sp>
        <p:nvSpPr>
          <p:cNvPr id="407" name="Google Shape;407;p22"/>
          <p:cNvSpPr txBox="1"/>
          <p:nvPr/>
        </p:nvSpPr>
        <p:spPr>
          <a:xfrm>
            <a:off x="337950" y="3915825"/>
            <a:ext cx="2361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为了保证能够及时得到反馈，必须及时编写自动化测试而不拖延，一旦拖延，就很难补回来。</a:t>
            </a:r>
            <a:endParaRPr sz="1000"/>
          </a:p>
        </p:txBody>
      </p:sp>
      <p:sp>
        <p:nvSpPr>
          <p:cNvPr id="408" name="Google Shape;408;p22"/>
          <p:cNvSpPr txBox="1"/>
          <p:nvPr/>
        </p:nvSpPr>
        <p:spPr>
          <a:xfrm>
            <a:off x="235925" y="1476275"/>
            <a:ext cx="23616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理想情况下每行代码都要被覆盖到，每一个逻辑分支都必须有一个测试用例。通常情况下至少考虑到参数的边界，特殊值，正常场景(与设计文档结合)以及异常场景，保证核心流程是正确的。</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