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7103725" cy="10234275"/>
  <p:embeddedFontLs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3" roundtripDataSignature="AMtx7mjOPxdEUMekb/z33v1GKGu7GEPP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2acbdec20_0_43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2acbdec20_0_43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d2acbdec20_0_43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2acbdec20_0_44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2acbdec20_0_44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d2acbdec20_0_44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2acbdec20_0_8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2acbdec20_0_8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d2acbdec20_0_8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2acbdec20_0_10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2acbdec20_0_10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d2acbdec20_0_10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d2acbdec20_0_12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2acbdec20_0_12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d2acbdec20_0_12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2acbdec20_0_13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2acbdec20_0_13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d2acbdec20_0_13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2acbdec20_0_15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2acbdec20_0_15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d2acbdec20_0_15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d2acbdec20_0_16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d2acbdec20_0_16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d2acbdec20_0_16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2acbdec20_0_18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2acbdec20_0_18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d2acbdec20_0_18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2acbdec20_0_19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2acbdec20_0_19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d2acbdec20_0_19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2acbdec20_0_21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2acbdec20_0_21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d2acbdec20_0_21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d2acbdec20_0_22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d2acbdec20_0_22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d2acbdec20_0_22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d2acbdec20_0_23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d2acbdec20_0_23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d2acbdec20_0_23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d2acbdec20_0_25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d2acbdec20_0_25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d2acbdec20_0_25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d2acbdec20_0_26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d2acbdec20_0_26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d2acbdec20_0_26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d2acbdec20_0_27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d2acbdec20_0_27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d2acbdec20_0_27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2acbdec20_0_29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2acbdec20_0_29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1d2acbdec20_0_29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2acbdec20_0_31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2acbdec20_0_31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d2acbdec20_0_31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d2acbdec20_0_32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d2acbdec20_0_32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d2acbdec20_0_32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d2acbdec20_0_33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d2acbdec20_0_33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d2acbdec20_0_33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d2acbdec20_0_34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d2acbdec20_0_34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d2acbdec20_0_34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d2acbdec20_0_40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d2acbdec20_0_40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d2acbdec20_0_40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20" name="Google Shape;2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71" name="Shape 71"/>
        <p:cNvGrpSpPr/>
        <p:nvPr/>
      </p:nvGrpSpPr>
      <p:grpSpPr>
        <a:xfrm>
          <a:off x="0" y="0"/>
          <a:ext cx="0" cy="0"/>
          <a:chOff x="0" y="0"/>
          <a:chExt cx="0" cy="0"/>
        </a:xfrm>
      </p:grpSpPr>
      <p:sp>
        <p:nvSpPr>
          <p:cNvPr id="72" name="Google Shape;7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75" name="Google Shape;75;p22"/>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1" name="Shape 21"/>
        <p:cNvGrpSpPr/>
        <p:nvPr/>
      </p:nvGrpSpPr>
      <p:grpSpPr>
        <a:xfrm>
          <a:off x="0" y="0"/>
          <a:ext cx="0" cy="0"/>
          <a:chOff x="0" y="0"/>
          <a:chExt cx="0" cy="0"/>
        </a:xfrm>
      </p:grpSpPr>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49" y="469127"/>
            <a:ext cx="10307927" cy="409334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31850" y="4610028"/>
            <a:ext cx="10307926"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p:nvPr>
            <p:ph idx="2" type="pic"/>
          </p:nvPr>
        </p:nvSpPr>
        <p:spPr>
          <a:xfrm>
            <a:off x="5184000" y="766354"/>
            <a:ext cx="5817375" cy="5094446"/>
          </a:xfrm>
          <a:prstGeom prst="rect">
            <a:avLst/>
          </a:prstGeom>
          <a:noFill/>
          <a:ln>
            <a:noFill/>
          </a:ln>
        </p:spPr>
      </p:sp>
      <p:sp>
        <p:nvSpPr>
          <p:cNvPr id="61" name="Google Shape;61;p20"/>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5" name="Shape 65"/>
        <p:cNvGrpSpPr/>
        <p:nvPr/>
      </p:nvGrpSpPr>
      <p:grpSpPr>
        <a:xfrm>
          <a:off x="0" y="0"/>
          <a:ext cx="0" cy="0"/>
          <a:chOff x="0" y="0"/>
          <a:chExt cx="0" cy="0"/>
        </a:xfrm>
      </p:grpSpPr>
      <p:sp>
        <p:nvSpPr>
          <p:cNvPr id="66" name="Google Shape;66;p21"/>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
          <p:cNvPicPr preferRelativeResize="0"/>
          <p:nvPr/>
        </p:nvPicPr>
        <p:blipFill rotWithShape="1">
          <a:blip r:embed="rId3">
            <a:alphaModFix/>
          </a:blip>
          <a:srcRect b="0" l="0" r="0" t="0"/>
          <a:stretch/>
        </p:blipFill>
        <p:spPr>
          <a:xfrm>
            <a:off x="0" y="0"/>
            <a:ext cx="12192635" cy="6858000"/>
          </a:xfrm>
          <a:prstGeom prst="rect">
            <a:avLst/>
          </a:prstGeom>
          <a:noFill/>
          <a:ln>
            <a:noFill/>
          </a:ln>
        </p:spPr>
      </p:pic>
      <p:sp>
        <p:nvSpPr>
          <p:cNvPr id="82" name="Google Shape;82;p1"/>
          <p:cNvSpPr/>
          <p:nvPr/>
        </p:nvSpPr>
        <p:spPr>
          <a:xfrm>
            <a:off x="0" y="0"/>
            <a:ext cx="12192000" cy="6858000"/>
          </a:xfrm>
          <a:prstGeom prst="rect">
            <a:avLst/>
          </a:prstGeom>
          <a:solidFill>
            <a:srgbClr val="2E75B5">
              <a:alpha val="24705"/>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1"/>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lt1"/>
              </a:buClr>
              <a:buSzPts val="6000"/>
              <a:buFont typeface="Microsoft Yahei"/>
              <a:buNone/>
            </a:pPr>
            <a:r>
              <a:rPr lang="zh-CN">
                <a:solidFill>
                  <a:schemeClr val="lt1"/>
                </a:solidFill>
                <a:latin typeface="Microsoft Yahei"/>
                <a:ea typeface="Microsoft Yahei"/>
                <a:cs typeface="Microsoft Yahei"/>
                <a:sym typeface="Microsoft Yahei"/>
              </a:rPr>
              <a:t>代码的坏味道</a:t>
            </a:r>
            <a:endParaRPr>
              <a:solidFill>
                <a:schemeClr val="lt1"/>
              </a:solidFill>
              <a:latin typeface="Microsoft Yahei"/>
              <a:ea typeface="Microsoft Yahei"/>
              <a:cs typeface="Microsoft Yahei"/>
              <a:sym typeface="Microsoft Yahei"/>
            </a:endParaRPr>
          </a:p>
        </p:txBody>
      </p:sp>
      <p:sp>
        <p:nvSpPr>
          <p:cNvPr id="84" name="Google Shape;8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zh-CN">
                <a:solidFill>
                  <a:schemeClr val="lt1"/>
                </a:solidFill>
                <a:latin typeface="Microsoft Yahei"/>
                <a:ea typeface="Microsoft Yahei"/>
                <a:cs typeface="Microsoft Yahei"/>
                <a:sym typeface="Microsoft Yahei"/>
              </a:rPr>
              <a:t>任何傻瓜都会编写计算机能理解的代码，好的程序员能够编写人能够理解的代码。</a:t>
            </a:r>
            <a:endParaRPr>
              <a:latin typeface="Microsoft Yahei"/>
              <a:ea typeface="Microsoft Yahei"/>
              <a:cs typeface="Microsoft Yahei"/>
              <a:sym typeface="Microsoft Yahei"/>
            </a:endParaRPr>
          </a:p>
          <a:p>
            <a:pPr indent="0" lvl="0" marL="0" rtl="0" algn="r">
              <a:lnSpc>
                <a:spcPct val="90000"/>
              </a:lnSpc>
              <a:spcBef>
                <a:spcPts val="1000"/>
              </a:spcBef>
              <a:spcAft>
                <a:spcPts val="0"/>
              </a:spcAft>
              <a:buClr>
                <a:schemeClr val="lt1"/>
              </a:buClr>
              <a:buSzPts val="2400"/>
              <a:buNone/>
            </a:pPr>
            <a:r>
              <a:rPr lang="zh-CN">
                <a:solidFill>
                  <a:schemeClr val="lt1"/>
                </a:solidFill>
                <a:latin typeface="Microsoft Yahei"/>
                <a:ea typeface="Microsoft Yahei"/>
                <a:cs typeface="Microsoft Yahei"/>
                <a:sym typeface="Microsoft Yahei"/>
              </a:rPr>
              <a:t>—— Martin Fowler</a:t>
            </a:r>
            <a:endParaRPr>
              <a:solidFill>
                <a:schemeClr val="lt1"/>
              </a:solidFill>
              <a:latin typeface="Microsoft Yahei"/>
              <a:ea typeface="Microsoft Yahei"/>
              <a:cs typeface="Microsoft Yahei"/>
              <a:sym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增加耦合</a:t>
            </a:r>
            <a:endParaRPr sz="3600">
              <a:solidFill>
                <a:srgbClr val="2E75B5"/>
              </a:solidFill>
              <a:latin typeface="Microsoft Yahei"/>
              <a:ea typeface="Microsoft Yahei"/>
              <a:cs typeface="Microsoft Yahei"/>
              <a:sym typeface="Microsoft Yahei"/>
            </a:endParaRPr>
          </a:p>
        </p:txBody>
      </p:sp>
      <p:pic>
        <p:nvPicPr>
          <p:cNvPr id="175" name="Google Shape;175;p10"/>
          <p:cNvPicPr preferRelativeResize="0"/>
          <p:nvPr/>
        </p:nvPicPr>
        <p:blipFill rotWithShape="1">
          <a:blip r:embed="rId3">
            <a:alphaModFix/>
          </a:blip>
          <a:srcRect b="0" l="0" r="0" t="0"/>
          <a:stretch/>
        </p:blipFill>
        <p:spPr>
          <a:xfrm>
            <a:off x="1391920" y="2348865"/>
            <a:ext cx="1524000" cy="2667000"/>
          </a:xfrm>
          <a:prstGeom prst="rect">
            <a:avLst/>
          </a:prstGeom>
          <a:noFill/>
          <a:ln>
            <a:noFill/>
          </a:ln>
        </p:spPr>
      </p:pic>
      <p:sp>
        <p:nvSpPr>
          <p:cNvPr id="176" name="Google Shape;176;p10"/>
          <p:cNvSpPr txBox="1"/>
          <p:nvPr/>
        </p:nvSpPr>
        <p:spPr>
          <a:xfrm>
            <a:off x="4647565" y="2045335"/>
            <a:ext cx="15544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过长的消息链</a:t>
            </a:r>
            <a:endParaRPr sz="1800">
              <a:solidFill>
                <a:schemeClr val="dk1"/>
              </a:solidFill>
              <a:latin typeface="Calibri"/>
              <a:ea typeface="Calibri"/>
              <a:cs typeface="Calibri"/>
              <a:sym typeface="Calibri"/>
            </a:endParaRPr>
          </a:p>
        </p:txBody>
      </p:sp>
      <p:sp>
        <p:nvSpPr>
          <p:cNvPr id="177" name="Google Shape;177;p10"/>
          <p:cNvSpPr txBox="1"/>
          <p:nvPr/>
        </p:nvSpPr>
        <p:spPr>
          <a:xfrm>
            <a:off x="4990465" y="2721610"/>
            <a:ext cx="8686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中间人</a:t>
            </a:r>
            <a:endParaRPr sz="1800">
              <a:solidFill>
                <a:schemeClr val="dk1"/>
              </a:solidFill>
              <a:latin typeface="Calibri"/>
              <a:ea typeface="Calibri"/>
              <a:cs typeface="Calibri"/>
              <a:sym typeface="Calibri"/>
            </a:endParaRPr>
          </a:p>
        </p:txBody>
      </p:sp>
      <p:sp>
        <p:nvSpPr>
          <p:cNvPr id="178" name="Google Shape;178;p10"/>
          <p:cNvSpPr txBox="1"/>
          <p:nvPr/>
        </p:nvSpPr>
        <p:spPr>
          <a:xfrm>
            <a:off x="4876165" y="3465830"/>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可变数据</a:t>
            </a:r>
            <a:endParaRPr sz="1800">
              <a:solidFill>
                <a:schemeClr val="dk1"/>
              </a:solidFill>
              <a:latin typeface="Calibri"/>
              <a:ea typeface="Calibri"/>
              <a:cs typeface="Calibri"/>
              <a:sym typeface="Calibri"/>
            </a:endParaRPr>
          </a:p>
        </p:txBody>
      </p:sp>
      <p:sp>
        <p:nvSpPr>
          <p:cNvPr id="179" name="Google Shape;179;p10"/>
          <p:cNvSpPr txBox="1"/>
          <p:nvPr/>
        </p:nvSpPr>
        <p:spPr>
          <a:xfrm>
            <a:off x="7010400" y="250380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依恋情结</a:t>
            </a:r>
            <a:endParaRPr sz="1800">
              <a:solidFill>
                <a:schemeClr val="dk1"/>
              </a:solidFill>
              <a:latin typeface="Calibri"/>
              <a:ea typeface="Calibri"/>
              <a:cs typeface="Calibri"/>
              <a:sym typeface="Calibri"/>
            </a:endParaRPr>
          </a:p>
        </p:txBody>
      </p:sp>
      <p:sp>
        <p:nvSpPr>
          <p:cNvPr id="180" name="Google Shape;180;p10"/>
          <p:cNvSpPr txBox="1"/>
          <p:nvPr/>
        </p:nvSpPr>
        <p:spPr>
          <a:xfrm>
            <a:off x="7010400" y="3244850"/>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内幕交易</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d2acbdec20_0_433"/>
          <p:cNvSpPr txBox="1"/>
          <p:nvPr/>
        </p:nvSpPr>
        <p:spPr>
          <a:xfrm>
            <a:off x="1012700" y="2700300"/>
            <a:ext cx="2706000" cy="8781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zh-CN" sz="1700">
                <a:solidFill>
                  <a:srgbClr val="267F99"/>
                </a:solidFill>
              </a:rPr>
              <a:t>String</a:t>
            </a:r>
            <a:r>
              <a:rPr lang="zh-CN" sz="1700">
                <a:solidFill>
                  <a:schemeClr val="dk1"/>
                </a:solidFill>
              </a:rPr>
              <a:t> </a:t>
            </a:r>
            <a:r>
              <a:rPr lang="zh-CN" sz="1700">
                <a:solidFill>
                  <a:srgbClr val="001080"/>
                </a:solidFill>
              </a:rPr>
              <a:t>sfz</a:t>
            </a:r>
            <a:r>
              <a:rPr lang="zh-CN" sz="1700">
                <a:solidFill>
                  <a:schemeClr val="dk1"/>
                </a:solidFill>
              </a:rPr>
              <a:t>z; </a:t>
            </a:r>
            <a:r>
              <a:rPr lang="zh-CN" sz="1700">
                <a:solidFill>
                  <a:schemeClr val="lt1"/>
                </a:solidFill>
              </a:rPr>
              <a:t>// 身份证背面</a:t>
            </a:r>
            <a:endParaRPr b="1" sz="700">
              <a:solidFill>
                <a:schemeClr val="dk1"/>
              </a:solidFill>
              <a:latin typeface="Helvetica Neue"/>
              <a:ea typeface="Helvetica Neue"/>
              <a:cs typeface="Helvetica Neue"/>
              <a:sym typeface="Helvetica Neue"/>
            </a:endParaRPr>
          </a:p>
          <a:p>
            <a:pPr indent="0" lvl="0" marL="0" rtl="0" algn="l">
              <a:lnSpc>
                <a:spcPct val="165000"/>
              </a:lnSpc>
              <a:spcBef>
                <a:spcPts val="0"/>
              </a:spcBef>
              <a:spcAft>
                <a:spcPts val="0"/>
              </a:spcAft>
              <a:buNone/>
            </a:pPr>
            <a:r>
              <a:rPr lang="zh-CN" sz="1700">
                <a:solidFill>
                  <a:srgbClr val="267F99"/>
                </a:solidFill>
              </a:rPr>
              <a:t>String</a:t>
            </a:r>
            <a:r>
              <a:rPr lang="zh-CN" sz="1700">
                <a:solidFill>
                  <a:schemeClr val="dk1"/>
                </a:solidFill>
              </a:rPr>
              <a:t> </a:t>
            </a:r>
            <a:r>
              <a:rPr lang="zh-CN" sz="1700">
                <a:solidFill>
                  <a:srgbClr val="001080"/>
                </a:solidFill>
              </a:rPr>
              <a:t>sfzf</a:t>
            </a:r>
            <a:r>
              <a:rPr lang="zh-CN" sz="1700">
                <a:solidFill>
                  <a:schemeClr val="dk1"/>
                </a:solidFill>
              </a:rPr>
              <a:t>; </a:t>
            </a:r>
            <a:r>
              <a:rPr lang="zh-CN" sz="1700">
                <a:solidFill>
                  <a:schemeClr val="lt1"/>
                </a:solidFill>
              </a:rPr>
              <a:t>// 身份证反面</a:t>
            </a:r>
            <a:endParaRPr sz="100"/>
          </a:p>
        </p:txBody>
      </p:sp>
      <p:sp>
        <p:nvSpPr>
          <p:cNvPr id="187" name="Google Shape;187;g1d2acbdec20_0_433"/>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神秘命名</a:t>
            </a:r>
            <a:endParaRPr sz="3600">
              <a:solidFill>
                <a:srgbClr val="2E75B5"/>
              </a:solidFill>
              <a:latin typeface="Microsoft Yahei"/>
              <a:ea typeface="Microsoft Yahei"/>
              <a:cs typeface="Microsoft Yahei"/>
              <a:sym typeface="Microsoft Yahei"/>
            </a:endParaRPr>
          </a:p>
        </p:txBody>
      </p:sp>
      <p:sp>
        <p:nvSpPr>
          <p:cNvPr id="188" name="Google Shape;188;g1d2acbdec20_0_433"/>
          <p:cNvSpPr txBox="1"/>
          <p:nvPr/>
        </p:nvSpPr>
        <p:spPr>
          <a:xfrm>
            <a:off x="4780375" y="1714525"/>
            <a:ext cx="5511300" cy="5541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zh-CN" sz="2400">
                <a:solidFill>
                  <a:srgbClr val="800000"/>
                </a:solidFill>
              </a:rPr>
              <a:t>&lt;button</a:t>
            </a:r>
            <a:r>
              <a:rPr lang="zh-CN" sz="2400">
                <a:solidFill>
                  <a:schemeClr val="dk1"/>
                </a:solidFill>
              </a:rPr>
              <a:t> </a:t>
            </a:r>
            <a:r>
              <a:rPr lang="zh-CN" sz="2400">
                <a:solidFill>
                  <a:srgbClr val="FF0000"/>
                </a:solidFill>
              </a:rPr>
              <a:t>class</a:t>
            </a:r>
            <a:r>
              <a:rPr lang="zh-CN" sz="2400">
                <a:solidFill>
                  <a:schemeClr val="dk1"/>
                </a:solidFill>
              </a:rPr>
              <a:t>=</a:t>
            </a:r>
            <a:r>
              <a:rPr lang="zh-CN" sz="2400">
                <a:solidFill>
                  <a:srgbClr val="0000FF"/>
                </a:solidFill>
              </a:rPr>
              <a:t>"p-t-3"</a:t>
            </a:r>
            <a:r>
              <a:rPr lang="zh-CN" sz="2400">
                <a:solidFill>
                  <a:srgbClr val="800000"/>
                </a:solidFill>
              </a:rPr>
              <a:t>&gt;</a:t>
            </a:r>
            <a:r>
              <a:rPr lang="zh-CN" sz="2400">
                <a:solidFill>
                  <a:schemeClr val="dk1"/>
                </a:solidFill>
              </a:rPr>
              <a:t>确认</a:t>
            </a:r>
            <a:r>
              <a:rPr lang="zh-CN" sz="2400">
                <a:solidFill>
                  <a:srgbClr val="800000"/>
                </a:solidFill>
              </a:rPr>
              <a:t>&lt;/button&gt;</a:t>
            </a:r>
            <a:endParaRPr sz="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d2acbdec20_0_441"/>
          <p:cNvSpPr txBox="1"/>
          <p:nvPr/>
        </p:nvSpPr>
        <p:spPr>
          <a:xfrm>
            <a:off x="6301250" y="2577950"/>
            <a:ext cx="2827200" cy="19248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zh-CN" sz="1900">
                <a:solidFill>
                  <a:srgbClr val="800000"/>
                </a:solidFill>
              </a:rPr>
              <a:t>&lt;style&gt;</a:t>
            </a:r>
            <a:endParaRPr b="1" sz="900">
              <a:solidFill>
                <a:schemeClr val="dk1"/>
              </a:solidFill>
              <a:latin typeface="Helvetica Neue"/>
              <a:ea typeface="Helvetica Neue"/>
              <a:cs typeface="Helvetica Neue"/>
              <a:sym typeface="Helvetica Neue"/>
            </a:endParaRPr>
          </a:p>
          <a:p>
            <a:pPr indent="0" lvl="0" marL="0" rtl="0" algn="l">
              <a:lnSpc>
                <a:spcPct val="165000"/>
              </a:lnSpc>
              <a:spcBef>
                <a:spcPts val="0"/>
              </a:spcBef>
              <a:spcAft>
                <a:spcPts val="0"/>
              </a:spcAft>
              <a:buNone/>
            </a:pPr>
            <a:r>
              <a:rPr lang="zh-CN" sz="1900">
                <a:solidFill>
                  <a:srgbClr val="800000"/>
                </a:solidFill>
              </a:rPr>
              <a:t>.p-t-3</a:t>
            </a:r>
            <a:r>
              <a:rPr lang="zh-CN" sz="1900">
                <a:solidFill>
                  <a:schemeClr val="dk1"/>
                </a:solidFill>
              </a:rPr>
              <a:t> {</a:t>
            </a:r>
            <a:endParaRPr b="1" sz="900">
              <a:solidFill>
                <a:schemeClr val="dk1"/>
              </a:solidFill>
              <a:latin typeface="Helvetica Neue"/>
              <a:ea typeface="Helvetica Neue"/>
              <a:cs typeface="Helvetica Neue"/>
              <a:sym typeface="Helvetica Neue"/>
            </a:endParaRPr>
          </a:p>
          <a:p>
            <a:pPr indent="0" lvl="0" marL="0" rtl="0" algn="l">
              <a:lnSpc>
                <a:spcPct val="165000"/>
              </a:lnSpc>
              <a:spcBef>
                <a:spcPts val="0"/>
              </a:spcBef>
              <a:spcAft>
                <a:spcPts val="0"/>
              </a:spcAft>
              <a:buNone/>
            </a:pPr>
            <a:r>
              <a:rPr lang="zh-CN" sz="1900">
                <a:solidFill>
                  <a:schemeClr val="dk1"/>
                </a:solidFill>
              </a:rPr>
              <a:t>    </a:t>
            </a:r>
            <a:r>
              <a:rPr lang="zh-CN" sz="1900">
                <a:solidFill>
                  <a:srgbClr val="FF0000"/>
                </a:solidFill>
              </a:rPr>
              <a:t>padding-top</a:t>
            </a:r>
            <a:r>
              <a:rPr lang="zh-CN" sz="1900">
                <a:solidFill>
                  <a:schemeClr val="dk1"/>
                </a:solidFill>
              </a:rPr>
              <a:t>: </a:t>
            </a:r>
            <a:r>
              <a:rPr lang="zh-CN" sz="1900">
                <a:solidFill>
                  <a:srgbClr val="09885A"/>
                </a:solidFill>
              </a:rPr>
              <a:t>0.3rem</a:t>
            </a:r>
            <a:r>
              <a:rPr lang="zh-CN" sz="1900">
                <a:solidFill>
                  <a:schemeClr val="dk1"/>
                </a:solidFill>
              </a:rPr>
              <a:t>;</a:t>
            </a:r>
            <a:endParaRPr b="1" sz="900">
              <a:solidFill>
                <a:schemeClr val="dk1"/>
              </a:solidFill>
              <a:latin typeface="Helvetica Neue"/>
              <a:ea typeface="Helvetica Neue"/>
              <a:cs typeface="Helvetica Neue"/>
              <a:sym typeface="Helvetica Neue"/>
            </a:endParaRPr>
          </a:p>
          <a:p>
            <a:pPr indent="0" lvl="0" marL="0" rtl="0" algn="l">
              <a:lnSpc>
                <a:spcPct val="165000"/>
              </a:lnSpc>
              <a:spcBef>
                <a:spcPts val="0"/>
              </a:spcBef>
              <a:spcAft>
                <a:spcPts val="0"/>
              </a:spcAft>
              <a:buNone/>
            </a:pPr>
            <a:r>
              <a:rPr lang="zh-CN" sz="1900">
                <a:solidFill>
                  <a:schemeClr val="dk1"/>
                </a:solidFill>
              </a:rPr>
              <a:t>}</a:t>
            </a:r>
            <a:endParaRPr sz="600"/>
          </a:p>
        </p:txBody>
      </p:sp>
      <p:sp>
        <p:nvSpPr>
          <p:cNvPr id="195" name="Google Shape;195;g1d2acbdec20_0_441"/>
          <p:cNvSpPr txBox="1"/>
          <p:nvPr/>
        </p:nvSpPr>
        <p:spPr>
          <a:xfrm>
            <a:off x="1085500" y="2690350"/>
            <a:ext cx="3598500" cy="11637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zh-CN" sz="2400">
                <a:solidFill>
                  <a:srgbClr val="267F99"/>
                </a:solidFill>
              </a:rPr>
              <a:t>String</a:t>
            </a:r>
            <a:r>
              <a:rPr lang="zh-CN" sz="2400">
                <a:solidFill>
                  <a:schemeClr val="dk1"/>
                </a:solidFill>
              </a:rPr>
              <a:t> </a:t>
            </a:r>
            <a:r>
              <a:rPr lang="zh-CN" sz="2400">
                <a:solidFill>
                  <a:srgbClr val="001080"/>
                </a:solidFill>
              </a:rPr>
              <a:t>sfzz</a:t>
            </a:r>
            <a:r>
              <a:rPr lang="zh-CN" sz="2400">
                <a:solidFill>
                  <a:schemeClr val="dk1"/>
                </a:solidFill>
              </a:rPr>
              <a:t>; </a:t>
            </a:r>
            <a:r>
              <a:rPr lang="zh-CN" sz="2400">
                <a:solidFill>
                  <a:srgbClr val="008000"/>
                </a:solidFill>
              </a:rPr>
              <a:t>// 身份证正面</a:t>
            </a:r>
            <a:endParaRPr b="1">
              <a:solidFill>
                <a:schemeClr val="dk1"/>
              </a:solidFill>
              <a:latin typeface="Helvetica Neue"/>
              <a:ea typeface="Helvetica Neue"/>
              <a:cs typeface="Helvetica Neue"/>
              <a:sym typeface="Helvetica Neue"/>
            </a:endParaRPr>
          </a:p>
          <a:p>
            <a:pPr indent="0" lvl="0" marL="0" rtl="0" algn="l">
              <a:lnSpc>
                <a:spcPct val="165000"/>
              </a:lnSpc>
              <a:spcBef>
                <a:spcPts val="0"/>
              </a:spcBef>
              <a:spcAft>
                <a:spcPts val="0"/>
              </a:spcAft>
              <a:buNone/>
            </a:pPr>
            <a:r>
              <a:rPr lang="zh-CN" sz="2400">
                <a:solidFill>
                  <a:srgbClr val="267F99"/>
                </a:solidFill>
              </a:rPr>
              <a:t>String</a:t>
            </a:r>
            <a:r>
              <a:rPr lang="zh-CN" sz="2400">
                <a:solidFill>
                  <a:schemeClr val="dk1"/>
                </a:solidFill>
              </a:rPr>
              <a:t> </a:t>
            </a:r>
            <a:r>
              <a:rPr lang="zh-CN" sz="2400">
                <a:solidFill>
                  <a:srgbClr val="001080"/>
                </a:solidFill>
              </a:rPr>
              <a:t>sfzf</a:t>
            </a:r>
            <a:r>
              <a:rPr lang="zh-CN" sz="2400">
                <a:solidFill>
                  <a:schemeClr val="dk1"/>
                </a:solidFill>
              </a:rPr>
              <a:t>; </a:t>
            </a:r>
            <a:r>
              <a:rPr lang="zh-CN" sz="2400">
                <a:solidFill>
                  <a:srgbClr val="008000"/>
                </a:solidFill>
              </a:rPr>
              <a:t>// 身份证反面</a:t>
            </a:r>
            <a:endParaRPr sz="100"/>
          </a:p>
        </p:txBody>
      </p:sp>
      <p:sp>
        <p:nvSpPr>
          <p:cNvPr id="196" name="Google Shape;196;g1d2acbdec20_0_441"/>
          <p:cNvSpPr txBox="1"/>
          <p:nvPr/>
        </p:nvSpPr>
        <p:spPr>
          <a:xfrm>
            <a:off x="6301250" y="1957100"/>
            <a:ext cx="4176900" cy="477000"/>
          </a:xfrm>
          <a:prstGeom prst="rect">
            <a:avLst/>
          </a:prstGeom>
          <a:noFill/>
          <a:ln>
            <a:noFill/>
          </a:ln>
        </p:spPr>
        <p:txBody>
          <a:bodyPr anchorCtr="0" anchor="t" bIns="91425" lIns="91425" spcFirstLastPara="1" rIns="91425" wrap="square" tIns="91425">
            <a:spAutoFit/>
          </a:bodyPr>
          <a:lstStyle/>
          <a:p>
            <a:pPr indent="0" lvl="0" marL="0" rtl="0" algn="l">
              <a:lnSpc>
                <a:spcPct val="165000"/>
              </a:lnSpc>
              <a:spcBef>
                <a:spcPts val="0"/>
              </a:spcBef>
              <a:spcAft>
                <a:spcPts val="0"/>
              </a:spcAft>
              <a:buNone/>
            </a:pPr>
            <a:r>
              <a:rPr lang="zh-CN" sz="1900">
                <a:solidFill>
                  <a:srgbClr val="800000"/>
                </a:solidFill>
              </a:rPr>
              <a:t>&lt;button</a:t>
            </a:r>
            <a:r>
              <a:rPr lang="zh-CN" sz="1900">
                <a:solidFill>
                  <a:schemeClr val="dk1"/>
                </a:solidFill>
              </a:rPr>
              <a:t> </a:t>
            </a:r>
            <a:r>
              <a:rPr lang="zh-CN" sz="1900">
                <a:solidFill>
                  <a:srgbClr val="FF0000"/>
                </a:solidFill>
              </a:rPr>
              <a:t>class</a:t>
            </a:r>
            <a:r>
              <a:rPr lang="zh-CN" sz="1900">
                <a:solidFill>
                  <a:schemeClr val="dk1"/>
                </a:solidFill>
              </a:rPr>
              <a:t>=</a:t>
            </a:r>
            <a:r>
              <a:rPr lang="zh-CN" sz="1900">
                <a:solidFill>
                  <a:srgbClr val="0000FF"/>
                </a:solidFill>
              </a:rPr>
              <a:t>"p-t-3"</a:t>
            </a:r>
            <a:r>
              <a:rPr lang="zh-CN" sz="1900">
                <a:solidFill>
                  <a:srgbClr val="800000"/>
                </a:solidFill>
              </a:rPr>
              <a:t>&gt;</a:t>
            </a:r>
            <a:r>
              <a:rPr lang="zh-CN" sz="1900">
                <a:solidFill>
                  <a:schemeClr val="dk1"/>
                </a:solidFill>
              </a:rPr>
              <a:t>确认</a:t>
            </a:r>
            <a:r>
              <a:rPr lang="zh-CN" sz="1900">
                <a:solidFill>
                  <a:srgbClr val="800000"/>
                </a:solidFill>
              </a:rPr>
              <a:t>&lt;/button&gt;</a:t>
            </a:r>
            <a:endParaRPr sz="100"/>
          </a:p>
        </p:txBody>
      </p:sp>
      <p:sp>
        <p:nvSpPr>
          <p:cNvPr id="197" name="Google Shape;197;g1d2acbdec20_0_44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神秘命名</a:t>
            </a:r>
            <a:endParaRPr sz="3600">
              <a:solidFill>
                <a:srgbClr val="2E75B5"/>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冗赘的元素</a:t>
            </a:r>
            <a:endParaRPr sz="3600">
              <a:solidFill>
                <a:srgbClr val="2E75B5"/>
              </a:solidFill>
              <a:latin typeface="Microsoft Yahei"/>
              <a:ea typeface="Microsoft Yahei"/>
              <a:cs typeface="Microsoft Yahei"/>
              <a:sym typeface="Microsoft Yahei"/>
            </a:endParaRPr>
          </a:p>
        </p:txBody>
      </p:sp>
      <p:sp>
        <p:nvSpPr>
          <p:cNvPr id="203" name="Google Shape;203;p11"/>
          <p:cNvSpPr txBox="1"/>
          <p:nvPr/>
        </p:nvSpPr>
        <p:spPr>
          <a:xfrm>
            <a:off x="521825" y="1863575"/>
            <a:ext cx="3000000" cy="16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AllArgsConstructor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Getter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RoomType</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int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type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204" name="Google Shape;204;p11"/>
          <p:cNvSpPr txBox="1"/>
          <p:nvPr/>
        </p:nvSpPr>
        <p:spPr>
          <a:xfrm>
            <a:off x="521825" y="4211675"/>
            <a:ext cx="4531500" cy="226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RoomChecker</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Boolean</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isRoomBooked</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Room</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room</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room</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isBooked</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p:txBody>
      </p:sp>
      <p:sp>
        <p:nvSpPr>
          <p:cNvPr id="205" name="Google Shape;205;p11"/>
          <p:cNvSpPr txBox="1"/>
          <p:nvPr/>
        </p:nvSpPr>
        <p:spPr>
          <a:xfrm>
            <a:off x="6485275" y="2456075"/>
            <a:ext cx="382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不必要的结构。</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名字和实现代码看起来一模一样的</a:t>
            </a:r>
            <a:endParaRPr sz="1800"/>
          </a:p>
          <a:p>
            <a:pPr indent="0" lvl="0" marL="0" rtl="0" algn="l">
              <a:spcBef>
                <a:spcPts val="0"/>
              </a:spcBef>
              <a:spcAft>
                <a:spcPts val="0"/>
              </a:spcAft>
              <a:buNone/>
            </a:pPr>
            <a:r>
              <a:rPr lang="zh-CN" sz="1800"/>
              <a:t>函数。</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只是一个简单的函数的类。</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d2acbdec20_0_80"/>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重复代码</a:t>
            </a:r>
            <a:endParaRPr sz="3600">
              <a:solidFill>
                <a:srgbClr val="2E75B5"/>
              </a:solidFill>
              <a:latin typeface="Microsoft Yahei"/>
              <a:ea typeface="Microsoft Yahei"/>
              <a:cs typeface="Microsoft Yahei"/>
              <a:sym typeface="Microsoft Yahei"/>
            </a:endParaRPr>
          </a:p>
        </p:txBody>
      </p:sp>
      <p:sp>
        <p:nvSpPr>
          <p:cNvPr id="212" name="Google Shape;212;g1d2acbdec20_0_80"/>
          <p:cNvSpPr txBox="1"/>
          <p:nvPr/>
        </p:nvSpPr>
        <p:spPr>
          <a:xfrm>
            <a:off x="6456600" y="1548925"/>
            <a:ext cx="5506800" cy="325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8000"/>
                </a:solidFill>
                <a:highlight>
                  <a:srgbClr val="FFFFFF"/>
                </a:highlight>
                <a:latin typeface="Courier New"/>
                <a:ea typeface="Courier New"/>
                <a:cs typeface="Courier New"/>
                <a:sym typeface="Courier New"/>
              </a:rPr>
              <a:t>// in class AirwayBill 快递单</a:t>
            </a:r>
            <a:endParaRPr sz="10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to</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return</a:t>
            </a:r>
            <a:r>
              <a:rPr lang="zh-CN" sz="1050">
                <a:solidFill>
                  <a:schemeClr val="dk1"/>
                </a:solidFill>
                <a:highlight>
                  <a:srgbClr val="FFFFFF"/>
                </a:highlight>
                <a:latin typeface="Courier New"/>
                <a:ea typeface="Courier New"/>
                <a:cs typeface="Courier New"/>
                <a:sym typeface="Courier New"/>
              </a:rPr>
              <a:t> </a:t>
            </a:r>
            <a:r>
              <a:rPr lang="zh-CN" sz="1050">
                <a:solidFill>
                  <a:srgbClr val="A31515"/>
                </a:solidFill>
                <a:highlight>
                  <a:srgbClr val="FFFFFF"/>
                </a:highlight>
                <a:latin typeface="Courier New"/>
                <a:ea typeface="Courier New"/>
                <a:cs typeface="Courier New"/>
                <a:sym typeface="Courier New"/>
              </a:rPr>
              <a:t>"Customer: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toCustomerName</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getTitle</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toCustomerName</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getName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31515"/>
                </a:solidFill>
                <a:highlight>
                  <a:srgbClr val="FFFFFF"/>
                </a:highlight>
                <a:latin typeface="Courier New"/>
                <a:ea typeface="Courier New"/>
                <a:cs typeface="Courier New"/>
                <a:sym typeface="Courier New"/>
              </a:rPr>
              <a:t>"Address: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getHouseNumber</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getStreetAddress</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getCity</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toAddress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getProvince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toAddress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getZipCode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31515"/>
                </a:solidFill>
                <a:highlight>
                  <a:srgbClr val="FFFFFF"/>
                </a:highlight>
                <a:latin typeface="Courier New"/>
                <a:ea typeface="Courier New"/>
                <a:cs typeface="Courier New"/>
                <a:sym typeface="Courier New"/>
              </a:rPr>
              <a:t>"Tel: "</a:t>
            </a:r>
            <a:r>
              <a:rPr lang="zh-CN" sz="1050">
                <a:solidFill>
                  <a:schemeClr val="dk1"/>
                </a:solidFill>
                <a:highlight>
                  <a:srgbClr val="FFFFFF"/>
                </a:highlight>
                <a:latin typeface="Courier New"/>
                <a:ea typeface="Courier New"/>
                <a:cs typeface="Courier New"/>
                <a:sym typeface="Courier New"/>
              </a:rPr>
              <a:t> + toTel;</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213" name="Google Shape;213;g1d2acbdec20_0_80"/>
          <p:cNvSpPr txBox="1"/>
          <p:nvPr/>
        </p:nvSpPr>
        <p:spPr>
          <a:xfrm>
            <a:off x="236275" y="1548925"/>
            <a:ext cx="61497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8000"/>
                </a:solidFill>
                <a:highlight>
                  <a:srgbClr val="FFFFFF"/>
                </a:highlight>
                <a:latin typeface="Courier New"/>
                <a:ea typeface="Courier New"/>
                <a:cs typeface="Courier New"/>
                <a:sym typeface="Courier New"/>
              </a:rPr>
              <a:t>// in class Reciept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getReceiptString</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customerInformation</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"Customer: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customerName</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getTitle</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customerName</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getName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31515"/>
                </a:solidFill>
                <a:highlight>
                  <a:srgbClr val="FFFFFF"/>
                </a:highlight>
                <a:latin typeface="Courier New"/>
                <a:ea typeface="Courier New"/>
                <a:cs typeface="Courier New"/>
                <a:sym typeface="Courier New"/>
              </a:rPr>
              <a:t>"Address: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getHouseNumber</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getStreetAddress</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getCity</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getProvince</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address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getZipCode</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itemsDetail</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"Items: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stream</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map</a:t>
            </a:r>
            <a:r>
              <a:rPr lang="zh-CN" sz="1050">
                <a:solidFill>
                  <a:schemeClr val="dk1"/>
                </a:solidFill>
                <a:highlight>
                  <a:srgbClr val="FFFFFF"/>
                </a:highlight>
                <a:latin typeface="Courier New"/>
                <a:ea typeface="Courier New"/>
                <a:cs typeface="Courier New"/>
                <a:sym typeface="Courier New"/>
              </a:rPr>
              <a:t>(item </a:t>
            </a:r>
            <a:r>
              <a:rPr lang="zh-CN" sz="1050">
                <a:solidFill>
                  <a:srgbClr val="0000FF"/>
                </a:solidFill>
                <a:highlight>
                  <a:srgbClr val="FFFFFF"/>
                </a:highlight>
                <a:latin typeface="Courier New"/>
                <a:ea typeface="Courier New"/>
                <a:cs typeface="Courier New"/>
                <a:sym typeface="Courier New"/>
              </a:rPr>
              <a:t>-&gt;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getName</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x "</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getCount</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a:t>
            </a:r>
            <a:r>
              <a:rPr lang="zh-CN" sz="1050">
                <a:solidFill>
                  <a:srgbClr val="EE0000"/>
                </a:solidFill>
                <a:highlight>
                  <a:srgbClr val="FFFFFF"/>
                </a:highlight>
                <a:latin typeface="Courier New"/>
                <a:ea typeface="Courier New"/>
                <a:cs typeface="Courier New"/>
                <a:sym typeface="Courier New"/>
              </a:rPr>
              <a:t>\\</a:t>
            </a:r>
            <a:r>
              <a:rPr lang="zh-CN" sz="1050">
                <a:solidFill>
                  <a:srgbClr val="A31515"/>
                </a:solidFill>
                <a:highlight>
                  <a:srgbClr val="FFFFFF"/>
                </a:highlight>
                <a:latin typeface="Courier New"/>
                <a:ea typeface="Courier New"/>
                <a:cs typeface="Courier New"/>
                <a:sym typeface="Courier New"/>
              </a:rPr>
              <a:t>t"</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getPrice</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collect</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Collectors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joining</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itemTotal</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"Total: "</a:t>
            </a:r>
            <a:r>
              <a:rPr lang="zh-CN" sz="1050">
                <a:solidFill>
                  <a:schemeClr val="dk1"/>
                </a:solidFill>
                <a:highlight>
                  <a:srgbClr val="FFFFFF"/>
                </a:highlight>
                <a:latin typeface="Courier New"/>
                <a:ea typeface="Courier New"/>
                <a:cs typeface="Courier New"/>
                <a:sym typeface="Courier New"/>
              </a:rPr>
              <a:t> + </a:t>
            </a:r>
            <a:r>
              <a:rPr lang="zh-CN" sz="1050">
                <a:solidFill>
                  <a:srgbClr val="795E26"/>
                </a:solidFill>
                <a:highlight>
                  <a:srgbClr val="FFFFFF"/>
                </a:highlight>
                <a:latin typeface="Courier New"/>
                <a:ea typeface="Courier New"/>
                <a:cs typeface="Courier New"/>
                <a:sym typeface="Courier New"/>
              </a:rPr>
              <a:t>getTotal</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return</a:t>
            </a:r>
            <a:r>
              <a:rPr lang="zh-CN" sz="1050">
                <a:solidFill>
                  <a:schemeClr val="dk1"/>
                </a:solidFill>
                <a:highlight>
                  <a:srgbClr val="FFFFFF"/>
                </a:highlight>
                <a:latin typeface="Courier New"/>
                <a:ea typeface="Courier New"/>
                <a:cs typeface="Courier New"/>
                <a:sym typeface="Courier New"/>
              </a:rPr>
              <a:t> customerInformation +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 itemsDetail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System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lineSeparator</a:t>
            </a:r>
            <a:r>
              <a:rPr lang="zh-CN" sz="1050">
                <a:solidFill>
                  <a:schemeClr val="dk1"/>
                </a:solidFill>
                <a:highlight>
                  <a:srgbClr val="FFFFFF"/>
                </a:highlight>
                <a:latin typeface="Courier New"/>
                <a:ea typeface="Courier New"/>
                <a:cs typeface="Courier New"/>
                <a:sym typeface="Courier New"/>
              </a:rPr>
              <a:t>() + itemTotal;</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214" name="Google Shape;214;g1d2acbdec20_0_80"/>
          <p:cNvSpPr txBox="1"/>
          <p:nvPr/>
        </p:nvSpPr>
        <p:spPr>
          <a:xfrm>
            <a:off x="7445025" y="51341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不同位置,</a:t>
            </a:r>
            <a:endParaRPr sz="1800"/>
          </a:p>
          <a:p>
            <a:pPr indent="0" lvl="0" marL="0" rtl="0" algn="l">
              <a:spcBef>
                <a:spcPts val="0"/>
              </a:spcBef>
              <a:spcAft>
                <a:spcPts val="0"/>
              </a:spcAft>
              <a:buNone/>
            </a:pPr>
            <a:r>
              <a:rPr lang="zh-CN" sz="1800"/>
              <a:t>相同或相似的代码结构。</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d2acbdec20_0_106"/>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可变的数据</a:t>
            </a:r>
            <a:endParaRPr sz="3600">
              <a:solidFill>
                <a:srgbClr val="2E75B5"/>
              </a:solidFill>
              <a:latin typeface="Microsoft Yahei"/>
              <a:ea typeface="Microsoft Yahei"/>
              <a:cs typeface="Microsoft Yahei"/>
              <a:sym typeface="Microsoft Yahei"/>
            </a:endParaRPr>
          </a:p>
        </p:txBody>
      </p:sp>
      <p:sp>
        <p:nvSpPr>
          <p:cNvPr id="221" name="Google Shape;221;g1d2acbdec20_0_106"/>
          <p:cNvSpPr txBox="1"/>
          <p:nvPr/>
        </p:nvSpPr>
        <p:spPr>
          <a:xfrm>
            <a:off x="179025" y="1612025"/>
            <a:ext cx="5553600" cy="444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Data</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ShoppingCart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double</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totalPrice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Map</a:t>
            </a:r>
            <a:r>
              <a:rPr lang="zh-CN" sz="1350">
                <a:solidFill>
                  <a:schemeClr val="dk1"/>
                </a:solidFill>
                <a:highlight>
                  <a:srgbClr val="FFFFFF"/>
                </a:highlight>
                <a:latin typeface="Courier New"/>
                <a:ea typeface="Courier New"/>
                <a:cs typeface="Courier New"/>
                <a:sym typeface="Courier New"/>
              </a:rPr>
              <a:t>&lt;</a:t>
            </a:r>
            <a:r>
              <a:rPr lang="zh-CN" sz="1350">
                <a:solidFill>
                  <a:srgbClr val="267F99"/>
                </a:solidFill>
                <a:highlight>
                  <a:srgbClr val="FFFFFF"/>
                </a:highlight>
                <a:latin typeface="Courier New"/>
                <a:ea typeface="Courier New"/>
                <a:cs typeface="Courier New"/>
                <a:sym typeface="Courier New"/>
              </a:rPr>
              <a:t>Item</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Integer</a:t>
            </a:r>
            <a:r>
              <a:rPr lang="zh-CN" sz="1350">
                <a:solidFill>
                  <a:schemeClr val="dk1"/>
                </a:solidFill>
                <a:highlight>
                  <a:srgbClr val="FFFFFF"/>
                </a:highlight>
                <a:latin typeface="Courier New"/>
                <a:ea typeface="Courier New"/>
                <a:cs typeface="Courier New"/>
                <a:sym typeface="Courier New"/>
              </a:rPr>
              <a:t>&gt; </a:t>
            </a:r>
            <a:r>
              <a:rPr lang="zh-CN" sz="1350">
                <a:solidFill>
                  <a:srgbClr val="001080"/>
                </a:solidFill>
                <a:highlight>
                  <a:srgbClr val="FFFFFF"/>
                </a:highlight>
                <a:latin typeface="Courier New"/>
                <a:ea typeface="Courier New"/>
                <a:cs typeface="Courier New"/>
                <a:sym typeface="Courier New"/>
              </a:rPr>
              <a:t>items</a:t>
            </a:r>
            <a:r>
              <a:rPr lang="zh-CN" sz="1350">
                <a:solidFill>
                  <a:schemeClr val="dk1"/>
                </a:solidFill>
                <a:highlight>
                  <a:srgbClr val="FFFFFF"/>
                </a:highlight>
                <a:latin typeface="Courier New"/>
                <a:ea typeface="Courier New"/>
                <a:cs typeface="Courier New"/>
                <a:sym typeface="Courier New"/>
              </a:rPr>
              <a:t> = </a:t>
            </a:r>
            <a:r>
              <a:rPr lang="zh-CN" sz="1350">
                <a:solidFill>
                  <a:srgbClr val="AF00DB"/>
                </a:solidFill>
                <a:highlight>
                  <a:srgbClr val="FFFFFF"/>
                </a:highlight>
                <a:latin typeface="Courier New"/>
                <a:ea typeface="Courier New"/>
                <a:cs typeface="Courier New"/>
                <a:sym typeface="Courier New"/>
              </a:rPr>
              <a:t>new</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HashMap</a:t>
            </a:r>
            <a:r>
              <a:rPr lang="zh-CN" sz="1350">
                <a:solidFill>
                  <a:schemeClr val="dk1"/>
                </a:solidFill>
                <a:highlight>
                  <a:srgbClr val="FFFFFF"/>
                </a:highlight>
                <a:latin typeface="Courier New"/>
                <a:ea typeface="Courier New"/>
                <a:cs typeface="Courier New"/>
                <a:sym typeface="Courier New"/>
              </a:rPr>
              <a:t>&lt;&gt;();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addItem</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Item</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item</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if</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items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containsKey</a:t>
            </a:r>
            <a:r>
              <a:rPr lang="zh-CN" sz="1350">
                <a:solidFill>
                  <a:schemeClr val="dk1"/>
                </a:solidFill>
                <a:highlight>
                  <a:srgbClr val="FFFFFF"/>
                </a:highlight>
                <a:latin typeface="Courier New"/>
                <a:ea typeface="Courier New"/>
                <a:cs typeface="Courier New"/>
                <a:sym typeface="Courier New"/>
              </a:rPr>
              <a:t>(item))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items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put</a:t>
            </a:r>
            <a:r>
              <a:rPr lang="zh-CN" sz="1350">
                <a:solidFill>
                  <a:schemeClr val="dk1"/>
                </a:solidFill>
                <a:highlight>
                  <a:srgbClr val="FFFFFF"/>
                </a:highlight>
                <a:latin typeface="Courier New"/>
                <a:ea typeface="Courier New"/>
                <a:cs typeface="Courier New"/>
                <a:sym typeface="Courier New"/>
              </a:rPr>
              <a:t>(item, </a:t>
            </a:r>
            <a:r>
              <a:rPr lang="zh-CN" sz="1350">
                <a:solidFill>
                  <a:srgbClr val="001080"/>
                </a:solidFill>
                <a:highlight>
                  <a:srgbClr val="FFFFFF"/>
                </a:highlight>
                <a:latin typeface="Courier New"/>
                <a:ea typeface="Courier New"/>
                <a:cs typeface="Courier New"/>
                <a:sym typeface="Courier New"/>
              </a:rPr>
              <a:t>items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a:t>
            </a:r>
            <a:r>
              <a:rPr lang="zh-CN" sz="1350">
                <a:solidFill>
                  <a:schemeClr val="dk1"/>
                </a:solidFill>
                <a:highlight>
                  <a:srgbClr val="FFFFFF"/>
                </a:highlight>
                <a:latin typeface="Courier New"/>
                <a:ea typeface="Courier New"/>
                <a:cs typeface="Courier New"/>
                <a:sym typeface="Courier New"/>
              </a:rPr>
              <a:t>(item) + </a:t>
            </a:r>
            <a:r>
              <a:rPr lang="zh-CN" sz="1350">
                <a:solidFill>
                  <a:srgbClr val="098658"/>
                </a:solidFill>
                <a:highlight>
                  <a:srgbClr val="FFFFFF"/>
                </a:highlight>
                <a:latin typeface="Courier New"/>
                <a:ea typeface="Courier New"/>
                <a:cs typeface="Courier New"/>
                <a:sym typeface="Courier New"/>
              </a:rPr>
              <a:t>1</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 </a:t>
            </a:r>
            <a:r>
              <a:rPr lang="zh-CN" sz="1350">
                <a:solidFill>
                  <a:srgbClr val="AF00DB"/>
                </a:solidFill>
                <a:highlight>
                  <a:srgbClr val="FFFFFF"/>
                </a:highlight>
                <a:latin typeface="Courier New"/>
                <a:ea typeface="Courier New"/>
                <a:cs typeface="Courier New"/>
                <a:sym typeface="Courier New"/>
              </a:rPr>
              <a:t>else</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items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put</a:t>
            </a:r>
            <a:r>
              <a:rPr lang="zh-CN" sz="1350">
                <a:solidFill>
                  <a:schemeClr val="dk1"/>
                </a:solidFill>
                <a:highlight>
                  <a:srgbClr val="FFFFFF"/>
                </a:highlight>
                <a:latin typeface="Courier New"/>
                <a:ea typeface="Courier New"/>
                <a:cs typeface="Courier New"/>
                <a:sym typeface="Courier New"/>
              </a:rPr>
              <a:t>(item, </a:t>
            </a:r>
            <a:r>
              <a:rPr lang="zh-CN" sz="1350">
                <a:solidFill>
                  <a:srgbClr val="098658"/>
                </a:solidFill>
                <a:highlight>
                  <a:srgbClr val="FFFFFF"/>
                </a:highlight>
                <a:latin typeface="Courier New"/>
                <a:ea typeface="Courier New"/>
                <a:cs typeface="Courier New"/>
                <a:sym typeface="Courier New"/>
              </a:rPr>
              <a:t>1</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totalPrice += </a:t>
            </a:r>
            <a:r>
              <a:rPr lang="zh-CN" sz="1350">
                <a:solidFill>
                  <a:srgbClr val="001080"/>
                </a:solidFill>
                <a:highlight>
                  <a:srgbClr val="FFFFFF"/>
                </a:highlight>
                <a:latin typeface="Courier New"/>
                <a:ea typeface="Courier New"/>
                <a:cs typeface="Courier New"/>
                <a:sym typeface="Courier New"/>
              </a:rPr>
              <a:t>item</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getPrice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222" name="Google Shape;222;g1d2acbdec20_0_106"/>
          <p:cNvSpPr txBox="1"/>
          <p:nvPr/>
        </p:nvSpPr>
        <p:spPr>
          <a:xfrm>
            <a:off x="6159150" y="1612025"/>
            <a:ext cx="4621800" cy="382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Data</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GoodsIndex</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Map</a:t>
            </a:r>
            <a:r>
              <a:rPr lang="zh-CN" sz="1350">
                <a:solidFill>
                  <a:schemeClr val="dk1"/>
                </a:solidFill>
                <a:highlight>
                  <a:srgbClr val="FFFFFF"/>
                </a:highlight>
                <a:latin typeface="Courier New"/>
                <a:ea typeface="Courier New"/>
                <a:cs typeface="Courier New"/>
                <a:sym typeface="Courier New"/>
              </a:rPr>
              <a:t>&lt;</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Object</a:t>
            </a:r>
            <a:r>
              <a:rPr lang="zh-CN" sz="1350">
                <a:solidFill>
                  <a:schemeClr val="dk1"/>
                </a:solidFill>
                <a:highlight>
                  <a:srgbClr val="FFFFFF"/>
                </a:highlight>
                <a:latin typeface="Courier New"/>
                <a:ea typeface="Courier New"/>
                <a:cs typeface="Courier New"/>
                <a:sym typeface="Courier New"/>
              </a:rPr>
              <a:t>&gt; </a:t>
            </a:r>
            <a:r>
              <a:rPr lang="zh-CN" sz="1350">
                <a:solidFill>
                  <a:srgbClr val="001080"/>
                </a:solidFill>
                <a:highlight>
                  <a:srgbClr val="FFFFFF"/>
                </a:highlight>
                <a:latin typeface="Courier New"/>
                <a:ea typeface="Courier New"/>
                <a:cs typeface="Courier New"/>
                <a:sym typeface="Courier New"/>
              </a:rPr>
              <a:t>goodsMap</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addBook</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Book</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book</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goodsMap</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put</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book</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getTitle</a:t>
            </a:r>
            <a:r>
              <a:rPr lang="zh-CN" sz="1350">
                <a:solidFill>
                  <a:schemeClr val="dk1"/>
                </a:solidFill>
                <a:highlight>
                  <a:srgbClr val="FFFFFF"/>
                </a:highlight>
                <a:latin typeface="Courier New"/>
                <a:ea typeface="Courier New"/>
                <a:cs typeface="Courier New"/>
                <a:sym typeface="Courier New"/>
              </a:rPr>
              <a:t>(), book);</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addDvd</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Dvd</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dvd</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goodsMap</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put</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dvd</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getName</a:t>
            </a:r>
            <a:r>
              <a:rPr lang="zh-CN" sz="1350">
                <a:solidFill>
                  <a:schemeClr val="dk1"/>
                </a:solidFill>
                <a:highlight>
                  <a:srgbClr val="FFFFFF"/>
                </a:highlight>
                <a:latin typeface="Courier New"/>
                <a:ea typeface="Courier New"/>
                <a:cs typeface="Courier New"/>
                <a:sym typeface="Courier New"/>
              </a:rPr>
              <a:t>(), dvd);</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223" name="Google Shape;223;g1d2acbdec20_0_106"/>
          <p:cNvSpPr txBox="1"/>
          <p:nvPr/>
        </p:nvSpPr>
        <p:spPr>
          <a:xfrm>
            <a:off x="6522550" y="5488275"/>
            <a:ext cx="456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数据的变化并非来源于有限的函数;</a:t>
            </a:r>
            <a:endParaRPr sz="1800"/>
          </a:p>
          <a:p>
            <a:pPr indent="0" lvl="0" marL="0" rtl="0" algn="l">
              <a:spcBef>
                <a:spcPts val="0"/>
              </a:spcBef>
              <a:spcAft>
                <a:spcPts val="0"/>
              </a:spcAft>
              <a:buNone/>
            </a:pPr>
            <a:r>
              <a:rPr lang="zh-CN" sz="1800"/>
              <a:t>变量在不同时候被用于存储不同的东西。</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d2acbdec20_0_12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发散式变化</a:t>
            </a:r>
            <a:endParaRPr sz="3600">
              <a:solidFill>
                <a:srgbClr val="2E75B5"/>
              </a:solidFill>
              <a:latin typeface="Microsoft Yahei"/>
              <a:ea typeface="Microsoft Yahei"/>
              <a:cs typeface="Microsoft Yahei"/>
              <a:sym typeface="Microsoft Yahei"/>
            </a:endParaRPr>
          </a:p>
        </p:txBody>
      </p:sp>
      <p:sp>
        <p:nvSpPr>
          <p:cNvPr id="230" name="Google Shape;230;g1d2acbdec20_0_121"/>
          <p:cNvSpPr txBox="1"/>
          <p:nvPr/>
        </p:nvSpPr>
        <p:spPr>
          <a:xfrm>
            <a:off x="950450" y="1474225"/>
            <a:ext cx="5488200" cy="540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a:t>
            </a:r>
            <a:r>
              <a:rPr lang="zh-CN" sz="1150">
                <a:solidFill>
                  <a:srgbClr val="267F99"/>
                </a:solidFill>
                <a:highlight>
                  <a:srgbClr val="FFFFFF"/>
                </a:highlight>
                <a:latin typeface="Courier New"/>
                <a:ea typeface="Courier New"/>
                <a:cs typeface="Courier New"/>
                <a:sym typeface="Courier New"/>
              </a:rPr>
              <a:t>Getter</a:t>
            </a:r>
            <a:endParaRPr sz="11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class</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Account</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int</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accountNumber</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double</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balance</a:t>
            </a:r>
            <a:r>
              <a:rPr lang="zh-CN" sz="1150">
                <a:solidFill>
                  <a:schemeClr val="dk1"/>
                </a:solidFill>
                <a:highlight>
                  <a:srgbClr val="FFFFFF"/>
                </a:highlight>
                <a:latin typeface="Courier New"/>
                <a:ea typeface="Courier New"/>
                <a:cs typeface="Courier New"/>
                <a:sym typeface="Courier New"/>
              </a:rPr>
              <a:t> = </a:t>
            </a:r>
            <a:r>
              <a:rPr lang="zh-CN" sz="1150">
                <a:solidFill>
                  <a:srgbClr val="098658"/>
                </a:solidFill>
                <a:highlight>
                  <a:srgbClr val="FFFFFF"/>
                </a:highlight>
                <a:latin typeface="Courier New"/>
                <a:ea typeface="Courier New"/>
                <a:cs typeface="Courier New"/>
                <a:sym typeface="Courier New"/>
              </a:rPr>
              <a:t>0</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Account</a:t>
            </a:r>
            <a:r>
              <a:rPr lang="zh-CN" sz="1150">
                <a:solidFill>
                  <a:schemeClr val="dk1"/>
                </a:solidFill>
                <a:highlight>
                  <a:srgbClr val="FFFFFF"/>
                </a:highlight>
                <a:latin typeface="Courier New"/>
                <a:ea typeface="Courier New"/>
                <a:cs typeface="Courier New"/>
                <a:sym typeface="Courier New"/>
              </a:rPr>
              <a:t>(</a:t>
            </a:r>
            <a:r>
              <a:rPr lang="zh-CN" sz="1150">
                <a:solidFill>
                  <a:srgbClr val="267F99"/>
                </a:solidFill>
                <a:highlight>
                  <a:srgbClr val="FFFFFF"/>
                </a:highlight>
                <a:latin typeface="Courier New"/>
                <a:ea typeface="Courier New"/>
                <a:cs typeface="Courier New"/>
                <a:sym typeface="Courier New"/>
              </a:rPr>
              <a:t>int</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accountNumber</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this</a:t>
            </a:r>
            <a:r>
              <a:rPr lang="zh-CN" sz="1150">
                <a:solidFill>
                  <a:schemeClr val="dk1"/>
                </a:solidFill>
                <a:highlight>
                  <a:srgbClr val="FFFFFF"/>
                </a:highlight>
                <a:latin typeface="Courier New"/>
                <a:ea typeface="Courier New"/>
                <a:cs typeface="Courier New"/>
                <a:sym typeface="Courier New"/>
              </a:rPr>
              <a:t>.</a:t>
            </a:r>
            <a:r>
              <a:rPr lang="zh-CN" sz="1150">
                <a:solidFill>
                  <a:srgbClr val="001080"/>
                </a:solidFill>
                <a:highlight>
                  <a:srgbClr val="FFFFFF"/>
                </a:highlight>
                <a:latin typeface="Courier New"/>
                <a:ea typeface="Courier New"/>
                <a:cs typeface="Courier New"/>
                <a:sym typeface="Courier New"/>
              </a:rPr>
              <a:t>accountNumber</a:t>
            </a:r>
            <a:r>
              <a:rPr lang="zh-CN" sz="1150">
                <a:solidFill>
                  <a:schemeClr val="dk1"/>
                </a:solidFill>
                <a:highlight>
                  <a:srgbClr val="FFFFFF"/>
                </a:highlight>
                <a:latin typeface="Courier New"/>
                <a:ea typeface="Courier New"/>
                <a:cs typeface="Courier New"/>
                <a:sym typeface="Courier New"/>
              </a:rPr>
              <a:t> = accountNumber;</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void</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credit</a:t>
            </a:r>
            <a:r>
              <a:rPr lang="zh-CN" sz="1150">
                <a:solidFill>
                  <a:schemeClr val="dk1"/>
                </a:solidFill>
                <a:highlight>
                  <a:srgbClr val="FFFFFF"/>
                </a:highlight>
                <a:latin typeface="Courier New"/>
                <a:ea typeface="Courier New"/>
                <a:cs typeface="Courier New"/>
                <a:sym typeface="Courier New"/>
              </a:rPr>
              <a:t>(</a:t>
            </a:r>
            <a:r>
              <a:rPr lang="zh-CN" sz="1150">
                <a:solidFill>
                  <a:srgbClr val="267F99"/>
                </a:solidFill>
                <a:highlight>
                  <a:srgbClr val="FFFFFF"/>
                </a:highlight>
                <a:latin typeface="Courier New"/>
                <a:ea typeface="Courier New"/>
                <a:cs typeface="Courier New"/>
                <a:sym typeface="Courier New"/>
              </a:rPr>
              <a:t>double</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amount</a:t>
            </a:r>
            <a:r>
              <a:rPr lang="zh-CN" sz="1150">
                <a:solidFill>
                  <a:schemeClr val="dk1"/>
                </a:solidFill>
                <a:highlight>
                  <a:srgbClr val="FFFFFF"/>
                </a:highlight>
                <a:latin typeface="Courier New"/>
                <a:ea typeface="Courier New"/>
                <a:cs typeface="Courier New"/>
                <a:sym typeface="Courier New"/>
              </a:rPr>
              <a:t>) { balance += amount;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void</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debit</a:t>
            </a:r>
            <a:r>
              <a:rPr lang="zh-CN" sz="1150">
                <a:solidFill>
                  <a:schemeClr val="dk1"/>
                </a:solidFill>
                <a:highlight>
                  <a:srgbClr val="FFFFFF"/>
                </a:highlight>
                <a:latin typeface="Courier New"/>
                <a:ea typeface="Courier New"/>
                <a:cs typeface="Courier New"/>
                <a:sym typeface="Courier New"/>
              </a:rPr>
              <a:t>(</a:t>
            </a:r>
            <a:r>
              <a:rPr lang="zh-CN" sz="1150">
                <a:solidFill>
                  <a:srgbClr val="267F99"/>
                </a:solidFill>
                <a:highlight>
                  <a:srgbClr val="FFFFFF"/>
                </a:highlight>
                <a:latin typeface="Courier New"/>
                <a:ea typeface="Courier New"/>
                <a:cs typeface="Courier New"/>
                <a:sym typeface="Courier New"/>
              </a:rPr>
              <a:t>double</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amount</a:t>
            </a:r>
            <a:r>
              <a:rPr lang="zh-CN" sz="1150">
                <a:solidFill>
                  <a:schemeClr val="dk1"/>
                </a:solidFill>
                <a:highlight>
                  <a:srgbClr val="FFFFFF"/>
                </a:highlight>
                <a:latin typeface="Courier New"/>
                <a:ea typeface="Courier New"/>
                <a:cs typeface="Courier New"/>
                <a:sym typeface="Courier New"/>
              </a:rPr>
              <a:t>) { balance -= amount;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String</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toXml</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return</a:t>
            </a:r>
            <a:r>
              <a:rPr lang="zh-CN" sz="1150">
                <a:solidFill>
                  <a:schemeClr val="dk1"/>
                </a:solidFill>
                <a:highlight>
                  <a:srgbClr val="FFFFFF"/>
                </a:highlight>
                <a:latin typeface="Courier New"/>
                <a:ea typeface="Courier New"/>
                <a:cs typeface="Courier New"/>
                <a:sym typeface="Courier New"/>
              </a:rPr>
              <a:t> </a:t>
            </a:r>
            <a:r>
              <a:rPr lang="zh-CN" sz="1150">
                <a:solidFill>
                  <a:srgbClr val="A31515"/>
                </a:solidFill>
                <a:highlight>
                  <a:srgbClr val="FFFFFF"/>
                </a:highlight>
                <a:latin typeface="Courier New"/>
                <a:ea typeface="Courier New"/>
                <a:cs typeface="Courier New"/>
                <a:sym typeface="Courier New"/>
              </a:rPr>
              <a:t>"&lt;account&gt;&lt;id&gt;"</a:t>
            </a:r>
            <a:r>
              <a:rPr lang="zh-CN" sz="1150">
                <a:solidFill>
                  <a:schemeClr val="dk1"/>
                </a:solidFill>
                <a:highlight>
                  <a:srgbClr val="FFFFFF"/>
                </a:highlight>
                <a:latin typeface="Courier New"/>
                <a:ea typeface="Courier New"/>
                <a:cs typeface="Courier New"/>
                <a:sym typeface="Courier New"/>
              </a:rPr>
              <a:t> + accountNumber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31515"/>
                </a:solidFill>
                <a:highlight>
                  <a:srgbClr val="FFFFFF"/>
                </a:highlight>
                <a:latin typeface="Courier New"/>
                <a:ea typeface="Courier New"/>
                <a:cs typeface="Courier New"/>
                <a:sym typeface="Courier New"/>
              </a:rPr>
              <a:t>"&lt;/id&gt;&lt;balance&gt;"</a:t>
            </a:r>
            <a:r>
              <a:rPr lang="zh-CN" sz="1150">
                <a:solidFill>
                  <a:schemeClr val="dk1"/>
                </a:solidFill>
                <a:highlight>
                  <a:srgbClr val="FFFFFF"/>
                </a:highlight>
                <a:latin typeface="Courier New"/>
                <a:ea typeface="Courier New"/>
                <a:cs typeface="Courier New"/>
                <a:sym typeface="Courier New"/>
              </a:rPr>
              <a:t> + balance + </a:t>
            </a:r>
            <a:r>
              <a:rPr lang="zh-CN" sz="1150">
                <a:solidFill>
                  <a:srgbClr val="A31515"/>
                </a:solidFill>
                <a:highlight>
                  <a:srgbClr val="FFFFFF"/>
                </a:highlight>
                <a:latin typeface="Courier New"/>
                <a:ea typeface="Courier New"/>
                <a:cs typeface="Courier New"/>
                <a:sym typeface="Courier New"/>
              </a:rPr>
              <a:t>"&lt;/balance&gt;&lt;/account&gt;"</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String</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toText</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return</a:t>
            </a:r>
            <a:r>
              <a:rPr lang="zh-CN" sz="1150">
                <a:solidFill>
                  <a:schemeClr val="dk1"/>
                </a:solidFill>
                <a:highlight>
                  <a:srgbClr val="FFFFFF"/>
                </a:highlight>
                <a:latin typeface="Courier New"/>
                <a:ea typeface="Courier New"/>
                <a:cs typeface="Courier New"/>
                <a:sym typeface="Courier New"/>
              </a:rPr>
              <a:t> </a:t>
            </a:r>
            <a:r>
              <a:rPr lang="zh-CN" sz="1150">
                <a:solidFill>
                  <a:srgbClr val="A31515"/>
                </a:solidFill>
                <a:highlight>
                  <a:srgbClr val="FFFFFF"/>
                </a:highlight>
                <a:latin typeface="Courier New"/>
                <a:ea typeface="Courier New"/>
                <a:cs typeface="Courier New"/>
                <a:sym typeface="Courier New"/>
              </a:rPr>
              <a:t>"Account: "</a:t>
            </a:r>
            <a:r>
              <a:rPr lang="zh-CN" sz="1150">
                <a:solidFill>
                  <a:schemeClr val="dk1"/>
                </a:solidFill>
                <a:highlight>
                  <a:srgbClr val="FFFFFF"/>
                </a:highlight>
                <a:latin typeface="Courier New"/>
                <a:ea typeface="Courier New"/>
                <a:cs typeface="Courier New"/>
                <a:sym typeface="Courier New"/>
              </a:rPr>
              <a:t> + accountNumber + </a:t>
            </a:r>
            <a:r>
              <a:rPr lang="zh-CN" sz="1150">
                <a:solidFill>
                  <a:srgbClr val="A31515"/>
                </a:solidFill>
                <a:highlight>
                  <a:srgbClr val="FFFFFF"/>
                </a:highlight>
                <a:latin typeface="Courier New"/>
                <a:ea typeface="Courier New"/>
                <a:cs typeface="Courier New"/>
                <a:sym typeface="Courier New"/>
              </a:rPr>
              <a:t>"</a:t>
            </a:r>
            <a:r>
              <a:rPr lang="zh-CN" sz="1150">
                <a:solidFill>
                  <a:srgbClr val="EE0000"/>
                </a:solidFill>
                <a:highlight>
                  <a:srgbClr val="FFFFFF"/>
                </a:highlight>
                <a:latin typeface="Courier New"/>
                <a:ea typeface="Courier New"/>
                <a:cs typeface="Courier New"/>
                <a:sym typeface="Courier New"/>
              </a:rPr>
              <a:t>\n</a:t>
            </a:r>
            <a:r>
              <a:rPr lang="zh-CN" sz="1150">
                <a:solidFill>
                  <a:srgbClr val="A31515"/>
                </a:solidFill>
                <a:highlight>
                  <a:srgbClr val="FFFFFF"/>
                </a:highlight>
                <a:latin typeface="Courier New"/>
                <a:ea typeface="Courier New"/>
                <a:cs typeface="Courier New"/>
                <a:sym typeface="Courier New"/>
              </a:rPr>
              <a:t>Balance: "</a:t>
            </a:r>
            <a:r>
              <a:rPr lang="zh-CN" sz="1150">
                <a:solidFill>
                  <a:schemeClr val="dk1"/>
                </a:solidFill>
                <a:highlight>
                  <a:srgbClr val="FFFFFF"/>
                </a:highlight>
                <a:latin typeface="Courier New"/>
                <a:ea typeface="Courier New"/>
                <a:cs typeface="Courier New"/>
                <a:sym typeface="Courier New"/>
              </a:rPr>
              <a:t> + balance;</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p:txBody>
      </p:sp>
      <p:sp>
        <p:nvSpPr>
          <p:cNvPr id="231" name="Google Shape;231;g1d2acbdec20_0_121"/>
          <p:cNvSpPr txBox="1"/>
          <p:nvPr/>
        </p:nvSpPr>
        <p:spPr>
          <a:xfrm>
            <a:off x="7556850" y="3224025"/>
            <a:ext cx="3736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一个类受多种变化的影响,</a:t>
            </a:r>
            <a:endParaRPr sz="1800"/>
          </a:p>
          <a:p>
            <a:pPr indent="0" lvl="0" marL="0" rtl="0" algn="l">
              <a:spcBef>
                <a:spcPts val="0"/>
              </a:spcBef>
              <a:spcAft>
                <a:spcPts val="0"/>
              </a:spcAft>
              <a:buNone/>
            </a:pPr>
            <a:r>
              <a:rPr lang="zh-CN" sz="1800"/>
              <a:t>希望修改不同上下文时,</a:t>
            </a:r>
            <a:endParaRPr sz="1800"/>
          </a:p>
          <a:p>
            <a:pPr indent="0" lvl="0" marL="0" rtl="0" algn="l">
              <a:spcBef>
                <a:spcPts val="0"/>
              </a:spcBef>
              <a:spcAft>
                <a:spcPts val="0"/>
              </a:spcAft>
              <a:buNone/>
            </a:pPr>
            <a:r>
              <a:rPr lang="zh-CN" sz="1800"/>
              <a:t>需要修改类中的多个不同的函数。</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违背单一职责。</a:t>
            </a:r>
            <a:endParaRPr sz="1800"/>
          </a:p>
        </p:txBody>
      </p:sp>
      <p:sp>
        <p:nvSpPr>
          <p:cNvPr id="232" name="Google Shape;232;g1d2acbdec20_0_121"/>
          <p:cNvSpPr txBox="1"/>
          <p:nvPr/>
        </p:nvSpPr>
        <p:spPr>
          <a:xfrm>
            <a:off x="7556850" y="50012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24292F"/>
                </a:solidFill>
                <a:highlight>
                  <a:srgbClr val="FFFFFF"/>
                </a:highlight>
              </a:rPr>
              <a:t>做出的某个模块的小修改，必须修改某个类的多个函数</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d2acbdec20_0_136"/>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霰弹式修改</a:t>
            </a:r>
            <a:endParaRPr sz="3600">
              <a:solidFill>
                <a:srgbClr val="2E75B5"/>
              </a:solidFill>
              <a:latin typeface="Microsoft Yahei"/>
              <a:ea typeface="Microsoft Yahei"/>
              <a:cs typeface="Microsoft Yahei"/>
              <a:sym typeface="Microsoft Yahei"/>
            </a:endParaRPr>
          </a:p>
        </p:txBody>
      </p:sp>
      <p:sp>
        <p:nvSpPr>
          <p:cNvPr id="239" name="Google Shape;239;g1d2acbdec20_0_136"/>
          <p:cNvSpPr txBox="1"/>
          <p:nvPr/>
        </p:nvSpPr>
        <p:spPr>
          <a:xfrm>
            <a:off x="318525" y="1993625"/>
            <a:ext cx="5020200" cy="374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Transfer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transfer</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from</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float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amount</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from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debit</a:t>
            </a:r>
            <a:r>
              <a:rPr lang="zh-CN" sz="1050">
                <a:solidFill>
                  <a:schemeClr val="dk1"/>
                </a:solidFill>
                <a:highlight>
                  <a:srgbClr val="FFFFFF"/>
                </a:highlight>
                <a:latin typeface="Courier New"/>
                <a:ea typeface="Courier New"/>
                <a:cs typeface="Courier New"/>
                <a:sym typeface="Courier New"/>
              </a:rPr>
              <a:t>(amount);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credit</a:t>
            </a:r>
            <a:r>
              <a:rPr lang="zh-CN" sz="1050">
                <a:solidFill>
                  <a:schemeClr val="dk1"/>
                </a:solidFill>
                <a:highlight>
                  <a:srgbClr val="FFFFFF"/>
                </a:highlight>
                <a:latin typeface="Courier New"/>
                <a:ea typeface="Courier New"/>
                <a:cs typeface="Courier New"/>
                <a:sym typeface="Courier New"/>
              </a:rPr>
              <a:t>(amount);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if</a:t>
            </a:r>
            <a:r>
              <a:rPr lang="zh-CN" sz="1050">
                <a:solidFill>
                  <a:schemeClr val="dk1"/>
                </a:solidFill>
                <a:highlight>
                  <a:srgbClr val="FFFFFF"/>
                </a:highlight>
                <a:latin typeface="Courier New"/>
                <a:ea typeface="Courier New"/>
                <a:cs typeface="Courier New"/>
                <a:sym typeface="Courier New"/>
              </a:rPr>
              <a:t> (amount &gt; </a:t>
            </a:r>
            <a:r>
              <a:rPr lang="zh-CN" sz="1050">
                <a:solidFill>
                  <a:srgbClr val="098658"/>
                </a:solidFill>
                <a:highlight>
                  <a:srgbClr val="FFFFFF"/>
                </a:highlight>
                <a:latin typeface="Courier New"/>
                <a:ea typeface="Courier New"/>
                <a:cs typeface="Courier New"/>
                <a:sym typeface="Courier New"/>
              </a:rPr>
              <a:t>300</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sendTotification</a:t>
            </a:r>
            <a:r>
              <a:rPr lang="zh-CN" sz="1050">
                <a:solidFill>
                  <a:schemeClr val="dk1"/>
                </a:solidFill>
                <a:highlight>
                  <a:srgbClr val="FFFFFF"/>
                </a:highlight>
                <a:latin typeface="Courier New"/>
                <a:ea typeface="Courier New"/>
                <a:cs typeface="Courier New"/>
                <a:sym typeface="Courier New"/>
              </a:rPr>
              <a:t>(from, to);</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sendTotification</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from</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to</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 = </a:t>
            </a:r>
            <a:r>
              <a:rPr lang="zh-CN" sz="1050">
                <a:solidFill>
                  <a:srgbClr val="AF00DB"/>
                </a:solidFill>
                <a:highlight>
                  <a:srgbClr val="FFFFFF"/>
                </a:highlight>
                <a:latin typeface="Courier New"/>
                <a:ea typeface="Courier New"/>
                <a:cs typeface="Courier New"/>
                <a:sym typeface="Courier New"/>
              </a:rPr>
              <a:t>new</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sendChangeNotification</a:t>
            </a:r>
            <a:r>
              <a:rPr lang="zh-CN" sz="1050">
                <a:solidFill>
                  <a:schemeClr val="dk1"/>
                </a:solidFill>
                <a:highlight>
                  <a:srgbClr val="FFFFFF"/>
                </a:highlight>
                <a:latin typeface="Courier New"/>
                <a:ea typeface="Courier New"/>
                <a:cs typeface="Courier New"/>
                <a:sym typeface="Courier New"/>
              </a:rPr>
              <a:t>(from);</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sendChangeNotification</a:t>
            </a:r>
            <a:r>
              <a:rPr lang="zh-CN" sz="1050">
                <a:solidFill>
                  <a:schemeClr val="dk1"/>
                </a:solidFill>
                <a:highlight>
                  <a:srgbClr val="FFFFFF"/>
                </a:highlight>
                <a:latin typeface="Courier New"/>
                <a:ea typeface="Courier New"/>
                <a:cs typeface="Courier New"/>
                <a:sym typeface="Courier New"/>
              </a:rPr>
              <a:t>(to);</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240" name="Google Shape;240;g1d2acbdec20_0_136"/>
          <p:cNvSpPr txBox="1"/>
          <p:nvPr/>
        </p:nvSpPr>
        <p:spPr>
          <a:xfrm>
            <a:off x="5627800" y="4987450"/>
            <a:ext cx="423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当遇到某种变化,</a:t>
            </a:r>
            <a:endParaRPr sz="1800"/>
          </a:p>
          <a:p>
            <a:pPr indent="0" lvl="0" marL="0" rtl="0" algn="l">
              <a:spcBef>
                <a:spcPts val="0"/>
              </a:spcBef>
              <a:spcAft>
                <a:spcPts val="0"/>
              </a:spcAft>
              <a:buNone/>
            </a:pPr>
            <a:r>
              <a:rPr lang="zh-CN" sz="1800"/>
              <a:t>需要在许多不同的类内做出小的修改。</a:t>
            </a:r>
            <a:endParaRPr sz="1800"/>
          </a:p>
        </p:txBody>
      </p:sp>
      <p:sp>
        <p:nvSpPr>
          <p:cNvPr id="241" name="Google Shape;241;g1d2acbdec20_0_136"/>
          <p:cNvSpPr txBox="1"/>
          <p:nvPr/>
        </p:nvSpPr>
        <p:spPr>
          <a:xfrm>
            <a:off x="5878275" y="1993625"/>
            <a:ext cx="5290500" cy="228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InterestsHandler</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calculateInterests</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interests</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getBalance</a:t>
            </a:r>
            <a:r>
              <a:rPr lang="zh-CN" sz="1050">
                <a:solidFill>
                  <a:schemeClr val="dk1"/>
                </a:solidFill>
                <a:highlight>
                  <a:srgbClr val="FFFFFF"/>
                </a:highlight>
                <a:latin typeface="Courier New"/>
                <a:ea typeface="Courier New"/>
                <a:cs typeface="Courier New"/>
                <a:sym typeface="Courier New"/>
              </a:rPr>
              <a:t>() * </a:t>
            </a:r>
            <a:r>
              <a:rPr lang="zh-CN" sz="1050">
                <a:solidFill>
                  <a:srgbClr val="098658"/>
                </a:solidFill>
                <a:highlight>
                  <a:srgbClr val="FFFFFF"/>
                </a:highlight>
                <a:latin typeface="Courier New"/>
                <a:ea typeface="Courier New"/>
                <a:cs typeface="Courier New"/>
                <a:sym typeface="Courier New"/>
              </a:rPr>
              <a:t>0.003</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account</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credit</a:t>
            </a:r>
            <a:r>
              <a:rPr lang="zh-CN" sz="1050">
                <a:solidFill>
                  <a:schemeClr val="dk1"/>
                </a:solidFill>
                <a:highlight>
                  <a:srgbClr val="FFFFFF"/>
                </a:highlight>
                <a:latin typeface="Courier New"/>
                <a:ea typeface="Courier New"/>
                <a:cs typeface="Courier New"/>
                <a:sym typeface="Courier New"/>
              </a:rPr>
              <a:t>(interests);</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if</a:t>
            </a:r>
            <a:r>
              <a:rPr lang="zh-CN" sz="1050">
                <a:solidFill>
                  <a:schemeClr val="dk1"/>
                </a:solidFill>
                <a:highlight>
                  <a:srgbClr val="FFFFFF"/>
                </a:highlight>
                <a:latin typeface="Courier New"/>
                <a:ea typeface="Courier New"/>
                <a:cs typeface="Courier New"/>
                <a:sym typeface="Courier New"/>
              </a:rPr>
              <a:t> (interests &gt; </a:t>
            </a:r>
            <a:r>
              <a:rPr lang="zh-CN" sz="1050">
                <a:solidFill>
                  <a:srgbClr val="098658"/>
                </a:solidFill>
                <a:highlight>
                  <a:srgbClr val="FFFFFF"/>
                </a:highlight>
                <a:latin typeface="Courier New"/>
                <a:ea typeface="Courier New"/>
                <a:cs typeface="Courier New"/>
                <a:sym typeface="Courier New"/>
              </a:rPr>
              <a:t>300</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new</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MsgSender</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sendChangeNotification</a:t>
            </a:r>
            <a:r>
              <a:rPr lang="zh-CN" sz="1050">
                <a:solidFill>
                  <a:schemeClr val="dk1"/>
                </a:solidFill>
                <a:highlight>
                  <a:srgbClr val="FFFFFF"/>
                </a:highlight>
                <a:latin typeface="Courier New"/>
                <a:ea typeface="Courier New"/>
                <a:cs typeface="Courier New"/>
                <a:sym typeface="Courier New"/>
              </a:rPr>
              <a:t>(account);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d2acbdec20_0_154"/>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依恋情结</a:t>
            </a:r>
            <a:endParaRPr sz="3600">
              <a:solidFill>
                <a:srgbClr val="2E75B5"/>
              </a:solidFill>
              <a:latin typeface="Microsoft Yahei"/>
              <a:ea typeface="Microsoft Yahei"/>
              <a:cs typeface="Microsoft Yahei"/>
              <a:sym typeface="Microsoft Yahei"/>
            </a:endParaRPr>
          </a:p>
        </p:txBody>
      </p:sp>
      <p:sp>
        <p:nvSpPr>
          <p:cNvPr id="248" name="Google Shape;248;g1d2acbdec20_0_154"/>
          <p:cNvSpPr txBox="1"/>
          <p:nvPr/>
        </p:nvSpPr>
        <p:spPr>
          <a:xfrm>
            <a:off x="214325" y="1589750"/>
            <a:ext cx="7724700" cy="506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InsuranceQuote</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InsuranceQuote</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this</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 = motorist;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RiskFactor</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calculateMotoristRisk</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if</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getPointsOnLicense</a:t>
            </a:r>
            <a:r>
              <a:rPr lang="zh-CN" sz="1350">
                <a:solidFill>
                  <a:schemeClr val="dk1"/>
                </a:solidFill>
                <a:highlight>
                  <a:srgbClr val="FFFFFF"/>
                </a:highlight>
                <a:latin typeface="Courier New"/>
                <a:ea typeface="Courier New"/>
                <a:cs typeface="Courier New"/>
                <a:sym typeface="Courier New"/>
              </a:rPr>
              <a:t>() &lt; </a:t>
            </a:r>
            <a:r>
              <a:rPr lang="zh-CN" sz="1350">
                <a:solidFill>
                  <a:srgbClr val="098658"/>
                </a:solidFill>
                <a:highlight>
                  <a:srgbClr val="FFFFFF"/>
                </a:highlight>
                <a:latin typeface="Courier New"/>
                <a:ea typeface="Courier New"/>
                <a:cs typeface="Courier New"/>
                <a:sym typeface="Courier New"/>
              </a:rPr>
              <a:t>6</a:t>
            </a:r>
            <a:r>
              <a:rPr lang="zh-CN" sz="1350">
                <a:solidFill>
                  <a:schemeClr val="dk1"/>
                </a:solidFill>
                <a:highlight>
                  <a:srgbClr val="FFFFFF"/>
                </a:highlight>
                <a:latin typeface="Courier New"/>
                <a:ea typeface="Courier New"/>
                <a:cs typeface="Courier New"/>
                <a:sym typeface="Courier New"/>
              </a:rPr>
              <a:t> || </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getAge</a:t>
            </a:r>
            <a:r>
              <a:rPr lang="zh-CN" sz="1350">
                <a:solidFill>
                  <a:schemeClr val="dk1"/>
                </a:solidFill>
                <a:highlight>
                  <a:srgbClr val="FFFFFF"/>
                </a:highlight>
                <a:latin typeface="Courier New"/>
                <a:ea typeface="Courier New"/>
                <a:cs typeface="Courier New"/>
                <a:sym typeface="Courier New"/>
              </a:rPr>
              <a:t>() &lt; </a:t>
            </a:r>
            <a:r>
              <a:rPr lang="zh-CN" sz="1350">
                <a:solidFill>
                  <a:srgbClr val="098658"/>
                </a:solidFill>
                <a:highlight>
                  <a:srgbClr val="FFFFFF"/>
                </a:highlight>
                <a:latin typeface="Courier New"/>
                <a:ea typeface="Courier New"/>
                <a:cs typeface="Courier New"/>
                <a:sym typeface="Courier New"/>
              </a:rPr>
              <a:t>25</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RiskFactor</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HIGH_RISK</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 </a:t>
            </a:r>
            <a:r>
              <a:rPr lang="zh-CN" sz="1350">
                <a:solidFill>
                  <a:srgbClr val="AF00DB"/>
                </a:solidFill>
                <a:highlight>
                  <a:srgbClr val="FFFFFF"/>
                </a:highlight>
                <a:latin typeface="Courier New"/>
                <a:ea typeface="Courier New"/>
                <a:cs typeface="Courier New"/>
                <a:sym typeface="Courier New"/>
              </a:rPr>
              <a:t>else</a:t>
            </a: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if</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motorist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getPointsOnLicense</a:t>
            </a:r>
            <a:r>
              <a:rPr lang="zh-CN" sz="1350">
                <a:solidFill>
                  <a:schemeClr val="dk1"/>
                </a:solidFill>
                <a:highlight>
                  <a:srgbClr val="FFFFFF"/>
                </a:highlight>
                <a:latin typeface="Courier New"/>
                <a:ea typeface="Courier New"/>
                <a:cs typeface="Courier New"/>
                <a:sym typeface="Courier New"/>
              </a:rPr>
              <a:t>() &lt; </a:t>
            </a:r>
            <a:r>
              <a:rPr lang="zh-CN" sz="1350">
                <a:solidFill>
                  <a:srgbClr val="098658"/>
                </a:solidFill>
                <a:highlight>
                  <a:srgbClr val="FFFFFF"/>
                </a:highlight>
                <a:latin typeface="Courier New"/>
                <a:ea typeface="Courier New"/>
                <a:cs typeface="Courier New"/>
                <a:sym typeface="Courier New"/>
              </a:rPr>
              <a:t>9</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RiskFactor</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MODERATE_RISK</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RiskFactor</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LOW_RISK</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249" name="Google Shape;249;g1d2acbdec20_0_154"/>
          <p:cNvSpPr txBox="1"/>
          <p:nvPr/>
        </p:nvSpPr>
        <p:spPr>
          <a:xfrm>
            <a:off x="6578450" y="4984500"/>
            <a:ext cx="380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一个函数和另一个模块中的函数或</a:t>
            </a:r>
            <a:endParaRPr sz="1800"/>
          </a:p>
          <a:p>
            <a:pPr indent="0" lvl="0" marL="0" rtl="0" algn="l">
              <a:spcBef>
                <a:spcPts val="0"/>
              </a:spcBef>
              <a:spcAft>
                <a:spcPts val="0"/>
              </a:spcAft>
              <a:buNone/>
            </a:pPr>
            <a:r>
              <a:rPr lang="zh-CN" sz="1800"/>
              <a:t>数据交流格外频繁,远胜自己内部。</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d2acbdec20_0_169"/>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数据泥团</a:t>
            </a:r>
            <a:endParaRPr sz="3600">
              <a:solidFill>
                <a:srgbClr val="2E75B5"/>
              </a:solidFill>
              <a:latin typeface="Microsoft Yahei"/>
              <a:ea typeface="Microsoft Yahei"/>
              <a:cs typeface="Microsoft Yahei"/>
              <a:sym typeface="Microsoft Yahei"/>
            </a:endParaRPr>
          </a:p>
        </p:txBody>
      </p:sp>
      <p:sp>
        <p:nvSpPr>
          <p:cNvPr id="256" name="Google Shape;256;g1d2acbdec20_0_169"/>
          <p:cNvSpPr txBox="1"/>
          <p:nvPr/>
        </p:nvSpPr>
        <p:spPr>
          <a:xfrm>
            <a:off x="167725" y="1630625"/>
            <a:ext cx="6997800" cy="422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Deliver</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int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deliverNumber</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size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weight</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buyerName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buyerPhoneNumber</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buyerAddress</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deliverNumber</a:t>
            </a:r>
            <a:r>
              <a:rPr lang="zh-CN" sz="1050">
                <a:solidFill>
                  <a:schemeClr val="dk1"/>
                </a:solidFill>
                <a:highlight>
                  <a:srgbClr val="FFFFFF"/>
                </a:highlight>
                <a:latin typeface="Courier New"/>
                <a:ea typeface="Courier New"/>
                <a:cs typeface="Courier New"/>
                <a:sym typeface="Courier New"/>
              </a:rPr>
              <a:t> = deliverNumber;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size</a:t>
            </a:r>
            <a:r>
              <a:rPr lang="zh-CN" sz="1050">
                <a:solidFill>
                  <a:schemeClr val="dk1"/>
                </a:solidFill>
                <a:highlight>
                  <a:srgbClr val="FFFFFF"/>
                </a:highlight>
                <a:latin typeface="Courier New"/>
                <a:ea typeface="Courier New"/>
                <a:cs typeface="Courier New"/>
                <a:sym typeface="Courier New"/>
              </a:rPr>
              <a:t> = size;</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weight</a:t>
            </a:r>
            <a:r>
              <a:rPr lang="zh-CN" sz="1050">
                <a:solidFill>
                  <a:schemeClr val="dk1"/>
                </a:solidFill>
                <a:highlight>
                  <a:srgbClr val="FFFFFF"/>
                </a:highlight>
                <a:latin typeface="Courier New"/>
                <a:ea typeface="Courier New"/>
                <a:cs typeface="Courier New"/>
                <a:sym typeface="Courier New"/>
              </a:rPr>
              <a:t> = weight;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buyerName</a:t>
            </a:r>
            <a:r>
              <a:rPr lang="zh-CN" sz="1050">
                <a:solidFill>
                  <a:schemeClr val="dk1"/>
                </a:solidFill>
                <a:highlight>
                  <a:srgbClr val="FFFFFF"/>
                </a:highlight>
                <a:latin typeface="Courier New"/>
                <a:ea typeface="Courier New"/>
                <a:cs typeface="Courier New"/>
                <a:sym typeface="Courier New"/>
              </a:rPr>
              <a:t> = buyerName;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buyerPhoneNumber</a:t>
            </a:r>
            <a:r>
              <a:rPr lang="zh-CN" sz="1050">
                <a:solidFill>
                  <a:schemeClr val="dk1"/>
                </a:solidFill>
                <a:highlight>
                  <a:srgbClr val="FFFFFF"/>
                </a:highlight>
                <a:latin typeface="Courier New"/>
                <a:ea typeface="Courier New"/>
                <a:cs typeface="Courier New"/>
                <a:sym typeface="Courier New"/>
              </a:rPr>
              <a:t> = buyerPhoneNumber;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buyerAddress</a:t>
            </a:r>
            <a:r>
              <a:rPr lang="zh-CN" sz="1050">
                <a:solidFill>
                  <a:schemeClr val="dk1"/>
                </a:solidFill>
                <a:highlight>
                  <a:srgbClr val="FFFFFF"/>
                </a:highlight>
                <a:latin typeface="Courier New"/>
                <a:ea typeface="Courier New"/>
                <a:cs typeface="Courier New"/>
                <a:sym typeface="Courier New"/>
              </a:rPr>
              <a:t> = buyerAddress;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Order</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Sku</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sku</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buyerName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buyerPhoneNumber</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buyerAddress</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sku</a:t>
            </a:r>
            <a:r>
              <a:rPr lang="zh-CN" sz="1050">
                <a:solidFill>
                  <a:schemeClr val="dk1"/>
                </a:solidFill>
                <a:highlight>
                  <a:srgbClr val="FFFFFF"/>
                </a:highlight>
                <a:latin typeface="Courier New"/>
                <a:ea typeface="Courier New"/>
                <a:cs typeface="Courier New"/>
                <a:sym typeface="Courier New"/>
              </a:rPr>
              <a:t> = sku;</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buyerName</a:t>
            </a:r>
            <a:r>
              <a:rPr lang="zh-CN" sz="1050">
                <a:solidFill>
                  <a:schemeClr val="dk1"/>
                </a:solidFill>
                <a:highlight>
                  <a:srgbClr val="FFFFFF"/>
                </a:highlight>
                <a:latin typeface="Courier New"/>
                <a:ea typeface="Courier New"/>
                <a:cs typeface="Courier New"/>
                <a:sym typeface="Courier New"/>
              </a:rPr>
              <a:t> = buyerName;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buyerPhoneNumber</a:t>
            </a:r>
            <a:r>
              <a:rPr lang="zh-CN" sz="1050">
                <a:solidFill>
                  <a:schemeClr val="dk1"/>
                </a:solidFill>
                <a:highlight>
                  <a:srgbClr val="FFFFFF"/>
                </a:highlight>
                <a:latin typeface="Courier New"/>
                <a:ea typeface="Courier New"/>
                <a:cs typeface="Courier New"/>
                <a:sym typeface="Courier New"/>
              </a:rPr>
              <a:t> = buyerPhoneNumber;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buyerAddress</a:t>
            </a:r>
            <a:r>
              <a:rPr lang="zh-CN" sz="1050">
                <a:solidFill>
                  <a:schemeClr val="dk1"/>
                </a:solidFill>
                <a:highlight>
                  <a:srgbClr val="FFFFFF"/>
                </a:highlight>
                <a:latin typeface="Courier New"/>
                <a:ea typeface="Courier New"/>
                <a:cs typeface="Courier New"/>
                <a:sym typeface="Courier New"/>
              </a:rPr>
              <a:t> = buyerAddress;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p:txBody>
      </p:sp>
      <p:sp>
        <p:nvSpPr>
          <p:cNvPr id="257" name="Google Shape;257;g1d2acbdec20_0_169"/>
          <p:cNvSpPr txBox="1"/>
          <p:nvPr/>
        </p:nvSpPr>
        <p:spPr>
          <a:xfrm>
            <a:off x="6298925" y="303352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成堆出现的若干个参数。</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它们可能并非必要,它们可能</a:t>
            </a:r>
            <a:endParaRPr sz="1800"/>
          </a:p>
          <a:p>
            <a:pPr indent="0" lvl="0" marL="0" rtl="0" algn="l">
              <a:spcBef>
                <a:spcPts val="0"/>
              </a:spcBef>
              <a:spcAft>
                <a:spcPts val="0"/>
              </a:spcAft>
              <a:buNone/>
            </a:pPr>
            <a:r>
              <a:rPr lang="zh-CN" sz="1800"/>
              <a:t>组合为对象。</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854075" y="784860"/>
            <a:ext cx="274637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CN" sz="3600" u="none" cap="none" strike="noStrike">
                <a:solidFill>
                  <a:srgbClr val="2E75B5"/>
                </a:solidFill>
                <a:latin typeface="Microsoft Yahei"/>
                <a:ea typeface="Microsoft Yahei"/>
                <a:cs typeface="Microsoft Yahei"/>
                <a:sym typeface="Microsoft Yahei"/>
              </a:rPr>
              <a:t>Code Smell</a:t>
            </a:r>
            <a:endParaRPr sz="3600">
              <a:solidFill>
                <a:srgbClr val="2E75B5"/>
              </a:solidFill>
              <a:latin typeface="Microsoft Yahei"/>
              <a:ea typeface="Microsoft Yahei"/>
              <a:cs typeface="Microsoft Yahei"/>
              <a:sym typeface="Microsoft Yahei"/>
            </a:endParaRPr>
          </a:p>
        </p:txBody>
      </p:sp>
      <p:pic>
        <p:nvPicPr>
          <p:cNvPr id="90" name="Google Shape;90;p2"/>
          <p:cNvPicPr preferRelativeResize="0"/>
          <p:nvPr/>
        </p:nvPicPr>
        <p:blipFill rotWithShape="1">
          <a:blip r:embed="rId3">
            <a:alphaModFix/>
          </a:blip>
          <a:srcRect b="0" l="0" r="0" t="0"/>
          <a:stretch/>
        </p:blipFill>
        <p:spPr>
          <a:xfrm>
            <a:off x="1729740" y="2286635"/>
            <a:ext cx="3267710" cy="3371215"/>
          </a:xfrm>
          <a:prstGeom prst="rect">
            <a:avLst/>
          </a:prstGeom>
          <a:noFill/>
          <a:ln>
            <a:noFill/>
          </a:ln>
        </p:spPr>
      </p:pic>
      <p:sp>
        <p:nvSpPr>
          <p:cNvPr id="91" name="Google Shape;91;p2"/>
          <p:cNvSpPr txBox="1"/>
          <p:nvPr/>
        </p:nvSpPr>
        <p:spPr>
          <a:xfrm>
            <a:off x="7294880" y="2286635"/>
            <a:ext cx="274637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有点不对，但不太好说</a:t>
            </a:r>
            <a:endParaRPr sz="2000">
              <a:solidFill>
                <a:schemeClr val="dk1"/>
              </a:solidFill>
              <a:latin typeface="Microsoft Yahei"/>
              <a:ea typeface="Microsoft Yahei"/>
              <a:cs typeface="Microsoft Yahei"/>
              <a:sym typeface="Microsoft Yahei"/>
            </a:endParaRPr>
          </a:p>
        </p:txBody>
      </p:sp>
      <p:sp>
        <p:nvSpPr>
          <p:cNvPr id="92" name="Google Shape;92;p2"/>
          <p:cNvSpPr txBox="1"/>
          <p:nvPr/>
        </p:nvSpPr>
        <p:spPr>
          <a:xfrm>
            <a:off x="7397750" y="3399790"/>
            <a:ext cx="2540000"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000">
                <a:solidFill>
                  <a:schemeClr val="dk1"/>
                </a:solidFill>
                <a:latin typeface="Microsoft Yahei"/>
                <a:ea typeface="Microsoft Yahei"/>
                <a:cs typeface="Microsoft Yahei"/>
                <a:sym typeface="Microsoft Yahei"/>
              </a:rPr>
              <a:t>一种感觉</a:t>
            </a:r>
            <a:endParaRPr sz="2000">
              <a:solidFill>
                <a:schemeClr val="dk1"/>
              </a:solidFill>
              <a:latin typeface="Microsoft Yahei"/>
              <a:ea typeface="Microsoft Yahei"/>
              <a:cs typeface="Microsoft Yahei"/>
              <a:sym typeface="Microsoft Yahei"/>
            </a:endParaRPr>
          </a:p>
        </p:txBody>
      </p:sp>
      <p:sp>
        <p:nvSpPr>
          <p:cNvPr id="93" name="Google Shape;93;p2"/>
          <p:cNvSpPr txBox="1"/>
          <p:nvPr/>
        </p:nvSpPr>
        <p:spPr>
          <a:xfrm>
            <a:off x="7239635" y="4512945"/>
            <a:ext cx="307467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如果尿布臭了，就换掉它</a:t>
            </a:r>
            <a:endParaRPr sz="2000">
              <a:solidFill>
                <a:schemeClr val="dk1"/>
              </a:solidFill>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d2acbdec20_0_18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基本类型偏执</a:t>
            </a:r>
            <a:endParaRPr sz="3600">
              <a:solidFill>
                <a:srgbClr val="2E75B5"/>
              </a:solidFill>
              <a:latin typeface="Microsoft Yahei"/>
              <a:ea typeface="Microsoft Yahei"/>
              <a:cs typeface="Microsoft Yahei"/>
              <a:sym typeface="Microsoft Yahei"/>
            </a:endParaRPr>
          </a:p>
        </p:txBody>
      </p:sp>
      <p:sp>
        <p:nvSpPr>
          <p:cNvPr id="264" name="Google Shape;264;g1d2acbdec20_0_181"/>
          <p:cNvSpPr txBox="1"/>
          <p:nvPr/>
        </p:nvSpPr>
        <p:spPr>
          <a:xfrm>
            <a:off x="298175" y="1561975"/>
            <a:ext cx="6066000" cy="489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AllArgsConstructor</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class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DeliveryManager</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toAddress</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fromAddress</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DeliverCenter</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allocateTo</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if</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getProvince</a:t>
            </a:r>
            <a:r>
              <a:rPr lang="zh-CN" sz="900">
                <a:solidFill>
                  <a:schemeClr val="dk1"/>
                </a:solidFill>
                <a:highlight>
                  <a:srgbClr val="FFFFFF"/>
                </a:highlight>
                <a:latin typeface="Courier New"/>
                <a:ea typeface="Courier New"/>
                <a:cs typeface="Courier New"/>
                <a:sym typeface="Courier New"/>
              </a:rPr>
              <a:t>(toAddress).</a:t>
            </a:r>
            <a:r>
              <a:rPr lang="zh-CN" sz="900">
                <a:solidFill>
                  <a:srgbClr val="795E26"/>
                </a:solidFill>
                <a:highlight>
                  <a:srgbClr val="FFFFFF"/>
                </a:highlight>
                <a:latin typeface="Courier New"/>
                <a:ea typeface="Courier New"/>
                <a:cs typeface="Courier New"/>
                <a:sym typeface="Courier New"/>
              </a:rPr>
              <a:t>equals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getProvince</a:t>
            </a:r>
            <a:r>
              <a:rPr lang="zh-CN" sz="900">
                <a:solidFill>
                  <a:schemeClr val="dk1"/>
                </a:solidFill>
                <a:highlight>
                  <a:srgbClr val="FFFFFF"/>
                </a:highlight>
                <a:latin typeface="Courier New"/>
                <a:ea typeface="Courier New"/>
                <a:cs typeface="Courier New"/>
                <a:sym typeface="Courier New"/>
              </a:rPr>
              <a:t>(fromAddress)))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DeliverCenter</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LOCAL</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if</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getProvince</a:t>
            </a:r>
            <a:r>
              <a:rPr lang="zh-CN" sz="900">
                <a:solidFill>
                  <a:schemeClr val="dk1"/>
                </a:solidFill>
                <a:highlight>
                  <a:srgbClr val="FFFFFF"/>
                </a:highlight>
                <a:latin typeface="Courier New"/>
                <a:ea typeface="Courier New"/>
                <a:cs typeface="Courier New"/>
                <a:sym typeface="Courier New"/>
              </a:rPr>
              <a:t>(toAddress).</a:t>
            </a:r>
            <a:r>
              <a:rPr lang="zh-CN" sz="900">
                <a:solidFill>
                  <a:srgbClr val="795E26"/>
                </a:solidFill>
                <a:highlight>
                  <a:srgbClr val="FFFFFF"/>
                </a:highlight>
                <a:latin typeface="Courier New"/>
                <a:ea typeface="Courier New"/>
                <a:cs typeface="Courier New"/>
                <a:sym typeface="Courier New"/>
              </a:rPr>
              <a:t>equals</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"湖北"</a:t>
            </a:r>
            <a:r>
              <a:rPr lang="zh-CN" sz="900">
                <a:solidFill>
                  <a:schemeClr val="dk1"/>
                </a:solidFill>
                <a:highlight>
                  <a:srgbClr val="FFFFFF"/>
                </a:highlight>
                <a:latin typeface="Courier New"/>
                <a:ea typeface="Courier New"/>
                <a:cs typeface="Courier New"/>
                <a:sym typeface="Courier New"/>
              </a:rPr>
              <a:t>) &amp;&amp; </a:t>
            </a:r>
            <a:r>
              <a:rPr lang="zh-CN" sz="900">
                <a:solidFill>
                  <a:srgbClr val="795E26"/>
                </a:solidFill>
                <a:highlight>
                  <a:srgbClr val="FFFFFF"/>
                </a:highlight>
                <a:latin typeface="Courier New"/>
                <a:ea typeface="Courier New"/>
                <a:cs typeface="Courier New"/>
                <a:sym typeface="Courier New"/>
              </a:rPr>
              <a:t>getCity</a:t>
            </a:r>
            <a:r>
              <a:rPr lang="zh-CN" sz="900">
                <a:solidFill>
                  <a:schemeClr val="dk1"/>
                </a:solidFill>
                <a:highlight>
                  <a:srgbClr val="FFFFFF"/>
                </a:highlight>
                <a:latin typeface="Courier New"/>
                <a:ea typeface="Courier New"/>
                <a:cs typeface="Courier New"/>
                <a:sym typeface="Courier New"/>
              </a:rPr>
              <a:t>(toAddress).</a:t>
            </a:r>
            <a:r>
              <a:rPr lang="zh-CN" sz="900">
                <a:solidFill>
                  <a:srgbClr val="795E26"/>
                </a:solidFill>
                <a:highlight>
                  <a:srgbClr val="FFFFFF"/>
                </a:highlight>
                <a:latin typeface="Courier New"/>
                <a:ea typeface="Courier New"/>
                <a:cs typeface="Courier New"/>
                <a:sym typeface="Courier New"/>
              </a:rPr>
              <a:t>equals</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"武汉"</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System</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out</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println</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"因疫情原因站点暂无法派送"</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DeliverCenter</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LOCAL</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DeliverCenter</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FOREIGN</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getCity</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substring</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indexOf</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"省"</a:t>
            </a:r>
            <a:r>
              <a:rPr lang="zh-CN" sz="900">
                <a:solidFill>
                  <a:schemeClr val="dk1"/>
                </a:solidFill>
                <a:highlight>
                  <a:srgbClr val="FFFFFF"/>
                </a:highlight>
                <a:latin typeface="Courier New"/>
                <a:ea typeface="Courier New"/>
                <a:cs typeface="Courier New"/>
                <a:sym typeface="Courier New"/>
              </a:rPr>
              <a:t>) + </a:t>
            </a:r>
            <a:r>
              <a:rPr lang="zh-CN" sz="900">
                <a:solidFill>
                  <a:srgbClr val="098658"/>
                </a:solidFill>
                <a:highlight>
                  <a:srgbClr val="FFFFFF"/>
                </a:highlight>
                <a:latin typeface="Courier New"/>
                <a:ea typeface="Courier New"/>
                <a:cs typeface="Courier New"/>
                <a:sym typeface="Courier New"/>
              </a:rPr>
              <a:t>1</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indexOf</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"市"</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getProvince</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substring</a:t>
            </a:r>
            <a:r>
              <a:rPr lang="zh-CN" sz="900">
                <a:solidFill>
                  <a:schemeClr val="dk1"/>
                </a:solidFill>
                <a:highlight>
                  <a:srgbClr val="FFFFFF"/>
                </a:highlight>
                <a:latin typeface="Courier New"/>
                <a:ea typeface="Courier New"/>
                <a:cs typeface="Courier New"/>
                <a:sym typeface="Courier New"/>
              </a:rPr>
              <a:t>(</a:t>
            </a:r>
            <a:r>
              <a:rPr lang="zh-CN" sz="900">
                <a:solidFill>
                  <a:srgbClr val="098658"/>
                </a:solidFill>
                <a:highlight>
                  <a:srgbClr val="FFFFFF"/>
                </a:highlight>
                <a:latin typeface="Courier New"/>
                <a:ea typeface="Courier New"/>
                <a:cs typeface="Courier New"/>
                <a:sym typeface="Courier New"/>
              </a:rPr>
              <a:t>0</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address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indexOf</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"省"</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265" name="Google Shape;265;g1d2acbdec20_0_181"/>
          <p:cNvSpPr txBox="1"/>
          <p:nvPr/>
        </p:nvSpPr>
        <p:spPr>
          <a:xfrm>
            <a:off x="6774150" y="31401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用基本类型来代表包含行为或逻辑的数据。</a:t>
            </a:r>
            <a:endParaRPr sz="1800"/>
          </a:p>
        </p:txBody>
      </p:sp>
      <p:sp>
        <p:nvSpPr>
          <p:cNvPr id="266" name="Google Shape;266;g1d2acbdec20_0_181"/>
          <p:cNvSpPr txBox="1"/>
          <p:nvPr/>
        </p:nvSpPr>
        <p:spPr>
          <a:xfrm>
            <a:off x="6774150" y="47772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24292F"/>
                </a:solidFill>
                <a:highlight>
                  <a:srgbClr val="FFFFFF"/>
                </a:highlight>
              </a:rPr>
              <a:t>一些基本类型无法表示一个数据的真实意义，例如电话号码、温度等。</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d2acbdec20_0_193"/>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重复的switch</a:t>
            </a:r>
            <a:endParaRPr sz="3600">
              <a:solidFill>
                <a:srgbClr val="2E75B5"/>
              </a:solidFill>
              <a:latin typeface="Microsoft Yahei"/>
              <a:ea typeface="Microsoft Yahei"/>
              <a:cs typeface="Microsoft Yahei"/>
              <a:sym typeface="Microsoft Yahei"/>
            </a:endParaRPr>
          </a:p>
        </p:txBody>
      </p:sp>
      <p:sp>
        <p:nvSpPr>
          <p:cNvPr id="273" name="Google Shape;273;g1d2acbdec20_0_193"/>
          <p:cNvSpPr txBox="1"/>
          <p:nvPr/>
        </p:nvSpPr>
        <p:spPr>
          <a:xfrm>
            <a:off x="344775" y="1339800"/>
            <a:ext cx="4761600" cy="551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class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CheckInSystem</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chemeClr val="dk1"/>
                </a:solidFill>
                <a:highlight>
                  <a:srgbClr val="FFFFFF"/>
                </a:highlight>
                <a:latin typeface="Courier New"/>
                <a:ea typeface="Courier New"/>
                <a:cs typeface="Courier New"/>
                <a:sym typeface="Courier New"/>
              </a:rPr>
              <a:t>......</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boolean</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checkIn</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fingerprint</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EmployeeRepository</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query</a:t>
            </a:r>
            <a:r>
              <a:rPr lang="zh-CN" sz="900">
                <a:solidFill>
                  <a:schemeClr val="dk1"/>
                </a:solidFill>
                <a:highlight>
                  <a:srgbClr val="FFFFFF"/>
                </a:highlight>
                <a:latin typeface="Courier New"/>
                <a:ea typeface="Courier New"/>
                <a:cs typeface="Courier New"/>
                <a:sym typeface="Courier New"/>
              </a:rPr>
              <a:t>(fingerprint);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int</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type</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getType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record</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switch</a:t>
            </a:r>
            <a:r>
              <a:rPr lang="zh-CN" sz="900">
                <a:solidFill>
                  <a:schemeClr val="dk1"/>
                </a:solidFill>
                <a:highlight>
                  <a:srgbClr val="FFFFFF"/>
                </a:highlight>
                <a:latin typeface="Courier New"/>
                <a:ea typeface="Courier New"/>
                <a:cs typeface="Courier New"/>
                <a:sym typeface="Courier New"/>
              </a:rPr>
              <a:t> (type)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ENGINEER</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record = </a:t>
            </a:r>
            <a:r>
              <a:rPr lang="zh-CN" sz="900">
                <a:solidFill>
                  <a:srgbClr val="A31515"/>
                </a:solidFill>
                <a:highlight>
                  <a:srgbClr val="FFFFFF"/>
                </a:highlight>
                <a:latin typeface="Courier New"/>
                <a:ea typeface="Courier New"/>
                <a:cs typeface="Courier New"/>
                <a:sym typeface="Courier New"/>
              </a:rPr>
              <a:t>"I’m an Engineer, name is "</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getName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break</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SALESMAN</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record = </a:t>
            </a:r>
            <a:r>
              <a:rPr lang="zh-CN" sz="900">
                <a:solidFill>
                  <a:srgbClr val="A31515"/>
                </a:solidFill>
                <a:highlight>
                  <a:srgbClr val="FFFFFF"/>
                </a:highlight>
                <a:latin typeface="Courier New"/>
                <a:ea typeface="Courier New"/>
                <a:cs typeface="Courier New"/>
                <a:sym typeface="Courier New"/>
              </a:rPr>
              <a:t>"I’m a Salesman, name is"</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getName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break</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MANAGER</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record = </a:t>
            </a:r>
            <a:r>
              <a:rPr lang="zh-CN" sz="900">
                <a:solidFill>
                  <a:srgbClr val="A31515"/>
                </a:solidFill>
                <a:highlight>
                  <a:srgbClr val="FFFFFF"/>
                </a:highlight>
                <a:latin typeface="Courier New"/>
                <a:ea typeface="Courier New"/>
                <a:cs typeface="Courier New"/>
                <a:sym typeface="Courier New"/>
              </a:rPr>
              <a:t>"I’m a Manager, name is"</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getName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break</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default: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record = </a:t>
            </a:r>
            <a:r>
              <a:rPr lang="zh-CN" sz="900">
                <a:solidFill>
                  <a:srgbClr val="A31515"/>
                </a:solidFill>
                <a:highlight>
                  <a:srgbClr val="FFFFFF"/>
                </a:highlight>
                <a:latin typeface="Courier New"/>
                <a:ea typeface="Courier New"/>
                <a:cs typeface="Courier New"/>
                <a:sym typeface="Courier New"/>
              </a:rPr>
              <a:t>""</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if</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checkInRecords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isEmpty</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false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checkInRecords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put</a:t>
            </a:r>
            <a:r>
              <a:rPr lang="zh-CN" sz="900">
                <a:solidFill>
                  <a:schemeClr val="dk1"/>
                </a:solidFill>
                <a:highlight>
                  <a:srgbClr val="FFFFFF"/>
                </a:highlight>
                <a:latin typeface="Courier New"/>
                <a:ea typeface="Courier New"/>
                <a:cs typeface="Courier New"/>
                <a:sym typeface="Courier New"/>
              </a:rPr>
              <a:t>(fingerprint, record);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true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274" name="Google Shape;274;g1d2acbdec20_0_193"/>
          <p:cNvSpPr txBox="1"/>
          <p:nvPr/>
        </p:nvSpPr>
        <p:spPr>
          <a:xfrm>
            <a:off x="6373475" y="847925"/>
            <a:ext cx="53205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class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Employee</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int</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payAmount</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switch</a:t>
            </a:r>
            <a:r>
              <a:rPr lang="zh-CN" sz="900">
                <a:solidFill>
                  <a:schemeClr val="dk1"/>
                </a:solidFill>
                <a:highlight>
                  <a:srgbClr val="FFFFFF"/>
                </a:highlight>
                <a:latin typeface="Courier New"/>
                <a:ea typeface="Courier New"/>
                <a:cs typeface="Courier New"/>
                <a:sym typeface="Courier New"/>
              </a:rPr>
              <a:t> (type)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ENGINEER</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monthlySalary;</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SALESMAN</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monthlySalary + commission;</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case</a:t>
            </a:r>
            <a:r>
              <a:rPr lang="zh-CN" sz="900">
                <a:solidFill>
                  <a:schemeClr val="dk1"/>
                </a:solidFill>
                <a:highlight>
                  <a:srgbClr val="FFFFFF"/>
                </a:highlight>
                <a:latin typeface="Courier New"/>
                <a:ea typeface="Courier New"/>
                <a:cs typeface="Courier New"/>
                <a:sym typeface="Courier New"/>
              </a:rPr>
              <a:t> MANAGER</a:t>
            </a:r>
            <a:r>
              <a:rPr lang="zh-CN" sz="900">
                <a:solidFill>
                  <a:srgbClr val="AF00DB"/>
                </a:solidFill>
                <a:highlight>
                  <a:srgbClr val="FFFFFF"/>
                </a:highlight>
                <a:latin typeface="Courier New"/>
                <a:ea typeface="Courier New"/>
                <a:cs typeface="Courier New"/>
                <a:sym typeface="Courier New"/>
              </a:rPr>
              <a: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monthlySalary + bonus;</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default:</a:t>
            </a:r>
            <a:endParaRPr sz="9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throw</a:t>
            </a: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new</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RuntimeException</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"Invalid employee"</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275" name="Google Shape;275;g1d2acbdec20_0_193"/>
          <p:cNvSpPr txBox="1"/>
          <p:nvPr/>
        </p:nvSpPr>
        <p:spPr>
          <a:xfrm>
            <a:off x="5991450" y="4528525"/>
            <a:ext cx="385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在多个地方反复使用同样的条件判</a:t>
            </a:r>
            <a:endParaRPr sz="1800"/>
          </a:p>
          <a:p>
            <a:pPr indent="0" lvl="0" marL="0" rtl="0" algn="l">
              <a:spcBef>
                <a:spcPts val="0"/>
              </a:spcBef>
              <a:spcAft>
                <a:spcPts val="0"/>
              </a:spcAft>
              <a:buNone/>
            </a:pPr>
            <a:r>
              <a:rPr lang="zh-CN" sz="1800"/>
              <a:t>断语句完成逻辑。</a:t>
            </a:r>
            <a:endParaRPr sz="1800"/>
          </a:p>
          <a:p>
            <a:pPr indent="0" lvl="0" marL="0" rtl="0" algn="l">
              <a:spcBef>
                <a:spcPts val="0"/>
              </a:spcBef>
              <a:spcAft>
                <a:spcPts val="0"/>
              </a:spcAft>
              <a:buNone/>
            </a:pPr>
            <a:r>
              <a:rPr lang="zh-CN" sz="1800"/>
              <a:t>每当想增加新的分支,要找到所有</a:t>
            </a:r>
            <a:endParaRPr sz="1800"/>
          </a:p>
          <a:p>
            <a:pPr indent="0" lvl="0" marL="0" rtl="0" algn="l">
              <a:spcBef>
                <a:spcPts val="0"/>
              </a:spcBef>
              <a:spcAft>
                <a:spcPts val="0"/>
              </a:spcAft>
              <a:buNone/>
            </a:pPr>
            <a:r>
              <a:rPr lang="zh-CN" sz="1800"/>
              <a:t>的使用者。</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d2acbdec20_0_21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循环语句</a:t>
            </a:r>
            <a:endParaRPr sz="3600">
              <a:solidFill>
                <a:srgbClr val="2E75B5"/>
              </a:solidFill>
              <a:latin typeface="Microsoft Yahei"/>
              <a:ea typeface="Microsoft Yahei"/>
              <a:cs typeface="Microsoft Yahei"/>
              <a:sym typeface="Microsoft Yahei"/>
            </a:endParaRPr>
          </a:p>
        </p:txBody>
      </p:sp>
      <p:sp>
        <p:nvSpPr>
          <p:cNvPr id="282" name="Google Shape;282;g1d2acbdec20_0_211"/>
          <p:cNvSpPr txBox="1"/>
          <p:nvPr/>
        </p:nvSpPr>
        <p:spPr>
          <a:xfrm>
            <a:off x="260900" y="1593350"/>
            <a:ext cx="7016400" cy="5079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200">
                <a:solidFill>
                  <a:srgbClr val="0000FF"/>
                </a:solidFill>
                <a:highlight>
                  <a:srgbClr val="FFFFFF"/>
                </a:highlight>
                <a:latin typeface="Courier New"/>
                <a:ea typeface="Courier New"/>
                <a:cs typeface="Courier New"/>
                <a:sym typeface="Courier New"/>
              </a:rPr>
              <a:t>public</a:t>
            </a: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Integer</a:t>
            </a: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filterEvenNumber</a:t>
            </a: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List</a:t>
            </a:r>
            <a:r>
              <a:rPr lang="zh-CN" sz="1200">
                <a:solidFill>
                  <a:schemeClr val="dk1"/>
                </a:solidFill>
                <a:highlight>
                  <a:srgbClr val="FFFFFF"/>
                </a:highlight>
                <a:latin typeface="Courier New"/>
                <a:ea typeface="Courier New"/>
                <a:cs typeface="Courier New"/>
                <a:sym typeface="Courier New"/>
              </a:rPr>
              <a:t>&lt;</a:t>
            </a:r>
            <a:r>
              <a:rPr lang="zh-CN" sz="1200">
                <a:solidFill>
                  <a:srgbClr val="267F99"/>
                </a:solidFill>
                <a:highlight>
                  <a:srgbClr val="FFFFFF"/>
                </a:highlight>
                <a:latin typeface="Courier New"/>
                <a:ea typeface="Courier New"/>
                <a:cs typeface="Courier New"/>
                <a:sym typeface="Courier New"/>
              </a:rPr>
              <a:t>Integer</a:t>
            </a:r>
            <a:r>
              <a:rPr lang="zh-CN" sz="1200">
                <a:solidFill>
                  <a:schemeClr val="dk1"/>
                </a:solidFill>
                <a:highlight>
                  <a:srgbClr val="FFFFFF"/>
                </a:highlight>
                <a:latin typeface="Courier New"/>
                <a:ea typeface="Courier New"/>
                <a:cs typeface="Courier New"/>
                <a:sym typeface="Courier New"/>
              </a:rPr>
              <a:t>&gt; </a:t>
            </a:r>
            <a:r>
              <a:rPr lang="zh-CN" sz="1200">
                <a:solidFill>
                  <a:srgbClr val="001080"/>
                </a:solidFill>
                <a:highlight>
                  <a:srgbClr val="FFFFFF"/>
                </a:highlight>
                <a:latin typeface="Courier New"/>
                <a:ea typeface="Courier New"/>
                <a:cs typeface="Courier New"/>
                <a:sym typeface="Courier New"/>
              </a:rPr>
              <a:t>result</a:t>
            </a:r>
            <a:r>
              <a:rPr lang="zh-CN" sz="1200">
                <a:solidFill>
                  <a:schemeClr val="dk1"/>
                </a:solidFill>
                <a:highlight>
                  <a:srgbClr val="FFFFFF"/>
                </a:highlight>
                <a:latin typeface="Courier New"/>
                <a:ea typeface="Courier New"/>
                <a:cs typeface="Courier New"/>
                <a:sym typeface="Courier New"/>
              </a:rPr>
              <a:t> = </a:t>
            </a:r>
            <a:r>
              <a:rPr lang="zh-CN" sz="1200">
                <a:solidFill>
                  <a:srgbClr val="AF00DB"/>
                </a:solidFill>
                <a:highlight>
                  <a:srgbClr val="FFFFFF"/>
                </a:highlight>
                <a:latin typeface="Courier New"/>
                <a:ea typeface="Courier New"/>
                <a:cs typeface="Courier New"/>
                <a:sym typeface="Courier New"/>
              </a:rPr>
              <a:t>new</a:t>
            </a: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ArrayList</a:t>
            </a:r>
            <a:r>
              <a:rPr lang="zh-C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AF00DB"/>
                </a:solidFill>
                <a:highlight>
                  <a:srgbClr val="FFFFFF"/>
                </a:highlight>
                <a:latin typeface="Courier New"/>
                <a:ea typeface="Courier New"/>
                <a:cs typeface="Courier New"/>
                <a:sym typeface="Courier New"/>
              </a:rPr>
              <a:t>for</a:t>
            </a: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int</a:t>
            </a:r>
            <a:r>
              <a:rPr lang="zh-CN" sz="1200">
                <a:solidFill>
                  <a:schemeClr val="dk1"/>
                </a:solidFill>
                <a:highlight>
                  <a:srgbClr val="FFFFFF"/>
                </a:highlight>
                <a:latin typeface="Courier New"/>
                <a:ea typeface="Courier New"/>
                <a:cs typeface="Courier New"/>
                <a:sym typeface="Courier New"/>
              </a:rPr>
              <a:t> </a:t>
            </a:r>
            <a:r>
              <a:rPr lang="zh-CN" sz="1200">
                <a:solidFill>
                  <a:srgbClr val="001080"/>
                </a:solidFill>
                <a:highlight>
                  <a:srgbClr val="FFFFFF"/>
                </a:highlight>
                <a:latin typeface="Courier New"/>
                <a:ea typeface="Courier New"/>
                <a:cs typeface="Courier New"/>
                <a:sym typeface="Courier New"/>
              </a:rPr>
              <a:t>i</a:t>
            </a:r>
            <a:r>
              <a:rPr lang="zh-CN" sz="1200">
                <a:solidFill>
                  <a:schemeClr val="dk1"/>
                </a:solidFill>
                <a:highlight>
                  <a:srgbClr val="FFFFFF"/>
                </a:highlight>
                <a:latin typeface="Courier New"/>
                <a:ea typeface="Courier New"/>
                <a:cs typeface="Courier New"/>
                <a:sym typeface="Courier New"/>
              </a:rPr>
              <a:t> = </a:t>
            </a:r>
            <a:r>
              <a:rPr lang="zh-CN" sz="1200">
                <a:solidFill>
                  <a:srgbClr val="098658"/>
                </a:solidFill>
                <a:highlight>
                  <a:srgbClr val="FFFFFF"/>
                </a:highlight>
                <a:latin typeface="Courier New"/>
                <a:ea typeface="Courier New"/>
                <a:cs typeface="Courier New"/>
                <a:sym typeface="Courier New"/>
              </a:rPr>
              <a:t>0</a:t>
            </a:r>
            <a:r>
              <a:rPr lang="zh-CN" sz="1200">
                <a:solidFill>
                  <a:schemeClr val="dk1"/>
                </a:solidFill>
                <a:highlight>
                  <a:srgbClr val="FFFFFF"/>
                </a:highlight>
                <a:latin typeface="Courier New"/>
                <a:ea typeface="Courier New"/>
                <a:cs typeface="Courier New"/>
                <a:sym typeface="Courier New"/>
              </a:rPr>
              <a:t>; i &lt; </a:t>
            </a:r>
            <a:r>
              <a:rPr lang="zh-CN" sz="1200">
                <a:solidFill>
                  <a:srgbClr val="001080"/>
                </a:solidFill>
                <a:highlight>
                  <a:srgbClr val="FFFFFF"/>
                </a:highlight>
                <a:latin typeface="Courier New"/>
                <a:ea typeface="Courier New"/>
                <a:cs typeface="Courier New"/>
                <a:sym typeface="Courier New"/>
              </a:rPr>
              <a:t>input</a:t>
            </a:r>
            <a:r>
              <a:rPr lang="zh-CN" sz="1200">
                <a:solidFill>
                  <a:schemeClr val="dk1"/>
                </a:solidFill>
                <a:highlight>
                  <a:srgbClr val="FFFFFF"/>
                </a:highlight>
                <a:latin typeface="Courier New"/>
                <a:ea typeface="Courier New"/>
                <a:cs typeface="Courier New"/>
                <a:sym typeface="Courier New"/>
              </a:rPr>
              <a:t>.</a:t>
            </a:r>
            <a:r>
              <a:rPr lang="zh-CN" sz="1200">
                <a:solidFill>
                  <a:srgbClr val="001080"/>
                </a:solidFill>
                <a:highlight>
                  <a:srgbClr val="FFFFFF"/>
                </a:highlight>
                <a:latin typeface="Courier New"/>
                <a:ea typeface="Courier New"/>
                <a:cs typeface="Courier New"/>
                <a:sym typeface="Courier New"/>
              </a:rPr>
              <a:t>length</a:t>
            </a:r>
            <a:r>
              <a:rPr lang="zh-CN" sz="1200">
                <a:solidFill>
                  <a:schemeClr val="dk1"/>
                </a:solidFill>
                <a:highlight>
                  <a:srgbClr val="FFFFFF"/>
                </a:highlight>
                <a:latin typeface="Courier New"/>
                <a:ea typeface="Courier New"/>
                <a:cs typeface="Courier New"/>
                <a:sym typeface="Courier New"/>
              </a:rPr>
              <a:t>; i++)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AF00DB"/>
                </a:solidFill>
                <a:highlight>
                  <a:srgbClr val="FFFFFF"/>
                </a:highlight>
                <a:latin typeface="Courier New"/>
                <a:ea typeface="Courier New"/>
                <a:cs typeface="Courier New"/>
                <a:sym typeface="Courier New"/>
              </a:rPr>
              <a:t>if</a:t>
            </a:r>
            <a:r>
              <a:rPr lang="zh-CN" sz="1200">
                <a:solidFill>
                  <a:schemeClr val="dk1"/>
                </a:solidFill>
                <a:highlight>
                  <a:srgbClr val="FFFFFF"/>
                </a:highlight>
                <a:latin typeface="Courier New"/>
                <a:ea typeface="Courier New"/>
                <a:cs typeface="Courier New"/>
                <a:sym typeface="Courier New"/>
              </a:rPr>
              <a:t> (input[i] % </a:t>
            </a:r>
            <a:r>
              <a:rPr lang="zh-CN" sz="1200">
                <a:solidFill>
                  <a:srgbClr val="098658"/>
                </a:solidFill>
                <a:highlight>
                  <a:srgbClr val="FFFFFF"/>
                </a:highlight>
                <a:latin typeface="Courier New"/>
                <a:ea typeface="Courier New"/>
                <a:cs typeface="Courier New"/>
                <a:sym typeface="Courier New"/>
              </a:rPr>
              <a:t>2</a:t>
            </a:r>
            <a:r>
              <a:rPr lang="zh-CN" sz="1200">
                <a:solidFill>
                  <a:schemeClr val="dk1"/>
                </a:solidFill>
                <a:highlight>
                  <a:srgbClr val="FFFFFF"/>
                </a:highlight>
                <a:latin typeface="Courier New"/>
                <a:ea typeface="Courier New"/>
                <a:cs typeface="Courier New"/>
                <a:sym typeface="Courier New"/>
              </a:rPr>
              <a:t> == </a:t>
            </a:r>
            <a:r>
              <a:rPr lang="zh-CN" sz="1200">
                <a:solidFill>
                  <a:srgbClr val="098658"/>
                </a:solidFill>
                <a:highlight>
                  <a:srgbClr val="FFFFFF"/>
                </a:highlight>
                <a:latin typeface="Courier New"/>
                <a:ea typeface="Courier New"/>
                <a:cs typeface="Courier New"/>
                <a:sym typeface="Courier New"/>
              </a:rPr>
              <a:t>0</a:t>
            </a: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001080"/>
                </a:solidFill>
                <a:highlight>
                  <a:srgbClr val="FFFFFF"/>
                </a:highlight>
                <a:latin typeface="Courier New"/>
                <a:ea typeface="Courier New"/>
                <a:cs typeface="Courier New"/>
                <a:sym typeface="Courier New"/>
              </a:rPr>
              <a:t>result</a:t>
            </a:r>
            <a:r>
              <a:rPr lang="zh-CN" sz="1200">
                <a:solidFill>
                  <a:schemeClr val="dk1"/>
                </a:solidFill>
                <a:highlight>
                  <a:srgbClr val="FFFFFF"/>
                </a:highlight>
                <a:latin typeface="Courier New"/>
                <a:ea typeface="Courier New"/>
                <a:cs typeface="Courier New"/>
                <a:sym typeface="Courier New"/>
              </a:rPr>
              <a:t>.</a:t>
            </a:r>
            <a:r>
              <a:rPr lang="zh-CN" sz="1200">
                <a:solidFill>
                  <a:srgbClr val="795E26"/>
                </a:solidFill>
                <a:highlight>
                  <a:srgbClr val="FFFFFF"/>
                </a:highlight>
                <a:latin typeface="Courier New"/>
                <a:ea typeface="Courier New"/>
                <a:cs typeface="Courier New"/>
                <a:sym typeface="Courier New"/>
              </a:rPr>
              <a:t>add</a:t>
            </a:r>
            <a:r>
              <a:rPr lang="zh-CN" sz="1200">
                <a:solidFill>
                  <a:schemeClr val="dk1"/>
                </a:solidFill>
                <a:highlight>
                  <a:srgbClr val="FFFFFF"/>
                </a:highlight>
                <a:latin typeface="Courier New"/>
                <a:ea typeface="Courier New"/>
                <a:cs typeface="Courier New"/>
                <a:sym typeface="Courier New"/>
              </a:rPr>
              <a:t>(input[i]);</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AF00DB"/>
                </a:solidFill>
                <a:highlight>
                  <a:srgbClr val="FFFFFF"/>
                </a:highlight>
                <a:latin typeface="Courier New"/>
                <a:ea typeface="Courier New"/>
                <a:cs typeface="Courier New"/>
                <a:sym typeface="Courier New"/>
              </a:rPr>
              <a:t>return</a:t>
            </a:r>
            <a:r>
              <a:rPr lang="zh-CN" sz="1200">
                <a:solidFill>
                  <a:schemeClr val="dk1"/>
                </a:solidFill>
                <a:highlight>
                  <a:srgbClr val="FFFFFF"/>
                </a:highlight>
                <a:latin typeface="Courier New"/>
                <a:ea typeface="Courier New"/>
                <a:cs typeface="Courier New"/>
                <a:sym typeface="Courier New"/>
              </a:rPr>
              <a:t> </a:t>
            </a:r>
            <a:r>
              <a:rPr lang="zh-CN" sz="1200">
                <a:solidFill>
                  <a:srgbClr val="001080"/>
                </a:solidFill>
                <a:highlight>
                  <a:srgbClr val="FFFFFF"/>
                </a:highlight>
                <a:latin typeface="Courier New"/>
                <a:ea typeface="Courier New"/>
                <a:cs typeface="Courier New"/>
                <a:sym typeface="Courier New"/>
              </a:rPr>
              <a:t>result</a:t>
            </a:r>
            <a:r>
              <a:rPr lang="zh-CN" sz="1200">
                <a:solidFill>
                  <a:schemeClr val="dk1"/>
                </a:solidFill>
                <a:highlight>
                  <a:srgbClr val="FFFFFF"/>
                </a:highlight>
                <a:latin typeface="Courier New"/>
                <a:ea typeface="Courier New"/>
                <a:cs typeface="Courier New"/>
                <a:sym typeface="Courier New"/>
              </a:rPr>
              <a:t>.</a:t>
            </a:r>
            <a:r>
              <a:rPr lang="zh-CN" sz="1200">
                <a:solidFill>
                  <a:srgbClr val="795E26"/>
                </a:solidFill>
                <a:highlight>
                  <a:srgbClr val="FFFFFF"/>
                </a:highlight>
                <a:latin typeface="Courier New"/>
                <a:ea typeface="Courier New"/>
                <a:cs typeface="Courier New"/>
                <a:sym typeface="Courier New"/>
              </a:rPr>
              <a:t>toArray</a:t>
            </a:r>
            <a:r>
              <a:rPr lang="zh-CN" sz="1200">
                <a:solidFill>
                  <a:schemeClr val="dk1"/>
                </a:solidFill>
                <a:highlight>
                  <a:srgbClr val="FFFFFF"/>
                </a:highlight>
                <a:latin typeface="Courier New"/>
                <a:ea typeface="Courier New"/>
                <a:cs typeface="Courier New"/>
                <a:sym typeface="Courier New"/>
              </a:rPr>
              <a:t>(</a:t>
            </a:r>
            <a:r>
              <a:rPr lang="zh-CN" sz="1200">
                <a:solidFill>
                  <a:srgbClr val="AF00DB"/>
                </a:solidFill>
                <a:highlight>
                  <a:srgbClr val="FFFFFF"/>
                </a:highlight>
                <a:latin typeface="Courier New"/>
                <a:ea typeface="Courier New"/>
                <a:cs typeface="Courier New"/>
                <a:sym typeface="Courier New"/>
              </a:rPr>
              <a:t>new</a:t>
            </a: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Integer</a:t>
            </a:r>
            <a:r>
              <a:rPr lang="zh-CN" sz="1200">
                <a:solidFill>
                  <a:schemeClr val="dk1"/>
                </a:solidFill>
                <a:highlight>
                  <a:srgbClr val="FFFFFF"/>
                </a:highlight>
                <a:latin typeface="Courier New"/>
                <a:ea typeface="Courier New"/>
                <a:cs typeface="Courier New"/>
                <a:sym typeface="Courier New"/>
              </a:rPr>
              <a:t>[</a:t>
            </a:r>
            <a:r>
              <a:rPr lang="zh-CN" sz="1200">
                <a:solidFill>
                  <a:srgbClr val="001080"/>
                </a:solidFill>
                <a:highlight>
                  <a:srgbClr val="FFFFFF"/>
                </a:highlight>
                <a:latin typeface="Courier New"/>
                <a:ea typeface="Courier New"/>
                <a:cs typeface="Courier New"/>
                <a:sym typeface="Courier New"/>
              </a:rPr>
              <a:t>result</a:t>
            </a:r>
            <a:r>
              <a:rPr lang="zh-CN" sz="1200">
                <a:solidFill>
                  <a:schemeClr val="dk1"/>
                </a:solidFill>
                <a:highlight>
                  <a:srgbClr val="FFFFFF"/>
                </a:highlight>
                <a:latin typeface="Courier New"/>
                <a:ea typeface="Courier New"/>
                <a:cs typeface="Courier New"/>
                <a:sym typeface="Courier New"/>
              </a:rPr>
              <a:t>.</a:t>
            </a:r>
            <a:r>
              <a:rPr lang="zh-CN" sz="1200">
                <a:solidFill>
                  <a:srgbClr val="795E26"/>
                </a:solidFill>
                <a:highlight>
                  <a:srgbClr val="FFFFFF"/>
                </a:highlight>
                <a:latin typeface="Courier New"/>
                <a:ea typeface="Courier New"/>
                <a:cs typeface="Courier New"/>
                <a:sym typeface="Courier New"/>
              </a:rPr>
              <a:t>size</a:t>
            </a:r>
            <a:r>
              <a:rPr lang="zh-C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0000FF"/>
                </a:solidFill>
                <a:highlight>
                  <a:srgbClr val="FFFFFF"/>
                </a:highlight>
                <a:latin typeface="Courier New"/>
                <a:ea typeface="Courier New"/>
                <a:cs typeface="Courier New"/>
                <a:sym typeface="Courier New"/>
              </a:rPr>
              <a:t>public</a:t>
            </a: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Integer</a:t>
            </a: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filterOddNumber</a:t>
            </a:r>
            <a:r>
              <a:rPr lang="zh-CN" sz="1200">
                <a:solidFill>
                  <a:schemeClr val="dk1"/>
                </a:solidFill>
                <a:highlight>
                  <a:srgbClr val="FFFFFF"/>
                </a:highlight>
                <a:latin typeface="Courier New"/>
                <a:ea typeface="Courier New"/>
                <a:cs typeface="Courier New"/>
                <a:sym typeface="Courier New"/>
              </a:rPr>
              <a:t>(</a:t>
            </a:r>
            <a:r>
              <a:rPr lang="zh-CN" sz="1200">
                <a:solidFill>
                  <a:srgbClr val="267F99"/>
                </a:solidFill>
                <a:highlight>
                  <a:srgbClr val="FFFFFF"/>
                </a:highlight>
                <a:latin typeface="Courier New"/>
                <a:ea typeface="Courier New"/>
                <a:cs typeface="Courier New"/>
                <a:sym typeface="Courier New"/>
              </a:rPr>
              <a:t>int</a:t>
            </a:r>
            <a:r>
              <a:rPr lang="zh-CN" sz="1200">
                <a:solidFill>
                  <a:schemeClr val="dk1"/>
                </a:solidFill>
                <a:highlight>
                  <a:srgbClr val="FFFFFF"/>
                </a:highlight>
                <a:latin typeface="Courier New"/>
                <a:ea typeface="Courier New"/>
                <a:cs typeface="Courier New"/>
                <a:sym typeface="Courier New"/>
              </a:rPr>
              <a:t>[] </a:t>
            </a:r>
            <a:r>
              <a:rPr lang="zh-CN" sz="1200">
                <a:solidFill>
                  <a:srgbClr val="001080"/>
                </a:solidFill>
                <a:highlight>
                  <a:srgbClr val="FFFFFF"/>
                </a:highlight>
                <a:latin typeface="Courier New"/>
                <a:ea typeface="Courier New"/>
                <a:cs typeface="Courier New"/>
                <a:sym typeface="Courier New"/>
              </a:rPr>
              <a:t>input</a:t>
            </a: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AF00DB"/>
                </a:solidFill>
                <a:highlight>
                  <a:srgbClr val="FFFFFF"/>
                </a:highlight>
                <a:latin typeface="Courier New"/>
                <a:ea typeface="Courier New"/>
                <a:cs typeface="Courier New"/>
                <a:sym typeface="Courier New"/>
              </a:rPr>
              <a:t>return</a:t>
            </a:r>
            <a:r>
              <a:rPr lang="zh-CN" sz="1200">
                <a:solidFill>
                  <a:schemeClr val="dk1"/>
                </a:solidFill>
                <a:highlight>
                  <a:srgbClr val="FFFFFF"/>
                </a:highlight>
                <a:latin typeface="Courier New"/>
                <a:ea typeface="Courier New"/>
                <a:cs typeface="Courier New"/>
                <a:sym typeface="Courier New"/>
              </a:rPr>
              <a:t> </a:t>
            </a:r>
            <a:r>
              <a:rPr lang="zh-CN" sz="1200">
                <a:solidFill>
                  <a:srgbClr val="267F99"/>
                </a:solidFill>
                <a:highlight>
                  <a:srgbClr val="FFFFFF"/>
                </a:highlight>
                <a:latin typeface="Courier New"/>
                <a:ea typeface="Courier New"/>
                <a:cs typeface="Courier New"/>
                <a:sym typeface="Courier New"/>
              </a:rPr>
              <a:t>Arrays</a:t>
            </a:r>
            <a:endParaRPr sz="12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stream</a:t>
            </a:r>
            <a:r>
              <a:rPr lang="zh-CN" sz="1200">
                <a:solidFill>
                  <a:schemeClr val="dk1"/>
                </a:solidFill>
                <a:highlight>
                  <a:srgbClr val="FFFFFF"/>
                </a:highlight>
                <a:latin typeface="Courier New"/>
                <a:ea typeface="Courier New"/>
                <a:cs typeface="Courier New"/>
                <a:sym typeface="Courier New"/>
              </a:rPr>
              <a:t>(input)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filter</a:t>
            </a:r>
            <a:r>
              <a:rPr lang="zh-CN" sz="1200">
                <a:solidFill>
                  <a:schemeClr val="dk1"/>
                </a:solidFill>
                <a:highlight>
                  <a:srgbClr val="FFFFFF"/>
                </a:highlight>
                <a:latin typeface="Courier New"/>
                <a:ea typeface="Courier New"/>
                <a:cs typeface="Courier New"/>
                <a:sym typeface="Courier New"/>
              </a:rPr>
              <a:t>(number </a:t>
            </a:r>
            <a:r>
              <a:rPr lang="zh-CN" sz="1200">
                <a:solidFill>
                  <a:srgbClr val="0000FF"/>
                </a:solidFill>
                <a:highlight>
                  <a:srgbClr val="FFFFFF"/>
                </a:highlight>
                <a:latin typeface="Courier New"/>
                <a:ea typeface="Courier New"/>
                <a:cs typeface="Courier New"/>
                <a:sym typeface="Courier New"/>
              </a:rPr>
              <a:t>-&gt;</a:t>
            </a:r>
            <a:r>
              <a:rPr lang="zh-CN" sz="1200">
                <a:solidFill>
                  <a:schemeClr val="dk1"/>
                </a:solidFill>
                <a:highlight>
                  <a:srgbClr val="FFFFFF"/>
                </a:highlight>
                <a:latin typeface="Courier New"/>
                <a:ea typeface="Courier New"/>
                <a:cs typeface="Courier New"/>
                <a:sym typeface="Courier New"/>
              </a:rPr>
              <a:t> number % </a:t>
            </a:r>
            <a:r>
              <a:rPr lang="zh-CN" sz="1200">
                <a:solidFill>
                  <a:srgbClr val="098658"/>
                </a:solidFill>
                <a:highlight>
                  <a:srgbClr val="FFFFFF"/>
                </a:highlight>
                <a:latin typeface="Courier New"/>
                <a:ea typeface="Courier New"/>
                <a:cs typeface="Courier New"/>
                <a:sym typeface="Courier New"/>
              </a:rPr>
              <a:t>2</a:t>
            </a:r>
            <a:r>
              <a:rPr lang="zh-CN" sz="1200">
                <a:solidFill>
                  <a:schemeClr val="dk1"/>
                </a:solidFill>
                <a:highlight>
                  <a:srgbClr val="FFFFFF"/>
                </a:highlight>
                <a:latin typeface="Courier New"/>
                <a:ea typeface="Courier New"/>
                <a:cs typeface="Courier New"/>
                <a:sym typeface="Courier New"/>
              </a:rPr>
              <a:t> == </a:t>
            </a:r>
            <a:r>
              <a:rPr lang="zh-CN" sz="1200">
                <a:solidFill>
                  <a:srgbClr val="098658"/>
                </a:solidFill>
                <a:highlight>
                  <a:srgbClr val="FFFFFF"/>
                </a:highlight>
                <a:latin typeface="Courier New"/>
                <a:ea typeface="Courier New"/>
                <a:cs typeface="Courier New"/>
                <a:sym typeface="Courier New"/>
              </a:rPr>
              <a:t>1</a:t>
            </a:r>
            <a:r>
              <a:rPr lang="zh-C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boxed</a:t>
            </a:r>
            <a:r>
              <a:rPr lang="zh-C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r>
              <a:rPr lang="zh-CN" sz="1200">
                <a:solidFill>
                  <a:srgbClr val="795E26"/>
                </a:solidFill>
                <a:highlight>
                  <a:srgbClr val="FFFFFF"/>
                </a:highlight>
                <a:latin typeface="Courier New"/>
                <a:ea typeface="Courier New"/>
                <a:cs typeface="Courier New"/>
                <a:sym typeface="Courier New"/>
              </a:rPr>
              <a:t>toArray</a:t>
            </a:r>
            <a:r>
              <a:rPr lang="zh-CN" sz="1200">
                <a:solidFill>
                  <a:schemeClr val="dk1"/>
                </a:solidFill>
                <a:highlight>
                  <a:srgbClr val="FFFFFF"/>
                </a:highlight>
                <a:latin typeface="Courier New"/>
                <a:ea typeface="Courier New"/>
                <a:cs typeface="Courier New"/>
                <a:sym typeface="Courier New"/>
              </a:rPr>
              <a:t>(</a:t>
            </a:r>
            <a:r>
              <a:rPr lang="zh-CN" sz="1200">
                <a:solidFill>
                  <a:srgbClr val="267F99"/>
                </a:solidFill>
                <a:highlight>
                  <a:srgbClr val="FFFFFF"/>
                </a:highlight>
                <a:latin typeface="Courier New"/>
                <a:ea typeface="Courier New"/>
                <a:cs typeface="Courier New"/>
                <a:sym typeface="Courier New"/>
              </a:rPr>
              <a:t>Integer</a:t>
            </a:r>
            <a:r>
              <a:rPr lang="zh-CN" sz="1200">
                <a:solidFill>
                  <a:schemeClr val="dk1"/>
                </a:solidFill>
                <a:highlight>
                  <a:srgbClr val="FFFFFF"/>
                </a:highlight>
                <a:latin typeface="Courier New"/>
                <a:ea typeface="Courier New"/>
                <a:cs typeface="Courier New"/>
                <a:sym typeface="Courier New"/>
              </a:rPr>
              <a:t>[]</a:t>
            </a:r>
            <a:r>
              <a:rPr lang="zh-CN" sz="1200">
                <a:solidFill>
                  <a:srgbClr val="AF00DB"/>
                </a:solidFill>
                <a:highlight>
                  <a:srgbClr val="FFFFFF"/>
                </a:highlight>
                <a:latin typeface="Courier New"/>
                <a:ea typeface="Courier New"/>
                <a:cs typeface="Courier New"/>
                <a:sym typeface="Courier New"/>
              </a:rPr>
              <a:t>::new</a:t>
            </a:r>
            <a:r>
              <a:rPr lang="zh-C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p:txBody>
      </p:sp>
      <p:sp>
        <p:nvSpPr>
          <p:cNvPr id="283" name="Google Shape;283;g1d2acbdec20_0_211"/>
          <p:cNvSpPr txBox="1"/>
          <p:nvPr/>
        </p:nvSpPr>
        <p:spPr>
          <a:xfrm>
            <a:off x="6317550" y="3587400"/>
            <a:ext cx="379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For, while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管道可以帮助我们更快地看清被处</a:t>
            </a:r>
            <a:endParaRPr sz="1800"/>
          </a:p>
          <a:p>
            <a:pPr indent="0" lvl="0" marL="0" rtl="0" algn="l">
              <a:spcBef>
                <a:spcPts val="0"/>
              </a:spcBef>
              <a:spcAft>
                <a:spcPts val="0"/>
              </a:spcAft>
              <a:buNone/>
            </a:pPr>
            <a:r>
              <a:rPr lang="zh-CN" sz="1800"/>
              <a:t>理的元素及其动作。</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d2acbdec20_0_226"/>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夸夸其谈通用性</a:t>
            </a:r>
            <a:endParaRPr sz="3600">
              <a:solidFill>
                <a:srgbClr val="2E75B5"/>
              </a:solidFill>
              <a:latin typeface="Microsoft Yahei"/>
              <a:ea typeface="Microsoft Yahei"/>
              <a:cs typeface="Microsoft Yahei"/>
              <a:sym typeface="Microsoft Yahei"/>
            </a:endParaRPr>
          </a:p>
        </p:txBody>
      </p:sp>
      <p:sp>
        <p:nvSpPr>
          <p:cNvPr id="290" name="Google Shape;290;g1d2acbdec20_0_226"/>
          <p:cNvSpPr txBox="1"/>
          <p:nvPr/>
        </p:nvSpPr>
        <p:spPr>
          <a:xfrm>
            <a:off x="419300" y="1579450"/>
            <a:ext cx="4677600" cy="510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class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Baby</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implements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HumanAble</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Map</a:t>
            </a:r>
            <a:r>
              <a:rPr lang="zh-CN" sz="900">
                <a:solidFill>
                  <a:schemeClr val="dk1"/>
                </a:solidFill>
                <a:highlight>
                  <a:srgbClr val="FFFFFF"/>
                </a:highlight>
                <a:latin typeface="Courier New"/>
                <a:ea typeface="Courier New"/>
                <a:cs typeface="Courier New"/>
                <a:sym typeface="Courier New"/>
              </a:rPr>
              <a:t>&lt;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Long</a:t>
            </a:r>
            <a:r>
              <a:rPr lang="zh-CN" sz="900">
                <a:solidFill>
                  <a:schemeClr val="dk1"/>
                </a:solidFill>
                <a:highlight>
                  <a:srgbClr val="FFFFFF"/>
                </a:highlight>
                <a:latin typeface="Courier New"/>
                <a:ea typeface="Courier New"/>
                <a:cs typeface="Courier New"/>
                <a:sym typeface="Courier New"/>
              </a:rPr>
              <a:t>&gt; </a:t>
            </a:r>
            <a:r>
              <a:rPr lang="zh-CN" sz="900">
                <a:solidFill>
                  <a:srgbClr val="001080"/>
                </a:solidFill>
                <a:highlight>
                  <a:srgbClr val="FFFFFF"/>
                </a:highlight>
                <a:latin typeface="Courier New"/>
                <a:ea typeface="Courier New"/>
                <a:cs typeface="Courier New"/>
                <a:sym typeface="Courier New"/>
              </a:rPr>
              <a:t>records</a:t>
            </a:r>
            <a:r>
              <a:rPr lang="zh-CN" sz="900">
                <a:solidFill>
                  <a:schemeClr val="dk1"/>
                </a:solidFill>
                <a:highlight>
                  <a:srgbClr val="FFFFFF"/>
                </a:highlight>
                <a:latin typeface="Courier New"/>
                <a:ea typeface="Courier New"/>
                <a:cs typeface="Courier New"/>
                <a:sym typeface="Courier New"/>
              </a:rPr>
              <a:t> = </a:t>
            </a:r>
            <a:r>
              <a:rPr lang="zh-CN" sz="900">
                <a:solidFill>
                  <a:srgbClr val="AF00DB"/>
                </a:solidFill>
                <a:highlight>
                  <a:srgbClr val="FFFFFF"/>
                </a:highlight>
                <a:latin typeface="Courier New"/>
                <a:ea typeface="Courier New"/>
                <a:cs typeface="Courier New"/>
                <a:sym typeface="Courier New"/>
              </a:rPr>
              <a:t>new</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HashMap</a:t>
            </a:r>
            <a:r>
              <a:rPr lang="zh-CN" sz="900">
                <a:solidFill>
                  <a:schemeClr val="dk1"/>
                </a:solidFill>
                <a:highlight>
                  <a:srgbClr val="FFFFFF"/>
                </a:highlight>
                <a:latin typeface="Courier New"/>
                <a:ea typeface="Courier New"/>
                <a:cs typeface="Courier New"/>
                <a:sym typeface="Courier New"/>
              </a:rPr>
              <a:t>&lt;&gt;();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Override</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crawl</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increase</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"CRAWL"</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Override</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eat</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increase</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"EAT"</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Override</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drink</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increase</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"DRINK"</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Override</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cry</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increase</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"CRY"</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long</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getTimes</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behavior</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a:t>
            </a:r>
            <a:r>
              <a:rPr lang="zh-CN" sz="900">
                <a:solidFill>
                  <a:schemeClr val="dk1"/>
                </a:solidFill>
                <a:highlight>
                  <a:srgbClr val="FFFFFF"/>
                </a:highlight>
                <a:latin typeface="Courier New"/>
                <a:ea typeface="Courier New"/>
                <a:cs typeface="Courier New"/>
                <a:sym typeface="Courier New"/>
              </a:rPr>
              <a:t>(behavior);</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increase</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String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behavior</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Long</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crawlTimes</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a:t>
            </a:r>
            <a:r>
              <a:rPr lang="zh-CN" sz="900">
                <a:solidFill>
                  <a:schemeClr val="dk1"/>
                </a:solidFill>
                <a:highlight>
                  <a:srgbClr val="FFFFFF"/>
                </a:highlight>
                <a:latin typeface="Courier New"/>
                <a:ea typeface="Courier New"/>
                <a:cs typeface="Courier New"/>
                <a:sym typeface="Courier New"/>
              </a:rPr>
              <a:t>(behavior);</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if</a:t>
            </a:r>
            <a:r>
              <a:rPr lang="zh-CN" sz="900">
                <a:solidFill>
                  <a:schemeClr val="dk1"/>
                </a:solidFill>
                <a:highlight>
                  <a:srgbClr val="FFFFFF"/>
                </a:highlight>
                <a:latin typeface="Courier New"/>
                <a:ea typeface="Courier New"/>
                <a:cs typeface="Courier New"/>
                <a:sym typeface="Courier New"/>
              </a:rPr>
              <a:t> (crawlTimes != </a:t>
            </a:r>
            <a:r>
              <a:rPr lang="zh-CN" sz="900">
                <a:solidFill>
                  <a:srgbClr val="0000FF"/>
                </a:solidFill>
                <a:highlight>
                  <a:srgbClr val="FFFFFF"/>
                </a:highlight>
                <a:latin typeface="Courier New"/>
                <a:ea typeface="Courier New"/>
                <a:cs typeface="Courier New"/>
                <a:sym typeface="Courier New"/>
              </a:rPr>
              <a:t>null</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put</a:t>
            </a:r>
            <a:r>
              <a:rPr lang="zh-CN" sz="900">
                <a:solidFill>
                  <a:schemeClr val="dk1"/>
                </a:solidFill>
                <a:highlight>
                  <a:srgbClr val="FFFFFF"/>
                </a:highlight>
                <a:latin typeface="Courier New"/>
                <a:ea typeface="Courier New"/>
                <a:cs typeface="Courier New"/>
                <a:sym typeface="Courier New"/>
              </a:rPr>
              <a:t>(behavior, crawlTimes + </a:t>
            </a:r>
            <a:r>
              <a:rPr lang="zh-CN" sz="900">
                <a:solidFill>
                  <a:srgbClr val="098658"/>
                </a:solidFill>
                <a:highlight>
                  <a:srgbClr val="FFFFFF"/>
                </a:highlight>
                <a:latin typeface="Courier New"/>
                <a:ea typeface="Courier New"/>
                <a:cs typeface="Courier New"/>
                <a:sym typeface="Courier New"/>
              </a:rPr>
              <a:t>1</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records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put</a:t>
            </a:r>
            <a:r>
              <a:rPr lang="zh-CN" sz="900">
                <a:solidFill>
                  <a:schemeClr val="dk1"/>
                </a:solidFill>
                <a:highlight>
                  <a:srgbClr val="FFFFFF"/>
                </a:highlight>
                <a:latin typeface="Courier New"/>
                <a:ea typeface="Courier New"/>
                <a:cs typeface="Courier New"/>
                <a:sym typeface="Courier New"/>
              </a:rPr>
              <a:t>(behavior, </a:t>
            </a:r>
            <a:r>
              <a:rPr lang="zh-CN" sz="900">
                <a:solidFill>
                  <a:srgbClr val="098658"/>
                </a:solidFill>
                <a:highlight>
                  <a:srgbClr val="FFFFFF"/>
                </a:highlight>
                <a:latin typeface="Courier New"/>
                <a:ea typeface="Courier New"/>
                <a:cs typeface="Courier New"/>
                <a:sym typeface="Courier New"/>
              </a:rPr>
              <a:t>1L</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291" name="Google Shape;291;g1d2acbdec20_0_226"/>
          <p:cNvSpPr txBox="1"/>
          <p:nvPr/>
        </p:nvSpPr>
        <p:spPr>
          <a:xfrm>
            <a:off x="6708925" y="27825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1800"/>
              <a:t>不必要的抽象类、委托、函数和参数。</a:t>
            </a:r>
            <a:endParaRPr sz="1800"/>
          </a:p>
          <a:p>
            <a:pPr indent="0" lvl="0" marL="0" rtl="0" algn="l">
              <a:spcBef>
                <a:spcPts val="0"/>
              </a:spcBef>
              <a:spcAft>
                <a:spcPts val="0"/>
              </a:spcAft>
              <a:buClr>
                <a:schemeClr val="dk1"/>
              </a:buClr>
              <a:buSzPts val="1100"/>
              <a:buFont typeface="Arial"/>
              <a:buNone/>
            </a:pPr>
            <a:r>
              <a:rPr lang="zh-CN" sz="1800"/>
              <a:t>往往为假想的需求进行了过度设计。</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d2acbdec20_0_239"/>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临时字段</a:t>
            </a:r>
            <a:endParaRPr sz="3600">
              <a:solidFill>
                <a:srgbClr val="2E75B5"/>
              </a:solidFill>
              <a:latin typeface="Microsoft Yahei"/>
              <a:ea typeface="Microsoft Yahei"/>
              <a:cs typeface="Microsoft Yahei"/>
              <a:sym typeface="Microsoft Yahei"/>
            </a:endParaRPr>
          </a:p>
        </p:txBody>
      </p:sp>
      <p:sp>
        <p:nvSpPr>
          <p:cNvPr id="298" name="Google Shape;298;g1d2acbdec20_0_239"/>
          <p:cNvSpPr txBox="1"/>
          <p:nvPr/>
        </p:nvSpPr>
        <p:spPr>
          <a:xfrm>
            <a:off x="149075" y="1339800"/>
            <a:ext cx="8758800" cy="551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Getter</a:t>
            </a:r>
            <a:endParaRPr sz="90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class</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StorageManger</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List</a:t>
            </a:r>
            <a:r>
              <a:rPr lang="zh-CN" sz="900">
                <a:solidFill>
                  <a:schemeClr val="dk1"/>
                </a:solidFill>
                <a:highlight>
                  <a:srgbClr val="FFFFFF"/>
                </a:highlight>
                <a:latin typeface="Courier New"/>
                <a:ea typeface="Courier New"/>
                <a:cs typeface="Courier New"/>
                <a:sym typeface="Courier New"/>
              </a:rPr>
              <a:t>&lt;</a:t>
            </a:r>
            <a:r>
              <a:rPr lang="zh-CN" sz="900">
                <a:solidFill>
                  <a:srgbClr val="267F99"/>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&gt; </a:t>
            </a:r>
            <a:r>
              <a:rPr lang="zh-CN" sz="900">
                <a:solidFill>
                  <a:srgbClr val="001080"/>
                </a:solidFill>
                <a:highlight>
                  <a:srgbClr val="FFFFFF"/>
                </a:highlight>
                <a:latin typeface="Courier New"/>
                <a:ea typeface="Courier New"/>
                <a:cs typeface="Courier New"/>
                <a:sym typeface="Courier New"/>
              </a:rPr>
              <a:t>productBatches</a:t>
            </a:r>
            <a:r>
              <a:rPr lang="zh-CN" sz="900">
                <a:solidFill>
                  <a:schemeClr val="dk1"/>
                </a:solidFill>
                <a:highlight>
                  <a:srgbClr val="FFFFFF"/>
                </a:highlight>
                <a:latin typeface="Courier New"/>
                <a:ea typeface="Courier New"/>
                <a:cs typeface="Courier New"/>
                <a:sym typeface="Courier New"/>
              </a:rPr>
              <a:t> = </a:t>
            </a:r>
            <a:r>
              <a:rPr lang="zh-CN" sz="900">
                <a:solidFill>
                  <a:srgbClr val="AF00DB"/>
                </a:solidFill>
                <a:highlight>
                  <a:srgbClr val="FFFFFF"/>
                </a:highlight>
                <a:latin typeface="Courier New"/>
                <a:ea typeface="Courier New"/>
                <a:cs typeface="Courier New"/>
                <a:sym typeface="Courier New"/>
              </a:rPr>
              <a:t>new</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ArrayList</a:t>
            </a:r>
            <a:r>
              <a:rPr lang="zh-CN" sz="900">
                <a:solidFill>
                  <a:schemeClr val="dk1"/>
                </a:solidFill>
                <a:highlight>
                  <a:srgbClr val="FFFFFF"/>
                </a:highlight>
                <a:latin typeface="Courier New"/>
                <a:ea typeface="Courier New"/>
                <a:cs typeface="Courier New"/>
                <a:sym typeface="Courier New"/>
              </a:rPr>
              <a:t>&lt;&gt;();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private</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List</a:t>
            </a:r>
            <a:r>
              <a:rPr lang="zh-CN" sz="900">
                <a:solidFill>
                  <a:schemeClr val="dk1"/>
                </a:solidFill>
                <a:highlight>
                  <a:srgbClr val="FFFFFF"/>
                </a:highlight>
                <a:latin typeface="Courier New"/>
                <a:ea typeface="Courier New"/>
                <a:cs typeface="Courier New"/>
                <a:sym typeface="Courier New"/>
              </a:rPr>
              <a:t>&lt;</a:t>
            </a:r>
            <a:r>
              <a:rPr lang="zh-CN" sz="900">
                <a:solidFill>
                  <a:srgbClr val="267F99"/>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&gt; </a:t>
            </a:r>
            <a:r>
              <a:rPr lang="zh-CN" sz="900">
                <a:solidFill>
                  <a:srgbClr val="001080"/>
                </a:solidFill>
                <a:highlight>
                  <a:srgbClr val="FFFFFF"/>
                </a:highlight>
                <a:latin typeface="Courier New"/>
                <a:ea typeface="Courier New"/>
                <a:cs typeface="Courier New"/>
                <a:sym typeface="Courier New"/>
              </a:rPr>
              <a:t>productBatchesToExpired</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addProductBatch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this</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productBatches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add</a:t>
            </a:r>
            <a:r>
              <a:rPr lang="zh-CN" sz="900">
                <a:solidFill>
                  <a:schemeClr val="dk1"/>
                </a:solidFill>
                <a:highlight>
                  <a:srgbClr val="FFFFFF"/>
                </a:highlight>
                <a:latin typeface="Courier New"/>
                <a:ea typeface="Courier New"/>
                <a:cs typeface="Courier New"/>
                <a:sym typeface="Courier New"/>
              </a:rPr>
              <a:t>(productBatch);</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productBatchesToExpired = </a:t>
            </a:r>
            <a:r>
              <a:rPr lang="zh-CN" sz="900">
                <a:solidFill>
                  <a:srgbClr val="001080"/>
                </a:solidFill>
                <a:highlight>
                  <a:srgbClr val="FFFFFF"/>
                </a:highlight>
                <a:latin typeface="Courier New"/>
                <a:ea typeface="Courier New"/>
                <a:cs typeface="Courier New"/>
                <a:sym typeface="Courier New"/>
              </a:rPr>
              <a:t>productBatches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stream</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filter</a:t>
            </a:r>
            <a:r>
              <a:rPr lang="zh-CN" sz="900">
                <a:solidFill>
                  <a:schemeClr val="dk1"/>
                </a:solidFill>
                <a:highlight>
                  <a:srgbClr val="FFFFFF"/>
                </a:highlight>
                <a:latin typeface="Courier New"/>
                <a:ea typeface="Courier New"/>
                <a:cs typeface="Courier New"/>
                <a:sym typeface="Courier New"/>
              </a:rPr>
              <a:t>(batch </a:t>
            </a:r>
            <a:r>
              <a:rPr lang="zh-CN" sz="900">
                <a:solidFill>
                  <a:srgbClr val="0000FF"/>
                </a:solidFill>
                <a:highlight>
                  <a:srgbClr val="FFFFFF"/>
                </a:highlight>
                <a:latin typeface="Courier New"/>
                <a:ea typeface="Courier New"/>
                <a:cs typeface="Courier New"/>
                <a:sym typeface="Courier New"/>
              </a:rPr>
              <a:t>-&gt;</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LocalDateTime</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expirationDate</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LocalDateTime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ofInstant</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getExpiredDate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toInstant</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ZoneId</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systemDefault</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F00DB"/>
                </a:solidFill>
                <a:highlight>
                  <a:srgbClr val="FFFFFF"/>
                </a:highlight>
                <a:latin typeface="Courier New"/>
                <a:ea typeface="Courier New"/>
                <a:cs typeface="Courier New"/>
                <a:sym typeface="Courier New"/>
              </a:rPr>
              <a:t>return</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LocalDateTime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now</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plusDays</a:t>
            </a:r>
            <a:r>
              <a:rPr lang="zh-CN" sz="900">
                <a:solidFill>
                  <a:schemeClr val="dk1"/>
                </a:solidFill>
                <a:highlight>
                  <a:srgbClr val="FFFFFF"/>
                </a:highlight>
                <a:latin typeface="Courier New"/>
                <a:ea typeface="Courier New"/>
                <a:cs typeface="Courier New"/>
                <a:sym typeface="Courier New"/>
              </a:rPr>
              <a:t>(</a:t>
            </a:r>
            <a:r>
              <a:rPr lang="zh-CN" sz="900">
                <a:solidFill>
                  <a:srgbClr val="098658"/>
                </a:solidFill>
                <a:highlight>
                  <a:srgbClr val="FFFFFF"/>
                </a:highlight>
                <a:latin typeface="Courier New"/>
                <a:ea typeface="Courier New"/>
                <a:cs typeface="Courier New"/>
                <a:sym typeface="Courier New"/>
              </a:rPr>
              <a:t>30</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isAfter</a:t>
            </a:r>
            <a:r>
              <a:rPr lang="zh-CN" sz="900">
                <a:solidFill>
                  <a:schemeClr val="dk1"/>
                </a:solidFill>
                <a:highlight>
                  <a:srgbClr val="FFFFFF"/>
                </a:highlight>
                <a:latin typeface="Courier New"/>
                <a:ea typeface="Courier New"/>
                <a:cs typeface="Courier New"/>
                <a:sym typeface="Courier New"/>
              </a:rPr>
              <a:t>(expirationDate);</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collect</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Collectors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toList</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removeProductBatch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267F99"/>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productBatches</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removeIf</a:t>
            </a:r>
            <a:r>
              <a:rPr lang="zh-CN" sz="900">
                <a:solidFill>
                  <a:schemeClr val="dk1"/>
                </a:solidFill>
                <a:highlight>
                  <a:srgbClr val="FFFFFF"/>
                </a:highlight>
                <a:latin typeface="Courier New"/>
                <a:ea typeface="Courier New"/>
                <a:cs typeface="Courier New"/>
                <a:sym typeface="Courier New"/>
              </a:rPr>
              <a:t>(batch </a:t>
            </a:r>
            <a:r>
              <a:rPr lang="zh-CN" sz="900">
                <a:solidFill>
                  <a:srgbClr val="0000FF"/>
                </a:solidFill>
                <a:highlight>
                  <a:srgbClr val="FFFFFF"/>
                </a:highlight>
                <a:latin typeface="Courier New"/>
                <a:ea typeface="Courier New"/>
                <a:cs typeface="Courier New"/>
                <a:sym typeface="Courier New"/>
              </a:rPr>
              <a:t>-&gt;</a:t>
            </a: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getBatchId</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equals</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getBatchId</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00FF"/>
                </a:solidFill>
                <a:highlight>
                  <a:srgbClr val="FFFFFF"/>
                </a:highlight>
                <a:latin typeface="Courier New"/>
                <a:ea typeface="Courier New"/>
                <a:cs typeface="Courier New"/>
                <a:sym typeface="Courier New"/>
              </a:rPr>
              <a:t>public</a:t>
            </a:r>
            <a:r>
              <a:rPr lang="zh-CN" sz="900">
                <a:solidFill>
                  <a:schemeClr val="dk1"/>
                </a:solidFill>
                <a:highlight>
                  <a:srgbClr val="FFFFFF"/>
                </a:highlight>
                <a:latin typeface="Courier New"/>
                <a:ea typeface="Courier New"/>
                <a:cs typeface="Courier New"/>
                <a:sym typeface="Courier New"/>
              </a:rPr>
              <a:t> </a:t>
            </a:r>
            <a:r>
              <a:rPr lang="zh-CN" sz="900">
                <a:solidFill>
                  <a:srgbClr val="267F99"/>
                </a:solidFill>
                <a:highlight>
                  <a:srgbClr val="FFFFFF"/>
                </a:highlight>
                <a:latin typeface="Courier New"/>
                <a:ea typeface="Courier New"/>
                <a:cs typeface="Courier New"/>
                <a:sym typeface="Courier New"/>
              </a:rPr>
              <a:t>void</a:t>
            </a:r>
            <a:r>
              <a:rPr lang="zh-CN" sz="900">
                <a:solidFill>
                  <a:schemeClr val="dk1"/>
                </a:solidFill>
                <a:highlight>
                  <a:srgbClr val="FFFFFF"/>
                </a:highlight>
                <a:latin typeface="Courier New"/>
                <a:ea typeface="Courier New"/>
                <a:cs typeface="Courier New"/>
                <a:sym typeface="Courier New"/>
              </a:rPr>
              <a:t> </a:t>
            </a:r>
            <a:r>
              <a:rPr lang="zh-CN" sz="900">
                <a:solidFill>
                  <a:srgbClr val="795E26"/>
                </a:solidFill>
                <a:highlight>
                  <a:srgbClr val="FFFFFF"/>
                </a:highlight>
                <a:latin typeface="Courier New"/>
                <a:ea typeface="Courier New"/>
                <a:cs typeface="Courier New"/>
                <a:sym typeface="Courier New"/>
              </a:rPr>
              <a:t>sendExpiredAlert</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System</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out</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println</a:t>
            </a:r>
            <a:r>
              <a:rPr lang="zh-CN" sz="900">
                <a:solidFill>
                  <a:schemeClr val="dk1"/>
                </a:solidFill>
                <a:highlight>
                  <a:srgbClr val="FFFFFF"/>
                </a:highlight>
                <a:latin typeface="Courier New"/>
                <a:ea typeface="Courier New"/>
                <a:cs typeface="Courier New"/>
                <a:sym typeface="Courier New"/>
              </a:rPr>
              <a:t>(</a:t>
            </a:r>
            <a:r>
              <a:rPr lang="zh-CN" sz="900">
                <a:solidFill>
                  <a:srgbClr val="A31515"/>
                </a:solidFill>
                <a:highlight>
                  <a:srgbClr val="FFFFFF"/>
                </a:highlight>
                <a:latin typeface="Courier New"/>
                <a:ea typeface="Courier New"/>
                <a:cs typeface="Courier New"/>
                <a:sym typeface="Courier New"/>
              </a:rPr>
              <a:t>"Expired alert:</a:t>
            </a:r>
            <a:r>
              <a:rPr lang="zh-CN" sz="900">
                <a:solidFill>
                  <a:srgbClr val="EE0000"/>
                </a:solidFill>
                <a:highlight>
                  <a:srgbClr val="FFFFFF"/>
                </a:highlight>
                <a:latin typeface="Courier New"/>
                <a:ea typeface="Courier New"/>
                <a:cs typeface="Courier New"/>
                <a:sym typeface="Courier New"/>
              </a:rPr>
              <a:t>\n</a:t>
            </a:r>
            <a:r>
              <a:rPr lang="zh-CN" sz="900">
                <a:solidFill>
                  <a:srgbClr val="A31515"/>
                </a:solidFill>
                <a:highlight>
                  <a:srgbClr val="FFFFFF"/>
                </a:highlight>
                <a:latin typeface="Courier New"/>
                <a:ea typeface="Courier New"/>
                <a:cs typeface="Courier New"/>
                <a:sym typeface="Courier New"/>
              </a:rPr>
              <a:t>"</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productBatchesToExpired</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forEach</a:t>
            </a:r>
            <a:r>
              <a:rPr lang="zh-CN" sz="900">
                <a:solidFill>
                  <a:schemeClr val="dk1"/>
                </a:solidFill>
                <a:highlight>
                  <a:srgbClr val="FFFFFF"/>
                </a:highlight>
                <a:latin typeface="Courier New"/>
                <a:ea typeface="Courier New"/>
                <a:cs typeface="Courier New"/>
                <a:sym typeface="Courier New"/>
              </a:rPr>
              <a:t>(productBatch </a:t>
            </a:r>
            <a:r>
              <a:rPr lang="zh-CN" sz="900">
                <a:solidFill>
                  <a:srgbClr val="0000FF"/>
                </a:solidFill>
                <a:highlight>
                  <a:srgbClr val="FFFFFF"/>
                </a:highlight>
                <a:latin typeface="Courier New"/>
                <a:ea typeface="Courier New"/>
                <a:cs typeface="Courier New"/>
                <a:sym typeface="Courier New"/>
              </a:rPr>
              <a:t>-&gt;</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001080"/>
                </a:solidFill>
                <a:highlight>
                  <a:srgbClr val="FFFFFF"/>
                </a:highlight>
                <a:latin typeface="Courier New"/>
                <a:ea typeface="Courier New"/>
                <a:cs typeface="Courier New"/>
                <a:sym typeface="Courier New"/>
              </a:rPr>
              <a:t>System</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out</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println</a:t>
            </a:r>
            <a:r>
              <a:rPr lang="zh-CN" sz="900">
                <a:solidFill>
                  <a:schemeClr val="dk1"/>
                </a:solidFill>
                <a:highlight>
                  <a:srgbClr val="FFFFFF"/>
                </a:highlight>
                <a:latin typeface="Courier New"/>
                <a:ea typeface="Courier New"/>
                <a:cs typeface="Courier New"/>
                <a:sym typeface="Courier New"/>
              </a:rPr>
              <a:t>(</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getName</a:t>
            </a:r>
            <a:r>
              <a:rPr lang="zh-CN" sz="900">
                <a:solidFill>
                  <a:schemeClr val="dk1"/>
                </a:solidFill>
                <a:highlight>
                  <a:srgbClr val="FFFFFF"/>
                </a:highlight>
                <a:latin typeface="Courier New"/>
                <a:ea typeface="Courier New"/>
                <a:cs typeface="Courier New"/>
                <a:sym typeface="Courier New"/>
              </a:rPr>
              <a:t>() + </a:t>
            </a:r>
            <a:r>
              <a:rPr lang="zh-CN" sz="900">
                <a:solidFill>
                  <a:srgbClr val="A31515"/>
                </a:solidFill>
                <a:highlight>
                  <a:srgbClr val="FFFFFF"/>
                </a:highlight>
                <a:latin typeface="Courier New"/>
                <a:ea typeface="Courier New"/>
                <a:cs typeface="Courier New"/>
                <a:sym typeface="Courier New"/>
              </a:rPr>
              <a:t>" "</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getBatchId</a:t>
            </a: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r>
              <a:rPr lang="zh-CN" sz="900">
                <a:solidFill>
                  <a:srgbClr val="A31515"/>
                </a:solidFill>
                <a:highlight>
                  <a:srgbClr val="FFFFFF"/>
                </a:highlight>
                <a:latin typeface="Courier New"/>
                <a:ea typeface="Courier New"/>
                <a:cs typeface="Courier New"/>
                <a:sym typeface="Courier New"/>
              </a:rPr>
              <a:t>" will expired on "</a:t>
            </a:r>
            <a:r>
              <a:rPr lang="zh-CN" sz="900">
                <a:solidFill>
                  <a:schemeClr val="dk1"/>
                </a:solidFill>
                <a:highlight>
                  <a:srgbClr val="FFFFFF"/>
                </a:highlight>
                <a:latin typeface="Courier New"/>
                <a:ea typeface="Courier New"/>
                <a:cs typeface="Courier New"/>
                <a:sym typeface="Courier New"/>
              </a:rPr>
              <a:t> + </a:t>
            </a:r>
            <a:r>
              <a:rPr lang="zh-CN" sz="900">
                <a:solidFill>
                  <a:srgbClr val="001080"/>
                </a:solidFill>
                <a:highlight>
                  <a:srgbClr val="FFFFFF"/>
                </a:highlight>
                <a:latin typeface="Courier New"/>
                <a:ea typeface="Courier New"/>
                <a:cs typeface="Courier New"/>
                <a:sym typeface="Courier New"/>
              </a:rPr>
              <a:t>productBatch</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getExpiredDate</a:t>
            </a:r>
            <a:r>
              <a:rPr lang="zh-CN" sz="900">
                <a:solidFill>
                  <a:schemeClr val="dk1"/>
                </a:solidFill>
                <a:highlight>
                  <a:srgbClr val="FFFFFF"/>
                </a:highlight>
                <a:latin typeface="Courier New"/>
                <a:ea typeface="Courier New"/>
                <a:cs typeface="Courier New"/>
                <a:sym typeface="Courier New"/>
              </a:rPr>
              <a:t>().</a:t>
            </a:r>
            <a:r>
              <a:rPr lang="zh-CN" sz="900">
                <a:solidFill>
                  <a:srgbClr val="795E26"/>
                </a:solidFill>
                <a:highlight>
                  <a:srgbClr val="FFFFFF"/>
                </a:highlight>
                <a:latin typeface="Courier New"/>
                <a:ea typeface="Courier New"/>
                <a:cs typeface="Courier New"/>
                <a:sym typeface="Courier New"/>
              </a:rPr>
              <a:t>toString</a:t>
            </a: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299" name="Google Shape;299;g1d2acbdec20_0_239"/>
          <p:cNvSpPr txBox="1"/>
          <p:nvPr/>
        </p:nvSpPr>
        <p:spPr>
          <a:xfrm>
            <a:off x="7622075" y="47242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其内部某个字段仅为某种特</a:t>
            </a:r>
            <a:endParaRPr sz="1800"/>
          </a:p>
          <a:p>
            <a:pPr indent="0" lvl="0" marL="0" rtl="0" algn="l">
              <a:spcBef>
                <a:spcPts val="0"/>
              </a:spcBef>
              <a:spcAft>
                <a:spcPts val="0"/>
              </a:spcAft>
              <a:buNone/>
            </a:pPr>
            <a:r>
              <a:rPr lang="zh-CN" sz="1800"/>
              <a:t>定情况而设,意义不明。</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d2acbdec20_0_254"/>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过长的消息链</a:t>
            </a:r>
            <a:endParaRPr sz="3600">
              <a:solidFill>
                <a:srgbClr val="2E75B5"/>
              </a:solidFill>
              <a:latin typeface="Microsoft Yahei"/>
              <a:ea typeface="Microsoft Yahei"/>
              <a:cs typeface="Microsoft Yahei"/>
              <a:sym typeface="Microsoft Yahei"/>
            </a:endParaRPr>
          </a:p>
        </p:txBody>
      </p:sp>
      <p:sp>
        <p:nvSpPr>
          <p:cNvPr id="306" name="Google Shape;306;g1d2acbdec20_0_254"/>
          <p:cNvSpPr txBox="1"/>
          <p:nvPr/>
        </p:nvSpPr>
        <p:spPr>
          <a:xfrm>
            <a:off x="214300" y="1891550"/>
            <a:ext cx="6951300" cy="382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DiseaseControlCenter</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List</a:t>
            </a:r>
            <a:r>
              <a:rPr lang="zh-CN" sz="1350">
                <a:solidFill>
                  <a:schemeClr val="dk1"/>
                </a:solidFill>
                <a:highlight>
                  <a:srgbClr val="FFFFFF"/>
                </a:highlight>
                <a:latin typeface="Courier New"/>
                <a:ea typeface="Courier New"/>
                <a:cs typeface="Courier New"/>
                <a:sym typeface="Courier New"/>
              </a:rPr>
              <a:t>&lt;</a:t>
            </a:r>
            <a:r>
              <a:rPr lang="zh-CN" sz="1350">
                <a:solidFill>
                  <a:srgbClr val="267F99"/>
                </a:solidFill>
                <a:highlight>
                  <a:srgbClr val="FFFFFF"/>
                </a:highlight>
                <a:latin typeface="Courier New"/>
                <a:ea typeface="Courier New"/>
                <a:cs typeface="Courier New"/>
                <a:sym typeface="Courier New"/>
              </a:rPr>
              <a:t>Community</a:t>
            </a:r>
            <a:r>
              <a:rPr lang="zh-CN" sz="1350">
                <a:solidFill>
                  <a:schemeClr val="dk1"/>
                </a:solidFill>
                <a:highlight>
                  <a:srgbClr val="FFFFFF"/>
                </a:highlight>
                <a:latin typeface="Courier New"/>
                <a:ea typeface="Courier New"/>
                <a:cs typeface="Courier New"/>
                <a:sym typeface="Courier New"/>
              </a:rPr>
              <a:t>&gt; </a:t>
            </a:r>
            <a:r>
              <a:rPr lang="zh-CN" sz="1350">
                <a:solidFill>
                  <a:srgbClr val="001080"/>
                </a:solidFill>
                <a:highlight>
                  <a:srgbClr val="FFFFFF"/>
                </a:highlight>
                <a:latin typeface="Courier New"/>
                <a:ea typeface="Courier New"/>
                <a:cs typeface="Courier New"/>
                <a:sym typeface="Courier New"/>
              </a:rPr>
              <a:t>communities</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boolean</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hasPatient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communities</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stream</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flatMap</a:t>
            </a:r>
            <a:r>
              <a:rPr lang="zh-CN" sz="1350">
                <a:solidFill>
                  <a:schemeClr val="dk1"/>
                </a:solidFill>
                <a:highlight>
                  <a:srgbClr val="FFFFFF"/>
                </a:highlight>
                <a:latin typeface="Courier New"/>
                <a:ea typeface="Courier New"/>
                <a:cs typeface="Courier New"/>
                <a:sym typeface="Courier New"/>
              </a:rPr>
              <a:t>(community </a:t>
            </a:r>
            <a:r>
              <a:rPr lang="zh-CN" sz="1350">
                <a:solidFill>
                  <a:srgbClr val="0000FF"/>
                </a:solidFill>
                <a:highlight>
                  <a:srgbClr val="FFFFFF"/>
                </a:highlight>
                <a:latin typeface="Courier New"/>
                <a:ea typeface="Courier New"/>
                <a:cs typeface="Courier New"/>
                <a:sym typeface="Courier New"/>
              </a:rPr>
              <a:t>-&gt;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community</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getBuildings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stream</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flatMap</a:t>
            </a:r>
            <a:r>
              <a:rPr lang="zh-CN" sz="1350">
                <a:solidFill>
                  <a:schemeClr val="dk1"/>
                </a:solidFill>
                <a:highlight>
                  <a:srgbClr val="FFFFFF"/>
                </a:highlight>
                <a:latin typeface="Courier New"/>
                <a:ea typeface="Courier New"/>
                <a:cs typeface="Courier New"/>
                <a:sym typeface="Courier New"/>
              </a:rPr>
              <a:t>(building </a:t>
            </a:r>
            <a:r>
              <a:rPr lang="zh-CN" sz="1350">
                <a:solidFill>
                  <a:srgbClr val="0000FF"/>
                </a:solidFill>
                <a:highlight>
                  <a:srgbClr val="FFFFFF"/>
                </a:highlight>
                <a:latin typeface="Courier New"/>
                <a:ea typeface="Courier New"/>
                <a:cs typeface="Courier New"/>
                <a:sym typeface="Courier New"/>
              </a:rPr>
              <a:t>-&gt;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building</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getRooms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stream</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flatMap</a:t>
            </a:r>
            <a:r>
              <a:rPr lang="zh-CN" sz="1350">
                <a:solidFill>
                  <a:schemeClr val="dk1"/>
                </a:solidFill>
                <a:highlight>
                  <a:srgbClr val="FFFFFF"/>
                </a:highlight>
                <a:latin typeface="Courier New"/>
                <a:ea typeface="Courier New"/>
                <a:cs typeface="Courier New"/>
                <a:sym typeface="Courier New"/>
              </a:rPr>
              <a:t>(room </a:t>
            </a:r>
            <a:r>
              <a:rPr lang="zh-CN" sz="1350">
                <a:solidFill>
                  <a:srgbClr val="0000FF"/>
                </a:solidFill>
                <a:highlight>
                  <a:srgbClr val="FFFFFF"/>
                </a:highlight>
                <a:latin typeface="Courier New"/>
                <a:ea typeface="Courier New"/>
                <a:cs typeface="Courier New"/>
                <a:sym typeface="Courier New"/>
              </a:rPr>
              <a:t>-&gt;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room</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getPersons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stream</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anyMatch</a:t>
            </a:r>
            <a:r>
              <a:rPr lang="zh-CN" sz="1350">
                <a:solidFill>
                  <a:schemeClr val="dk1"/>
                </a:solidFill>
                <a:highlight>
                  <a:srgbClr val="FFFFFF"/>
                </a:highlight>
                <a:latin typeface="Courier New"/>
                <a:ea typeface="Courier New"/>
                <a:cs typeface="Courier New"/>
                <a:sym typeface="Courier New"/>
              </a:rPr>
              <a:t>(Person</a:t>
            </a:r>
            <a:r>
              <a:rPr lang="zh-CN" sz="1350">
                <a:solidFill>
                  <a:srgbClr val="AF00DB"/>
                </a:solidFill>
                <a:highlight>
                  <a:srgbClr val="FFFFFF"/>
                </a:highlight>
                <a:latin typeface="Courier New"/>
                <a:ea typeface="Courier New"/>
                <a:cs typeface="Courier New"/>
                <a:sym typeface="Courier New"/>
              </a:rPr>
              <a:t>::</a:t>
            </a:r>
            <a:r>
              <a:rPr lang="zh-CN" sz="1350">
                <a:solidFill>
                  <a:schemeClr val="dk1"/>
                </a:solidFill>
                <a:highlight>
                  <a:srgbClr val="FFFFFF"/>
                </a:highlight>
                <a:latin typeface="Courier New"/>
                <a:ea typeface="Courier New"/>
                <a:cs typeface="Courier New"/>
                <a:sym typeface="Courier New"/>
              </a:rPr>
              <a:t>isInfected);</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307" name="Google Shape;307;g1d2acbdec20_0_254"/>
          <p:cNvSpPr txBox="1"/>
          <p:nvPr/>
        </p:nvSpPr>
        <p:spPr>
          <a:xfrm>
            <a:off x="7510275" y="286060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对象A请求对象B,</a:t>
            </a:r>
            <a:endParaRPr sz="1800"/>
          </a:p>
          <a:p>
            <a:pPr indent="0" lvl="0" marL="0" rtl="0" algn="l">
              <a:spcBef>
                <a:spcPts val="0"/>
              </a:spcBef>
              <a:spcAft>
                <a:spcPts val="0"/>
              </a:spcAft>
              <a:buNone/>
            </a:pPr>
            <a:r>
              <a:rPr lang="zh-CN" sz="1800"/>
              <a:t>对象B再请求对象C,</a:t>
            </a:r>
            <a:endParaRPr sz="1800"/>
          </a:p>
          <a:p>
            <a:pPr indent="0" lvl="0" marL="0" rtl="0" algn="l">
              <a:spcBef>
                <a:spcPts val="0"/>
              </a:spcBef>
              <a:spcAft>
                <a:spcPts val="0"/>
              </a:spcAft>
              <a:buNone/>
            </a:pPr>
            <a:r>
              <a:rPr lang="zh-CN" sz="1800"/>
              <a:t>对象C再请求对象D,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一旦对象关系发生变化,凉凉。</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d2acbdec20_0_266"/>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中间人</a:t>
            </a:r>
            <a:endParaRPr sz="3600">
              <a:solidFill>
                <a:srgbClr val="2E75B5"/>
              </a:solidFill>
              <a:latin typeface="Microsoft Yahei"/>
              <a:ea typeface="Microsoft Yahei"/>
              <a:cs typeface="Microsoft Yahei"/>
              <a:sym typeface="Microsoft Yahei"/>
            </a:endParaRPr>
          </a:p>
        </p:txBody>
      </p:sp>
      <p:sp>
        <p:nvSpPr>
          <p:cNvPr id="314" name="Google Shape;314;g1d2acbdec20_0_266"/>
          <p:cNvSpPr txBox="1"/>
          <p:nvPr/>
        </p:nvSpPr>
        <p:spPr>
          <a:xfrm>
            <a:off x="600875" y="1679350"/>
            <a:ext cx="4528500" cy="506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Employee</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Getter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Setter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Department</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department</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Person</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getManager</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department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getManager</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AllArgsConstructor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Department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Getter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name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Getter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private</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Person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manager</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315" name="Google Shape;315;g1d2acbdec20_0_266"/>
          <p:cNvSpPr txBox="1"/>
          <p:nvPr/>
        </p:nvSpPr>
        <p:spPr>
          <a:xfrm>
            <a:off x="6096000" y="3373100"/>
            <a:ext cx="4144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过度运用委托,</a:t>
            </a:r>
            <a:endParaRPr sz="1800"/>
          </a:p>
          <a:p>
            <a:pPr indent="0" lvl="0" marL="0" rtl="0" algn="l">
              <a:spcBef>
                <a:spcPts val="0"/>
              </a:spcBef>
              <a:spcAft>
                <a:spcPts val="0"/>
              </a:spcAft>
              <a:buNone/>
            </a:pPr>
            <a:r>
              <a:rPr lang="zh-CN" sz="1800"/>
              <a:t>事无巨细地将函数委托给其他类,</a:t>
            </a:r>
            <a:endParaRPr sz="1800"/>
          </a:p>
          <a:p>
            <a:pPr indent="0" lvl="0" marL="0" rtl="0" algn="l">
              <a:spcBef>
                <a:spcPts val="0"/>
              </a:spcBef>
              <a:spcAft>
                <a:spcPts val="0"/>
              </a:spcAft>
              <a:buNone/>
            </a:pPr>
            <a:r>
              <a:rPr lang="zh-CN" sz="1800"/>
              <a:t>比如某个类的接口有一半函数都委</a:t>
            </a:r>
            <a:endParaRPr sz="1800"/>
          </a:p>
          <a:p>
            <a:pPr indent="0" lvl="0" marL="0" rtl="0" algn="l">
              <a:spcBef>
                <a:spcPts val="0"/>
              </a:spcBef>
              <a:spcAft>
                <a:spcPts val="0"/>
              </a:spcAft>
              <a:buNone/>
            </a:pPr>
            <a:r>
              <a:rPr lang="zh-CN" sz="1800"/>
              <a:t>托给其他的类。</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d2acbdec20_0_278"/>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内幕交易</a:t>
            </a:r>
            <a:endParaRPr sz="3600">
              <a:solidFill>
                <a:srgbClr val="2E75B5"/>
              </a:solidFill>
              <a:latin typeface="Microsoft Yahei"/>
              <a:ea typeface="Microsoft Yahei"/>
              <a:cs typeface="Microsoft Yahei"/>
              <a:sym typeface="Microsoft Yahei"/>
            </a:endParaRPr>
          </a:p>
        </p:txBody>
      </p:sp>
      <p:sp>
        <p:nvSpPr>
          <p:cNvPr id="322" name="Google Shape;322;g1d2acbdec20_0_278"/>
          <p:cNvSpPr txBox="1"/>
          <p:nvPr/>
        </p:nvSpPr>
        <p:spPr>
          <a:xfrm>
            <a:off x="186350" y="1714500"/>
            <a:ext cx="69885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License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Getter</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int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points</a:t>
            </a:r>
            <a:r>
              <a:rPr lang="zh-CN" sz="1050">
                <a:solidFill>
                  <a:schemeClr val="dk1"/>
                </a:solidFill>
                <a:highlight>
                  <a:srgbClr val="FFFFFF"/>
                </a:highlight>
                <a:latin typeface="Courier New"/>
                <a:ea typeface="Courier New"/>
                <a:cs typeface="Courier New"/>
                <a:sym typeface="Courier New"/>
              </a:rPr>
              <a:t> = </a:t>
            </a:r>
            <a:r>
              <a:rPr lang="zh-CN" sz="1050">
                <a:solidFill>
                  <a:srgbClr val="098658"/>
                </a:solidFill>
                <a:highlight>
                  <a:srgbClr val="FFFFFF"/>
                </a:highlight>
                <a:latin typeface="Courier New"/>
                <a:ea typeface="Courier New"/>
                <a:cs typeface="Courier New"/>
                <a:sym typeface="Courier New"/>
              </a:rPr>
              <a:t>12</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setMotorist</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 = motorist;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reducePoints</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int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points</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this</a:t>
            </a:r>
            <a:r>
              <a:rPr lang="zh-CN" sz="1050">
                <a:solidFill>
                  <a:schemeClr val="dk1"/>
                </a:solidFill>
                <a:highlight>
                  <a:srgbClr val="FFFFFF"/>
                </a:highlight>
                <a:latin typeface="Courier New"/>
                <a:ea typeface="Courier New"/>
                <a:cs typeface="Courier New"/>
                <a:sym typeface="Courier New"/>
              </a:rPr>
              <a:t>.</a:t>
            </a:r>
            <a:r>
              <a:rPr lang="zh-CN" sz="1050">
                <a:solidFill>
                  <a:srgbClr val="001080"/>
                </a:solidFill>
                <a:highlight>
                  <a:srgbClr val="FFFFFF"/>
                </a:highlight>
                <a:latin typeface="Courier New"/>
                <a:ea typeface="Courier New"/>
                <a:cs typeface="Courier New"/>
                <a:sym typeface="Courier New"/>
              </a:rPr>
              <a:t>points</a:t>
            </a:r>
            <a:r>
              <a:rPr lang="zh-CN" sz="1050">
                <a:solidFill>
                  <a:schemeClr val="dk1"/>
                </a:solidFill>
                <a:highlight>
                  <a:srgbClr val="FFFFFF"/>
                </a:highlight>
                <a:latin typeface="Courier New"/>
                <a:ea typeface="Courier New"/>
                <a:cs typeface="Courier New"/>
                <a:sym typeface="Courier New"/>
              </a:rPr>
              <a:t> -= points;</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getSummary</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return</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getTitle</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getFirstName</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motorist</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getFirstName</a:t>
            </a:r>
            <a:r>
              <a:rPr lang="zh-CN" sz="1050">
                <a:solidFill>
                  <a:schemeClr val="dk1"/>
                </a:solidFill>
                <a:highlight>
                  <a:srgbClr val="FFFFFF"/>
                </a:highlight>
                <a:latin typeface="Courier New"/>
                <a:ea typeface="Courier New"/>
                <a:cs typeface="Courier New"/>
                <a:sym typeface="Courier New"/>
              </a:rPr>
              <a:t>() + </a:t>
            </a:r>
            <a:r>
              <a:rPr lang="zh-CN" sz="1050">
                <a:solidFill>
                  <a:srgbClr val="A31515"/>
                </a:solidFill>
                <a:highlight>
                  <a:srgbClr val="FFFFFF"/>
                </a:highlight>
                <a:latin typeface="Courier New"/>
                <a:ea typeface="Courier New"/>
                <a:cs typeface="Courier New"/>
                <a:sym typeface="Courier New"/>
              </a:rPr>
              <a:t>", "</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Integer</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toString</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getPoints</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323" name="Google Shape;323;g1d2acbdec20_0_278"/>
          <p:cNvSpPr txBox="1"/>
          <p:nvPr/>
        </p:nvSpPr>
        <p:spPr>
          <a:xfrm>
            <a:off x="5525575" y="784850"/>
            <a:ext cx="5805000" cy="381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a:t>
            </a:r>
            <a:r>
              <a:rPr lang="zh-CN" sz="1150">
                <a:solidFill>
                  <a:srgbClr val="267F99"/>
                </a:solidFill>
                <a:highlight>
                  <a:srgbClr val="FFFFFF"/>
                </a:highlight>
                <a:latin typeface="Courier New"/>
                <a:ea typeface="Courier New"/>
                <a:cs typeface="Courier New"/>
                <a:sym typeface="Courier New"/>
              </a:rPr>
              <a:t>Data</a:t>
            </a:r>
            <a:endParaRPr sz="11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class</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Motorist</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String</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surname</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String</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firstName</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String</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title</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private</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License</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license</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0000FF"/>
                </a:solidFill>
                <a:highlight>
                  <a:srgbClr val="FFFFFF"/>
                </a:highlight>
                <a:latin typeface="Courier New"/>
                <a:ea typeface="Courier New"/>
                <a:cs typeface="Courier New"/>
                <a:sym typeface="Courier New"/>
              </a:rPr>
              <a:t>public</a:t>
            </a:r>
            <a:r>
              <a:rPr lang="zh-CN" sz="1150">
                <a:solidFill>
                  <a:schemeClr val="dk1"/>
                </a:solidFill>
                <a:highlight>
                  <a:srgbClr val="FFFFFF"/>
                </a:highlight>
                <a:latin typeface="Courier New"/>
                <a:ea typeface="Courier New"/>
                <a:cs typeface="Courier New"/>
                <a:sym typeface="Courier New"/>
              </a:rPr>
              <a:t> </a:t>
            </a:r>
            <a:r>
              <a:rPr lang="zh-CN" sz="1150">
                <a:solidFill>
                  <a:srgbClr val="267F99"/>
                </a:solidFill>
                <a:highlight>
                  <a:srgbClr val="FFFFFF"/>
                </a:highlight>
                <a:latin typeface="Courier New"/>
                <a:ea typeface="Courier New"/>
                <a:cs typeface="Courier New"/>
                <a:sym typeface="Courier New"/>
              </a:rPr>
              <a:t>RiskFactor</a:t>
            </a:r>
            <a:r>
              <a:rPr lang="zh-CN" sz="1150">
                <a:solidFill>
                  <a:schemeClr val="dk1"/>
                </a:solidFill>
                <a:highlight>
                  <a:srgbClr val="FFFFFF"/>
                </a:highlight>
                <a:latin typeface="Courier New"/>
                <a:ea typeface="Courier New"/>
                <a:cs typeface="Courier New"/>
                <a:sym typeface="Courier New"/>
              </a:rPr>
              <a:t> </a:t>
            </a:r>
            <a:r>
              <a:rPr lang="zh-CN" sz="1150">
                <a:solidFill>
                  <a:srgbClr val="795E26"/>
                </a:solidFill>
                <a:highlight>
                  <a:srgbClr val="FFFFFF"/>
                </a:highlight>
                <a:latin typeface="Courier New"/>
                <a:ea typeface="Courier New"/>
                <a:cs typeface="Courier New"/>
                <a:sym typeface="Courier New"/>
              </a:rPr>
              <a:t>getRiskFactor</a:t>
            </a: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if</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license</a:t>
            </a:r>
            <a:r>
              <a:rPr lang="zh-CN" sz="1150">
                <a:solidFill>
                  <a:schemeClr val="dk1"/>
                </a:solidFill>
                <a:highlight>
                  <a:srgbClr val="FFFFFF"/>
                </a:highlight>
                <a:latin typeface="Courier New"/>
                <a:ea typeface="Courier New"/>
                <a:cs typeface="Courier New"/>
                <a:sym typeface="Courier New"/>
              </a:rPr>
              <a:t>.</a:t>
            </a:r>
            <a:r>
              <a:rPr lang="zh-CN" sz="1150">
                <a:solidFill>
                  <a:srgbClr val="795E26"/>
                </a:solidFill>
                <a:highlight>
                  <a:srgbClr val="FFFFFF"/>
                </a:highlight>
                <a:latin typeface="Courier New"/>
                <a:ea typeface="Courier New"/>
                <a:cs typeface="Courier New"/>
                <a:sym typeface="Courier New"/>
              </a:rPr>
              <a:t>getPoints</a:t>
            </a:r>
            <a:r>
              <a:rPr lang="zh-CN" sz="1150">
                <a:solidFill>
                  <a:schemeClr val="dk1"/>
                </a:solidFill>
                <a:highlight>
                  <a:srgbClr val="FFFFFF"/>
                </a:highlight>
                <a:latin typeface="Courier New"/>
                <a:ea typeface="Courier New"/>
                <a:cs typeface="Courier New"/>
                <a:sym typeface="Courier New"/>
              </a:rPr>
              <a:t>() &lt; </a:t>
            </a:r>
            <a:r>
              <a:rPr lang="zh-CN" sz="1150">
                <a:solidFill>
                  <a:srgbClr val="098658"/>
                </a:solidFill>
                <a:highlight>
                  <a:srgbClr val="FFFFFF"/>
                </a:highlight>
                <a:latin typeface="Courier New"/>
                <a:ea typeface="Courier New"/>
                <a:cs typeface="Courier New"/>
                <a:sym typeface="Courier New"/>
              </a:rPr>
              <a:t>6</a:t>
            </a: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return</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RiskFactor</a:t>
            </a:r>
            <a:r>
              <a:rPr lang="zh-CN" sz="1150">
                <a:solidFill>
                  <a:schemeClr val="dk1"/>
                </a:solidFill>
                <a:highlight>
                  <a:srgbClr val="FFFFFF"/>
                </a:highlight>
                <a:latin typeface="Courier New"/>
                <a:ea typeface="Courier New"/>
                <a:cs typeface="Courier New"/>
                <a:sym typeface="Courier New"/>
              </a:rPr>
              <a:t>.</a:t>
            </a:r>
            <a:r>
              <a:rPr lang="zh-CN" sz="1150">
                <a:solidFill>
                  <a:srgbClr val="001080"/>
                </a:solidFill>
                <a:highlight>
                  <a:srgbClr val="FFFFFF"/>
                </a:highlight>
                <a:latin typeface="Courier New"/>
                <a:ea typeface="Courier New"/>
                <a:cs typeface="Courier New"/>
                <a:sym typeface="Courier New"/>
              </a:rPr>
              <a:t>HIGH_RISK</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if</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license</a:t>
            </a:r>
            <a:r>
              <a:rPr lang="zh-CN" sz="1150">
                <a:solidFill>
                  <a:schemeClr val="dk1"/>
                </a:solidFill>
                <a:highlight>
                  <a:srgbClr val="FFFFFF"/>
                </a:highlight>
                <a:latin typeface="Courier New"/>
                <a:ea typeface="Courier New"/>
                <a:cs typeface="Courier New"/>
                <a:sym typeface="Courier New"/>
              </a:rPr>
              <a:t>.</a:t>
            </a:r>
            <a:r>
              <a:rPr lang="zh-CN" sz="1150">
                <a:solidFill>
                  <a:srgbClr val="795E26"/>
                </a:solidFill>
                <a:highlight>
                  <a:srgbClr val="FFFFFF"/>
                </a:highlight>
                <a:latin typeface="Courier New"/>
                <a:ea typeface="Courier New"/>
                <a:cs typeface="Courier New"/>
                <a:sym typeface="Courier New"/>
              </a:rPr>
              <a:t>getPoints</a:t>
            </a:r>
            <a:r>
              <a:rPr lang="zh-CN" sz="1150">
                <a:solidFill>
                  <a:schemeClr val="dk1"/>
                </a:solidFill>
                <a:highlight>
                  <a:srgbClr val="FFFFFF"/>
                </a:highlight>
                <a:latin typeface="Courier New"/>
                <a:ea typeface="Courier New"/>
                <a:cs typeface="Courier New"/>
                <a:sym typeface="Courier New"/>
              </a:rPr>
              <a:t>() &lt; </a:t>
            </a:r>
            <a:r>
              <a:rPr lang="zh-CN" sz="1150">
                <a:solidFill>
                  <a:srgbClr val="098658"/>
                </a:solidFill>
                <a:highlight>
                  <a:srgbClr val="FFFFFF"/>
                </a:highlight>
                <a:latin typeface="Courier New"/>
                <a:ea typeface="Courier New"/>
                <a:cs typeface="Courier New"/>
                <a:sym typeface="Courier New"/>
              </a:rPr>
              <a:t>9</a:t>
            </a: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return</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RiskFactor</a:t>
            </a:r>
            <a:r>
              <a:rPr lang="zh-CN" sz="1150">
                <a:solidFill>
                  <a:schemeClr val="dk1"/>
                </a:solidFill>
                <a:highlight>
                  <a:srgbClr val="FFFFFF"/>
                </a:highlight>
                <a:latin typeface="Courier New"/>
                <a:ea typeface="Courier New"/>
                <a:cs typeface="Courier New"/>
                <a:sym typeface="Courier New"/>
              </a:rPr>
              <a:t>.</a:t>
            </a:r>
            <a:r>
              <a:rPr lang="zh-CN" sz="1150">
                <a:solidFill>
                  <a:srgbClr val="001080"/>
                </a:solidFill>
                <a:highlight>
                  <a:srgbClr val="FFFFFF"/>
                </a:highlight>
                <a:latin typeface="Courier New"/>
                <a:ea typeface="Courier New"/>
                <a:cs typeface="Courier New"/>
                <a:sym typeface="Courier New"/>
              </a:rPr>
              <a:t>MODERATE_RISK</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r>
              <a:rPr lang="zh-CN" sz="1150">
                <a:solidFill>
                  <a:srgbClr val="AF00DB"/>
                </a:solidFill>
                <a:highlight>
                  <a:srgbClr val="FFFFFF"/>
                </a:highlight>
                <a:latin typeface="Courier New"/>
                <a:ea typeface="Courier New"/>
                <a:cs typeface="Courier New"/>
                <a:sym typeface="Courier New"/>
              </a:rPr>
              <a:t>return</a:t>
            </a:r>
            <a:r>
              <a:rPr lang="zh-CN" sz="1150">
                <a:solidFill>
                  <a:schemeClr val="dk1"/>
                </a:solidFill>
                <a:highlight>
                  <a:srgbClr val="FFFFFF"/>
                </a:highlight>
                <a:latin typeface="Courier New"/>
                <a:ea typeface="Courier New"/>
                <a:cs typeface="Courier New"/>
                <a:sym typeface="Courier New"/>
              </a:rPr>
              <a:t> </a:t>
            </a:r>
            <a:r>
              <a:rPr lang="zh-CN" sz="1150">
                <a:solidFill>
                  <a:srgbClr val="001080"/>
                </a:solidFill>
                <a:highlight>
                  <a:srgbClr val="FFFFFF"/>
                </a:highlight>
                <a:latin typeface="Courier New"/>
                <a:ea typeface="Courier New"/>
                <a:cs typeface="Courier New"/>
                <a:sym typeface="Courier New"/>
              </a:rPr>
              <a:t>RiskFactor</a:t>
            </a:r>
            <a:r>
              <a:rPr lang="zh-CN" sz="1150">
                <a:solidFill>
                  <a:schemeClr val="dk1"/>
                </a:solidFill>
                <a:highlight>
                  <a:srgbClr val="FFFFFF"/>
                </a:highlight>
                <a:latin typeface="Courier New"/>
                <a:ea typeface="Courier New"/>
                <a:cs typeface="Courier New"/>
                <a:sym typeface="Courier New"/>
              </a:rPr>
              <a:t>.</a:t>
            </a:r>
            <a:r>
              <a:rPr lang="zh-CN" sz="1150">
                <a:solidFill>
                  <a:srgbClr val="001080"/>
                </a:solidFill>
                <a:highlight>
                  <a:srgbClr val="FFFFFF"/>
                </a:highlight>
                <a:latin typeface="Courier New"/>
                <a:ea typeface="Courier New"/>
                <a:cs typeface="Courier New"/>
                <a:sym typeface="Courier New"/>
              </a:rPr>
              <a:t>LOW_RISK</a:t>
            </a: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p:txBody>
      </p:sp>
      <p:sp>
        <p:nvSpPr>
          <p:cNvPr id="324" name="Google Shape;324;g1d2acbdec20_0_278"/>
          <p:cNvSpPr txBox="1"/>
          <p:nvPr/>
        </p:nvSpPr>
        <p:spPr>
          <a:xfrm>
            <a:off x="6928075" y="48266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两个类存在大量相互的数据访问或交换,且对外不可见。</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d2acbdec20_0_293"/>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异曲同工的类</a:t>
            </a:r>
            <a:endParaRPr sz="3600">
              <a:solidFill>
                <a:srgbClr val="2E75B5"/>
              </a:solidFill>
              <a:latin typeface="Microsoft Yahei"/>
              <a:ea typeface="Microsoft Yahei"/>
              <a:cs typeface="Microsoft Yahei"/>
              <a:sym typeface="Microsoft Yahei"/>
            </a:endParaRPr>
          </a:p>
        </p:txBody>
      </p:sp>
      <p:sp>
        <p:nvSpPr>
          <p:cNvPr id="331" name="Google Shape;331;g1d2acbdec20_0_293"/>
          <p:cNvSpPr txBox="1"/>
          <p:nvPr/>
        </p:nvSpPr>
        <p:spPr>
          <a:xfrm>
            <a:off x="46625" y="1431350"/>
            <a:ext cx="4975800" cy="537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950">
                <a:solidFill>
                  <a:srgbClr val="0000FF"/>
                </a:solidFill>
                <a:highlight>
                  <a:srgbClr val="FFFFFF"/>
                </a:highlight>
                <a:latin typeface="Courier New"/>
                <a:ea typeface="Courier New"/>
                <a:cs typeface="Courier New"/>
                <a:sym typeface="Courier New"/>
              </a:rPr>
              <a:t>public</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class</a:t>
            </a: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IPChecker</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public</a:t>
            </a: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boolean</a:t>
            </a:r>
            <a:r>
              <a:rPr lang="zh-CN" sz="950">
                <a:solidFill>
                  <a:schemeClr val="dk1"/>
                </a:solidFill>
                <a:highlight>
                  <a:srgbClr val="FFFFFF"/>
                </a:highlight>
                <a:latin typeface="Courier New"/>
                <a:ea typeface="Courier New"/>
                <a:cs typeface="Courier New"/>
                <a:sym typeface="Courier New"/>
              </a:rPr>
              <a:t> </a:t>
            </a:r>
            <a:r>
              <a:rPr lang="zh-CN" sz="950">
                <a:solidFill>
                  <a:srgbClr val="795E26"/>
                </a:solidFill>
                <a:highlight>
                  <a:srgbClr val="FFFFFF"/>
                </a:highlight>
                <a:latin typeface="Courier New"/>
                <a:ea typeface="Courier New"/>
                <a:cs typeface="Courier New"/>
                <a:sym typeface="Courier New"/>
              </a:rPr>
              <a:t>checkIP</a:t>
            </a:r>
            <a:r>
              <a:rPr lang="zh-CN" sz="950">
                <a:solidFill>
                  <a:schemeClr val="dk1"/>
                </a:solidFill>
                <a:highlight>
                  <a:srgbClr val="FFFFFF"/>
                </a:highlight>
                <a:latin typeface="Courier New"/>
                <a:ea typeface="Courier New"/>
                <a:cs typeface="Courier New"/>
                <a:sym typeface="Courier New"/>
              </a:rPr>
              <a:t>(</a:t>
            </a:r>
            <a:r>
              <a:rPr lang="zh-CN" sz="950">
                <a:solidFill>
                  <a:srgbClr val="267F99"/>
                </a:solidFill>
                <a:highlight>
                  <a:srgbClr val="FFFFFF"/>
                </a:highlight>
                <a:latin typeface="Courier New"/>
                <a:ea typeface="Courier New"/>
                <a:cs typeface="Courier New"/>
                <a:sym typeface="Courier New"/>
              </a:rPr>
              <a:t>String</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ipAddress</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if</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ipAddress</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isEmpty</a:t>
            </a:r>
            <a:r>
              <a:rPr lang="zh-CN" sz="950">
                <a:solidFill>
                  <a:schemeClr val="dk1"/>
                </a:solidFill>
                <a:highlight>
                  <a:srgbClr val="FFFFFF"/>
                </a:highlight>
                <a:latin typeface="Courier New"/>
                <a:ea typeface="Courier New"/>
                <a:cs typeface="Courier New"/>
                <a:sym typeface="Courier New"/>
              </a:rPr>
              <a:t>()) {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false</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List</a:t>
            </a:r>
            <a:r>
              <a:rPr lang="zh-CN" sz="950">
                <a:solidFill>
                  <a:schemeClr val="dk1"/>
                </a:solidFill>
                <a:highlight>
                  <a:srgbClr val="FFFFFF"/>
                </a:highlight>
                <a:latin typeface="Courier New"/>
                <a:ea typeface="Courier New"/>
                <a:cs typeface="Courier New"/>
                <a:sym typeface="Courier New"/>
              </a:rPr>
              <a:t>&lt;</a:t>
            </a:r>
            <a:r>
              <a:rPr lang="zh-CN" sz="950">
                <a:solidFill>
                  <a:srgbClr val="267F99"/>
                </a:solidFill>
                <a:highlight>
                  <a:srgbClr val="FFFFFF"/>
                </a:highlight>
                <a:latin typeface="Courier New"/>
                <a:ea typeface="Courier New"/>
                <a:cs typeface="Courier New"/>
                <a:sym typeface="Courier New"/>
              </a:rPr>
              <a:t>String</a:t>
            </a:r>
            <a:r>
              <a:rPr lang="zh-CN" sz="950">
                <a:solidFill>
                  <a:schemeClr val="dk1"/>
                </a:solidFill>
                <a:highlight>
                  <a:srgbClr val="FFFFFF"/>
                </a:highlight>
                <a:latin typeface="Courier New"/>
                <a:ea typeface="Courier New"/>
                <a:cs typeface="Courier New"/>
                <a:sym typeface="Courier New"/>
              </a:rPr>
              <a:t>&gt; </a:t>
            </a:r>
            <a:r>
              <a:rPr lang="zh-CN" sz="950">
                <a:solidFill>
                  <a:srgbClr val="001080"/>
                </a:solidFill>
                <a:highlight>
                  <a:srgbClr val="FFFFFF"/>
                </a:highlight>
                <a:latin typeface="Courier New"/>
                <a:ea typeface="Courier New"/>
                <a:cs typeface="Courier New"/>
                <a:sym typeface="Courier New"/>
              </a:rPr>
              <a:t>ipUnits</a:t>
            </a:r>
            <a:r>
              <a:rPr lang="zh-CN" sz="950">
                <a:solidFill>
                  <a:schemeClr val="dk1"/>
                </a:solidFill>
                <a:highlight>
                  <a:srgbClr val="FFFFFF"/>
                </a:highlight>
                <a:latin typeface="Courier New"/>
                <a:ea typeface="Courier New"/>
                <a:cs typeface="Courier New"/>
                <a:sym typeface="Courier New"/>
              </a:rPr>
              <a:t> = </a:t>
            </a:r>
            <a:r>
              <a:rPr lang="zh-CN" sz="950">
                <a:solidFill>
                  <a:srgbClr val="001080"/>
                </a:solidFill>
                <a:highlight>
                  <a:srgbClr val="FFFFFF"/>
                </a:highlight>
                <a:latin typeface="Courier New"/>
                <a:ea typeface="Courier New"/>
                <a:cs typeface="Courier New"/>
                <a:sym typeface="Courier New"/>
              </a:rPr>
              <a:t>Arrays</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asList</a:t>
            </a:r>
            <a:r>
              <a:rPr lang="zh-CN" sz="950">
                <a:solidFill>
                  <a:schemeClr val="dk1"/>
                </a:solidFill>
                <a:highlight>
                  <a:srgbClr val="FFFFFF"/>
                </a:highlight>
                <a:latin typeface="Courier New"/>
                <a:ea typeface="Courier New"/>
                <a:cs typeface="Courier New"/>
                <a:sym typeface="Courier New"/>
              </a:rPr>
              <a:t>(</a:t>
            </a:r>
            <a:r>
              <a:rPr lang="zh-CN" sz="950">
                <a:solidFill>
                  <a:srgbClr val="001080"/>
                </a:solidFill>
                <a:highlight>
                  <a:srgbClr val="FFFFFF"/>
                </a:highlight>
                <a:latin typeface="Courier New"/>
                <a:ea typeface="Courier New"/>
                <a:cs typeface="Courier New"/>
                <a:sym typeface="Courier New"/>
              </a:rPr>
              <a:t>ipAddress</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split</a:t>
            </a:r>
            <a:r>
              <a:rPr lang="zh-CN" sz="950">
                <a:solidFill>
                  <a:schemeClr val="dk1"/>
                </a:solidFill>
                <a:highlight>
                  <a:srgbClr val="FFFFFF"/>
                </a:highlight>
                <a:latin typeface="Courier New"/>
                <a:ea typeface="Courier New"/>
                <a:cs typeface="Courier New"/>
                <a:sym typeface="Courier New"/>
              </a:rPr>
              <a:t>(</a:t>
            </a:r>
            <a:r>
              <a:rPr lang="zh-CN" sz="950">
                <a:solidFill>
                  <a:srgbClr val="A31515"/>
                </a:solidFill>
                <a:highlight>
                  <a:srgbClr val="FFFFFF"/>
                </a:highlight>
                <a:latin typeface="Courier New"/>
                <a:ea typeface="Courier New"/>
                <a:cs typeface="Courier New"/>
                <a:sym typeface="Courier New"/>
              </a:rPr>
              <a:t>"."</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if</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ipUnits</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size</a:t>
            </a:r>
            <a:r>
              <a:rPr lang="zh-CN" sz="950">
                <a:solidFill>
                  <a:schemeClr val="dk1"/>
                </a:solidFill>
                <a:highlight>
                  <a:srgbClr val="FFFFFF"/>
                </a:highlight>
                <a:latin typeface="Courier New"/>
                <a:ea typeface="Courier New"/>
                <a:cs typeface="Courier New"/>
                <a:sym typeface="Courier New"/>
              </a:rPr>
              <a:t>() != </a:t>
            </a:r>
            <a:r>
              <a:rPr lang="zh-CN" sz="950">
                <a:solidFill>
                  <a:srgbClr val="098658"/>
                </a:solidFill>
                <a:highlight>
                  <a:srgbClr val="FFFFFF"/>
                </a:highlight>
                <a:latin typeface="Courier New"/>
                <a:ea typeface="Courier New"/>
                <a:cs typeface="Courier New"/>
                <a:sym typeface="Courier New"/>
              </a:rPr>
              <a:t>4</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false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for</a:t>
            </a: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int</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i</a:t>
            </a:r>
            <a:r>
              <a:rPr lang="zh-CN" sz="950">
                <a:solidFill>
                  <a:schemeClr val="dk1"/>
                </a:solidFill>
                <a:highlight>
                  <a:srgbClr val="FFFFFF"/>
                </a:highlight>
                <a:latin typeface="Courier New"/>
                <a:ea typeface="Courier New"/>
                <a:cs typeface="Courier New"/>
                <a:sym typeface="Courier New"/>
              </a:rPr>
              <a:t> = </a:t>
            </a:r>
            <a:r>
              <a:rPr lang="zh-CN" sz="950">
                <a:solidFill>
                  <a:srgbClr val="098658"/>
                </a:solidFill>
                <a:highlight>
                  <a:srgbClr val="FFFFFF"/>
                </a:highlight>
                <a:latin typeface="Courier New"/>
                <a:ea typeface="Courier New"/>
                <a:cs typeface="Courier New"/>
                <a:sym typeface="Courier New"/>
              </a:rPr>
              <a:t>0</a:t>
            </a:r>
            <a:r>
              <a:rPr lang="zh-CN" sz="950">
                <a:solidFill>
                  <a:schemeClr val="dk1"/>
                </a:solidFill>
                <a:highlight>
                  <a:srgbClr val="FFFFFF"/>
                </a:highlight>
                <a:latin typeface="Courier New"/>
                <a:ea typeface="Courier New"/>
                <a:cs typeface="Courier New"/>
                <a:sym typeface="Courier New"/>
              </a:rPr>
              <a:t>; i &lt; </a:t>
            </a:r>
            <a:r>
              <a:rPr lang="zh-CN" sz="950">
                <a:solidFill>
                  <a:srgbClr val="098658"/>
                </a:solidFill>
                <a:highlight>
                  <a:srgbClr val="FFFFFF"/>
                </a:highlight>
                <a:latin typeface="Courier New"/>
                <a:ea typeface="Courier New"/>
                <a:cs typeface="Courier New"/>
                <a:sym typeface="Courier New"/>
              </a:rPr>
              <a:t>4</a:t>
            </a:r>
            <a:r>
              <a:rPr lang="zh-CN" sz="950">
                <a:solidFill>
                  <a:schemeClr val="dk1"/>
                </a:solidFill>
                <a:highlight>
                  <a:srgbClr val="FFFFFF"/>
                </a:highlight>
                <a:latin typeface="Courier New"/>
                <a:ea typeface="Courier New"/>
                <a:cs typeface="Courier New"/>
                <a:sym typeface="Courier New"/>
              </a:rPr>
              <a:t>; ++i)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int</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ipUnitIntValue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try</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ipUnitIntValue = </a:t>
            </a:r>
            <a:r>
              <a:rPr lang="zh-CN" sz="950">
                <a:solidFill>
                  <a:srgbClr val="001080"/>
                </a:solidFill>
                <a:highlight>
                  <a:srgbClr val="FFFFFF"/>
                </a:highlight>
                <a:latin typeface="Courier New"/>
                <a:ea typeface="Courier New"/>
                <a:cs typeface="Courier New"/>
                <a:sym typeface="Courier New"/>
              </a:rPr>
              <a:t>Integer</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parseInt</a:t>
            </a:r>
            <a:r>
              <a:rPr lang="zh-CN" sz="950">
                <a:solidFill>
                  <a:schemeClr val="dk1"/>
                </a:solidFill>
                <a:highlight>
                  <a:srgbClr val="FFFFFF"/>
                </a:highlight>
                <a:latin typeface="Courier New"/>
                <a:ea typeface="Courier New"/>
                <a:cs typeface="Courier New"/>
                <a:sym typeface="Courier New"/>
              </a:rPr>
              <a:t>(</a:t>
            </a:r>
            <a:r>
              <a:rPr lang="zh-CN" sz="950">
                <a:solidFill>
                  <a:srgbClr val="001080"/>
                </a:solidFill>
                <a:highlight>
                  <a:srgbClr val="FFFFFF"/>
                </a:highlight>
                <a:latin typeface="Courier New"/>
                <a:ea typeface="Courier New"/>
                <a:cs typeface="Courier New"/>
                <a:sym typeface="Courier New"/>
              </a:rPr>
              <a:t>ipUnits</a:t>
            </a:r>
            <a:r>
              <a:rPr lang="zh-CN" sz="950">
                <a:solidFill>
                  <a:schemeClr val="dk1"/>
                </a:solidFill>
                <a:highlight>
                  <a:srgbClr val="FFFFFF"/>
                </a:highlight>
                <a:latin typeface="Courier New"/>
                <a:ea typeface="Courier New"/>
                <a:cs typeface="Courier New"/>
                <a:sym typeface="Courier New"/>
              </a:rPr>
              <a:t>.</a:t>
            </a:r>
            <a:r>
              <a:rPr lang="zh-CN" sz="950">
                <a:solidFill>
                  <a:srgbClr val="795E26"/>
                </a:solidFill>
                <a:highlight>
                  <a:srgbClr val="FFFFFF"/>
                </a:highlight>
                <a:latin typeface="Courier New"/>
                <a:ea typeface="Courier New"/>
                <a:cs typeface="Courier New"/>
                <a:sym typeface="Courier New"/>
              </a:rPr>
              <a:t>get</a:t>
            </a:r>
            <a:r>
              <a:rPr lang="zh-CN" sz="950">
                <a:solidFill>
                  <a:schemeClr val="dk1"/>
                </a:solidFill>
                <a:highlight>
                  <a:srgbClr val="FFFFFF"/>
                </a:highlight>
                <a:latin typeface="Courier New"/>
                <a:ea typeface="Courier New"/>
                <a:cs typeface="Courier New"/>
                <a:sym typeface="Courier New"/>
              </a:rPr>
              <a:t>(i));</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 </a:t>
            </a:r>
            <a:r>
              <a:rPr lang="zh-CN" sz="950">
                <a:solidFill>
                  <a:srgbClr val="AF00DB"/>
                </a:solidFill>
                <a:highlight>
                  <a:srgbClr val="FFFFFF"/>
                </a:highlight>
                <a:latin typeface="Courier New"/>
                <a:ea typeface="Courier New"/>
                <a:cs typeface="Courier New"/>
                <a:sym typeface="Courier New"/>
              </a:rPr>
              <a:t>catch</a:t>
            </a:r>
            <a:r>
              <a:rPr lang="zh-CN" sz="950">
                <a:solidFill>
                  <a:schemeClr val="dk1"/>
                </a:solidFill>
                <a:highlight>
                  <a:srgbClr val="FFFFFF"/>
                </a:highlight>
                <a:latin typeface="Courier New"/>
                <a:ea typeface="Courier New"/>
                <a:cs typeface="Courier New"/>
                <a:sym typeface="Courier New"/>
              </a:rPr>
              <a:t> (</a:t>
            </a:r>
            <a:r>
              <a:rPr lang="zh-CN" sz="950">
                <a:solidFill>
                  <a:srgbClr val="267F99"/>
                </a:solidFill>
                <a:highlight>
                  <a:srgbClr val="FFFFFF"/>
                </a:highlight>
                <a:latin typeface="Courier New"/>
                <a:ea typeface="Courier New"/>
                <a:cs typeface="Courier New"/>
                <a:sym typeface="Courier New"/>
              </a:rPr>
              <a:t>NumberFormatException</a:t>
            </a:r>
            <a:r>
              <a:rPr lang="zh-CN" sz="950">
                <a:solidFill>
                  <a:schemeClr val="dk1"/>
                </a:solidFill>
                <a:highlight>
                  <a:srgbClr val="FFFFFF"/>
                </a:highlight>
                <a:latin typeface="Courier New"/>
                <a:ea typeface="Courier New"/>
                <a:cs typeface="Courier New"/>
                <a:sym typeface="Courier New"/>
              </a:rPr>
              <a:t> </a:t>
            </a:r>
            <a:r>
              <a:rPr lang="zh-CN" sz="950">
                <a:solidFill>
                  <a:srgbClr val="001080"/>
                </a:solidFill>
                <a:highlight>
                  <a:srgbClr val="FFFFFF"/>
                </a:highlight>
                <a:latin typeface="Courier New"/>
                <a:ea typeface="Courier New"/>
                <a:cs typeface="Courier New"/>
                <a:sym typeface="Courier New"/>
              </a:rPr>
              <a:t>e</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false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if</a:t>
            </a:r>
            <a:r>
              <a:rPr lang="zh-CN" sz="950">
                <a:solidFill>
                  <a:schemeClr val="dk1"/>
                </a:solidFill>
                <a:highlight>
                  <a:srgbClr val="FFFFFF"/>
                </a:highlight>
                <a:latin typeface="Courier New"/>
                <a:ea typeface="Courier New"/>
                <a:cs typeface="Courier New"/>
                <a:sym typeface="Courier New"/>
              </a:rPr>
              <a:t> (ipUnitIntValue &lt; </a:t>
            </a:r>
            <a:r>
              <a:rPr lang="zh-CN" sz="950">
                <a:solidFill>
                  <a:srgbClr val="098658"/>
                </a:solidFill>
                <a:highlight>
                  <a:srgbClr val="FFFFFF"/>
                </a:highlight>
                <a:latin typeface="Courier New"/>
                <a:ea typeface="Courier New"/>
                <a:cs typeface="Courier New"/>
                <a:sym typeface="Courier New"/>
              </a:rPr>
              <a:t>0</a:t>
            </a:r>
            <a:r>
              <a:rPr lang="zh-CN" sz="950">
                <a:solidFill>
                  <a:schemeClr val="dk1"/>
                </a:solidFill>
                <a:highlight>
                  <a:srgbClr val="FFFFFF"/>
                </a:highlight>
                <a:latin typeface="Courier New"/>
                <a:ea typeface="Courier New"/>
                <a:cs typeface="Courier New"/>
                <a:sym typeface="Courier New"/>
              </a:rPr>
              <a:t> || ipUnitIntValue &gt; </a:t>
            </a:r>
            <a:r>
              <a:rPr lang="zh-CN" sz="950">
                <a:solidFill>
                  <a:srgbClr val="098658"/>
                </a:solidFill>
                <a:highlight>
                  <a:srgbClr val="FFFFFF"/>
                </a:highlight>
                <a:latin typeface="Courier New"/>
                <a:ea typeface="Courier New"/>
                <a:cs typeface="Courier New"/>
                <a:sym typeface="Courier New"/>
              </a:rPr>
              <a:t>255</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false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if</a:t>
            </a:r>
            <a:r>
              <a:rPr lang="zh-CN" sz="950">
                <a:solidFill>
                  <a:schemeClr val="dk1"/>
                </a:solidFill>
                <a:highlight>
                  <a:srgbClr val="FFFFFF"/>
                </a:highlight>
                <a:latin typeface="Courier New"/>
                <a:ea typeface="Courier New"/>
                <a:cs typeface="Courier New"/>
                <a:sym typeface="Courier New"/>
              </a:rPr>
              <a:t> (i == </a:t>
            </a:r>
            <a:r>
              <a:rPr lang="zh-CN" sz="950">
                <a:solidFill>
                  <a:srgbClr val="098658"/>
                </a:solidFill>
                <a:highlight>
                  <a:srgbClr val="FFFFFF"/>
                </a:highlight>
                <a:latin typeface="Courier New"/>
                <a:ea typeface="Courier New"/>
                <a:cs typeface="Courier New"/>
                <a:sym typeface="Courier New"/>
              </a:rPr>
              <a:t>0</a:t>
            </a:r>
            <a:r>
              <a:rPr lang="zh-CN" sz="950">
                <a:solidFill>
                  <a:schemeClr val="dk1"/>
                </a:solidFill>
                <a:highlight>
                  <a:srgbClr val="FFFFFF"/>
                </a:highlight>
                <a:latin typeface="Courier New"/>
                <a:ea typeface="Courier New"/>
                <a:cs typeface="Courier New"/>
                <a:sym typeface="Courier New"/>
              </a:rPr>
              <a:t> &amp;&amp; ipUnitIntValue == </a:t>
            </a:r>
            <a:r>
              <a:rPr lang="zh-CN" sz="950">
                <a:solidFill>
                  <a:srgbClr val="098658"/>
                </a:solidFill>
                <a:highlight>
                  <a:srgbClr val="FFFFFF"/>
                </a:highlight>
                <a:latin typeface="Courier New"/>
                <a:ea typeface="Courier New"/>
                <a:cs typeface="Courier New"/>
                <a:sym typeface="Courier New"/>
              </a:rPr>
              <a:t>0</a:t>
            </a: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false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r>
              <a:rPr lang="zh-CN" sz="950">
                <a:solidFill>
                  <a:srgbClr val="AF00DB"/>
                </a:solidFill>
                <a:highlight>
                  <a:srgbClr val="FFFFFF"/>
                </a:highlight>
                <a:latin typeface="Courier New"/>
                <a:ea typeface="Courier New"/>
                <a:cs typeface="Courier New"/>
                <a:sym typeface="Courier New"/>
              </a:rPr>
              <a:t>return</a:t>
            </a:r>
            <a:r>
              <a:rPr lang="zh-CN" sz="950">
                <a:solidFill>
                  <a:schemeClr val="dk1"/>
                </a:solidFill>
                <a:highlight>
                  <a:srgbClr val="FFFFFF"/>
                </a:highlight>
                <a:latin typeface="Courier New"/>
                <a:ea typeface="Courier New"/>
                <a:cs typeface="Courier New"/>
                <a:sym typeface="Courier New"/>
              </a:rPr>
              <a:t> </a:t>
            </a:r>
            <a:r>
              <a:rPr lang="zh-CN" sz="950">
                <a:solidFill>
                  <a:srgbClr val="0000FF"/>
                </a:solidFill>
                <a:highlight>
                  <a:srgbClr val="FFFFFF"/>
                </a:highlight>
                <a:latin typeface="Courier New"/>
                <a:ea typeface="Courier New"/>
                <a:cs typeface="Courier New"/>
                <a:sym typeface="Courier New"/>
              </a:rPr>
              <a:t>true</a:t>
            </a: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
        <p:nvSpPr>
          <p:cNvPr id="332" name="Google Shape;332;g1d2acbdec20_0_293"/>
          <p:cNvSpPr txBox="1"/>
          <p:nvPr/>
        </p:nvSpPr>
        <p:spPr>
          <a:xfrm>
            <a:off x="5385775" y="1431350"/>
            <a:ext cx="5889000" cy="444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IPValidator</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boolean</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isValidIp</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ipAddress</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if</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ipAddress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isEmpty</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false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regex</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31515"/>
                </a:solidFill>
                <a:highlight>
                  <a:srgbClr val="FFFFFF"/>
                </a:highlight>
                <a:latin typeface="Courier New"/>
                <a:ea typeface="Courier New"/>
                <a:cs typeface="Courier New"/>
                <a:sym typeface="Courier New"/>
              </a:rPr>
              <a:t>"^(1</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d{2}|2[0-4]</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d|25[0-5]|[1-9]</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d|[1-9])</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31515"/>
                </a:solidFill>
                <a:highlight>
                  <a:srgbClr val="FFFFFF"/>
                </a:highlight>
                <a:latin typeface="Courier New"/>
                <a:ea typeface="Courier New"/>
                <a:cs typeface="Courier New"/>
                <a:sym typeface="Courier New"/>
              </a:rPr>
              <a:t>"(1</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d{2}|2[0-4]</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d|25[0-5]|[1-9]</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31515"/>
                </a:solidFill>
                <a:highlight>
                  <a:srgbClr val="FFFFFF"/>
                </a:highlight>
                <a:latin typeface="Courier New"/>
                <a:ea typeface="Courier New"/>
                <a:cs typeface="Courier New"/>
                <a:sym typeface="Courier New"/>
              </a:rPr>
              <a:t>"(1</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d{2}|2[0-4]</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d|25[0-5]|[1-9]</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31515"/>
                </a:solidFill>
                <a:highlight>
                  <a:srgbClr val="FFFFFF"/>
                </a:highlight>
                <a:latin typeface="Courier New"/>
                <a:ea typeface="Courier New"/>
                <a:cs typeface="Courier New"/>
                <a:sym typeface="Courier New"/>
              </a:rPr>
              <a:t>"(1</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d{2}|2[0-4]</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d|25[0-5]|[1-9]</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rgbClr val="EE0000"/>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d)$"</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AF00DB"/>
                </a:solidFill>
                <a:highlight>
                  <a:srgbClr val="FFFFFF"/>
                </a:highlight>
                <a:latin typeface="Courier New"/>
                <a:ea typeface="Courier New"/>
                <a:cs typeface="Courier New"/>
                <a:sym typeface="Courier New"/>
              </a:rPr>
              <a:t>return</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ipAddress</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matches</a:t>
            </a:r>
            <a:r>
              <a:rPr lang="zh-CN" sz="1350">
                <a:solidFill>
                  <a:schemeClr val="dk1"/>
                </a:solidFill>
                <a:highlight>
                  <a:srgbClr val="FFFFFF"/>
                </a:highlight>
                <a:latin typeface="Courier New"/>
                <a:ea typeface="Courier New"/>
                <a:cs typeface="Courier New"/>
                <a:sym typeface="Courier New"/>
              </a:rPr>
              <a:t>(regex);</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333" name="Google Shape;333;g1d2acbdec20_0_293"/>
          <p:cNvSpPr txBox="1"/>
          <p:nvPr/>
        </p:nvSpPr>
        <p:spPr>
          <a:xfrm>
            <a:off x="7063000" y="5674625"/>
            <a:ext cx="179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一致的行为,</a:t>
            </a:r>
            <a:endParaRPr sz="1800"/>
          </a:p>
          <a:p>
            <a:pPr indent="0" lvl="0" marL="0" rtl="0" algn="l">
              <a:spcBef>
                <a:spcPts val="0"/>
              </a:spcBef>
              <a:spcAft>
                <a:spcPts val="0"/>
              </a:spcAft>
              <a:buNone/>
            </a:pPr>
            <a:r>
              <a:rPr lang="zh-CN" sz="1800"/>
              <a:t>不一致的接口。</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d2acbdec20_0_31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纯数据类</a:t>
            </a:r>
            <a:endParaRPr sz="3600">
              <a:solidFill>
                <a:srgbClr val="2E75B5"/>
              </a:solidFill>
              <a:latin typeface="Microsoft Yahei"/>
              <a:ea typeface="Microsoft Yahei"/>
              <a:cs typeface="Microsoft Yahei"/>
              <a:sym typeface="Microsoft Yahei"/>
            </a:endParaRPr>
          </a:p>
        </p:txBody>
      </p:sp>
      <p:sp>
        <p:nvSpPr>
          <p:cNvPr id="340" name="Google Shape;340;g1d2acbdec20_0_311"/>
          <p:cNvSpPr txBox="1"/>
          <p:nvPr/>
        </p:nvSpPr>
        <p:spPr>
          <a:xfrm>
            <a:off x="270225" y="1351075"/>
            <a:ext cx="4957200" cy="543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Data</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AllArgsConstructor</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CartItem</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String</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name</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int</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amount</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private</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price</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Cart</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List</a:t>
            </a:r>
            <a:r>
              <a:rPr lang="zh-CN" sz="1050">
                <a:solidFill>
                  <a:schemeClr val="dk1"/>
                </a:solidFill>
                <a:highlight>
                  <a:srgbClr val="FFFFFF"/>
                </a:highlight>
                <a:latin typeface="Courier New"/>
                <a:ea typeface="Courier New"/>
                <a:cs typeface="Courier New"/>
                <a:sym typeface="Courier New"/>
              </a:rPr>
              <a:t>&lt;</a:t>
            </a:r>
            <a:r>
              <a:rPr lang="zh-CN" sz="1050">
                <a:solidFill>
                  <a:srgbClr val="267F99"/>
                </a:solidFill>
                <a:highlight>
                  <a:srgbClr val="FFFFFF"/>
                </a:highlight>
                <a:latin typeface="Courier New"/>
                <a:ea typeface="Courier New"/>
                <a:cs typeface="Courier New"/>
                <a:sym typeface="Courier New"/>
              </a:rPr>
              <a:t>CartItem</a:t>
            </a:r>
            <a:r>
              <a:rPr lang="zh-CN" sz="1050">
                <a:solidFill>
                  <a:schemeClr val="dk1"/>
                </a:solidFill>
                <a:highlight>
                  <a:srgbClr val="FFFFFF"/>
                </a:highlight>
                <a:latin typeface="Courier New"/>
                <a:ea typeface="Courier New"/>
                <a:cs typeface="Courier New"/>
                <a:sym typeface="Courier New"/>
              </a:rPr>
              <a:t>&gt; </a:t>
            </a:r>
            <a:r>
              <a:rPr lang="zh-CN" sz="1050">
                <a:solidFill>
                  <a:srgbClr val="001080"/>
                </a:solidFill>
                <a:highlight>
                  <a:srgbClr val="FFFFFF"/>
                </a:highlight>
                <a:latin typeface="Courier New"/>
                <a:ea typeface="Courier New"/>
                <a:cs typeface="Courier New"/>
                <a:sym typeface="Courier New"/>
              </a:rPr>
              <a:t>cartItems</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addCartItem</a:t>
            </a:r>
            <a:r>
              <a:rPr lang="zh-CN" sz="1050">
                <a:solidFill>
                  <a:schemeClr val="dk1"/>
                </a:solidFill>
                <a:highlight>
                  <a:srgbClr val="FFFFFF"/>
                </a:highlight>
                <a:latin typeface="Courier New"/>
                <a:ea typeface="Courier New"/>
                <a:cs typeface="Courier New"/>
                <a:sym typeface="Courier New"/>
              </a:rPr>
              <a:t>(</a:t>
            </a:r>
            <a:r>
              <a:rPr lang="zh-CN" sz="1050">
                <a:solidFill>
                  <a:srgbClr val="267F99"/>
                </a:solidFill>
                <a:highlight>
                  <a:srgbClr val="FFFFFF"/>
                </a:highlight>
                <a:latin typeface="Courier New"/>
                <a:ea typeface="Courier New"/>
                <a:cs typeface="Courier New"/>
                <a:sym typeface="Courier New"/>
              </a:rPr>
              <a:t>CartItem</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cartItem</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cartItems</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add</a:t>
            </a:r>
            <a:r>
              <a:rPr lang="zh-CN" sz="1050">
                <a:solidFill>
                  <a:schemeClr val="dk1"/>
                </a:solidFill>
                <a:highlight>
                  <a:srgbClr val="FFFFFF"/>
                </a:highlight>
                <a:latin typeface="Courier New"/>
                <a:ea typeface="Courier New"/>
                <a:cs typeface="Courier New"/>
                <a:sym typeface="Courier New"/>
              </a:rPr>
              <a:t>(cartItem);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getTotalPrice</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result</a:t>
            </a:r>
            <a:r>
              <a:rPr lang="zh-CN" sz="1050">
                <a:solidFill>
                  <a:schemeClr val="dk1"/>
                </a:solidFill>
                <a:highlight>
                  <a:srgbClr val="FFFFFF"/>
                </a:highlight>
                <a:latin typeface="Courier New"/>
                <a:ea typeface="Courier New"/>
                <a:cs typeface="Courier New"/>
                <a:sym typeface="Courier New"/>
              </a:rPr>
              <a:t> = </a:t>
            </a:r>
            <a:r>
              <a:rPr lang="zh-CN" sz="1050">
                <a:solidFill>
                  <a:srgbClr val="098658"/>
                </a:solidFill>
                <a:highlight>
                  <a:srgbClr val="FFFFFF"/>
                </a:highlight>
                <a:latin typeface="Courier New"/>
                <a:ea typeface="Courier New"/>
                <a:cs typeface="Courier New"/>
                <a:sym typeface="Courier New"/>
              </a:rPr>
              <a:t>0.0</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for</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CartItem</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a:t>
            </a:r>
            <a:r>
              <a:rPr lang="zh-CN" sz="1050">
                <a:solidFill>
                  <a:schemeClr val="dk1"/>
                </a:solidFill>
                <a:highlight>
                  <a:srgbClr val="FFFFFF"/>
                </a:highlight>
                <a:latin typeface="Courier New"/>
                <a:ea typeface="Courier New"/>
                <a:cs typeface="Courier New"/>
                <a:sym typeface="Courier New"/>
              </a:rPr>
              <a:t> cartItems)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Double</a:t>
            </a:r>
            <a:r>
              <a:rPr lang="zh-CN" sz="1050">
                <a:solidFill>
                  <a:schemeClr val="dk1"/>
                </a:solidFill>
                <a:highlight>
                  <a:srgbClr val="FFFFFF"/>
                </a:highlight>
                <a:latin typeface="Courier New"/>
                <a:ea typeface="Courier New"/>
                <a:cs typeface="Courier New"/>
                <a:sym typeface="Courier New"/>
              </a:rPr>
              <a:t> </a:t>
            </a:r>
            <a:r>
              <a:rPr lang="zh-CN" sz="1050">
                <a:solidFill>
                  <a:srgbClr val="001080"/>
                </a:solidFill>
                <a:highlight>
                  <a:srgbClr val="FFFFFF"/>
                </a:highlight>
                <a:latin typeface="Courier New"/>
                <a:ea typeface="Courier New"/>
                <a:cs typeface="Courier New"/>
                <a:sym typeface="Courier New"/>
              </a:rPr>
              <a:t>subTotal</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getPrice</a:t>
            </a:r>
            <a:r>
              <a:rPr lang="zh-CN" sz="1050">
                <a:solidFill>
                  <a:schemeClr val="dk1"/>
                </a:solidFill>
                <a:highlight>
                  <a:srgbClr val="FFFFFF"/>
                </a:highlight>
                <a:latin typeface="Courier New"/>
                <a:ea typeface="Courier New"/>
                <a:cs typeface="Courier New"/>
                <a:sym typeface="Courier New"/>
              </a:rPr>
              <a:t>() * </a:t>
            </a:r>
            <a:r>
              <a:rPr lang="zh-CN" sz="1050">
                <a:solidFill>
                  <a:srgbClr val="001080"/>
                </a:solidFill>
                <a:highlight>
                  <a:srgbClr val="FFFFFF"/>
                </a:highlight>
                <a:latin typeface="Courier New"/>
                <a:ea typeface="Courier New"/>
                <a:cs typeface="Courier New"/>
                <a:sym typeface="Courier New"/>
              </a:rPr>
              <a:t>item</a:t>
            </a:r>
            <a:r>
              <a:rPr lang="zh-CN" sz="1050">
                <a:solidFill>
                  <a:schemeClr val="dk1"/>
                </a:solidFill>
                <a:highlight>
                  <a:srgbClr val="FFFFFF"/>
                </a:highlight>
                <a:latin typeface="Courier New"/>
                <a:ea typeface="Courier New"/>
                <a:cs typeface="Courier New"/>
                <a:sym typeface="Courier New"/>
              </a:rPr>
              <a:t>.</a:t>
            </a:r>
            <a:r>
              <a:rPr lang="zh-CN" sz="1050">
                <a:solidFill>
                  <a:srgbClr val="795E26"/>
                </a:solidFill>
                <a:highlight>
                  <a:srgbClr val="FFFFFF"/>
                </a:highlight>
                <a:latin typeface="Courier New"/>
                <a:ea typeface="Courier New"/>
                <a:cs typeface="Courier New"/>
                <a:sym typeface="Courier New"/>
              </a:rPr>
              <a:t>getAmount</a:t>
            </a: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result += subTotal;</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AF00DB"/>
                </a:solidFill>
                <a:highlight>
                  <a:srgbClr val="FFFFFF"/>
                </a:highlight>
                <a:latin typeface="Courier New"/>
                <a:ea typeface="Courier New"/>
                <a:cs typeface="Courier New"/>
                <a:sym typeface="Courier New"/>
              </a:rPr>
              <a:t>return</a:t>
            </a:r>
            <a:r>
              <a:rPr lang="zh-CN" sz="1050">
                <a:solidFill>
                  <a:schemeClr val="dk1"/>
                </a:solidFill>
                <a:highlight>
                  <a:srgbClr val="FFFFFF"/>
                </a:highlight>
                <a:latin typeface="Courier New"/>
                <a:ea typeface="Courier New"/>
                <a:cs typeface="Courier New"/>
                <a:sym typeface="Courier New"/>
              </a:rPr>
              <a:t> result;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341" name="Google Shape;341;g1d2acbdec20_0_311"/>
          <p:cNvSpPr txBox="1"/>
          <p:nvPr/>
        </p:nvSpPr>
        <p:spPr>
          <a:xfrm>
            <a:off x="5553500" y="290565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类中除了用于读写字段的函数外别无他物。</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CN" sz="1800"/>
              <a:t>没有行为。</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854075" y="784860"/>
            <a:ext cx="274637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Code Smell</a:t>
            </a:r>
            <a:endParaRPr sz="3600">
              <a:solidFill>
                <a:srgbClr val="2E75B5"/>
              </a:solidFill>
              <a:latin typeface="Microsoft Yahei"/>
              <a:ea typeface="Microsoft Yahei"/>
              <a:cs typeface="Microsoft Yahei"/>
              <a:sym typeface="Microsoft Yahei"/>
            </a:endParaRPr>
          </a:p>
        </p:txBody>
      </p:sp>
      <p:sp>
        <p:nvSpPr>
          <p:cNvPr id="99" name="Google Shape;99;p3"/>
          <p:cNvSpPr txBox="1"/>
          <p:nvPr/>
        </p:nvSpPr>
        <p:spPr>
          <a:xfrm>
            <a:off x="1037590" y="2465705"/>
            <a:ext cx="3272155"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减少重复代码，</a:t>
            </a:r>
            <a:endParaRPr sz="20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提高表达力，</a:t>
            </a:r>
            <a:endParaRPr sz="20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提早构建简单抽象，</a:t>
            </a:r>
            <a:endParaRPr sz="20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这就是我写整洁代码的方法。</a:t>
            </a:r>
            <a:endParaRPr sz="2000">
              <a:solidFill>
                <a:schemeClr val="dk1"/>
              </a:solidFill>
              <a:latin typeface="Microsoft Yahei"/>
              <a:ea typeface="Microsoft Yahei"/>
              <a:cs typeface="Microsoft Yahei"/>
              <a:sym typeface="Microsoft Yahei"/>
            </a:endParaRPr>
          </a:p>
        </p:txBody>
      </p:sp>
      <p:sp>
        <p:nvSpPr>
          <p:cNvPr id="100" name="Google Shape;100;p3"/>
          <p:cNvSpPr txBox="1"/>
          <p:nvPr/>
        </p:nvSpPr>
        <p:spPr>
          <a:xfrm>
            <a:off x="5974715" y="1837055"/>
            <a:ext cx="314388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代码气味是一种通常对应着系统中更深层问题的表面的迹象。</a:t>
            </a:r>
            <a:endParaRPr sz="2000">
              <a:solidFill>
                <a:schemeClr val="dk1"/>
              </a:solidFill>
              <a:latin typeface="Microsoft Yahei"/>
              <a:ea typeface="Microsoft Yahei"/>
              <a:cs typeface="Microsoft Yahei"/>
              <a:sym typeface="Microsoft Yahei"/>
            </a:endParaRPr>
          </a:p>
        </p:txBody>
      </p:sp>
      <p:sp>
        <p:nvSpPr>
          <p:cNvPr id="101" name="Google Shape;101;p3"/>
          <p:cNvSpPr txBox="1"/>
          <p:nvPr/>
        </p:nvSpPr>
        <p:spPr>
          <a:xfrm>
            <a:off x="5974715" y="4427220"/>
            <a:ext cx="314388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chemeClr val="dk1"/>
                </a:solidFill>
                <a:latin typeface="Microsoft Yahei"/>
                <a:ea typeface="Microsoft Yahei"/>
                <a:cs typeface="Microsoft Yahei"/>
                <a:sym typeface="Microsoft Yahei"/>
              </a:rPr>
              <a:t>设计气味是设计中一些违反基本设计原则并对代码质量产生负面影响的结构。</a:t>
            </a:r>
            <a:endParaRPr sz="2000">
              <a:solidFill>
                <a:schemeClr val="dk1"/>
              </a:solidFill>
              <a:latin typeface="Microsoft Yahei"/>
              <a:ea typeface="Microsoft Yahei"/>
              <a:cs typeface="Microsoft Yahei"/>
              <a:sym typeface="Microsoft Yahei"/>
            </a:endParaRPr>
          </a:p>
        </p:txBody>
      </p:sp>
      <p:sp>
        <p:nvSpPr>
          <p:cNvPr id="102" name="Google Shape;102;p3"/>
          <p:cNvSpPr txBox="1"/>
          <p:nvPr/>
        </p:nvSpPr>
        <p:spPr>
          <a:xfrm>
            <a:off x="1769745" y="3943985"/>
            <a:ext cx="2540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Calibri"/>
                <a:ea typeface="Calibri"/>
                <a:cs typeface="Calibri"/>
                <a:sym typeface="Calibri"/>
              </a:rPr>
              <a:t>——《代码整洁之道》</a:t>
            </a:r>
            <a:endParaRPr sz="1800">
              <a:solidFill>
                <a:schemeClr val="dk1"/>
              </a:solidFill>
              <a:latin typeface="Calibri"/>
              <a:ea typeface="Calibri"/>
              <a:cs typeface="Calibri"/>
              <a:sym typeface="Calibri"/>
            </a:endParaRPr>
          </a:p>
        </p:txBody>
      </p:sp>
      <p:sp>
        <p:nvSpPr>
          <p:cNvPr id="103" name="Google Shape;103;p3"/>
          <p:cNvSpPr txBox="1"/>
          <p:nvPr/>
        </p:nvSpPr>
        <p:spPr>
          <a:xfrm>
            <a:off x="6578600" y="2942590"/>
            <a:ext cx="2540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Calibri"/>
                <a:ea typeface="Calibri"/>
                <a:cs typeface="Calibri"/>
                <a:sym typeface="Calibri"/>
              </a:rPr>
              <a:t>——马丁-福勒</a:t>
            </a:r>
            <a:endParaRPr sz="1800">
              <a:solidFill>
                <a:schemeClr val="dk1"/>
              </a:solidFill>
              <a:latin typeface="Calibri"/>
              <a:ea typeface="Calibri"/>
              <a:cs typeface="Calibri"/>
              <a:sym typeface="Calibri"/>
            </a:endParaRPr>
          </a:p>
        </p:txBody>
      </p:sp>
      <p:sp>
        <p:nvSpPr>
          <p:cNvPr id="104" name="Google Shape;104;p3"/>
          <p:cNvSpPr txBox="1"/>
          <p:nvPr/>
        </p:nvSpPr>
        <p:spPr>
          <a:xfrm>
            <a:off x="6578600" y="5541645"/>
            <a:ext cx="2540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Calibri"/>
                <a:ea typeface="Calibri"/>
                <a:cs typeface="Calibri"/>
                <a:sym typeface="Calibri"/>
              </a:rPr>
              <a:t>——《软件设计重构》</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d2acbdec20_0_323"/>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被拒绝的遗赠</a:t>
            </a:r>
            <a:endParaRPr sz="3600">
              <a:solidFill>
                <a:srgbClr val="2E75B5"/>
              </a:solidFill>
              <a:latin typeface="Microsoft Yahei"/>
              <a:ea typeface="Microsoft Yahei"/>
              <a:cs typeface="Microsoft Yahei"/>
              <a:sym typeface="Microsoft Yahei"/>
            </a:endParaRPr>
          </a:p>
        </p:txBody>
      </p:sp>
      <p:sp>
        <p:nvSpPr>
          <p:cNvPr id="348" name="Google Shape;348;g1d2acbdec20_0_323"/>
          <p:cNvSpPr txBox="1"/>
          <p:nvPr/>
        </p:nvSpPr>
        <p:spPr>
          <a:xfrm>
            <a:off x="256025" y="1807675"/>
            <a:ext cx="52182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Chicken</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extends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Animal</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Override</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provide</a:t>
            </a:r>
            <a:r>
              <a:rPr lang="zh-CN" sz="1050">
                <a:solidFill>
                  <a:schemeClr val="dk1"/>
                </a:solidFill>
                <a:highlight>
                  <a:srgbClr val="FFFFFF"/>
                </a:highlight>
                <a:latin typeface="Courier New"/>
                <a:ea typeface="Courier New"/>
                <a:cs typeface="Courier New"/>
                <a:sym typeface="Courier New"/>
              </a:rPr>
              <a:t>() { </a:t>
            </a:r>
            <a:r>
              <a:rPr lang="zh-CN" sz="1050">
                <a:solidFill>
                  <a:srgbClr val="795E26"/>
                </a:solidFill>
                <a:highlight>
                  <a:srgbClr val="FFFFFF"/>
                </a:highlight>
                <a:latin typeface="Courier New"/>
                <a:ea typeface="Courier New"/>
                <a:cs typeface="Courier New"/>
                <a:sym typeface="Courier New"/>
              </a:rPr>
              <a:t>layEgg</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Duck</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extends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Animal</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Override</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provide</a:t>
            </a:r>
            <a:r>
              <a:rPr lang="zh-CN" sz="1050">
                <a:solidFill>
                  <a:schemeClr val="dk1"/>
                </a:solidFill>
                <a:highlight>
                  <a:srgbClr val="FFFFFF"/>
                </a:highlight>
                <a:latin typeface="Courier New"/>
                <a:ea typeface="Courier New"/>
                <a:cs typeface="Courier New"/>
                <a:sym typeface="Courier New"/>
              </a:rPr>
              <a:t>() { </a:t>
            </a:r>
            <a:r>
              <a:rPr lang="zh-CN" sz="1050">
                <a:solidFill>
                  <a:srgbClr val="795E26"/>
                </a:solidFill>
                <a:highlight>
                  <a:srgbClr val="FFFFFF"/>
                </a:highlight>
                <a:latin typeface="Courier New"/>
                <a:ea typeface="Courier New"/>
                <a:cs typeface="Courier New"/>
                <a:sym typeface="Courier New"/>
              </a:rPr>
              <a:t>layEgg</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Cow</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extends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Animal</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Override</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provide</a:t>
            </a:r>
            <a:r>
              <a:rPr lang="zh-CN" sz="1050">
                <a:solidFill>
                  <a:schemeClr val="dk1"/>
                </a:solidFill>
                <a:highlight>
                  <a:srgbClr val="FFFFFF"/>
                </a:highlight>
                <a:latin typeface="Courier New"/>
                <a:ea typeface="Courier New"/>
                <a:cs typeface="Courier New"/>
                <a:sym typeface="Courier New"/>
              </a:rPr>
              <a:t>() { </a:t>
            </a:r>
            <a:r>
              <a:rPr lang="zh-CN" sz="1050">
                <a:solidFill>
                  <a:srgbClr val="795E26"/>
                </a:solidFill>
                <a:highlight>
                  <a:srgbClr val="FFFFFF"/>
                </a:highlight>
                <a:latin typeface="Courier New"/>
                <a:ea typeface="Courier New"/>
                <a:cs typeface="Courier New"/>
                <a:sym typeface="Courier New"/>
              </a:rPr>
              <a:t>milk</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class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Goat</a:t>
            </a: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extends</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Animal</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Override</a:t>
            </a:r>
            <a:endParaRPr sz="1050">
              <a:solidFill>
                <a:srgbClr val="267F99"/>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 </a:t>
            </a:r>
            <a:r>
              <a:rPr lang="zh-CN" sz="1050">
                <a:solidFill>
                  <a:srgbClr val="0000FF"/>
                </a:solidFill>
                <a:highlight>
                  <a:srgbClr val="FFFFFF"/>
                </a:highlight>
                <a:latin typeface="Courier New"/>
                <a:ea typeface="Courier New"/>
                <a:cs typeface="Courier New"/>
                <a:sym typeface="Courier New"/>
              </a:rPr>
              <a:t>public</a:t>
            </a:r>
            <a:r>
              <a:rPr lang="zh-CN" sz="1050">
                <a:solidFill>
                  <a:schemeClr val="dk1"/>
                </a:solidFill>
                <a:highlight>
                  <a:srgbClr val="FFFFFF"/>
                </a:highlight>
                <a:latin typeface="Courier New"/>
                <a:ea typeface="Courier New"/>
                <a:cs typeface="Courier New"/>
                <a:sym typeface="Courier New"/>
              </a:rPr>
              <a:t> </a:t>
            </a:r>
            <a:r>
              <a:rPr lang="zh-CN" sz="1050">
                <a:solidFill>
                  <a:srgbClr val="267F99"/>
                </a:solidFill>
                <a:highlight>
                  <a:srgbClr val="FFFFFF"/>
                </a:highlight>
                <a:latin typeface="Courier New"/>
                <a:ea typeface="Courier New"/>
                <a:cs typeface="Courier New"/>
                <a:sym typeface="Courier New"/>
              </a:rPr>
              <a:t>void</a:t>
            </a:r>
            <a:r>
              <a:rPr lang="zh-CN" sz="1050">
                <a:solidFill>
                  <a:schemeClr val="dk1"/>
                </a:solidFill>
                <a:highlight>
                  <a:srgbClr val="FFFFFF"/>
                </a:highlight>
                <a:latin typeface="Courier New"/>
                <a:ea typeface="Courier New"/>
                <a:cs typeface="Courier New"/>
                <a:sym typeface="Courier New"/>
              </a:rPr>
              <a:t> </a:t>
            </a:r>
            <a:r>
              <a:rPr lang="zh-CN" sz="1050">
                <a:solidFill>
                  <a:srgbClr val="795E26"/>
                </a:solidFill>
                <a:highlight>
                  <a:srgbClr val="FFFFFF"/>
                </a:highlight>
                <a:latin typeface="Courier New"/>
                <a:ea typeface="Courier New"/>
                <a:cs typeface="Courier New"/>
                <a:sym typeface="Courier New"/>
              </a:rPr>
              <a:t>provide</a:t>
            </a:r>
            <a:r>
              <a:rPr lang="zh-CN" sz="1050">
                <a:solidFill>
                  <a:schemeClr val="dk1"/>
                </a:solidFill>
                <a:highlight>
                  <a:srgbClr val="FFFFFF"/>
                </a:highlight>
                <a:latin typeface="Courier New"/>
                <a:ea typeface="Courier New"/>
                <a:cs typeface="Courier New"/>
                <a:sym typeface="Courier New"/>
              </a:rPr>
              <a:t>() { </a:t>
            </a:r>
            <a:r>
              <a:rPr lang="zh-CN" sz="1050">
                <a:solidFill>
                  <a:srgbClr val="795E26"/>
                </a:solidFill>
                <a:highlight>
                  <a:srgbClr val="FFFFFF"/>
                </a:highlight>
                <a:latin typeface="Courier New"/>
                <a:ea typeface="Courier New"/>
                <a:cs typeface="Courier New"/>
                <a:sym typeface="Courier New"/>
              </a:rPr>
              <a:t>milk</a:t>
            </a:r>
            <a:r>
              <a:rPr lang="zh-C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349" name="Google Shape;349;g1d2acbdec20_0_323"/>
          <p:cNvSpPr txBox="1"/>
          <p:nvPr/>
        </p:nvSpPr>
        <p:spPr>
          <a:xfrm>
            <a:off x="5348500" y="620700"/>
            <a:ext cx="5050200" cy="413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abstract</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Animal</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protected</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name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layEgg</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System</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out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println</a:t>
            </a:r>
            <a:r>
              <a:rPr lang="zh-CN" sz="1350">
                <a:solidFill>
                  <a:schemeClr val="dk1"/>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"Get an egg."</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milk</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System</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out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println</a:t>
            </a:r>
            <a:r>
              <a:rPr lang="zh-CN" sz="1350">
                <a:solidFill>
                  <a:schemeClr val="dk1"/>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"Get milk."</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abstract</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provide</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350" name="Google Shape;350;g1d2acbdec20_0_323"/>
          <p:cNvSpPr txBox="1"/>
          <p:nvPr/>
        </p:nvSpPr>
        <p:spPr>
          <a:xfrm>
            <a:off x="5977450" y="5171450"/>
            <a:ext cx="3792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继承体系中,</a:t>
            </a:r>
            <a:endParaRPr sz="1800"/>
          </a:p>
          <a:p>
            <a:pPr indent="0" lvl="0" marL="0" rtl="0" algn="l">
              <a:spcBef>
                <a:spcPts val="0"/>
              </a:spcBef>
              <a:spcAft>
                <a:spcPts val="0"/>
              </a:spcAft>
              <a:buNone/>
            </a:pPr>
            <a:r>
              <a:rPr lang="zh-CN" sz="1800"/>
              <a:t>子类不想或不需要继承超类中的数</a:t>
            </a:r>
            <a:endParaRPr sz="1800"/>
          </a:p>
          <a:p>
            <a:pPr indent="0" lvl="0" marL="0" rtl="0" algn="l">
              <a:spcBef>
                <a:spcPts val="0"/>
              </a:spcBef>
              <a:spcAft>
                <a:spcPts val="0"/>
              </a:spcAft>
              <a:buNone/>
            </a:pPr>
            <a:r>
              <a:rPr lang="zh-CN" sz="1800"/>
              <a:t>据或函数。</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d2acbdec20_0_338"/>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注释</a:t>
            </a:r>
            <a:endParaRPr sz="3600">
              <a:solidFill>
                <a:srgbClr val="2E75B5"/>
              </a:solidFill>
              <a:latin typeface="Microsoft Yahei"/>
              <a:ea typeface="Microsoft Yahei"/>
              <a:cs typeface="Microsoft Yahei"/>
              <a:sym typeface="Microsoft Yahei"/>
            </a:endParaRPr>
          </a:p>
        </p:txBody>
      </p:sp>
      <p:sp>
        <p:nvSpPr>
          <p:cNvPr id="357" name="Google Shape;357;g1d2acbdec20_0_338"/>
          <p:cNvSpPr txBox="1"/>
          <p:nvPr/>
        </p:nvSpPr>
        <p:spPr>
          <a:xfrm>
            <a:off x="437950" y="1807675"/>
            <a:ext cx="5590800" cy="444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 This is class A</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@author</a:t>
            </a:r>
            <a:r>
              <a:rPr lang="zh-CN" sz="1350">
                <a:solidFill>
                  <a:srgbClr val="008000"/>
                </a:solidFill>
                <a:highlight>
                  <a:srgbClr val="FFFFFF"/>
                </a:highlight>
                <a:latin typeface="Courier New"/>
                <a:ea typeface="Courier New"/>
                <a:cs typeface="Courier New"/>
                <a:sym typeface="Courier New"/>
              </a:rPr>
              <a:t> 帅得飞起的小王</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@version</a:t>
            </a:r>
            <a:r>
              <a:rPr lang="zh-CN" sz="1350">
                <a:solidFill>
                  <a:srgbClr val="008000"/>
                </a:solidFill>
                <a:highlight>
                  <a:srgbClr val="FFFFFF"/>
                </a:highlight>
                <a:latin typeface="Courier New"/>
                <a:ea typeface="Courier New"/>
                <a:cs typeface="Courier New"/>
                <a:sym typeface="Courier New"/>
              </a:rPr>
              <a:t> 1.0</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 @created 2020/2/22</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8000"/>
                </a:solidFill>
                <a:highlight>
                  <a:srgbClr val="FFFFFF"/>
                </a:highlight>
                <a:latin typeface="Courier New"/>
                <a:ea typeface="Courier New"/>
                <a:cs typeface="Courier New"/>
                <a:sym typeface="Courier New"/>
              </a:rPr>
              <a:t>*/</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class</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A</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public</a:t>
            </a:r>
            <a:r>
              <a:rPr lang="zh-CN" sz="1350">
                <a:solidFill>
                  <a:schemeClr val="dk1"/>
                </a:solidFill>
                <a:highlight>
                  <a:srgbClr val="FFFFFF"/>
                </a:highlight>
                <a:latin typeface="Courier New"/>
                <a:ea typeface="Courier New"/>
                <a:cs typeface="Courier New"/>
                <a:sym typeface="Courier New"/>
              </a:rPr>
              <a:t> </a:t>
            </a:r>
            <a:r>
              <a:rPr lang="zh-CN" sz="1350">
                <a:solidFill>
                  <a:srgbClr val="0000FF"/>
                </a:solidFill>
                <a:highlight>
                  <a:srgbClr val="FFFFFF"/>
                </a:highlight>
                <a:latin typeface="Courier New"/>
                <a:ea typeface="Courier New"/>
                <a:cs typeface="Courier New"/>
                <a:sym typeface="Courier New"/>
              </a:rPr>
              <a:t>static</a:t>
            </a:r>
            <a:r>
              <a:rPr lang="zh-CN" sz="1350">
                <a:solidFill>
                  <a:schemeClr val="dk1"/>
                </a:solidFill>
                <a:highlight>
                  <a:srgbClr val="FFFFFF"/>
                </a:highlight>
                <a:latin typeface="Courier New"/>
                <a:ea typeface="Courier New"/>
                <a:cs typeface="Courier New"/>
                <a:sym typeface="Courier New"/>
              </a:rPr>
              <a:t> </a:t>
            </a:r>
            <a:r>
              <a:rPr lang="zh-CN" sz="1350">
                <a:solidFill>
                  <a:srgbClr val="267F99"/>
                </a:solidFill>
                <a:highlight>
                  <a:srgbClr val="FFFFFF"/>
                </a:highlight>
                <a:latin typeface="Courier New"/>
                <a:ea typeface="Courier New"/>
                <a:cs typeface="Courier New"/>
                <a:sym typeface="Courier New"/>
              </a:rPr>
              <a:t>void</a:t>
            </a:r>
            <a:r>
              <a:rPr lang="zh-CN" sz="1350">
                <a:solidFill>
                  <a:schemeClr val="dk1"/>
                </a:solidFill>
                <a:highlight>
                  <a:srgbClr val="FFFFFF"/>
                </a:highlight>
                <a:latin typeface="Courier New"/>
                <a:ea typeface="Courier New"/>
                <a:cs typeface="Courier New"/>
                <a:sym typeface="Courier New"/>
              </a:rPr>
              <a:t> </a:t>
            </a:r>
            <a:r>
              <a:rPr lang="zh-CN" sz="1350">
                <a:solidFill>
                  <a:srgbClr val="795E26"/>
                </a:solidFill>
                <a:highlight>
                  <a:srgbClr val="FFFFFF"/>
                </a:highlight>
                <a:latin typeface="Courier New"/>
                <a:ea typeface="Courier New"/>
                <a:cs typeface="Courier New"/>
                <a:sym typeface="Courier New"/>
              </a:rPr>
              <a:t>main</a:t>
            </a:r>
            <a:r>
              <a:rPr lang="zh-CN" sz="1350">
                <a:solidFill>
                  <a:schemeClr val="dk1"/>
                </a:solidFill>
                <a:highlight>
                  <a:srgbClr val="FFFFFF"/>
                </a:highlight>
                <a:latin typeface="Courier New"/>
                <a:ea typeface="Courier New"/>
                <a:cs typeface="Courier New"/>
                <a:sym typeface="Courier New"/>
              </a:rPr>
              <a:t>(</a:t>
            </a:r>
            <a:r>
              <a:rPr lang="zh-CN" sz="1350">
                <a:solidFill>
                  <a:srgbClr val="267F99"/>
                </a:solidFill>
                <a:highlight>
                  <a:srgbClr val="FFFFFF"/>
                </a:highlight>
                <a:latin typeface="Courier New"/>
                <a:ea typeface="Courier New"/>
                <a:cs typeface="Courier New"/>
                <a:sym typeface="Courier New"/>
              </a:rPr>
              <a:t>String</a:t>
            </a: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args</a:t>
            </a: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8000"/>
                </a:solidFill>
                <a:highlight>
                  <a:srgbClr val="FFFFFF"/>
                </a:highlight>
                <a:latin typeface="Courier New"/>
                <a:ea typeface="Courier New"/>
                <a:cs typeface="Courier New"/>
                <a:sym typeface="Courier New"/>
              </a:rPr>
              <a:t>// Prints Hello, World! on standard output.</a:t>
            </a:r>
            <a:endParaRPr sz="13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r>
              <a:rPr lang="zh-CN" sz="1350">
                <a:solidFill>
                  <a:srgbClr val="001080"/>
                </a:solidFill>
                <a:highlight>
                  <a:srgbClr val="FFFFFF"/>
                </a:highlight>
                <a:latin typeface="Courier New"/>
                <a:ea typeface="Courier New"/>
                <a:cs typeface="Courier New"/>
                <a:sym typeface="Courier New"/>
              </a:rPr>
              <a:t>System</a:t>
            </a:r>
            <a:r>
              <a:rPr lang="zh-CN" sz="1350">
                <a:solidFill>
                  <a:schemeClr val="dk1"/>
                </a:solidFill>
                <a:highlight>
                  <a:srgbClr val="FFFFFF"/>
                </a:highlight>
                <a:latin typeface="Courier New"/>
                <a:ea typeface="Courier New"/>
                <a:cs typeface="Courier New"/>
                <a:sym typeface="Courier New"/>
              </a:rPr>
              <a:t>.</a:t>
            </a:r>
            <a:r>
              <a:rPr lang="zh-CN" sz="1350">
                <a:solidFill>
                  <a:srgbClr val="001080"/>
                </a:solidFill>
                <a:highlight>
                  <a:srgbClr val="FFFFFF"/>
                </a:highlight>
                <a:latin typeface="Courier New"/>
                <a:ea typeface="Courier New"/>
                <a:cs typeface="Courier New"/>
                <a:sym typeface="Courier New"/>
              </a:rPr>
              <a:t>out</a:t>
            </a:r>
            <a:r>
              <a:rPr lang="zh-CN" sz="1350">
                <a:solidFill>
                  <a:schemeClr val="dk1"/>
                </a:solidFill>
                <a:highlight>
                  <a:srgbClr val="FFFFFF"/>
                </a:highlight>
                <a:latin typeface="Courier New"/>
                <a:ea typeface="Courier New"/>
                <a:cs typeface="Courier New"/>
                <a:sym typeface="Courier New"/>
              </a:rPr>
              <a:t>.</a:t>
            </a:r>
            <a:r>
              <a:rPr lang="zh-CN" sz="1350">
                <a:solidFill>
                  <a:srgbClr val="795E26"/>
                </a:solidFill>
                <a:highlight>
                  <a:srgbClr val="FFFFFF"/>
                </a:highlight>
                <a:latin typeface="Courier New"/>
                <a:ea typeface="Courier New"/>
                <a:cs typeface="Courier New"/>
                <a:sym typeface="Courier New"/>
              </a:rPr>
              <a:t>println</a:t>
            </a:r>
            <a:r>
              <a:rPr lang="zh-CN" sz="1350">
                <a:solidFill>
                  <a:schemeClr val="dk1"/>
                </a:solidFill>
                <a:highlight>
                  <a:srgbClr val="FFFFFF"/>
                </a:highlight>
                <a:latin typeface="Courier New"/>
                <a:ea typeface="Courier New"/>
                <a:cs typeface="Courier New"/>
                <a:sym typeface="Courier New"/>
              </a:rPr>
              <a:t>(</a:t>
            </a:r>
            <a:r>
              <a:rPr lang="zh-CN" sz="1350">
                <a:solidFill>
                  <a:srgbClr val="A31515"/>
                </a:solidFill>
                <a:highlight>
                  <a:srgbClr val="FFFFFF"/>
                </a:highlight>
                <a:latin typeface="Courier New"/>
                <a:ea typeface="Courier New"/>
                <a:cs typeface="Courier New"/>
                <a:sym typeface="Courier New"/>
              </a:rPr>
              <a:t>"Hello World!"</a:t>
            </a: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zh-C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p:txBody>
      </p:sp>
      <p:sp>
        <p:nvSpPr>
          <p:cNvPr id="358" name="Google Shape;358;g1d2acbdec20_0_338"/>
          <p:cNvSpPr txBox="1"/>
          <p:nvPr/>
        </p:nvSpPr>
        <p:spPr>
          <a:xfrm>
            <a:off x="6215050" y="3270600"/>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t>如果这些注释是用来描述一段代码在做什么,那么它在说:快来重构这段代码吧!</a:t>
            </a:r>
            <a:endParaRPr sz="1800"/>
          </a:p>
        </p:txBody>
      </p:sp>
      <p:sp>
        <p:nvSpPr>
          <p:cNvPr id="359" name="Google Shape;359;g1d2acbdec20_0_338"/>
          <p:cNvSpPr txBox="1"/>
          <p:nvPr/>
        </p:nvSpPr>
        <p:spPr>
          <a:xfrm>
            <a:off x="6419450" y="4693300"/>
            <a:ext cx="313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None/>
            </a:pPr>
            <a:r>
              <a:rPr b="1" lang="zh-CN" sz="1200">
                <a:solidFill>
                  <a:srgbClr val="24292F"/>
                </a:solidFill>
                <a:highlight>
                  <a:srgbClr val="FFFFFF"/>
                </a:highlight>
              </a:rPr>
              <a:t>当你感觉需要编写注释时，请先尝试重构，试着让所有注释变得多余</a:t>
            </a:r>
            <a:endParaRPr b="1" sz="1200">
              <a:solidFill>
                <a:srgbClr val="24292F"/>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d2acbdec20_0_349"/>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分类回顾</a:t>
            </a:r>
            <a:endParaRPr sz="3600">
              <a:solidFill>
                <a:srgbClr val="2E75B5"/>
              </a:solidFill>
              <a:latin typeface="Microsoft Yahei"/>
              <a:ea typeface="Microsoft Yahei"/>
              <a:cs typeface="Microsoft Yahei"/>
              <a:sym typeface="Microsoft Yahei"/>
            </a:endParaRPr>
          </a:p>
        </p:txBody>
      </p:sp>
      <p:sp>
        <p:nvSpPr>
          <p:cNvPr id="366" name="Google Shape;366;g1d2acbdec20_0_349"/>
          <p:cNvSpPr txBox="1"/>
          <p:nvPr/>
        </p:nvSpPr>
        <p:spPr>
          <a:xfrm>
            <a:off x="5391844" y="345622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全局数据</a:t>
            </a:r>
            <a:endParaRPr/>
          </a:p>
        </p:txBody>
      </p:sp>
      <p:sp>
        <p:nvSpPr>
          <p:cNvPr id="367" name="Google Shape;367;g1d2acbdec20_0_349"/>
          <p:cNvSpPr txBox="1"/>
          <p:nvPr/>
        </p:nvSpPr>
        <p:spPr>
          <a:xfrm>
            <a:off x="5410444" y="283732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神秘命名</a:t>
            </a:r>
            <a:endParaRPr/>
          </a:p>
        </p:txBody>
      </p:sp>
      <p:sp>
        <p:nvSpPr>
          <p:cNvPr id="368" name="Google Shape;368;g1d2acbdec20_0_349"/>
          <p:cNvSpPr txBox="1"/>
          <p:nvPr/>
        </p:nvSpPr>
        <p:spPr>
          <a:xfrm>
            <a:off x="5242744" y="5234484"/>
            <a:ext cx="12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重复的switch</a:t>
            </a:r>
            <a:endParaRPr/>
          </a:p>
        </p:txBody>
      </p:sp>
      <p:sp>
        <p:nvSpPr>
          <p:cNvPr id="369" name="Google Shape;369;g1d2acbdec20_0_349"/>
          <p:cNvSpPr txBox="1"/>
          <p:nvPr/>
        </p:nvSpPr>
        <p:spPr>
          <a:xfrm>
            <a:off x="7594850" y="4042394"/>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纯数据类</a:t>
            </a:r>
            <a:endParaRPr/>
          </a:p>
        </p:txBody>
      </p:sp>
      <p:sp>
        <p:nvSpPr>
          <p:cNvPr id="370" name="Google Shape;370;g1d2acbdec20_0_349"/>
          <p:cNvSpPr txBox="1"/>
          <p:nvPr/>
        </p:nvSpPr>
        <p:spPr>
          <a:xfrm>
            <a:off x="5303344" y="4578297"/>
            <a:ext cx="11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霰弹式修改</a:t>
            </a:r>
            <a:endParaRPr/>
          </a:p>
        </p:txBody>
      </p:sp>
      <p:sp>
        <p:nvSpPr>
          <p:cNvPr id="371" name="Google Shape;371;g1d2acbdec20_0_349"/>
          <p:cNvSpPr txBox="1"/>
          <p:nvPr/>
        </p:nvSpPr>
        <p:spPr>
          <a:xfrm>
            <a:off x="7790450" y="3456219"/>
            <a:ext cx="5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注释</a:t>
            </a:r>
            <a:endParaRPr/>
          </a:p>
        </p:txBody>
      </p:sp>
      <p:sp>
        <p:nvSpPr>
          <p:cNvPr id="372" name="Google Shape;372;g1d2acbdec20_0_349"/>
          <p:cNvSpPr txBox="1"/>
          <p:nvPr/>
        </p:nvSpPr>
        <p:spPr>
          <a:xfrm>
            <a:off x="7506350" y="4694031"/>
            <a:ext cx="11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冗赘的元素</a:t>
            </a:r>
            <a:endParaRPr/>
          </a:p>
        </p:txBody>
      </p:sp>
      <p:sp>
        <p:nvSpPr>
          <p:cNvPr id="373" name="Google Shape;373;g1d2acbdec20_0_349"/>
          <p:cNvSpPr txBox="1"/>
          <p:nvPr/>
        </p:nvSpPr>
        <p:spPr>
          <a:xfrm>
            <a:off x="7594850" y="2837313"/>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重复代码</a:t>
            </a:r>
            <a:endParaRPr/>
          </a:p>
        </p:txBody>
      </p:sp>
      <p:sp>
        <p:nvSpPr>
          <p:cNvPr id="374" name="Google Shape;374;g1d2acbdec20_0_349"/>
          <p:cNvSpPr txBox="1"/>
          <p:nvPr/>
        </p:nvSpPr>
        <p:spPr>
          <a:xfrm>
            <a:off x="3231925" y="5234463"/>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异曲同工的类</a:t>
            </a:r>
            <a:endParaRPr/>
          </a:p>
        </p:txBody>
      </p:sp>
      <p:sp>
        <p:nvSpPr>
          <p:cNvPr id="375" name="Google Shape;375;g1d2acbdec20_0_349"/>
          <p:cNvSpPr txBox="1"/>
          <p:nvPr/>
        </p:nvSpPr>
        <p:spPr>
          <a:xfrm>
            <a:off x="3231925" y="4578328"/>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被拒绝的遗赠</a:t>
            </a:r>
            <a:endParaRPr/>
          </a:p>
        </p:txBody>
      </p:sp>
      <p:sp>
        <p:nvSpPr>
          <p:cNvPr id="376" name="Google Shape;376;g1d2acbdec20_0_349"/>
          <p:cNvSpPr txBox="1"/>
          <p:nvPr/>
        </p:nvSpPr>
        <p:spPr>
          <a:xfrm>
            <a:off x="9634425" y="2837316"/>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过长的消息链</a:t>
            </a:r>
            <a:endParaRPr/>
          </a:p>
        </p:txBody>
      </p:sp>
      <p:sp>
        <p:nvSpPr>
          <p:cNvPr id="377" name="Google Shape;377;g1d2acbdec20_0_349"/>
          <p:cNvSpPr txBox="1"/>
          <p:nvPr/>
        </p:nvSpPr>
        <p:spPr>
          <a:xfrm>
            <a:off x="5303344" y="4017269"/>
            <a:ext cx="11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发散式变化</a:t>
            </a:r>
            <a:endParaRPr/>
          </a:p>
        </p:txBody>
      </p:sp>
      <p:sp>
        <p:nvSpPr>
          <p:cNvPr id="378" name="Google Shape;378;g1d2acbdec20_0_349"/>
          <p:cNvSpPr txBox="1"/>
          <p:nvPr/>
        </p:nvSpPr>
        <p:spPr>
          <a:xfrm>
            <a:off x="7681250" y="2218431"/>
            <a:ext cx="7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死代码</a:t>
            </a:r>
            <a:endParaRPr>
              <a:solidFill>
                <a:schemeClr val="dk1"/>
              </a:solidFill>
            </a:endParaRPr>
          </a:p>
        </p:txBody>
      </p:sp>
      <p:sp>
        <p:nvSpPr>
          <p:cNvPr id="379" name="Google Shape;379;g1d2acbdec20_0_349"/>
          <p:cNvSpPr txBox="1"/>
          <p:nvPr/>
        </p:nvSpPr>
        <p:spPr>
          <a:xfrm>
            <a:off x="7239650" y="5247438"/>
            <a:ext cx="16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夸夸其谈的通用性</a:t>
            </a:r>
            <a:endParaRPr/>
          </a:p>
        </p:txBody>
      </p:sp>
      <p:sp>
        <p:nvSpPr>
          <p:cNvPr id="380" name="Google Shape;380;g1d2acbdec20_0_349"/>
          <p:cNvSpPr txBox="1"/>
          <p:nvPr/>
        </p:nvSpPr>
        <p:spPr>
          <a:xfrm>
            <a:off x="9820725" y="469402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依恋情结</a:t>
            </a:r>
            <a:endParaRPr/>
          </a:p>
        </p:txBody>
      </p:sp>
      <p:sp>
        <p:nvSpPr>
          <p:cNvPr id="381" name="Google Shape;381;g1d2acbdec20_0_349"/>
          <p:cNvSpPr txBox="1"/>
          <p:nvPr/>
        </p:nvSpPr>
        <p:spPr>
          <a:xfrm>
            <a:off x="9907125" y="3456213"/>
            <a:ext cx="7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中间人</a:t>
            </a:r>
            <a:endParaRPr/>
          </a:p>
        </p:txBody>
      </p:sp>
      <p:sp>
        <p:nvSpPr>
          <p:cNvPr id="382" name="Google Shape;382;g1d2acbdec20_0_349"/>
          <p:cNvSpPr txBox="1"/>
          <p:nvPr/>
        </p:nvSpPr>
        <p:spPr>
          <a:xfrm>
            <a:off x="9820725" y="5247438"/>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内幕交易</a:t>
            </a:r>
            <a:endParaRPr/>
          </a:p>
        </p:txBody>
      </p:sp>
      <p:sp>
        <p:nvSpPr>
          <p:cNvPr id="383" name="Google Shape;383;g1d2acbdec20_0_349"/>
          <p:cNvSpPr txBox="1"/>
          <p:nvPr/>
        </p:nvSpPr>
        <p:spPr>
          <a:xfrm>
            <a:off x="9820725" y="407512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可变数据</a:t>
            </a:r>
            <a:endParaRPr>
              <a:solidFill>
                <a:schemeClr val="dk1"/>
              </a:solidFill>
            </a:endParaRPr>
          </a:p>
        </p:txBody>
      </p:sp>
      <p:sp>
        <p:nvSpPr>
          <p:cNvPr id="384" name="Google Shape;384;g1d2acbdec20_0_349"/>
          <p:cNvSpPr txBox="1"/>
          <p:nvPr/>
        </p:nvSpPr>
        <p:spPr>
          <a:xfrm>
            <a:off x="5303344" y="5800850"/>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难以修改</a:t>
            </a:r>
            <a:endParaRPr b="1" sz="1800"/>
          </a:p>
        </p:txBody>
      </p:sp>
      <p:sp>
        <p:nvSpPr>
          <p:cNvPr id="385" name="Google Shape;385;g1d2acbdec20_0_349"/>
          <p:cNvSpPr txBox="1"/>
          <p:nvPr/>
        </p:nvSpPr>
        <p:spPr>
          <a:xfrm>
            <a:off x="9732225" y="5800850"/>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增加耦合</a:t>
            </a:r>
            <a:endParaRPr b="1" sz="1800"/>
          </a:p>
        </p:txBody>
      </p:sp>
      <p:sp>
        <p:nvSpPr>
          <p:cNvPr id="386" name="Google Shape;386;g1d2acbdec20_0_349"/>
          <p:cNvSpPr txBox="1"/>
          <p:nvPr/>
        </p:nvSpPr>
        <p:spPr>
          <a:xfrm>
            <a:off x="7506350" y="5800850"/>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并非必要</a:t>
            </a:r>
            <a:endParaRPr b="1" sz="1800"/>
          </a:p>
        </p:txBody>
      </p:sp>
      <p:sp>
        <p:nvSpPr>
          <p:cNvPr id="387" name="Google Shape;387;g1d2acbdec20_0_349"/>
          <p:cNvSpPr txBox="1"/>
          <p:nvPr/>
        </p:nvSpPr>
        <p:spPr>
          <a:xfrm>
            <a:off x="1281150" y="2218413"/>
            <a:ext cx="11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过长的函数</a:t>
            </a:r>
            <a:endParaRPr/>
          </a:p>
        </p:txBody>
      </p:sp>
      <p:sp>
        <p:nvSpPr>
          <p:cNvPr id="388" name="Google Shape;388;g1d2acbdec20_0_349"/>
          <p:cNvSpPr txBox="1"/>
          <p:nvPr/>
        </p:nvSpPr>
        <p:spPr>
          <a:xfrm>
            <a:off x="1092000" y="2804725"/>
            <a:ext cx="14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过长的参数列表</a:t>
            </a:r>
            <a:endParaRPr/>
          </a:p>
        </p:txBody>
      </p:sp>
      <p:sp>
        <p:nvSpPr>
          <p:cNvPr id="389" name="Google Shape;389;g1d2acbdec20_0_349"/>
          <p:cNvSpPr txBox="1"/>
          <p:nvPr/>
        </p:nvSpPr>
        <p:spPr>
          <a:xfrm>
            <a:off x="1369650" y="345622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过大的类</a:t>
            </a:r>
            <a:endParaRPr/>
          </a:p>
        </p:txBody>
      </p:sp>
      <p:sp>
        <p:nvSpPr>
          <p:cNvPr id="390" name="Google Shape;390;g1d2acbdec20_0_349"/>
          <p:cNvSpPr txBox="1"/>
          <p:nvPr/>
        </p:nvSpPr>
        <p:spPr>
          <a:xfrm>
            <a:off x="1369650" y="4075119"/>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数据泥团</a:t>
            </a:r>
            <a:endParaRPr/>
          </a:p>
        </p:txBody>
      </p:sp>
      <p:sp>
        <p:nvSpPr>
          <p:cNvPr id="391" name="Google Shape;391;g1d2acbdec20_0_349"/>
          <p:cNvSpPr txBox="1"/>
          <p:nvPr/>
        </p:nvSpPr>
        <p:spPr>
          <a:xfrm>
            <a:off x="1183350" y="4578294"/>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基本类型偏执</a:t>
            </a:r>
            <a:endParaRPr/>
          </a:p>
        </p:txBody>
      </p:sp>
      <p:sp>
        <p:nvSpPr>
          <p:cNvPr id="392" name="Google Shape;392;g1d2acbdec20_0_349"/>
          <p:cNvSpPr txBox="1"/>
          <p:nvPr/>
        </p:nvSpPr>
        <p:spPr>
          <a:xfrm>
            <a:off x="1369650" y="5234463"/>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循环语句</a:t>
            </a:r>
            <a:endParaRPr/>
          </a:p>
        </p:txBody>
      </p:sp>
      <p:sp>
        <p:nvSpPr>
          <p:cNvPr id="393" name="Google Shape;393;g1d2acbdec20_0_349"/>
          <p:cNvSpPr txBox="1"/>
          <p:nvPr/>
        </p:nvSpPr>
        <p:spPr>
          <a:xfrm>
            <a:off x="1281150" y="5800850"/>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代码膨胀</a:t>
            </a:r>
            <a:endParaRPr b="1" sz="1800"/>
          </a:p>
        </p:txBody>
      </p:sp>
      <p:sp>
        <p:nvSpPr>
          <p:cNvPr id="394" name="Google Shape;394;g1d2acbdec20_0_349"/>
          <p:cNvSpPr txBox="1"/>
          <p:nvPr/>
        </p:nvSpPr>
        <p:spPr>
          <a:xfrm>
            <a:off x="3329725" y="5800850"/>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滥用OO</a:t>
            </a:r>
            <a:endParaRPr b="1" sz="1800"/>
          </a:p>
        </p:txBody>
      </p:sp>
      <p:sp>
        <p:nvSpPr>
          <p:cNvPr id="395" name="Google Shape;395;g1d2acbdec20_0_349"/>
          <p:cNvSpPr txBox="1"/>
          <p:nvPr/>
        </p:nvSpPr>
        <p:spPr>
          <a:xfrm>
            <a:off x="3418225" y="4042406"/>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临时字段</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d2acbdec20_0_401"/>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坏味道与重构</a:t>
            </a:r>
            <a:endParaRPr sz="3600">
              <a:solidFill>
                <a:srgbClr val="2E75B5"/>
              </a:solidFill>
              <a:latin typeface="Microsoft Yahei"/>
              <a:ea typeface="Microsoft Yahei"/>
              <a:cs typeface="Microsoft Yahei"/>
              <a:sym typeface="Microsoft Yahei"/>
            </a:endParaRPr>
          </a:p>
        </p:txBody>
      </p:sp>
      <p:sp>
        <p:nvSpPr>
          <p:cNvPr id="402" name="Google Shape;402;g1d2acbdec20_0_401"/>
          <p:cNvSpPr txBox="1"/>
          <p:nvPr/>
        </p:nvSpPr>
        <p:spPr>
          <a:xfrm>
            <a:off x="755475" y="2299675"/>
            <a:ext cx="36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600"/>
              <a:t>我们只会告诉你一些迹象,它会指出“这里有一个可以用重构解决的问题”。</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zh-CN" sz="1600"/>
              <a:t>你必须培养自己的判断力,学会判断一个类内有多少实例变量算是太大、一个函数内有多少行代码才算太长。</a:t>
            </a:r>
            <a:endParaRPr sz="1600"/>
          </a:p>
        </p:txBody>
      </p:sp>
      <p:sp>
        <p:nvSpPr>
          <p:cNvPr id="403" name="Google Shape;403;g1d2acbdec20_0_401"/>
          <p:cNvSpPr txBox="1"/>
          <p:nvPr/>
        </p:nvSpPr>
        <p:spPr>
          <a:xfrm>
            <a:off x="1452975" y="4168725"/>
            <a:ext cx="29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——《重构:改善既有代码的设计》</a:t>
            </a:r>
            <a:endParaRPr/>
          </a:p>
        </p:txBody>
      </p:sp>
      <p:sp>
        <p:nvSpPr>
          <p:cNvPr id="404" name="Google Shape;404;g1d2acbdec20_0_401"/>
          <p:cNvSpPr txBox="1"/>
          <p:nvPr/>
        </p:nvSpPr>
        <p:spPr>
          <a:xfrm>
            <a:off x="7044350" y="2260125"/>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600"/>
              <a:t>只要看到代码需要改善,就改善它。但是,如果你的经理要求你完成某项功能,以备明天进行演示之用,那么当然应该先完成这项功能,以后再进行重构。</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zh-CN" sz="1600"/>
              <a:t>持续重构能够很好地满足业务需求,但是重构实践必须和谐地适应业务上的轻重缓急。</a:t>
            </a:r>
            <a:endParaRPr sz="1600"/>
          </a:p>
        </p:txBody>
      </p:sp>
      <p:sp>
        <p:nvSpPr>
          <p:cNvPr id="405" name="Google Shape;405;g1d2acbdec20_0_401"/>
          <p:cNvSpPr txBox="1"/>
          <p:nvPr/>
        </p:nvSpPr>
        <p:spPr>
          <a:xfrm>
            <a:off x="8217950" y="4780100"/>
            <a:ext cx="18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——《重构与模式》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1355090" y="2249805"/>
            <a:ext cx="5205730" cy="17532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rgbClr val="2E75B5"/>
                </a:solidFill>
                <a:latin typeface="Calibri"/>
                <a:ea typeface="Calibri"/>
                <a:cs typeface="Calibri"/>
                <a:sym typeface="Calibri"/>
              </a:rPr>
              <a:t>➔</a:t>
            </a:r>
            <a:r>
              <a:rPr lang="zh-CN" sz="1800">
                <a:solidFill>
                  <a:schemeClr val="dk1"/>
                </a:solidFill>
                <a:latin typeface="Calibri"/>
                <a:ea typeface="Calibri"/>
                <a:cs typeface="Calibri"/>
                <a:sym typeface="Calibri"/>
              </a:rPr>
              <a:t> </a:t>
            </a:r>
            <a:r>
              <a:rPr lang="zh-CN" sz="2400">
                <a:solidFill>
                  <a:schemeClr val="dk1"/>
                </a:solidFill>
                <a:latin typeface="Microsoft Yahei"/>
                <a:ea typeface="Microsoft Yahei"/>
                <a:cs typeface="Microsoft Yahei"/>
                <a:sym typeface="Microsoft Yahei"/>
              </a:rPr>
              <a:t>定性地描述什么样的代码需要改善</a:t>
            </a:r>
            <a:endParaRPr sz="24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zh-CN" sz="1800">
                <a:solidFill>
                  <a:srgbClr val="2E75B5"/>
                </a:solidFill>
                <a:latin typeface="Calibri"/>
                <a:ea typeface="Calibri"/>
                <a:cs typeface="Calibri"/>
                <a:sym typeface="Calibri"/>
              </a:rPr>
              <a:t>➔</a:t>
            </a:r>
            <a:r>
              <a:rPr lang="zh-CN" sz="1800">
                <a:solidFill>
                  <a:schemeClr val="dk1"/>
                </a:solidFill>
                <a:latin typeface="Calibri"/>
                <a:ea typeface="Calibri"/>
                <a:cs typeface="Calibri"/>
                <a:sym typeface="Calibri"/>
              </a:rPr>
              <a:t> </a:t>
            </a:r>
            <a:r>
              <a:rPr lang="zh-CN" sz="2400">
                <a:solidFill>
                  <a:schemeClr val="dk1"/>
                </a:solidFill>
                <a:latin typeface="Microsoft Yahei"/>
                <a:ea typeface="Microsoft Yahei"/>
                <a:cs typeface="Microsoft Yahei"/>
                <a:sym typeface="Microsoft Yahei"/>
              </a:rPr>
              <a:t>统一语言</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zh-CN" sz="1800">
                <a:solidFill>
                  <a:srgbClr val="2E75B5"/>
                </a:solidFill>
                <a:latin typeface="Calibri"/>
                <a:ea typeface="Calibri"/>
                <a:cs typeface="Calibri"/>
                <a:sym typeface="Calibri"/>
              </a:rPr>
              <a:t>➔</a:t>
            </a:r>
            <a:r>
              <a:rPr lang="zh-CN" sz="1800">
                <a:solidFill>
                  <a:schemeClr val="dk1"/>
                </a:solidFill>
                <a:latin typeface="Calibri"/>
                <a:ea typeface="Calibri"/>
                <a:cs typeface="Calibri"/>
                <a:sym typeface="Calibri"/>
              </a:rPr>
              <a:t> </a:t>
            </a:r>
            <a:r>
              <a:rPr lang="zh-CN" sz="2400">
                <a:solidFill>
                  <a:schemeClr val="dk1"/>
                </a:solidFill>
                <a:latin typeface="Microsoft Yahei"/>
                <a:ea typeface="Microsoft Yahei"/>
                <a:cs typeface="Microsoft Yahei"/>
                <a:sym typeface="Microsoft Yahei"/>
              </a:rPr>
              <a:t>培养代码审美</a:t>
            </a:r>
            <a:endParaRPr sz="2400">
              <a:solidFill>
                <a:schemeClr val="dk1"/>
              </a:solidFill>
              <a:latin typeface="Microsoft Yahei"/>
              <a:ea typeface="Microsoft Yahei"/>
              <a:cs typeface="Microsoft Yahei"/>
              <a:sym typeface="Microsoft Yahei"/>
            </a:endParaRPr>
          </a:p>
        </p:txBody>
      </p:sp>
      <p:sp>
        <p:nvSpPr>
          <p:cNvPr id="110" name="Google Shape;110;p4"/>
          <p:cNvSpPr txBox="1"/>
          <p:nvPr/>
        </p:nvSpPr>
        <p:spPr>
          <a:xfrm>
            <a:off x="854075" y="784860"/>
            <a:ext cx="4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特征总结帮助我们</a:t>
            </a:r>
            <a:endParaRPr sz="3600">
              <a:solidFill>
                <a:srgbClr val="2E75B5"/>
              </a:solidFill>
              <a:latin typeface="Microsoft Yahei"/>
              <a:ea typeface="Microsoft Yahei"/>
              <a:cs typeface="Microsoft Yahei"/>
              <a:sym typeface="Microsoft Ya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坏味道的分类</a:t>
            </a:r>
            <a:endParaRPr sz="3600">
              <a:solidFill>
                <a:srgbClr val="2E75B5"/>
              </a:solidFill>
              <a:latin typeface="Microsoft Yahei"/>
              <a:ea typeface="Microsoft Yahei"/>
              <a:cs typeface="Microsoft Yahei"/>
              <a:sym typeface="Microsoft Yahei"/>
            </a:endParaRPr>
          </a:p>
        </p:txBody>
      </p:sp>
      <p:pic>
        <p:nvPicPr>
          <p:cNvPr id="116" name="Google Shape;116;p5"/>
          <p:cNvPicPr preferRelativeResize="0"/>
          <p:nvPr/>
        </p:nvPicPr>
        <p:blipFill rotWithShape="1">
          <a:blip r:embed="rId3">
            <a:alphaModFix/>
          </a:blip>
          <a:srcRect b="0" l="0" r="0" t="0"/>
          <a:stretch/>
        </p:blipFill>
        <p:spPr>
          <a:xfrm>
            <a:off x="1288415" y="2147570"/>
            <a:ext cx="1524000" cy="2667000"/>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3222625" y="2147570"/>
            <a:ext cx="1524000" cy="2667000"/>
          </a:xfrm>
          <a:prstGeom prst="rect">
            <a:avLst/>
          </a:prstGeom>
          <a:noFill/>
          <a:ln>
            <a:noFill/>
          </a:ln>
        </p:spPr>
      </p:pic>
      <p:pic>
        <p:nvPicPr>
          <p:cNvPr id="118" name="Google Shape;118;p5"/>
          <p:cNvPicPr preferRelativeResize="0"/>
          <p:nvPr/>
        </p:nvPicPr>
        <p:blipFill rotWithShape="1">
          <a:blip r:embed="rId5">
            <a:alphaModFix/>
          </a:blip>
          <a:srcRect b="0" l="0" r="0" t="0"/>
          <a:stretch/>
        </p:blipFill>
        <p:spPr>
          <a:xfrm>
            <a:off x="5156835" y="2147570"/>
            <a:ext cx="1524000" cy="2667000"/>
          </a:xfrm>
          <a:prstGeom prst="rect">
            <a:avLst/>
          </a:prstGeom>
          <a:noFill/>
          <a:ln>
            <a:noFill/>
          </a:ln>
        </p:spPr>
      </p:pic>
      <p:pic>
        <p:nvPicPr>
          <p:cNvPr id="119" name="Google Shape;119;p5"/>
          <p:cNvPicPr preferRelativeResize="0"/>
          <p:nvPr/>
        </p:nvPicPr>
        <p:blipFill rotWithShape="1">
          <a:blip r:embed="rId6">
            <a:alphaModFix/>
          </a:blip>
          <a:srcRect b="0" l="0" r="0" t="0"/>
          <a:stretch/>
        </p:blipFill>
        <p:spPr>
          <a:xfrm>
            <a:off x="7091045" y="2147570"/>
            <a:ext cx="1524000" cy="2667000"/>
          </a:xfrm>
          <a:prstGeom prst="rect">
            <a:avLst/>
          </a:prstGeom>
          <a:noFill/>
          <a:ln>
            <a:noFill/>
          </a:ln>
        </p:spPr>
      </p:pic>
      <p:pic>
        <p:nvPicPr>
          <p:cNvPr id="120" name="Google Shape;120;p5"/>
          <p:cNvPicPr preferRelativeResize="0"/>
          <p:nvPr/>
        </p:nvPicPr>
        <p:blipFill rotWithShape="1">
          <a:blip r:embed="rId7">
            <a:alphaModFix/>
          </a:blip>
          <a:srcRect b="0" l="0" r="0" t="0"/>
          <a:stretch/>
        </p:blipFill>
        <p:spPr>
          <a:xfrm>
            <a:off x="9025255" y="2147570"/>
            <a:ext cx="1524000" cy="2667000"/>
          </a:xfrm>
          <a:prstGeom prst="rect">
            <a:avLst/>
          </a:prstGeom>
          <a:noFill/>
          <a:ln>
            <a:noFill/>
          </a:ln>
        </p:spPr>
      </p:pic>
      <p:sp>
        <p:nvSpPr>
          <p:cNvPr id="121" name="Google Shape;121;p5"/>
          <p:cNvSpPr txBox="1"/>
          <p:nvPr/>
        </p:nvSpPr>
        <p:spPr>
          <a:xfrm>
            <a:off x="1462405" y="5109845"/>
            <a:ext cx="11760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代码膨胀</a:t>
            </a:r>
            <a:endParaRPr sz="1800">
              <a:solidFill>
                <a:schemeClr val="dk1"/>
              </a:solidFill>
              <a:latin typeface="Microsoft Yahei"/>
              <a:ea typeface="Microsoft Yahei"/>
              <a:cs typeface="Microsoft Yahei"/>
              <a:sym typeface="Microsoft Yahei"/>
            </a:endParaRPr>
          </a:p>
        </p:txBody>
      </p:sp>
      <p:sp>
        <p:nvSpPr>
          <p:cNvPr id="122" name="Google Shape;122;p5"/>
          <p:cNvSpPr txBox="1"/>
          <p:nvPr/>
        </p:nvSpPr>
        <p:spPr>
          <a:xfrm>
            <a:off x="3397250" y="5111115"/>
            <a:ext cx="117538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滥用OO</a:t>
            </a:r>
            <a:endParaRPr sz="1800">
              <a:solidFill>
                <a:schemeClr val="dk1"/>
              </a:solidFill>
              <a:latin typeface="Microsoft Yahei"/>
              <a:ea typeface="Microsoft Yahei"/>
              <a:cs typeface="Microsoft Yahei"/>
              <a:sym typeface="Microsoft Yahei"/>
            </a:endParaRPr>
          </a:p>
        </p:txBody>
      </p:sp>
      <p:sp>
        <p:nvSpPr>
          <p:cNvPr id="123" name="Google Shape;123;p5"/>
          <p:cNvSpPr txBox="1"/>
          <p:nvPr/>
        </p:nvSpPr>
        <p:spPr>
          <a:xfrm>
            <a:off x="5331460" y="5112385"/>
            <a:ext cx="117538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难以修改</a:t>
            </a:r>
            <a:endParaRPr sz="1800">
              <a:solidFill>
                <a:schemeClr val="dk1"/>
              </a:solidFill>
              <a:latin typeface="Microsoft Yahei"/>
              <a:ea typeface="Microsoft Yahei"/>
              <a:cs typeface="Microsoft Yahei"/>
              <a:sym typeface="Microsoft Yahei"/>
            </a:endParaRPr>
          </a:p>
        </p:txBody>
      </p:sp>
      <p:sp>
        <p:nvSpPr>
          <p:cNvPr id="124" name="Google Shape;124;p5"/>
          <p:cNvSpPr txBox="1"/>
          <p:nvPr/>
        </p:nvSpPr>
        <p:spPr>
          <a:xfrm>
            <a:off x="7265670" y="5113655"/>
            <a:ext cx="117538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并非必要</a:t>
            </a:r>
            <a:endParaRPr sz="1800">
              <a:solidFill>
                <a:schemeClr val="dk1"/>
              </a:solidFill>
              <a:latin typeface="Microsoft Yahei"/>
              <a:ea typeface="Microsoft Yahei"/>
              <a:cs typeface="Microsoft Yahei"/>
              <a:sym typeface="Microsoft Yahei"/>
            </a:endParaRPr>
          </a:p>
        </p:txBody>
      </p:sp>
      <p:sp>
        <p:nvSpPr>
          <p:cNvPr id="125" name="Google Shape;125;p5"/>
          <p:cNvSpPr txBox="1"/>
          <p:nvPr/>
        </p:nvSpPr>
        <p:spPr>
          <a:xfrm>
            <a:off x="9199880" y="5114925"/>
            <a:ext cx="117538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增加耦合</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代码膨胀</a:t>
            </a:r>
            <a:endParaRPr sz="3600">
              <a:solidFill>
                <a:srgbClr val="2E75B5"/>
              </a:solidFill>
              <a:latin typeface="Microsoft Yahei"/>
              <a:ea typeface="Microsoft Yahei"/>
              <a:cs typeface="Microsoft Yahei"/>
              <a:sym typeface="Microsoft Yahei"/>
            </a:endParaRPr>
          </a:p>
        </p:txBody>
      </p:sp>
      <p:pic>
        <p:nvPicPr>
          <p:cNvPr id="131" name="Google Shape;131;p6"/>
          <p:cNvPicPr preferRelativeResize="0"/>
          <p:nvPr/>
        </p:nvPicPr>
        <p:blipFill rotWithShape="1">
          <a:blip r:embed="rId3">
            <a:alphaModFix/>
          </a:blip>
          <a:srcRect b="0" l="0" r="0" t="0"/>
          <a:stretch/>
        </p:blipFill>
        <p:spPr>
          <a:xfrm>
            <a:off x="1871345" y="2095500"/>
            <a:ext cx="1524000" cy="2667000"/>
          </a:xfrm>
          <a:prstGeom prst="rect">
            <a:avLst/>
          </a:prstGeom>
          <a:noFill/>
          <a:ln>
            <a:noFill/>
          </a:ln>
        </p:spPr>
      </p:pic>
      <p:sp>
        <p:nvSpPr>
          <p:cNvPr id="132" name="Google Shape;132;p6"/>
          <p:cNvSpPr txBox="1"/>
          <p:nvPr/>
        </p:nvSpPr>
        <p:spPr>
          <a:xfrm>
            <a:off x="5104765" y="2389505"/>
            <a:ext cx="13258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过长的函数</a:t>
            </a:r>
            <a:endParaRPr sz="1800">
              <a:solidFill>
                <a:schemeClr val="dk1"/>
              </a:solidFill>
              <a:latin typeface="Microsoft Yahei"/>
              <a:ea typeface="Microsoft Yahei"/>
              <a:cs typeface="Microsoft Yahei"/>
              <a:sym typeface="Microsoft Yahei"/>
            </a:endParaRPr>
          </a:p>
        </p:txBody>
      </p:sp>
      <p:sp>
        <p:nvSpPr>
          <p:cNvPr id="133" name="Google Shape;133;p6"/>
          <p:cNvSpPr txBox="1"/>
          <p:nvPr/>
        </p:nvSpPr>
        <p:spPr>
          <a:xfrm>
            <a:off x="8279130" y="238950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数据泥团</a:t>
            </a:r>
            <a:endParaRPr sz="1800">
              <a:solidFill>
                <a:schemeClr val="dk1"/>
              </a:solidFill>
              <a:latin typeface="Microsoft Yahei"/>
              <a:ea typeface="Microsoft Yahei"/>
              <a:cs typeface="Microsoft Yahei"/>
              <a:sym typeface="Microsoft Yahei"/>
            </a:endParaRPr>
          </a:p>
        </p:txBody>
      </p:sp>
      <p:sp>
        <p:nvSpPr>
          <p:cNvPr id="134" name="Google Shape;134;p6"/>
          <p:cNvSpPr txBox="1"/>
          <p:nvPr/>
        </p:nvSpPr>
        <p:spPr>
          <a:xfrm>
            <a:off x="4876165" y="3114040"/>
            <a:ext cx="17830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过长的参数列表</a:t>
            </a:r>
            <a:endParaRPr sz="1800">
              <a:solidFill>
                <a:schemeClr val="dk1"/>
              </a:solidFill>
              <a:latin typeface="Microsoft Yahei"/>
              <a:ea typeface="Microsoft Yahei"/>
              <a:cs typeface="Microsoft Yahei"/>
              <a:sym typeface="Microsoft Yahei"/>
            </a:endParaRPr>
          </a:p>
        </p:txBody>
      </p:sp>
      <p:sp>
        <p:nvSpPr>
          <p:cNvPr id="135" name="Google Shape;135;p6"/>
          <p:cNvSpPr txBox="1"/>
          <p:nvPr/>
        </p:nvSpPr>
        <p:spPr>
          <a:xfrm>
            <a:off x="8050530" y="3114040"/>
            <a:ext cx="15544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基本类型偏执</a:t>
            </a:r>
            <a:endParaRPr sz="1800">
              <a:solidFill>
                <a:schemeClr val="dk1"/>
              </a:solidFill>
              <a:latin typeface="Microsoft Yahei"/>
              <a:ea typeface="Microsoft Yahei"/>
              <a:cs typeface="Microsoft Yahei"/>
              <a:sym typeface="Microsoft Yahei"/>
            </a:endParaRPr>
          </a:p>
        </p:txBody>
      </p:sp>
      <p:sp>
        <p:nvSpPr>
          <p:cNvPr id="136" name="Google Shape;136;p6"/>
          <p:cNvSpPr txBox="1"/>
          <p:nvPr/>
        </p:nvSpPr>
        <p:spPr>
          <a:xfrm>
            <a:off x="5219065" y="383857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过大的类</a:t>
            </a:r>
            <a:endParaRPr sz="1800">
              <a:solidFill>
                <a:schemeClr val="dk1"/>
              </a:solidFill>
              <a:latin typeface="Microsoft Yahei"/>
              <a:ea typeface="Microsoft Yahei"/>
              <a:cs typeface="Microsoft Yahei"/>
              <a:sym typeface="Microsoft Yahei"/>
            </a:endParaRPr>
          </a:p>
        </p:txBody>
      </p:sp>
      <p:sp>
        <p:nvSpPr>
          <p:cNvPr id="137" name="Google Shape;137;p6"/>
          <p:cNvSpPr txBox="1"/>
          <p:nvPr/>
        </p:nvSpPr>
        <p:spPr>
          <a:xfrm>
            <a:off x="8279130" y="383857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循环语句</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滥用OO</a:t>
            </a:r>
            <a:endParaRPr sz="3600">
              <a:solidFill>
                <a:srgbClr val="2E75B5"/>
              </a:solidFill>
              <a:latin typeface="Microsoft Yahei"/>
              <a:ea typeface="Microsoft Yahei"/>
              <a:cs typeface="Microsoft Yahei"/>
              <a:sym typeface="Microsoft Yahei"/>
            </a:endParaRPr>
          </a:p>
        </p:txBody>
      </p:sp>
      <p:pic>
        <p:nvPicPr>
          <p:cNvPr id="143" name="Google Shape;143;p7"/>
          <p:cNvPicPr preferRelativeResize="0"/>
          <p:nvPr/>
        </p:nvPicPr>
        <p:blipFill rotWithShape="1">
          <a:blip r:embed="rId3">
            <a:alphaModFix/>
          </a:blip>
          <a:srcRect b="0" l="0" r="0" t="0"/>
          <a:stretch/>
        </p:blipFill>
        <p:spPr>
          <a:xfrm>
            <a:off x="2205990" y="1956435"/>
            <a:ext cx="1524000" cy="2667000"/>
          </a:xfrm>
          <a:prstGeom prst="rect">
            <a:avLst/>
          </a:prstGeom>
          <a:noFill/>
          <a:ln>
            <a:noFill/>
          </a:ln>
        </p:spPr>
      </p:pic>
      <p:sp>
        <p:nvSpPr>
          <p:cNvPr id="144" name="Google Shape;144;p7"/>
          <p:cNvSpPr txBox="1"/>
          <p:nvPr/>
        </p:nvSpPr>
        <p:spPr>
          <a:xfrm>
            <a:off x="5547360" y="2373630"/>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临时字段</a:t>
            </a:r>
            <a:endParaRPr sz="1800">
              <a:solidFill>
                <a:schemeClr val="dk1"/>
              </a:solidFill>
              <a:latin typeface="Calibri"/>
              <a:ea typeface="Calibri"/>
              <a:cs typeface="Calibri"/>
              <a:sym typeface="Calibri"/>
            </a:endParaRPr>
          </a:p>
        </p:txBody>
      </p:sp>
      <p:sp>
        <p:nvSpPr>
          <p:cNvPr id="145" name="Google Shape;145;p7"/>
          <p:cNvSpPr txBox="1"/>
          <p:nvPr/>
        </p:nvSpPr>
        <p:spPr>
          <a:xfrm>
            <a:off x="5318760" y="3105785"/>
            <a:ext cx="15544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被拒绝的遗赠</a:t>
            </a:r>
            <a:endParaRPr sz="1800">
              <a:solidFill>
                <a:schemeClr val="dk1"/>
              </a:solidFill>
              <a:latin typeface="Calibri"/>
              <a:ea typeface="Calibri"/>
              <a:cs typeface="Calibri"/>
              <a:sym typeface="Calibri"/>
            </a:endParaRPr>
          </a:p>
        </p:txBody>
      </p:sp>
      <p:sp>
        <p:nvSpPr>
          <p:cNvPr id="146" name="Google Shape;146;p7"/>
          <p:cNvSpPr txBox="1"/>
          <p:nvPr/>
        </p:nvSpPr>
        <p:spPr>
          <a:xfrm>
            <a:off x="5318760" y="3837940"/>
            <a:ext cx="15544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异曲同工的类</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难以修改</a:t>
            </a:r>
            <a:endParaRPr sz="3600">
              <a:solidFill>
                <a:srgbClr val="2E75B5"/>
              </a:solidFill>
              <a:latin typeface="Microsoft Yahei"/>
              <a:ea typeface="Microsoft Yahei"/>
              <a:cs typeface="Microsoft Yahei"/>
              <a:sym typeface="Microsoft Yahei"/>
            </a:endParaRPr>
          </a:p>
        </p:txBody>
      </p:sp>
      <p:pic>
        <p:nvPicPr>
          <p:cNvPr id="152" name="Google Shape;152;p8"/>
          <p:cNvPicPr preferRelativeResize="0"/>
          <p:nvPr/>
        </p:nvPicPr>
        <p:blipFill rotWithShape="1">
          <a:blip r:embed="rId3">
            <a:alphaModFix/>
          </a:blip>
          <a:srcRect b="0" l="0" r="0" t="0"/>
          <a:stretch/>
        </p:blipFill>
        <p:spPr>
          <a:xfrm>
            <a:off x="1610360" y="2305050"/>
            <a:ext cx="1524000" cy="2667000"/>
          </a:xfrm>
          <a:prstGeom prst="rect">
            <a:avLst/>
          </a:prstGeom>
          <a:noFill/>
          <a:ln>
            <a:noFill/>
          </a:ln>
        </p:spPr>
      </p:pic>
      <p:sp>
        <p:nvSpPr>
          <p:cNvPr id="153" name="Google Shape;153;p8"/>
          <p:cNvSpPr txBox="1"/>
          <p:nvPr/>
        </p:nvSpPr>
        <p:spPr>
          <a:xfrm>
            <a:off x="5041900" y="2390140"/>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神秘命名</a:t>
            </a:r>
            <a:endParaRPr sz="1800">
              <a:solidFill>
                <a:schemeClr val="dk1"/>
              </a:solidFill>
              <a:latin typeface="Calibri"/>
              <a:ea typeface="Calibri"/>
              <a:cs typeface="Calibri"/>
              <a:sym typeface="Calibri"/>
            </a:endParaRPr>
          </a:p>
        </p:txBody>
      </p:sp>
      <p:sp>
        <p:nvSpPr>
          <p:cNvPr id="154" name="Google Shape;154;p8"/>
          <p:cNvSpPr txBox="1"/>
          <p:nvPr/>
        </p:nvSpPr>
        <p:spPr>
          <a:xfrm>
            <a:off x="7045008" y="1936750"/>
            <a:ext cx="1325880" cy="368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发散式变化</a:t>
            </a:r>
            <a:endParaRPr sz="1800">
              <a:solidFill>
                <a:schemeClr val="dk1"/>
              </a:solidFill>
              <a:latin typeface="Calibri"/>
              <a:ea typeface="Calibri"/>
              <a:cs typeface="Calibri"/>
              <a:sym typeface="Calibri"/>
            </a:endParaRPr>
          </a:p>
        </p:txBody>
      </p:sp>
      <p:sp>
        <p:nvSpPr>
          <p:cNvPr id="155" name="Google Shape;155;p8"/>
          <p:cNvSpPr txBox="1"/>
          <p:nvPr/>
        </p:nvSpPr>
        <p:spPr>
          <a:xfrm>
            <a:off x="5041900" y="336740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全局数据</a:t>
            </a:r>
            <a:endParaRPr sz="1800">
              <a:solidFill>
                <a:schemeClr val="dk1"/>
              </a:solidFill>
              <a:latin typeface="Calibri"/>
              <a:ea typeface="Calibri"/>
              <a:cs typeface="Calibri"/>
              <a:sym typeface="Calibri"/>
            </a:endParaRPr>
          </a:p>
        </p:txBody>
      </p:sp>
      <p:sp>
        <p:nvSpPr>
          <p:cNvPr id="156" name="Google Shape;156;p8"/>
          <p:cNvSpPr txBox="1"/>
          <p:nvPr/>
        </p:nvSpPr>
        <p:spPr>
          <a:xfrm>
            <a:off x="7045008" y="2891790"/>
            <a:ext cx="1325880" cy="368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霰弹式修改</a:t>
            </a:r>
            <a:endParaRPr sz="1800">
              <a:solidFill>
                <a:schemeClr val="dk1"/>
              </a:solidFill>
              <a:latin typeface="Calibri"/>
              <a:ea typeface="Calibri"/>
              <a:cs typeface="Calibri"/>
              <a:sym typeface="Calibri"/>
            </a:endParaRPr>
          </a:p>
        </p:txBody>
      </p:sp>
      <p:sp>
        <p:nvSpPr>
          <p:cNvPr id="157" name="Google Shape;157;p8"/>
          <p:cNvSpPr txBox="1"/>
          <p:nvPr/>
        </p:nvSpPr>
        <p:spPr>
          <a:xfrm>
            <a:off x="6924040" y="3846830"/>
            <a:ext cx="1567815" cy="368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重复的switch</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854075" y="784860"/>
            <a:ext cx="4022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3600">
                <a:solidFill>
                  <a:srgbClr val="2E75B5"/>
                </a:solidFill>
                <a:latin typeface="Microsoft Yahei"/>
                <a:ea typeface="Microsoft Yahei"/>
                <a:cs typeface="Microsoft Yahei"/>
                <a:sym typeface="Microsoft Yahei"/>
              </a:rPr>
              <a:t>并非必要</a:t>
            </a:r>
            <a:endParaRPr sz="3600">
              <a:solidFill>
                <a:srgbClr val="2E75B5"/>
              </a:solidFill>
              <a:latin typeface="Microsoft Yahei"/>
              <a:ea typeface="Microsoft Yahei"/>
              <a:cs typeface="Microsoft Yahei"/>
              <a:sym typeface="Microsoft Yahei"/>
            </a:endParaRPr>
          </a:p>
        </p:txBody>
      </p:sp>
      <p:pic>
        <p:nvPicPr>
          <p:cNvPr id="163" name="Google Shape;163;p9"/>
          <p:cNvPicPr preferRelativeResize="0"/>
          <p:nvPr/>
        </p:nvPicPr>
        <p:blipFill rotWithShape="1">
          <a:blip r:embed="rId3">
            <a:alphaModFix/>
          </a:blip>
          <a:srcRect b="0" l="0" r="0" t="0"/>
          <a:stretch/>
        </p:blipFill>
        <p:spPr>
          <a:xfrm>
            <a:off x="1522730" y="2270125"/>
            <a:ext cx="1524000" cy="2667000"/>
          </a:xfrm>
          <a:prstGeom prst="rect">
            <a:avLst/>
          </a:prstGeom>
          <a:noFill/>
          <a:ln>
            <a:noFill/>
          </a:ln>
        </p:spPr>
      </p:pic>
      <p:sp>
        <p:nvSpPr>
          <p:cNvPr id="164" name="Google Shape;164;p9"/>
          <p:cNvSpPr txBox="1"/>
          <p:nvPr/>
        </p:nvSpPr>
        <p:spPr>
          <a:xfrm>
            <a:off x="5661660" y="2896870"/>
            <a:ext cx="8686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死代码</a:t>
            </a:r>
            <a:endParaRPr sz="1800">
              <a:solidFill>
                <a:schemeClr val="dk1"/>
              </a:solidFill>
              <a:latin typeface="Calibri"/>
              <a:ea typeface="Calibri"/>
              <a:cs typeface="Calibri"/>
              <a:sym typeface="Calibri"/>
            </a:endParaRPr>
          </a:p>
        </p:txBody>
      </p:sp>
      <p:sp>
        <p:nvSpPr>
          <p:cNvPr id="165" name="Google Shape;165;p9"/>
          <p:cNvSpPr txBox="1"/>
          <p:nvPr/>
        </p:nvSpPr>
        <p:spPr>
          <a:xfrm>
            <a:off x="5547360" y="3480435"/>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重复代码</a:t>
            </a:r>
            <a:endParaRPr sz="1800">
              <a:solidFill>
                <a:schemeClr val="dk1"/>
              </a:solidFill>
              <a:latin typeface="Calibri"/>
              <a:ea typeface="Calibri"/>
              <a:cs typeface="Calibri"/>
              <a:sym typeface="Calibri"/>
            </a:endParaRPr>
          </a:p>
        </p:txBody>
      </p:sp>
      <p:sp>
        <p:nvSpPr>
          <p:cNvPr id="166" name="Google Shape;166;p9"/>
          <p:cNvSpPr txBox="1"/>
          <p:nvPr/>
        </p:nvSpPr>
        <p:spPr>
          <a:xfrm>
            <a:off x="5775960" y="4039235"/>
            <a:ext cx="6400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注释</a:t>
            </a:r>
            <a:endParaRPr sz="1800">
              <a:solidFill>
                <a:schemeClr val="dk1"/>
              </a:solidFill>
              <a:latin typeface="Calibri"/>
              <a:ea typeface="Calibri"/>
              <a:cs typeface="Calibri"/>
              <a:sym typeface="Calibri"/>
            </a:endParaRPr>
          </a:p>
        </p:txBody>
      </p:sp>
      <p:sp>
        <p:nvSpPr>
          <p:cNvPr id="167" name="Google Shape;167;p9"/>
          <p:cNvSpPr txBox="1"/>
          <p:nvPr/>
        </p:nvSpPr>
        <p:spPr>
          <a:xfrm>
            <a:off x="7801610" y="2907030"/>
            <a:ext cx="10972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纯数据类</a:t>
            </a:r>
            <a:endParaRPr sz="1800">
              <a:solidFill>
                <a:schemeClr val="dk1"/>
              </a:solidFill>
              <a:latin typeface="Calibri"/>
              <a:ea typeface="Calibri"/>
              <a:cs typeface="Calibri"/>
              <a:sym typeface="Calibri"/>
            </a:endParaRPr>
          </a:p>
        </p:txBody>
      </p:sp>
      <p:sp>
        <p:nvSpPr>
          <p:cNvPr id="168" name="Google Shape;168;p9"/>
          <p:cNvSpPr txBox="1"/>
          <p:nvPr/>
        </p:nvSpPr>
        <p:spPr>
          <a:xfrm>
            <a:off x="7687310" y="3480435"/>
            <a:ext cx="13258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冗赘的元素</a:t>
            </a:r>
            <a:endParaRPr sz="1800">
              <a:solidFill>
                <a:schemeClr val="dk1"/>
              </a:solidFill>
              <a:latin typeface="Calibri"/>
              <a:ea typeface="Calibri"/>
              <a:cs typeface="Calibri"/>
              <a:sym typeface="Calibri"/>
            </a:endParaRPr>
          </a:p>
        </p:txBody>
      </p:sp>
      <p:sp>
        <p:nvSpPr>
          <p:cNvPr id="169" name="Google Shape;169;p9"/>
          <p:cNvSpPr txBox="1"/>
          <p:nvPr/>
        </p:nvSpPr>
        <p:spPr>
          <a:xfrm>
            <a:off x="7344410" y="4039235"/>
            <a:ext cx="20116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Microsoft Yahei"/>
                <a:ea typeface="Microsoft Yahei"/>
                <a:cs typeface="Microsoft Yahei"/>
                <a:sym typeface="Microsoft Yahei"/>
              </a:rPr>
              <a:t>夸夸其谈的通用性</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2023-01-11T08:44:50Z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47513EC3F0DCBA5D0277BE639FDFFE2E</vt:lpwstr>
  </property>
</Properties>
</file>