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73" r:id="rId3"/>
    <p:sldId id="274" r:id="rId4"/>
    <p:sldId id="271" r:id="rId5"/>
    <p:sldId id="277" r:id="rId6"/>
    <p:sldId id="276" r:id="rId7"/>
    <p:sldId id="266" r:id="rId8"/>
    <p:sldId id="265" r:id="rId9"/>
    <p:sldId id="264" r:id="rId10"/>
    <p:sldId id="281" r:id="rId11"/>
    <p:sldId id="282" r:id="rId12"/>
    <p:sldId id="283" r:id="rId13"/>
    <p:sldId id="278" r:id="rId14"/>
    <p:sldId id="285" r:id="rId15"/>
    <p:sldId id="267" r:id="rId16"/>
    <p:sldId id="279" r:id="rId17"/>
    <p:sldId id="280" r:id="rId18"/>
  </p:sldIdLst>
  <p:sldSz cx="12192000" cy="6858000"/>
  <p:notesSz cx="7099300" cy="1023461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7E9"/>
    <a:srgbClr val="337AB7"/>
    <a:srgbClr val="4682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9" autoAdjust="0"/>
    <p:restoredTop sz="86437" autoAdjust="0"/>
  </p:normalViewPr>
  <p:slideViewPr>
    <p:cSldViewPr snapToGrid="0">
      <p:cViewPr varScale="1">
        <p:scale>
          <a:sx n="79" d="100"/>
          <a:sy n="79" d="100"/>
        </p:scale>
        <p:origin x="278"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nl-NL"/>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AC6C7DE2-EAAD-4BBF-9782-D7EC9F41C07F}" type="datetimeFigureOut">
              <a:rPr lang="nl-NL" smtClean="0"/>
              <a:t>1-5-2015</a:t>
            </a:fld>
            <a:endParaRPr lang="nl-NL"/>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nl-NL"/>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95C728FE-AADE-4939-A0C1-DC7170A4954E}" type="slidenum">
              <a:rPr lang="nl-NL" smtClean="0"/>
              <a:t>‹#›</a:t>
            </a:fld>
            <a:endParaRPr lang="nl-NL"/>
          </a:p>
        </p:txBody>
      </p:sp>
    </p:spTree>
    <p:extLst>
      <p:ext uri="{BB962C8B-B14F-4D97-AF65-F5344CB8AC3E}">
        <p14:creationId xmlns:p14="http://schemas.microsoft.com/office/powerpoint/2010/main" val="1897235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nl-NL"/>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46F8437D-FF25-4DC8-BFD3-FA4E1F59EFBA}" type="datetimeFigureOut">
              <a:rPr lang="nl-NL" smtClean="0"/>
              <a:t>1-5-2015</a:t>
            </a:fld>
            <a:endParaRPr lang="nl-NL"/>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nl-NL"/>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nl-NL"/>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DFF2EAB0-BBE5-4BAE-AEF7-0EA8EA841DA2}" type="slidenum">
              <a:rPr lang="nl-NL" smtClean="0"/>
              <a:t>‹#›</a:t>
            </a:fld>
            <a:endParaRPr lang="nl-NL"/>
          </a:p>
        </p:txBody>
      </p:sp>
    </p:spTree>
    <p:extLst>
      <p:ext uri="{BB962C8B-B14F-4D97-AF65-F5344CB8AC3E}">
        <p14:creationId xmlns:p14="http://schemas.microsoft.com/office/powerpoint/2010/main" val="377843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Rijkswaterstaat heeft Nelen &amp; Schuurmans gevraagd</a:t>
            </a:r>
            <a:r>
              <a:rPr lang="nl-NL" baseline="0" dirty="0" smtClean="0"/>
              <a:t> hun visie op visualisatie van ecologische en fysisch-chemische waterkwaliteitsgegevens uit te werken.</a:t>
            </a:r>
            <a:endParaRPr lang="nl-NL" dirty="0"/>
          </a:p>
        </p:txBody>
      </p:sp>
      <p:sp>
        <p:nvSpPr>
          <p:cNvPr id="4" name="Slide Number Placeholder 3"/>
          <p:cNvSpPr>
            <a:spLocks noGrp="1"/>
          </p:cNvSpPr>
          <p:nvPr>
            <p:ph type="sldNum" sz="quarter" idx="10"/>
          </p:nvPr>
        </p:nvSpPr>
        <p:spPr/>
        <p:txBody>
          <a:bodyPr/>
          <a:lstStyle/>
          <a:p>
            <a:fld id="{DFF2EAB0-BBE5-4BAE-AEF7-0EA8EA841DA2}" type="slidenum">
              <a:rPr lang="nl-NL" smtClean="0"/>
              <a:t>1</a:t>
            </a:fld>
            <a:endParaRPr lang="nl-NL"/>
          </a:p>
        </p:txBody>
      </p:sp>
    </p:spTree>
    <p:extLst>
      <p:ext uri="{BB962C8B-B14F-4D97-AF65-F5344CB8AC3E}">
        <p14:creationId xmlns:p14="http://schemas.microsoft.com/office/powerpoint/2010/main" val="1072581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Vanuit</a:t>
            </a:r>
            <a:r>
              <a:rPr lang="nl-NL" baseline="0" dirty="0" smtClean="0"/>
              <a:t> de Ecologische toestand kan je door naar de Biologie totaal</a:t>
            </a:r>
            <a:endParaRPr lang="nl-NL" dirty="0"/>
          </a:p>
        </p:txBody>
      </p:sp>
      <p:sp>
        <p:nvSpPr>
          <p:cNvPr id="4" name="Slide Number Placeholder 3"/>
          <p:cNvSpPr>
            <a:spLocks noGrp="1"/>
          </p:cNvSpPr>
          <p:nvPr>
            <p:ph type="sldNum" sz="quarter" idx="10"/>
          </p:nvPr>
        </p:nvSpPr>
        <p:spPr/>
        <p:txBody>
          <a:bodyPr/>
          <a:lstStyle/>
          <a:p>
            <a:fld id="{DFF2EAB0-BBE5-4BAE-AEF7-0EA8EA841DA2}" type="slidenum">
              <a:rPr lang="nl-NL" smtClean="0"/>
              <a:t>10</a:t>
            </a:fld>
            <a:endParaRPr lang="nl-NL"/>
          </a:p>
        </p:txBody>
      </p:sp>
    </p:spTree>
    <p:extLst>
      <p:ext uri="{BB962C8B-B14F-4D97-AF65-F5344CB8AC3E}">
        <p14:creationId xmlns:p14="http://schemas.microsoft.com/office/powerpoint/2010/main" val="258408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Om inzicht</a:t>
            </a:r>
            <a:r>
              <a:rPr lang="nl-NL" baseline="0" dirty="0" smtClean="0"/>
              <a:t> te krijgen in de maatlatscores waaruit de Biologie totaal is opgebouwd, ga je in de menubalk boven naar Biologie. Als je bij Macrofauna kijkt naar het jaar 2013, dan is te zien dat de Midden-Limburgse en Brabantse kanalen ontoereikend zijn.</a:t>
            </a:r>
            <a:endParaRPr lang="nl-NL" dirty="0"/>
          </a:p>
        </p:txBody>
      </p:sp>
      <p:sp>
        <p:nvSpPr>
          <p:cNvPr id="4" name="Slide Number Placeholder 3"/>
          <p:cNvSpPr>
            <a:spLocks noGrp="1"/>
          </p:cNvSpPr>
          <p:nvPr>
            <p:ph type="sldNum" sz="quarter" idx="10"/>
          </p:nvPr>
        </p:nvSpPr>
        <p:spPr/>
        <p:txBody>
          <a:bodyPr/>
          <a:lstStyle/>
          <a:p>
            <a:fld id="{DFF2EAB0-BBE5-4BAE-AEF7-0EA8EA841DA2}" type="slidenum">
              <a:rPr lang="nl-NL" smtClean="0"/>
              <a:t>11</a:t>
            </a:fld>
            <a:endParaRPr lang="nl-NL"/>
          </a:p>
        </p:txBody>
      </p:sp>
    </p:spTree>
    <p:extLst>
      <p:ext uri="{BB962C8B-B14F-4D97-AF65-F5344CB8AC3E}">
        <p14:creationId xmlns:p14="http://schemas.microsoft.com/office/powerpoint/2010/main" val="1461236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a:defRPr/>
            </a:pPr>
            <a:r>
              <a:rPr lang="nl-NL" dirty="0" smtClean="0"/>
              <a:t>Door dat waterlichaam aan te klikken, krijg je de informatie voor die locatie voor de</a:t>
            </a:r>
            <a:r>
              <a:rPr lang="nl-NL" baseline="0" dirty="0" smtClean="0"/>
              <a:t> jaren 2009-2014. </a:t>
            </a:r>
            <a:endParaRPr lang="nl-NL" dirty="0"/>
          </a:p>
        </p:txBody>
      </p:sp>
      <p:sp>
        <p:nvSpPr>
          <p:cNvPr id="4" name="Slide Number Placeholder 3"/>
          <p:cNvSpPr>
            <a:spLocks noGrp="1"/>
          </p:cNvSpPr>
          <p:nvPr>
            <p:ph type="sldNum" sz="quarter" idx="10"/>
          </p:nvPr>
        </p:nvSpPr>
        <p:spPr/>
        <p:txBody>
          <a:bodyPr/>
          <a:lstStyle/>
          <a:p>
            <a:fld id="{DFF2EAB0-BBE5-4BAE-AEF7-0EA8EA841DA2}" type="slidenum">
              <a:rPr lang="nl-NL" smtClean="0"/>
              <a:t>12</a:t>
            </a:fld>
            <a:endParaRPr lang="nl-NL"/>
          </a:p>
        </p:txBody>
      </p:sp>
    </p:spTree>
    <p:extLst>
      <p:ext uri="{BB962C8B-B14F-4D97-AF65-F5344CB8AC3E}">
        <p14:creationId xmlns:p14="http://schemas.microsoft.com/office/powerpoint/2010/main" val="86457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a:defRPr/>
            </a:pPr>
            <a:r>
              <a:rPr lang="nl-NL" baseline="0" dirty="0" smtClean="0"/>
              <a:t>Om bij de gegevens te komen die ten grondslag liggen aan de getoonde data, kan je met één druk op de knop doorgaan naar de webapplicatie die de achterliggende database kan bevragen.</a:t>
            </a:r>
            <a:endParaRPr lang="nl-NL" baseline="0" dirty="0" smtClean="0"/>
          </a:p>
        </p:txBody>
      </p:sp>
      <p:sp>
        <p:nvSpPr>
          <p:cNvPr id="4" name="Slide Number Placeholder 3"/>
          <p:cNvSpPr>
            <a:spLocks noGrp="1"/>
          </p:cNvSpPr>
          <p:nvPr>
            <p:ph type="sldNum" sz="quarter" idx="10"/>
          </p:nvPr>
        </p:nvSpPr>
        <p:spPr/>
        <p:txBody>
          <a:bodyPr/>
          <a:lstStyle/>
          <a:p>
            <a:fld id="{DFF2EAB0-BBE5-4BAE-AEF7-0EA8EA841DA2}" type="slidenum">
              <a:rPr lang="nl-NL" smtClean="0"/>
              <a:t>13</a:t>
            </a:fld>
            <a:endParaRPr lang="nl-NL"/>
          </a:p>
        </p:txBody>
      </p:sp>
    </p:spTree>
    <p:extLst>
      <p:ext uri="{BB962C8B-B14F-4D97-AF65-F5344CB8AC3E}">
        <p14:creationId xmlns:p14="http://schemas.microsoft.com/office/powerpoint/2010/main" val="154114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Via</a:t>
            </a:r>
            <a:r>
              <a:rPr lang="nl-NL" baseline="0" dirty="0" smtClean="0"/>
              <a:t> de webapplicatie kan er een selectie gemaakt worden op de data die in de database zijn opgeslagen. De selectie is altijd op basis van periode, tijd en parameter (waarnemingssoort).</a:t>
            </a:r>
            <a:endParaRPr lang="nl-NL" dirty="0"/>
          </a:p>
        </p:txBody>
      </p:sp>
      <p:sp>
        <p:nvSpPr>
          <p:cNvPr id="4" name="Slide Number Placeholder 3"/>
          <p:cNvSpPr>
            <a:spLocks noGrp="1"/>
          </p:cNvSpPr>
          <p:nvPr>
            <p:ph type="sldNum" sz="quarter" idx="10"/>
          </p:nvPr>
        </p:nvSpPr>
        <p:spPr/>
        <p:txBody>
          <a:bodyPr/>
          <a:lstStyle/>
          <a:p>
            <a:fld id="{DFF2EAB0-BBE5-4BAE-AEF7-0EA8EA841DA2}" type="slidenum">
              <a:rPr lang="nl-NL" smtClean="0"/>
              <a:t>14</a:t>
            </a:fld>
            <a:endParaRPr lang="nl-NL"/>
          </a:p>
        </p:txBody>
      </p:sp>
    </p:spTree>
    <p:extLst>
      <p:ext uri="{BB962C8B-B14F-4D97-AF65-F5344CB8AC3E}">
        <p14:creationId xmlns:p14="http://schemas.microsoft.com/office/powerpoint/2010/main" val="2949328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Een nadere</a:t>
            </a:r>
            <a:r>
              <a:rPr lang="nl-NL" baseline="0" dirty="0" smtClean="0"/>
              <a:t> </a:t>
            </a:r>
            <a:r>
              <a:rPr lang="nl-NL" baseline="0" dirty="0" smtClean="0"/>
              <a:t>analyse van de selectie </a:t>
            </a:r>
            <a:r>
              <a:rPr lang="nl-NL" baseline="0" dirty="0" smtClean="0"/>
              <a:t>kan in deze webapplicatie op kaart, waarbij de geselecteerde meetgegevens geografisch worden gevisualiseerd.</a:t>
            </a:r>
            <a:endParaRPr lang="nl-NL" dirty="0"/>
          </a:p>
        </p:txBody>
      </p:sp>
      <p:sp>
        <p:nvSpPr>
          <p:cNvPr id="4" name="Slide Number Placeholder 3"/>
          <p:cNvSpPr>
            <a:spLocks noGrp="1"/>
          </p:cNvSpPr>
          <p:nvPr>
            <p:ph type="sldNum" sz="quarter" idx="10"/>
          </p:nvPr>
        </p:nvSpPr>
        <p:spPr/>
        <p:txBody>
          <a:bodyPr/>
          <a:lstStyle/>
          <a:p>
            <a:fld id="{DFF2EAB0-BBE5-4BAE-AEF7-0EA8EA841DA2}" type="slidenum">
              <a:rPr lang="nl-NL" smtClean="0"/>
              <a:t>15</a:t>
            </a:fld>
            <a:endParaRPr lang="nl-NL"/>
          </a:p>
        </p:txBody>
      </p:sp>
    </p:spTree>
    <p:extLst>
      <p:ext uri="{BB962C8B-B14F-4D97-AF65-F5344CB8AC3E}">
        <p14:creationId xmlns:p14="http://schemas.microsoft.com/office/powerpoint/2010/main" val="154114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aseline="0" dirty="0" smtClean="0"/>
              <a:t>Een analyse kan ook in de tabelvisualisatie. Zo </a:t>
            </a:r>
            <a:r>
              <a:rPr lang="nl-NL" baseline="0" dirty="0" smtClean="0"/>
              <a:t>kan je direct zien welke stoffen overschrijden (rood omlijnd) of welke soorten en aantallen er zijn waargenomen</a:t>
            </a:r>
            <a:r>
              <a:rPr lang="nl-NL" baseline="0" dirty="0" smtClean="0"/>
              <a:t>. Vanuit de tabelweergave bestaan er diverse exportmogelijkheden (</a:t>
            </a:r>
            <a:r>
              <a:rPr lang="nl-NL" baseline="0" dirty="0" err="1" smtClean="0"/>
              <a:t>Aquokit</a:t>
            </a:r>
            <a:r>
              <a:rPr lang="nl-NL" baseline="0" dirty="0" smtClean="0"/>
              <a:t> formaat, </a:t>
            </a:r>
            <a:r>
              <a:rPr lang="nl-NL" baseline="0" dirty="0" err="1" smtClean="0"/>
              <a:t>QBWat</a:t>
            </a:r>
            <a:r>
              <a:rPr lang="nl-NL" baseline="0" dirty="0" smtClean="0"/>
              <a:t> formaat, </a:t>
            </a:r>
            <a:r>
              <a:rPr lang="nl-NL" baseline="0" dirty="0" err="1" smtClean="0"/>
              <a:t>etc</a:t>
            </a:r>
            <a:r>
              <a:rPr lang="nl-NL" baseline="0" dirty="0" smtClean="0"/>
              <a:t>),</a:t>
            </a:r>
            <a:endParaRPr lang="nl-NL" dirty="0"/>
          </a:p>
        </p:txBody>
      </p:sp>
      <p:sp>
        <p:nvSpPr>
          <p:cNvPr id="4" name="Slide Number Placeholder 3"/>
          <p:cNvSpPr>
            <a:spLocks noGrp="1"/>
          </p:cNvSpPr>
          <p:nvPr>
            <p:ph type="sldNum" sz="quarter" idx="10"/>
          </p:nvPr>
        </p:nvSpPr>
        <p:spPr/>
        <p:txBody>
          <a:bodyPr/>
          <a:lstStyle/>
          <a:p>
            <a:fld id="{DFF2EAB0-BBE5-4BAE-AEF7-0EA8EA841DA2}" type="slidenum">
              <a:rPr lang="nl-NL" smtClean="0"/>
              <a:t>16</a:t>
            </a:fld>
            <a:endParaRPr lang="nl-NL"/>
          </a:p>
        </p:txBody>
      </p:sp>
    </p:spTree>
    <p:extLst>
      <p:ext uri="{BB962C8B-B14F-4D97-AF65-F5344CB8AC3E}">
        <p14:creationId xmlns:p14="http://schemas.microsoft.com/office/powerpoint/2010/main" val="154114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De </a:t>
            </a:r>
            <a:r>
              <a:rPr lang="nl-NL" baseline="0" dirty="0" smtClean="0"/>
              <a:t>gemaakte selectie kan ook</a:t>
            </a:r>
            <a:r>
              <a:rPr lang="nl-NL" dirty="0" smtClean="0"/>
              <a:t> </a:t>
            </a:r>
            <a:r>
              <a:rPr lang="nl-NL" dirty="0" smtClean="0"/>
              <a:t>in een </a:t>
            </a:r>
            <a:r>
              <a:rPr lang="nl-NL" dirty="0" smtClean="0"/>
              <a:t>grafiek </a:t>
            </a:r>
            <a:r>
              <a:rPr lang="nl-NL" smtClean="0"/>
              <a:t>worden gevisualiseerd, </a:t>
            </a:r>
            <a:r>
              <a:rPr lang="nl-NL" dirty="0" smtClean="0"/>
              <a:t>waarbij een Tijdreeks</a:t>
            </a:r>
            <a:r>
              <a:rPr lang="nl-NL" baseline="0" dirty="0" smtClean="0"/>
              <a:t> als x/y plot, Box-</a:t>
            </a:r>
            <a:r>
              <a:rPr lang="nl-NL" baseline="0" dirty="0" err="1" smtClean="0"/>
              <a:t>Whisker</a:t>
            </a:r>
            <a:r>
              <a:rPr lang="nl-NL" baseline="0" dirty="0" smtClean="0"/>
              <a:t> en </a:t>
            </a:r>
            <a:r>
              <a:rPr lang="nl-NL" baseline="0" dirty="0" err="1" smtClean="0"/>
              <a:t>Scatterplot</a:t>
            </a:r>
            <a:r>
              <a:rPr lang="nl-NL" baseline="0" dirty="0" smtClean="0"/>
              <a:t> mogelijk zijn.</a:t>
            </a:r>
            <a:endParaRPr lang="nl-NL" dirty="0"/>
          </a:p>
        </p:txBody>
      </p:sp>
      <p:sp>
        <p:nvSpPr>
          <p:cNvPr id="4" name="Slide Number Placeholder 3"/>
          <p:cNvSpPr>
            <a:spLocks noGrp="1"/>
          </p:cNvSpPr>
          <p:nvPr>
            <p:ph type="sldNum" sz="quarter" idx="10"/>
          </p:nvPr>
        </p:nvSpPr>
        <p:spPr/>
        <p:txBody>
          <a:bodyPr/>
          <a:lstStyle/>
          <a:p>
            <a:fld id="{DFF2EAB0-BBE5-4BAE-AEF7-0EA8EA841DA2}" type="slidenum">
              <a:rPr lang="nl-NL" smtClean="0"/>
              <a:t>17</a:t>
            </a:fld>
            <a:endParaRPr lang="nl-NL"/>
          </a:p>
        </p:txBody>
      </p:sp>
    </p:spTree>
    <p:extLst>
      <p:ext uri="{BB962C8B-B14F-4D97-AF65-F5344CB8AC3E}">
        <p14:creationId xmlns:p14="http://schemas.microsoft.com/office/powerpoint/2010/main" val="154114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De AEX-index is een voorbeeld uit de economie waarbij </a:t>
            </a:r>
            <a:r>
              <a:rPr lang="nl-NL" baseline="0" dirty="0" smtClean="0"/>
              <a:t>het mogelijk is om van hoog niveau in te zoomen op de details. </a:t>
            </a:r>
            <a:endParaRPr lang="nl-NL" dirty="0"/>
          </a:p>
        </p:txBody>
      </p:sp>
      <p:sp>
        <p:nvSpPr>
          <p:cNvPr id="4" name="Slide Number Placeholder 3"/>
          <p:cNvSpPr>
            <a:spLocks noGrp="1"/>
          </p:cNvSpPr>
          <p:nvPr>
            <p:ph type="sldNum" sz="quarter" idx="10"/>
          </p:nvPr>
        </p:nvSpPr>
        <p:spPr/>
        <p:txBody>
          <a:bodyPr/>
          <a:lstStyle/>
          <a:p>
            <a:fld id="{DFF2EAB0-BBE5-4BAE-AEF7-0EA8EA841DA2}" type="slidenum">
              <a:rPr lang="nl-NL" smtClean="0"/>
              <a:t>2</a:t>
            </a:fld>
            <a:endParaRPr lang="nl-NL"/>
          </a:p>
        </p:txBody>
      </p:sp>
    </p:spTree>
    <p:extLst>
      <p:ext uri="{BB962C8B-B14F-4D97-AF65-F5344CB8AC3E}">
        <p14:creationId xmlns:p14="http://schemas.microsoft.com/office/powerpoint/2010/main" val="291747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Vanaf het </a:t>
            </a:r>
            <a:r>
              <a:rPr lang="nl-NL" baseline="0" dirty="0" smtClean="0"/>
              <a:t>AEX-indexgetal is het mogelijk detaillering te verkrijgen over de opbouw van de index.</a:t>
            </a:r>
            <a:endParaRPr lang="nl-NL" dirty="0"/>
          </a:p>
        </p:txBody>
      </p:sp>
      <p:sp>
        <p:nvSpPr>
          <p:cNvPr id="4" name="Slide Number Placeholder 3"/>
          <p:cNvSpPr>
            <a:spLocks noGrp="1"/>
          </p:cNvSpPr>
          <p:nvPr>
            <p:ph type="sldNum" sz="quarter" idx="10"/>
          </p:nvPr>
        </p:nvSpPr>
        <p:spPr/>
        <p:txBody>
          <a:bodyPr/>
          <a:lstStyle/>
          <a:p>
            <a:fld id="{DFF2EAB0-BBE5-4BAE-AEF7-0EA8EA841DA2}" type="slidenum">
              <a:rPr lang="nl-NL" smtClean="0"/>
              <a:t>3</a:t>
            </a:fld>
            <a:endParaRPr lang="nl-NL"/>
          </a:p>
        </p:txBody>
      </p:sp>
    </p:spTree>
    <p:extLst>
      <p:ext uri="{BB962C8B-B14F-4D97-AF65-F5344CB8AC3E}">
        <p14:creationId xmlns:p14="http://schemas.microsoft.com/office/powerpoint/2010/main" val="332710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Zoiets</a:t>
            </a:r>
            <a:r>
              <a:rPr lang="nl-NL" baseline="0" dirty="0" smtClean="0"/>
              <a:t> kan je dus ook toepassen in andere vakgebieden</a:t>
            </a:r>
            <a:endParaRPr lang="nl-NL" dirty="0"/>
          </a:p>
        </p:txBody>
      </p:sp>
      <p:sp>
        <p:nvSpPr>
          <p:cNvPr id="4" name="Slide Number Placeholder 3"/>
          <p:cNvSpPr>
            <a:spLocks noGrp="1"/>
          </p:cNvSpPr>
          <p:nvPr>
            <p:ph type="sldNum" sz="quarter" idx="10"/>
          </p:nvPr>
        </p:nvSpPr>
        <p:spPr/>
        <p:txBody>
          <a:bodyPr/>
          <a:lstStyle/>
          <a:p>
            <a:fld id="{DFF2EAB0-BBE5-4BAE-AEF7-0EA8EA841DA2}" type="slidenum">
              <a:rPr lang="nl-NL" smtClean="0"/>
              <a:t>4</a:t>
            </a:fld>
            <a:endParaRPr lang="nl-NL"/>
          </a:p>
        </p:txBody>
      </p:sp>
    </p:spTree>
    <p:extLst>
      <p:ext uri="{BB962C8B-B14F-4D97-AF65-F5344CB8AC3E}">
        <p14:creationId xmlns:p14="http://schemas.microsoft.com/office/powerpoint/2010/main" val="2929096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Om inzicht te krijgen in de ecologische</a:t>
            </a:r>
            <a:r>
              <a:rPr lang="nl-NL" baseline="0" dirty="0" smtClean="0"/>
              <a:t> en fysisch-chemische waterkwaliteit wil je vanuit het grotere geheel in kunnen zoomen naar relevante details. Daarom is er voor Rijkswaterstaat een Dashboard ingericht. Dit Dashboard richt zich in dit voorbeeld op de Kaderrichtlijn Water, maar is voor meerdere doelen inzetbaar.</a:t>
            </a:r>
            <a:endParaRPr lang="nl-NL" dirty="0"/>
          </a:p>
        </p:txBody>
      </p:sp>
      <p:sp>
        <p:nvSpPr>
          <p:cNvPr id="4" name="Slide Number Placeholder 3"/>
          <p:cNvSpPr>
            <a:spLocks noGrp="1"/>
          </p:cNvSpPr>
          <p:nvPr>
            <p:ph type="sldNum" sz="quarter" idx="10"/>
          </p:nvPr>
        </p:nvSpPr>
        <p:spPr/>
        <p:txBody>
          <a:bodyPr/>
          <a:lstStyle/>
          <a:p>
            <a:fld id="{DFF2EAB0-BBE5-4BAE-AEF7-0EA8EA841DA2}" type="slidenum">
              <a:rPr lang="nl-NL" smtClean="0"/>
              <a:t>5</a:t>
            </a:fld>
            <a:endParaRPr lang="nl-NL"/>
          </a:p>
        </p:txBody>
      </p:sp>
    </p:spTree>
    <p:extLst>
      <p:ext uri="{BB962C8B-B14F-4D97-AF65-F5344CB8AC3E}">
        <p14:creationId xmlns:p14="http://schemas.microsoft.com/office/powerpoint/2010/main" val="2929096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De beoordelingsresultaten</a:t>
            </a:r>
            <a:r>
              <a:rPr lang="nl-NL" baseline="0" dirty="0" smtClean="0"/>
              <a:t> wil je weten over de ruimte (geografisch) en over de tijd.</a:t>
            </a:r>
          </a:p>
          <a:p>
            <a:r>
              <a:rPr lang="nl-NL" baseline="0" dirty="0" smtClean="0"/>
              <a:t>Dat wordt hier geïllustreerd aan de hand van het Eindoordeel. Dat heeft een waarde van “0” (Voldoet niet = rood) of “1” (Voldoet = blauw). De waterlichamen worden in de kaart gekleurd voor de geselecteerde periode. Nederland wordt gekleurd op basis van de gemiddelde waarde voor alle Rijkswaterstaat Waterlichamen (en ligt dus tussen waarde “0” en “1”.</a:t>
            </a:r>
            <a:endParaRPr lang="nl-NL" dirty="0"/>
          </a:p>
        </p:txBody>
      </p:sp>
      <p:sp>
        <p:nvSpPr>
          <p:cNvPr id="4" name="Slide Number Placeholder 3"/>
          <p:cNvSpPr>
            <a:spLocks noGrp="1"/>
          </p:cNvSpPr>
          <p:nvPr>
            <p:ph type="sldNum" sz="quarter" idx="10"/>
          </p:nvPr>
        </p:nvSpPr>
        <p:spPr/>
        <p:txBody>
          <a:bodyPr/>
          <a:lstStyle/>
          <a:p>
            <a:fld id="{DFF2EAB0-BBE5-4BAE-AEF7-0EA8EA841DA2}" type="slidenum">
              <a:rPr lang="nl-NL" smtClean="0"/>
              <a:t>6</a:t>
            </a:fld>
            <a:endParaRPr lang="nl-NL"/>
          </a:p>
        </p:txBody>
      </p:sp>
    </p:spTree>
    <p:extLst>
      <p:ext uri="{BB962C8B-B14F-4D97-AF65-F5344CB8AC3E}">
        <p14:creationId xmlns:p14="http://schemas.microsoft.com/office/powerpoint/2010/main" val="1935366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Laten we ons </a:t>
            </a:r>
            <a:r>
              <a:rPr lang="nl-NL" baseline="0" dirty="0" smtClean="0"/>
              <a:t> nu richten op de Chemische toestand. Deze wordt enkel bepaald door Prioritaire stoffen. Het Dashboard maakt het wel mogelijk meerdere parametergroepen te tonen.</a:t>
            </a:r>
          </a:p>
          <a:p>
            <a:endParaRPr lang="nl-NL" dirty="0"/>
          </a:p>
        </p:txBody>
      </p:sp>
      <p:sp>
        <p:nvSpPr>
          <p:cNvPr id="4" name="Slide Number Placeholder 3"/>
          <p:cNvSpPr>
            <a:spLocks noGrp="1"/>
          </p:cNvSpPr>
          <p:nvPr>
            <p:ph type="sldNum" sz="quarter" idx="10"/>
          </p:nvPr>
        </p:nvSpPr>
        <p:spPr/>
        <p:txBody>
          <a:bodyPr/>
          <a:lstStyle/>
          <a:p>
            <a:fld id="{DFF2EAB0-BBE5-4BAE-AEF7-0EA8EA841DA2}" type="slidenum">
              <a:rPr lang="nl-NL" smtClean="0"/>
              <a:t>7</a:t>
            </a:fld>
            <a:endParaRPr lang="nl-NL"/>
          </a:p>
        </p:txBody>
      </p:sp>
    </p:spTree>
    <p:extLst>
      <p:ext uri="{BB962C8B-B14F-4D97-AF65-F5344CB8AC3E}">
        <p14:creationId xmlns:p14="http://schemas.microsoft.com/office/powerpoint/2010/main" val="172538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a:defRPr/>
            </a:pPr>
            <a:r>
              <a:rPr lang="nl-NL" dirty="0" smtClean="0"/>
              <a:t>Door op een gebied te klikken, worden de</a:t>
            </a:r>
            <a:r>
              <a:rPr lang="nl-NL" baseline="0" dirty="0" smtClean="0"/>
              <a:t> beoordelingen van de periode 2009-2014 voor dat gebied getoond in de staafdiagrammen aan de linkerzijde. De grijze balk boven de kaart laat zien welke selectie er wordt getoond.</a:t>
            </a:r>
            <a:endParaRPr lang="nl-NL" dirty="0" smtClean="0"/>
          </a:p>
          <a:p>
            <a:endParaRPr lang="nl-NL" dirty="0"/>
          </a:p>
        </p:txBody>
      </p:sp>
      <p:sp>
        <p:nvSpPr>
          <p:cNvPr id="4" name="Slide Number Placeholder 3"/>
          <p:cNvSpPr>
            <a:spLocks noGrp="1"/>
          </p:cNvSpPr>
          <p:nvPr>
            <p:ph type="sldNum" sz="quarter" idx="10"/>
          </p:nvPr>
        </p:nvSpPr>
        <p:spPr/>
        <p:txBody>
          <a:bodyPr/>
          <a:lstStyle/>
          <a:p>
            <a:fld id="{DFF2EAB0-BBE5-4BAE-AEF7-0EA8EA841DA2}" type="slidenum">
              <a:rPr lang="nl-NL" smtClean="0"/>
              <a:t>8</a:t>
            </a:fld>
            <a:endParaRPr lang="nl-NL"/>
          </a:p>
        </p:txBody>
      </p:sp>
    </p:spTree>
    <p:extLst>
      <p:ext uri="{BB962C8B-B14F-4D97-AF65-F5344CB8AC3E}">
        <p14:creationId xmlns:p14="http://schemas.microsoft.com/office/powerpoint/2010/main" val="2396723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Door op een staaf</a:t>
            </a:r>
            <a:r>
              <a:rPr lang="nl-NL" baseline="0" dirty="0" smtClean="0"/>
              <a:t> van een ander jaar in de actieve staafdiagram te klikken, wordt de kaart direct aangepast.</a:t>
            </a:r>
          </a:p>
          <a:p>
            <a:r>
              <a:rPr lang="nl-NL" baseline="0" dirty="0" smtClean="0"/>
              <a:t>Om bij de gegevens te komen die ten grondslag liggen aan de getoonde data, kan je met één druk op de knop doorgaan naar de webapplicatie die de achterliggende database kan bevragen.</a:t>
            </a:r>
          </a:p>
          <a:p>
            <a:endParaRPr lang="nl-NL" dirty="0"/>
          </a:p>
        </p:txBody>
      </p:sp>
      <p:sp>
        <p:nvSpPr>
          <p:cNvPr id="4" name="Slide Number Placeholder 3"/>
          <p:cNvSpPr>
            <a:spLocks noGrp="1"/>
          </p:cNvSpPr>
          <p:nvPr>
            <p:ph type="sldNum" sz="quarter" idx="10"/>
          </p:nvPr>
        </p:nvSpPr>
        <p:spPr/>
        <p:txBody>
          <a:bodyPr/>
          <a:lstStyle/>
          <a:p>
            <a:fld id="{DFF2EAB0-BBE5-4BAE-AEF7-0EA8EA841DA2}" type="slidenum">
              <a:rPr lang="nl-NL" smtClean="0"/>
              <a:t>9</a:t>
            </a:fld>
            <a:endParaRPr lang="nl-NL"/>
          </a:p>
        </p:txBody>
      </p:sp>
    </p:spTree>
    <p:extLst>
      <p:ext uri="{BB962C8B-B14F-4D97-AF65-F5344CB8AC3E}">
        <p14:creationId xmlns:p14="http://schemas.microsoft.com/office/powerpoint/2010/main" val="2050770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a:p>
        </p:txBody>
      </p:sp>
      <p:sp>
        <p:nvSpPr>
          <p:cNvPr id="4" name="Date Placeholder 3"/>
          <p:cNvSpPr>
            <a:spLocks noGrp="1"/>
          </p:cNvSpPr>
          <p:nvPr>
            <p:ph type="dt" sz="half" idx="10"/>
          </p:nvPr>
        </p:nvSpPr>
        <p:spPr/>
        <p:txBody>
          <a:bodyPr/>
          <a:lstStyle/>
          <a:p>
            <a:fld id="{23D45850-B3D1-4B8D-B113-DFD7D0351F25}" type="datetimeFigureOut">
              <a:rPr lang="nl-NL" smtClean="0"/>
              <a:t>1-5-2015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25BDFA00-8ABB-473B-BA96-4F0506F638D1}" type="slidenum">
              <a:rPr lang="nl-NL" smtClean="0"/>
              <a:t>‹#›</a:t>
            </a:fld>
            <a:endParaRPr lang="nl-NL"/>
          </a:p>
        </p:txBody>
      </p:sp>
    </p:spTree>
    <p:extLst>
      <p:ext uri="{BB962C8B-B14F-4D97-AF65-F5344CB8AC3E}">
        <p14:creationId xmlns:p14="http://schemas.microsoft.com/office/powerpoint/2010/main" val="3788844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23D45850-B3D1-4B8D-B113-DFD7D0351F25}" type="datetimeFigureOut">
              <a:rPr lang="nl-NL" smtClean="0"/>
              <a:t>1-5-2015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25BDFA00-8ABB-473B-BA96-4F0506F638D1}" type="slidenum">
              <a:rPr lang="nl-NL" smtClean="0"/>
              <a:t>‹#›</a:t>
            </a:fld>
            <a:endParaRPr lang="nl-NL"/>
          </a:p>
        </p:txBody>
      </p:sp>
    </p:spTree>
    <p:extLst>
      <p:ext uri="{BB962C8B-B14F-4D97-AF65-F5344CB8AC3E}">
        <p14:creationId xmlns:p14="http://schemas.microsoft.com/office/powerpoint/2010/main" val="1216644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23D45850-B3D1-4B8D-B113-DFD7D0351F25}" type="datetimeFigureOut">
              <a:rPr lang="nl-NL" smtClean="0"/>
              <a:t>1-5-2015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25BDFA00-8ABB-473B-BA96-4F0506F638D1}" type="slidenum">
              <a:rPr lang="nl-NL" smtClean="0"/>
              <a:t>‹#›</a:t>
            </a:fld>
            <a:endParaRPr lang="nl-NL"/>
          </a:p>
        </p:txBody>
      </p:sp>
    </p:spTree>
    <p:extLst>
      <p:ext uri="{BB962C8B-B14F-4D97-AF65-F5344CB8AC3E}">
        <p14:creationId xmlns:p14="http://schemas.microsoft.com/office/powerpoint/2010/main" val="173110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23D45850-B3D1-4B8D-B113-DFD7D0351F25}" type="datetimeFigureOut">
              <a:rPr lang="nl-NL" smtClean="0"/>
              <a:t>1-5-2015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25BDFA00-8ABB-473B-BA96-4F0506F638D1}" type="slidenum">
              <a:rPr lang="nl-NL" smtClean="0"/>
              <a:t>‹#›</a:t>
            </a:fld>
            <a:endParaRPr lang="nl-NL"/>
          </a:p>
        </p:txBody>
      </p:sp>
    </p:spTree>
    <p:extLst>
      <p:ext uri="{BB962C8B-B14F-4D97-AF65-F5344CB8AC3E}">
        <p14:creationId xmlns:p14="http://schemas.microsoft.com/office/powerpoint/2010/main" val="546820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45850-B3D1-4B8D-B113-DFD7D0351F25}" type="datetimeFigureOut">
              <a:rPr lang="nl-NL" smtClean="0"/>
              <a:t>1-5-2015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25BDFA00-8ABB-473B-BA96-4F0506F638D1}" type="slidenum">
              <a:rPr lang="nl-NL" smtClean="0"/>
              <a:t>‹#›</a:t>
            </a:fld>
            <a:endParaRPr lang="nl-NL"/>
          </a:p>
        </p:txBody>
      </p:sp>
    </p:spTree>
    <p:extLst>
      <p:ext uri="{BB962C8B-B14F-4D97-AF65-F5344CB8AC3E}">
        <p14:creationId xmlns:p14="http://schemas.microsoft.com/office/powerpoint/2010/main" val="3625054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4"/>
          <p:cNvSpPr>
            <a:spLocks noGrp="1"/>
          </p:cNvSpPr>
          <p:nvPr>
            <p:ph type="dt" sz="half" idx="10"/>
          </p:nvPr>
        </p:nvSpPr>
        <p:spPr/>
        <p:txBody>
          <a:bodyPr/>
          <a:lstStyle/>
          <a:p>
            <a:fld id="{23D45850-B3D1-4B8D-B113-DFD7D0351F25}" type="datetimeFigureOut">
              <a:rPr lang="nl-NL" smtClean="0"/>
              <a:t>1-5-2015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25BDFA00-8ABB-473B-BA96-4F0506F638D1}" type="slidenum">
              <a:rPr lang="nl-NL" smtClean="0"/>
              <a:t>‹#›</a:t>
            </a:fld>
            <a:endParaRPr lang="nl-NL"/>
          </a:p>
        </p:txBody>
      </p:sp>
    </p:spTree>
    <p:extLst>
      <p:ext uri="{BB962C8B-B14F-4D97-AF65-F5344CB8AC3E}">
        <p14:creationId xmlns:p14="http://schemas.microsoft.com/office/powerpoint/2010/main" val="1177327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6"/>
          <p:cNvSpPr>
            <a:spLocks noGrp="1"/>
          </p:cNvSpPr>
          <p:nvPr>
            <p:ph type="dt" sz="half" idx="10"/>
          </p:nvPr>
        </p:nvSpPr>
        <p:spPr/>
        <p:txBody>
          <a:bodyPr/>
          <a:lstStyle/>
          <a:p>
            <a:fld id="{23D45850-B3D1-4B8D-B113-DFD7D0351F25}" type="datetimeFigureOut">
              <a:rPr lang="nl-NL" smtClean="0"/>
              <a:t>1-5-2015</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25BDFA00-8ABB-473B-BA96-4F0506F638D1}" type="slidenum">
              <a:rPr lang="nl-NL" smtClean="0"/>
              <a:t>‹#›</a:t>
            </a:fld>
            <a:endParaRPr lang="nl-NL"/>
          </a:p>
        </p:txBody>
      </p:sp>
    </p:spTree>
    <p:extLst>
      <p:ext uri="{BB962C8B-B14F-4D97-AF65-F5344CB8AC3E}">
        <p14:creationId xmlns:p14="http://schemas.microsoft.com/office/powerpoint/2010/main" val="828393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2"/>
          <p:cNvSpPr>
            <a:spLocks noGrp="1"/>
          </p:cNvSpPr>
          <p:nvPr>
            <p:ph type="dt" sz="half" idx="10"/>
          </p:nvPr>
        </p:nvSpPr>
        <p:spPr/>
        <p:txBody>
          <a:bodyPr/>
          <a:lstStyle/>
          <a:p>
            <a:fld id="{23D45850-B3D1-4B8D-B113-DFD7D0351F25}" type="datetimeFigureOut">
              <a:rPr lang="nl-NL" smtClean="0"/>
              <a:t>1-5-2015</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25BDFA00-8ABB-473B-BA96-4F0506F638D1}" type="slidenum">
              <a:rPr lang="nl-NL" smtClean="0"/>
              <a:t>‹#›</a:t>
            </a:fld>
            <a:endParaRPr lang="nl-NL"/>
          </a:p>
        </p:txBody>
      </p:sp>
    </p:spTree>
    <p:extLst>
      <p:ext uri="{BB962C8B-B14F-4D97-AF65-F5344CB8AC3E}">
        <p14:creationId xmlns:p14="http://schemas.microsoft.com/office/powerpoint/2010/main" val="2656261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45850-B3D1-4B8D-B113-DFD7D0351F25}" type="datetimeFigureOut">
              <a:rPr lang="nl-NL" smtClean="0"/>
              <a:t>1-5-2015</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25BDFA00-8ABB-473B-BA96-4F0506F638D1}" type="slidenum">
              <a:rPr lang="nl-NL" smtClean="0"/>
              <a:t>‹#›</a:t>
            </a:fld>
            <a:endParaRPr lang="nl-NL"/>
          </a:p>
        </p:txBody>
      </p:sp>
    </p:spTree>
    <p:extLst>
      <p:ext uri="{BB962C8B-B14F-4D97-AF65-F5344CB8AC3E}">
        <p14:creationId xmlns:p14="http://schemas.microsoft.com/office/powerpoint/2010/main" val="2001049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45850-B3D1-4B8D-B113-DFD7D0351F25}" type="datetimeFigureOut">
              <a:rPr lang="nl-NL" smtClean="0"/>
              <a:t>1-5-2015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25BDFA00-8ABB-473B-BA96-4F0506F638D1}" type="slidenum">
              <a:rPr lang="nl-NL" smtClean="0"/>
              <a:t>‹#›</a:t>
            </a:fld>
            <a:endParaRPr lang="nl-NL"/>
          </a:p>
        </p:txBody>
      </p:sp>
    </p:spTree>
    <p:extLst>
      <p:ext uri="{BB962C8B-B14F-4D97-AF65-F5344CB8AC3E}">
        <p14:creationId xmlns:p14="http://schemas.microsoft.com/office/powerpoint/2010/main" val="571657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45850-B3D1-4B8D-B113-DFD7D0351F25}" type="datetimeFigureOut">
              <a:rPr lang="nl-NL" smtClean="0"/>
              <a:t>1-5-2015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25BDFA00-8ABB-473B-BA96-4F0506F638D1}" type="slidenum">
              <a:rPr lang="nl-NL" smtClean="0"/>
              <a:t>‹#›</a:t>
            </a:fld>
            <a:endParaRPr lang="nl-NL"/>
          </a:p>
        </p:txBody>
      </p:sp>
    </p:spTree>
    <p:extLst>
      <p:ext uri="{BB962C8B-B14F-4D97-AF65-F5344CB8AC3E}">
        <p14:creationId xmlns:p14="http://schemas.microsoft.com/office/powerpoint/2010/main" val="66399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45850-B3D1-4B8D-B113-DFD7D0351F25}" type="datetimeFigureOut">
              <a:rPr lang="nl-NL" smtClean="0"/>
              <a:t>1-5-2015</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DFA00-8ABB-473B-BA96-4F0506F638D1}" type="slidenum">
              <a:rPr lang="nl-NL" smtClean="0"/>
              <a:t>‹#›</a:t>
            </a:fld>
            <a:endParaRPr lang="nl-NL"/>
          </a:p>
        </p:txBody>
      </p:sp>
      <p:pic>
        <p:nvPicPr>
          <p:cNvPr id="7" name="Picture 3"/>
          <p:cNvPicPr>
            <a:picLocks noChangeAspect="1"/>
          </p:cNvPicPr>
          <p:nvPr userDrawn="1"/>
        </p:nvPicPr>
        <p:blipFill rotWithShape="1">
          <a:blip r:embed="rId13" cstate="print">
            <a:extLst>
              <a:ext uri="{28A0092B-C50C-407E-A947-70E740481C1C}">
                <a14:useLocalDpi xmlns:a14="http://schemas.microsoft.com/office/drawing/2010/main" val="0"/>
              </a:ext>
            </a:extLst>
          </a:blip>
          <a:srcRect/>
          <a:stretch/>
        </p:blipFill>
        <p:spPr>
          <a:xfrm>
            <a:off x="-334643" y="90715"/>
            <a:ext cx="2805162" cy="689429"/>
          </a:xfrm>
          <a:prstGeom prst="rect">
            <a:avLst/>
          </a:prstGeom>
        </p:spPr>
      </p:pic>
    </p:spTree>
    <p:extLst>
      <p:ext uri="{BB962C8B-B14F-4D97-AF65-F5344CB8AC3E}">
        <p14:creationId xmlns:p14="http://schemas.microsoft.com/office/powerpoint/2010/main" val="3496928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2436" y="1018095"/>
            <a:ext cx="8605849" cy="1754327"/>
          </a:xfrm>
          <a:prstGeom prst="rect">
            <a:avLst/>
          </a:prstGeom>
          <a:noFill/>
        </p:spPr>
        <p:txBody>
          <a:bodyPr wrap="square" rtlCol="0">
            <a:spAutoFit/>
          </a:bodyPr>
          <a:lstStyle/>
          <a:p>
            <a:pPr algn="ctr"/>
            <a:r>
              <a:rPr lang="nl-NL" sz="3600" b="1" dirty="0">
                <a:latin typeface="Syntax LT Std" panose="020D0502030503020204" pitchFamily="34" charset="0"/>
              </a:rPr>
              <a:t>E</a:t>
            </a:r>
            <a:r>
              <a:rPr lang="nl-NL" sz="3600" b="1" dirty="0" smtClean="0">
                <a:latin typeface="Syntax LT Std" panose="020D0502030503020204" pitchFamily="34" charset="0"/>
              </a:rPr>
              <a:t>cologische en fysisch-chemische waterkwaliteitsinformatie van Rijkswaterstaat</a:t>
            </a:r>
            <a:endParaRPr lang="nl-NL" sz="3600" b="1" dirty="0">
              <a:latin typeface="Syntax LT Std" panose="020D0502030503020204" pitchFamily="34" charset="0"/>
            </a:endParaRPr>
          </a:p>
        </p:txBody>
      </p:sp>
      <p:sp>
        <p:nvSpPr>
          <p:cNvPr id="5" name="TextBox 4"/>
          <p:cNvSpPr txBox="1"/>
          <p:nvPr/>
        </p:nvSpPr>
        <p:spPr>
          <a:xfrm>
            <a:off x="2243579" y="5604009"/>
            <a:ext cx="6933078" cy="738664"/>
          </a:xfrm>
          <a:prstGeom prst="rect">
            <a:avLst/>
          </a:prstGeom>
          <a:noFill/>
        </p:spPr>
        <p:txBody>
          <a:bodyPr wrap="square" rtlCol="0">
            <a:spAutoFit/>
          </a:bodyPr>
          <a:lstStyle/>
          <a:p>
            <a:r>
              <a:rPr lang="nl-NL" sz="1400" dirty="0" smtClean="0"/>
              <a:t>DISCLAIMER: Dit </a:t>
            </a:r>
            <a:r>
              <a:rPr lang="nl-NL" sz="1400" dirty="0"/>
              <a:t>is een manier om een combinatie van ruwe en bewerkte ecologische en fysisch-chemische waterkwaliteitsdata te visualiseren. Hiervoor is er gebruik gemaakt van gegevens uit het KRW portaal aangevuld met dummy data. </a:t>
            </a:r>
            <a:r>
              <a:rPr lang="nl-NL" sz="1400" dirty="0" smtClean="0"/>
              <a:t>Het Dashboard is een prototype.</a:t>
            </a:r>
            <a:endParaRPr lang="nl-NL" sz="14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6915" y="3555997"/>
            <a:ext cx="3156052" cy="1464312"/>
          </a:xfrm>
          <a:prstGeom prst="rect">
            <a:avLst/>
          </a:prstGeom>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434481" y="3492503"/>
            <a:ext cx="680319" cy="1248427"/>
          </a:xfrm>
          <a:prstGeom prst="rect">
            <a:avLst/>
          </a:prstGeom>
        </p:spPr>
      </p:pic>
    </p:spTree>
    <p:extLst>
      <p:ext uri="{BB962C8B-B14F-4D97-AF65-F5344CB8AC3E}">
        <p14:creationId xmlns:p14="http://schemas.microsoft.com/office/powerpoint/2010/main" val="3571264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3933" t="626" r="8325" b="7936"/>
          <a:stretch/>
        </p:blipFill>
        <p:spPr>
          <a:xfrm>
            <a:off x="2481943" y="228599"/>
            <a:ext cx="7717971" cy="6360496"/>
          </a:xfrm>
          <a:prstGeom prst="rect">
            <a:avLst/>
          </a:prstGeom>
        </p:spPr>
      </p:pic>
      <p:sp>
        <p:nvSpPr>
          <p:cNvPr id="5" name="Tekstvak 3"/>
          <p:cNvSpPr txBox="1"/>
          <p:nvPr/>
        </p:nvSpPr>
        <p:spPr>
          <a:xfrm>
            <a:off x="328023" y="1445622"/>
            <a:ext cx="1850572" cy="523220"/>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err="1" smtClean="0"/>
              <a:t>Ecologie</a:t>
            </a:r>
            <a:endParaRPr lang="en-US" dirty="0"/>
          </a:p>
        </p:txBody>
      </p:sp>
      <p:sp>
        <p:nvSpPr>
          <p:cNvPr id="6" name="Tekstvak 2"/>
          <p:cNvSpPr txBox="1"/>
          <p:nvPr/>
        </p:nvSpPr>
        <p:spPr>
          <a:xfrm>
            <a:off x="6065520" y="5612637"/>
            <a:ext cx="2612571" cy="523220"/>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smtClean="0"/>
              <a:t>Heel </a:t>
            </a:r>
            <a:r>
              <a:rPr lang="en-US" dirty="0"/>
              <a:t>Nederland</a:t>
            </a:r>
          </a:p>
        </p:txBody>
      </p:sp>
    </p:spTree>
    <p:extLst>
      <p:ext uri="{BB962C8B-B14F-4D97-AF65-F5344CB8AC3E}">
        <p14:creationId xmlns:p14="http://schemas.microsoft.com/office/powerpoint/2010/main" val="2426594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0301" r="6766" b="5238"/>
          <a:stretch/>
        </p:blipFill>
        <p:spPr>
          <a:xfrm>
            <a:off x="2437989" y="217715"/>
            <a:ext cx="7925211" cy="6335486"/>
          </a:xfrm>
          <a:prstGeom prst="rect">
            <a:avLst/>
          </a:prstGeom>
        </p:spPr>
      </p:pic>
      <p:sp>
        <p:nvSpPr>
          <p:cNvPr id="4" name="Tekstvak 3"/>
          <p:cNvSpPr txBox="1"/>
          <p:nvPr/>
        </p:nvSpPr>
        <p:spPr>
          <a:xfrm>
            <a:off x="173808" y="4831787"/>
            <a:ext cx="2159001" cy="523220"/>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err="1"/>
              <a:t>Macrofauna</a:t>
            </a:r>
            <a:endParaRPr lang="en-US" dirty="0"/>
          </a:p>
        </p:txBody>
      </p:sp>
      <p:sp>
        <p:nvSpPr>
          <p:cNvPr id="7" name="Tekstvak 2"/>
          <p:cNvSpPr txBox="1"/>
          <p:nvPr/>
        </p:nvSpPr>
        <p:spPr>
          <a:xfrm>
            <a:off x="6065520" y="5612637"/>
            <a:ext cx="2612571" cy="523220"/>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smtClean="0"/>
              <a:t>Heel </a:t>
            </a:r>
            <a:r>
              <a:rPr lang="en-US" dirty="0"/>
              <a:t>Nederland</a:t>
            </a:r>
          </a:p>
        </p:txBody>
      </p:sp>
      <p:sp>
        <p:nvSpPr>
          <p:cNvPr id="8" name="Tekstvak 3"/>
          <p:cNvSpPr txBox="1"/>
          <p:nvPr/>
        </p:nvSpPr>
        <p:spPr>
          <a:xfrm>
            <a:off x="328023" y="1445622"/>
            <a:ext cx="1850572" cy="523220"/>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err="1" smtClean="0"/>
              <a:t>Biologie</a:t>
            </a:r>
            <a:endParaRPr lang="en-US" dirty="0"/>
          </a:p>
        </p:txBody>
      </p:sp>
    </p:spTree>
    <p:extLst>
      <p:ext uri="{BB962C8B-B14F-4D97-AF65-F5344CB8AC3E}">
        <p14:creationId xmlns:p14="http://schemas.microsoft.com/office/powerpoint/2010/main" val="2439779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9138" t="10802" r="4254"/>
          <a:stretch/>
        </p:blipFill>
        <p:spPr>
          <a:xfrm>
            <a:off x="2536373" y="1088571"/>
            <a:ext cx="7946570" cy="6042719"/>
          </a:xfrm>
          <a:prstGeom prst="rect">
            <a:avLst/>
          </a:prstGeom>
        </p:spPr>
      </p:pic>
      <p:sp>
        <p:nvSpPr>
          <p:cNvPr id="5" name="Tekstvak 3"/>
          <p:cNvSpPr txBox="1"/>
          <p:nvPr/>
        </p:nvSpPr>
        <p:spPr>
          <a:xfrm>
            <a:off x="6376916" y="5265193"/>
            <a:ext cx="2993572" cy="523220"/>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smtClean="0"/>
              <a:t>Per </a:t>
            </a:r>
            <a:r>
              <a:rPr lang="en-US" dirty="0" err="1"/>
              <a:t>waterlichaam</a:t>
            </a:r>
            <a:endParaRPr lang="en-US" dirty="0"/>
          </a:p>
        </p:txBody>
      </p:sp>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2437989" y="217715"/>
            <a:ext cx="7925211" cy="794656"/>
          </a:xfrm>
          <a:prstGeom prst="rect">
            <a:avLst/>
          </a:prstGeom>
        </p:spPr>
      </p:pic>
      <p:sp>
        <p:nvSpPr>
          <p:cNvPr id="9" name="Tekstvak 3"/>
          <p:cNvSpPr txBox="1"/>
          <p:nvPr/>
        </p:nvSpPr>
        <p:spPr>
          <a:xfrm>
            <a:off x="278988" y="3438416"/>
            <a:ext cx="2159001" cy="523220"/>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err="1"/>
              <a:t>Macrofauna</a:t>
            </a:r>
            <a:endParaRPr lang="en-US" dirty="0"/>
          </a:p>
        </p:txBody>
      </p:sp>
    </p:spTree>
    <p:extLst>
      <p:ext uri="{BB962C8B-B14F-4D97-AF65-F5344CB8AC3E}">
        <p14:creationId xmlns:p14="http://schemas.microsoft.com/office/powerpoint/2010/main" val="3939416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p:cNvSpPr txBox="1">
            <a:spLocks/>
          </p:cNvSpPr>
          <p:nvPr/>
        </p:nvSpPr>
        <p:spPr>
          <a:xfrm>
            <a:off x="838200" y="292642"/>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800" dirty="0" err="1" smtClean="0">
                <a:latin typeface="Syntax LT Std" panose="020D0502030503020204" pitchFamily="34" charset="0"/>
              </a:rPr>
              <a:t>Doorklikken</a:t>
            </a:r>
            <a:r>
              <a:rPr lang="en-US" sz="5800" dirty="0" smtClean="0">
                <a:latin typeface="Syntax LT Std" panose="020D0502030503020204" pitchFamily="34" charset="0"/>
              </a:rPr>
              <a:t> </a:t>
            </a:r>
            <a:r>
              <a:rPr lang="en-US" sz="5800" dirty="0" err="1" smtClean="0">
                <a:latin typeface="Syntax LT Std" panose="020D0502030503020204" pitchFamily="34" charset="0"/>
              </a:rPr>
              <a:t>naar</a:t>
            </a:r>
            <a:r>
              <a:rPr lang="en-US" sz="5800" dirty="0" smtClean="0">
                <a:latin typeface="Syntax LT Std" panose="020D0502030503020204" pitchFamily="34" charset="0"/>
              </a:rPr>
              <a:t> </a:t>
            </a:r>
            <a:r>
              <a:rPr lang="en-US" sz="5800" dirty="0" err="1" smtClean="0">
                <a:latin typeface="Syntax LT Std" panose="020D0502030503020204" pitchFamily="34" charset="0"/>
              </a:rPr>
              <a:t>meetdata</a:t>
            </a:r>
            <a:endParaRPr lang="en-US" sz="5800" dirty="0">
              <a:latin typeface="Syntax LT Std" panose="020D0502030503020204" pitchFamily="34" charset="0"/>
            </a:endParaRPr>
          </a:p>
        </p:txBody>
      </p:sp>
      <p:pic>
        <p:nvPicPr>
          <p:cNvPr id="6" name="Picture 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082327" y="1705429"/>
            <a:ext cx="7152387" cy="4715161"/>
          </a:xfrm>
          <a:prstGeom prst="rect">
            <a:avLst/>
          </a:prstGeom>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862757" y="1618205"/>
            <a:ext cx="1550220" cy="381000"/>
          </a:xfrm>
          <a:prstGeom prst="rect">
            <a:avLst/>
          </a:prstGeom>
        </p:spPr>
      </p:pic>
      <p:sp>
        <p:nvSpPr>
          <p:cNvPr id="2" name="Rectangle 1"/>
          <p:cNvSpPr/>
          <p:nvPr/>
        </p:nvSpPr>
        <p:spPr>
          <a:xfrm>
            <a:off x="1981200" y="1534886"/>
            <a:ext cx="1121229" cy="464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5890681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973470" y="889000"/>
            <a:ext cx="8640102" cy="5695927"/>
          </a:xfrm>
          <a:prstGeom prst="rect">
            <a:avLst/>
          </a:prstGeom>
        </p:spPr>
      </p:pic>
      <p:sp>
        <p:nvSpPr>
          <p:cNvPr id="2" name="Pijl links 1"/>
          <p:cNvSpPr/>
          <p:nvPr/>
        </p:nvSpPr>
        <p:spPr>
          <a:xfrm>
            <a:off x="0" y="1777999"/>
            <a:ext cx="2095018" cy="855940"/>
          </a:xfrm>
          <a:prstGeom prst="rightArrow">
            <a:avLst/>
          </a:prstGeom>
          <a:solidFill>
            <a:srgbClr val="E6E7E9"/>
          </a:solidFill>
          <a:effectLst>
            <a:outerShdw blurRad="50800" dist="38100" dir="2700000" algn="tl" rotWithShape="0">
              <a:prstClr val="black">
                <a:alpha val="40000"/>
              </a:prstClr>
            </a:outerShdw>
          </a:effectLst>
        </p:spPr>
        <p:txBody>
          <a:bodyPr wrap="square" rtlCol="0">
            <a:spAutoFit/>
          </a:bodyPr>
          <a:lstStyle/>
          <a:p>
            <a:pPr algn="ctr"/>
            <a:r>
              <a:rPr lang="en-US" sz="2200" dirty="0" err="1" smtClean="0">
                <a:latin typeface="Syntax LT Std" panose="020D0502030503020204" pitchFamily="34" charset="0"/>
              </a:rPr>
              <a:t>P</a:t>
            </a:r>
            <a:r>
              <a:rPr lang="en-US" sz="2200" dirty="0" err="1" smtClean="0">
                <a:solidFill>
                  <a:schemeClr val="tx1"/>
                </a:solidFill>
                <a:latin typeface="Syntax LT Std" panose="020D0502030503020204" pitchFamily="34" charset="0"/>
              </a:rPr>
              <a:t>eriode</a:t>
            </a:r>
            <a:endParaRPr lang="en-US" sz="2200" dirty="0">
              <a:solidFill>
                <a:schemeClr val="tx1"/>
              </a:solidFill>
              <a:latin typeface="Syntax LT Std" panose="020D0502030503020204" pitchFamily="34" charset="0"/>
            </a:endParaRPr>
          </a:p>
        </p:txBody>
      </p:sp>
      <p:sp>
        <p:nvSpPr>
          <p:cNvPr id="6" name="Pijl links 5"/>
          <p:cNvSpPr/>
          <p:nvPr/>
        </p:nvSpPr>
        <p:spPr>
          <a:xfrm>
            <a:off x="0" y="3490685"/>
            <a:ext cx="2095018" cy="855940"/>
          </a:xfrm>
          <a:prstGeom prst="rightArrow">
            <a:avLst/>
          </a:prstGeom>
          <a:solidFill>
            <a:srgbClr val="E6E7E9"/>
          </a:solidFill>
          <a:effectLst>
            <a:outerShdw blurRad="50800" dist="38100" dir="2700000" algn="tl" rotWithShape="0">
              <a:prstClr val="black">
                <a:alpha val="40000"/>
              </a:prstClr>
            </a:outerShdw>
          </a:effectLst>
        </p:spPr>
        <p:txBody>
          <a:bodyPr wrap="square" rtlCol="0">
            <a:spAutoFit/>
          </a:bodyPr>
          <a:lstStyle/>
          <a:p>
            <a:pPr algn="ctr"/>
            <a:r>
              <a:rPr lang="en-US" sz="2200" dirty="0" err="1" smtClean="0">
                <a:latin typeface="Syntax LT Std" panose="020D0502030503020204" pitchFamily="34" charset="0"/>
              </a:rPr>
              <a:t>L</a:t>
            </a:r>
            <a:r>
              <a:rPr lang="en-US" sz="2200" dirty="0" err="1" smtClean="0">
                <a:solidFill>
                  <a:schemeClr val="tx1"/>
                </a:solidFill>
                <a:latin typeface="Syntax LT Std" panose="020D0502030503020204" pitchFamily="34" charset="0"/>
              </a:rPr>
              <a:t>ocatie</a:t>
            </a:r>
            <a:r>
              <a:rPr lang="en-US" sz="2200" dirty="0" smtClean="0">
                <a:solidFill>
                  <a:schemeClr val="tx1"/>
                </a:solidFill>
                <a:latin typeface="Syntax LT Std" panose="020D0502030503020204" pitchFamily="34" charset="0"/>
              </a:rPr>
              <a:t>(s)</a:t>
            </a:r>
            <a:endParaRPr lang="en-US" sz="2200" dirty="0">
              <a:solidFill>
                <a:schemeClr val="tx1"/>
              </a:solidFill>
              <a:latin typeface="Syntax LT Std" panose="020D0502030503020204" pitchFamily="34" charset="0"/>
            </a:endParaRPr>
          </a:p>
        </p:txBody>
      </p:sp>
      <p:sp>
        <p:nvSpPr>
          <p:cNvPr id="7" name="Pijl links 6"/>
          <p:cNvSpPr/>
          <p:nvPr/>
        </p:nvSpPr>
        <p:spPr>
          <a:xfrm>
            <a:off x="0" y="5529942"/>
            <a:ext cx="2095018" cy="855940"/>
          </a:xfrm>
          <a:prstGeom prst="rightArrow">
            <a:avLst/>
          </a:prstGeom>
          <a:solidFill>
            <a:srgbClr val="E6E7E9"/>
          </a:solidFill>
          <a:effectLst>
            <a:outerShdw blurRad="50800" dist="38100" dir="2700000" algn="tl" rotWithShape="0">
              <a:prstClr val="black">
                <a:alpha val="40000"/>
              </a:prstClr>
            </a:outerShdw>
          </a:effectLst>
        </p:spPr>
        <p:txBody>
          <a:bodyPr wrap="square" rtlCol="0">
            <a:spAutoFit/>
          </a:bodyPr>
          <a:lstStyle/>
          <a:p>
            <a:pPr algn="ctr"/>
            <a:r>
              <a:rPr lang="en-US" sz="2200" dirty="0" smtClean="0">
                <a:latin typeface="Syntax LT Std" panose="020D0502030503020204" pitchFamily="34" charset="0"/>
              </a:rPr>
              <a:t>P</a:t>
            </a:r>
            <a:r>
              <a:rPr lang="en-US" sz="2200" dirty="0" smtClean="0">
                <a:solidFill>
                  <a:schemeClr val="tx1"/>
                </a:solidFill>
                <a:latin typeface="Syntax LT Std" panose="020D0502030503020204" pitchFamily="34" charset="0"/>
              </a:rPr>
              <a:t>arameter(s)</a:t>
            </a:r>
            <a:endParaRPr lang="en-US" sz="2200" dirty="0">
              <a:solidFill>
                <a:schemeClr val="tx1"/>
              </a:solidFill>
              <a:latin typeface="Syntax LT Std" panose="020D0502030503020204" pitchFamily="34" charset="0"/>
            </a:endParaRPr>
          </a:p>
        </p:txBody>
      </p:sp>
      <p:sp>
        <p:nvSpPr>
          <p:cNvPr id="9" name="Tekstvak 8"/>
          <p:cNvSpPr txBox="1"/>
          <p:nvPr/>
        </p:nvSpPr>
        <p:spPr>
          <a:xfrm>
            <a:off x="2095018" y="166735"/>
            <a:ext cx="1850572" cy="523220"/>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err="1" smtClean="0"/>
              <a:t>Selectie</a:t>
            </a:r>
            <a:endParaRPr lang="en-US" dirty="0"/>
          </a:p>
        </p:txBody>
      </p:sp>
      <p:sp>
        <p:nvSpPr>
          <p:cNvPr id="5" name="Rectangle 4"/>
          <p:cNvSpPr/>
          <p:nvPr/>
        </p:nvSpPr>
        <p:spPr>
          <a:xfrm>
            <a:off x="1973470" y="889000"/>
            <a:ext cx="642408" cy="2568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745149" y="1352144"/>
            <a:ext cx="8423405" cy="5232783"/>
          </a:xfrm>
          <a:prstGeom prst="rect">
            <a:avLst/>
          </a:prstGeom>
        </p:spPr>
      </p:pic>
      <p:pic>
        <p:nvPicPr>
          <p:cNvPr id="10" name="Afbeelding 3" descr="Screen Shot 2015-05-01 at 10.50.09.png"/>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4068488" y="1487713"/>
            <a:ext cx="6301411" cy="4330283"/>
          </a:xfrm>
          <a:prstGeom prst="rect">
            <a:avLst/>
          </a:prstGeom>
          <a:effectLst>
            <a:outerShdw blurRad="50800" dist="38100" dir="2700000" algn="tl" rotWithShape="0">
              <a:prstClr val="black">
                <a:alpha val="40000"/>
              </a:prstClr>
            </a:outerShdw>
          </a:effectLst>
        </p:spPr>
      </p:pic>
      <p:sp>
        <p:nvSpPr>
          <p:cNvPr id="11" name="Pijl links 6"/>
          <p:cNvSpPr/>
          <p:nvPr/>
        </p:nvSpPr>
        <p:spPr>
          <a:xfrm>
            <a:off x="3119336" y="4717450"/>
            <a:ext cx="949152" cy="855940"/>
          </a:xfrm>
          <a:prstGeom prst="rightArrow">
            <a:avLst/>
          </a:prstGeom>
          <a:solidFill>
            <a:schemeClr val="bg1">
              <a:lumMod val="75000"/>
            </a:schemeClr>
          </a:solidFill>
          <a:effectLst>
            <a:outerShdw blurRad="50800" dist="38100" dir="2700000" algn="tl" rotWithShape="0">
              <a:prstClr val="black">
                <a:alpha val="40000"/>
              </a:prstClr>
            </a:outerShdw>
          </a:effectLst>
        </p:spPr>
        <p:txBody>
          <a:bodyPr wrap="square" rtlCol="0">
            <a:spAutoFit/>
          </a:bodyPr>
          <a:lstStyle/>
          <a:p>
            <a:pPr algn="ctr"/>
            <a:endParaRPr lang="en-US" sz="2200" dirty="0">
              <a:solidFill>
                <a:schemeClr val="tx1"/>
              </a:solidFill>
              <a:latin typeface="Syntax LT Std" panose="020D0502030503020204" pitchFamily="34" charset="0"/>
            </a:endParaRPr>
          </a:p>
        </p:txBody>
      </p:sp>
    </p:spTree>
    <p:extLst>
      <p:ext uri="{BB962C8B-B14F-4D97-AF65-F5344CB8AC3E}">
        <p14:creationId xmlns:p14="http://schemas.microsoft.com/office/powerpoint/2010/main" val="3438206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973470" y="889000"/>
            <a:ext cx="8640102" cy="5695927"/>
          </a:xfrm>
          <a:prstGeom prst="rect">
            <a:avLst/>
          </a:prstGeom>
        </p:spPr>
      </p:pic>
      <p:sp>
        <p:nvSpPr>
          <p:cNvPr id="2" name="Pijl links 1"/>
          <p:cNvSpPr/>
          <p:nvPr/>
        </p:nvSpPr>
        <p:spPr>
          <a:xfrm>
            <a:off x="0" y="1777999"/>
            <a:ext cx="2095018" cy="855940"/>
          </a:xfrm>
          <a:prstGeom prst="rightArrow">
            <a:avLst/>
          </a:prstGeom>
          <a:solidFill>
            <a:srgbClr val="E6E7E9"/>
          </a:solidFill>
          <a:effectLst>
            <a:outerShdw blurRad="50800" dist="38100" dir="2700000" algn="tl" rotWithShape="0">
              <a:prstClr val="black">
                <a:alpha val="40000"/>
              </a:prstClr>
            </a:outerShdw>
          </a:effectLst>
        </p:spPr>
        <p:txBody>
          <a:bodyPr wrap="square" rtlCol="0">
            <a:spAutoFit/>
          </a:bodyPr>
          <a:lstStyle/>
          <a:p>
            <a:pPr algn="ctr"/>
            <a:r>
              <a:rPr lang="en-US" sz="2200" dirty="0" err="1" smtClean="0">
                <a:latin typeface="Syntax LT Std" panose="020D0502030503020204" pitchFamily="34" charset="0"/>
              </a:rPr>
              <a:t>P</a:t>
            </a:r>
            <a:r>
              <a:rPr lang="en-US" sz="2200" dirty="0" err="1" smtClean="0">
                <a:solidFill>
                  <a:schemeClr val="tx1"/>
                </a:solidFill>
                <a:latin typeface="Syntax LT Std" panose="020D0502030503020204" pitchFamily="34" charset="0"/>
              </a:rPr>
              <a:t>eriode</a:t>
            </a:r>
            <a:endParaRPr lang="en-US" sz="2200" dirty="0">
              <a:solidFill>
                <a:schemeClr val="tx1"/>
              </a:solidFill>
              <a:latin typeface="Syntax LT Std" panose="020D0502030503020204" pitchFamily="34" charset="0"/>
            </a:endParaRPr>
          </a:p>
        </p:txBody>
      </p:sp>
      <p:sp>
        <p:nvSpPr>
          <p:cNvPr id="6" name="Pijl links 5"/>
          <p:cNvSpPr/>
          <p:nvPr/>
        </p:nvSpPr>
        <p:spPr>
          <a:xfrm>
            <a:off x="0" y="3490685"/>
            <a:ext cx="2095018" cy="855940"/>
          </a:xfrm>
          <a:prstGeom prst="rightArrow">
            <a:avLst/>
          </a:prstGeom>
          <a:solidFill>
            <a:srgbClr val="E6E7E9"/>
          </a:solidFill>
          <a:effectLst>
            <a:outerShdw blurRad="50800" dist="38100" dir="2700000" algn="tl" rotWithShape="0">
              <a:prstClr val="black">
                <a:alpha val="40000"/>
              </a:prstClr>
            </a:outerShdw>
          </a:effectLst>
        </p:spPr>
        <p:txBody>
          <a:bodyPr wrap="square" rtlCol="0">
            <a:spAutoFit/>
          </a:bodyPr>
          <a:lstStyle/>
          <a:p>
            <a:pPr algn="ctr"/>
            <a:r>
              <a:rPr lang="en-US" sz="2200" dirty="0" err="1" smtClean="0">
                <a:latin typeface="Syntax LT Std" panose="020D0502030503020204" pitchFamily="34" charset="0"/>
              </a:rPr>
              <a:t>L</a:t>
            </a:r>
            <a:r>
              <a:rPr lang="en-US" sz="2200" dirty="0" err="1" smtClean="0">
                <a:solidFill>
                  <a:schemeClr val="tx1"/>
                </a:solidFill>
                <a:latin typeface="Syntax LT Std" panose="020D0502030503020204" pitchFamily="34" charset="0"/>
              </a:rPr>
              <a:t>ocatie</a:t>
            </a:r>
            <a:r>
              <a:rPr lang="en-US" sz="2200" dirty="0" smtClean="0">
                <a:solidFill>
                  <a:schemeClr val="tx1"/>
                </a:solidFill>
                <a:latin typeface="Syntax LT Std" panose="020D0502030503020204" pitchFamily="34" charset="0"/>
              </a:rPr>
              <a:t>(s)</a:t>
            </a:r>
            <a:endParaRPr lang="en-US" sz="2200" dirty="0">
              <a:solidFill>
                <a:schemeClr val="tx1"/>
              </a:solidFill>
              <a:latin typeface="Syntax LT Std" panose="020D0502030503020204" pitchFamily="34" charset="0"/>
            </a:endParaRPr>
          </a:p>
        </p:txBody>
      </p:sp>
      <p:sp>
        <p:nvSpPr>
          <p:cNvPr id="7" name="Pijl links 6"/>
          <p:cNvSpPr/>
          <p:nvPr/>
        </p:nvSpPr>
        <p:spPr>
          <a:xfrm>
            <a:off x="0" y="5529942"/>
            <a:ext cx="2095018" cy="855940"/>
          </a:xfrm>
          <a:prstGeom prst="rightArrow">
            <a:avLst/>
          </a:prstGeom>
          <a:solidFill>
            <a:srgbClr val="E6E7E9"/>
          </a:solidFill>
          <a:effectLst>
            <a:outerShdw blurRad="50800" dist="38100" dir="2700000" algn="tl" rotWithShape="0">
              <a:prstClr val="black">
                <a:alpha val="40000"/>
              </a:prstClr>
            </a:outerShdw>
          </a:effectLst>
        </p:spPr>
        <p:txBody>
          <a:bodyPr wrap="square" rtlCol="0">
            <a:spAutoFit/>
          </a:bodyPr>
          <a:lstStyle/>
          <a:p>
            <a:pPr algn="ctr"/>
            <a:r>
              <a:rPr lang="en-US" sz="2200" dirty="0" smtClean="0">
                <a:latin typeface="Syntax LT Std" panose="020D0502030503020204" pitchFamily="34" charset="0"/>
              </a:rPr>
              <a:t>P</a:t>
            </a:r>
            <a:r>
              <a:rPr lang="en-US" sz="2200" dirty="0" smtClean="0">
                <a:solidFill>
                  <a:schemeClr val="tx1"/>
                </a:solidFill>
                <a:latin typeface="Syntax LT Std" panose="020D0502030503020204" pitchFamily="34" charset="0"/>
              </a:rPr>
              <a:t>arameter(s)</a:t>
            </a:r>
            <a:endParaRPr lang="en-US" sz="2200" dirty="0">
              <a:solidFill>
                <a:schemeClr val="tx1"/>
              </a:solidFill>
              <a:latin typeface="Syntax LT Std" panose="020D0502030503020204" pitchFamily="34" charset="0"/>
            </a:endParaRPr>
          </a:p>
        </p:txBody>
      </p:sp>
      <p:sp>
        <p:nvSpPr>
          <p:cNvPr id="9" name="Tekstvak 8"/>
          <p:cNvSpPr txBox="1"/>
          <p:nvPr/>
        </p:nvSpPr>
        <p:spPr>
          <a:xfrm>
            <a:off x="4442949" y="223271"/>
            <a:ext cx="1850572" cy="523220"/>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err="1"/>
              <a:t>K</a:t>
            </a:r>
            <a:r>
              <a:rPr lang="en-US" dirty="0" err="1" smtClean="0"/>
              <a:t>aart</a:t>
            </a:r>
            <a:endParaRPr lang="en-US" dirty="0"/>
          </a:p>
        </p:txBody>
      </p:sp>
      <p:sp>
        <p:nvSpPr>
          <p:cNvPr id="5" name="Rectangle 4"/>
          <p:cNvSpPr/>
          <p:nvPr/>
        </p:nvSpPr>
        <p:spPr>
          <a:xfrm>
            <a:off x="1973470" y="889000"/>
            <a:ext cx="642408" cy="2568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3745149" y="1352144"/>
            <a:ext cx="8423405" cy="5232783"/>
          </a:xfrm>
          <a:prstGeom prst="rect">
            <a:avLst/>
          </a:prstGeom>
        </p:spPr>
      </p:pic>
    </p:spTree>
    <p:extLst>
      <p:ext uri="{BB962C8B-B14F-4D97-AF65-F5344CB8AC3E}">
        <p14:creationId xmlns:p14="http://schemas.microsoft.com/office/powerpoint/2010/main" val="498644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5105"/>
            <a:ext cx="11658599" cy="6858000"/>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2026470" y="1776003"/>
            <a:ext cx="9260655" cy="5136204"/>
          </a:xfrm>
          <a:prstGeom prst="rect">
            <a:avLst/>
          </a:prstGeom>
        </p:spPr>
      </p:pic>
      <p:grpSp>
        <p:nvGrpSpPr>
          <p:cNvPr id="7" name="Group 6"/>
          <p:cNvGrpSpPr/>
          <p:nvPr/>
        </p:nvGrpSpPr>
        <p:grpSpPr>
          <a:xfrm>
            <a:off x="2026470" y="1639005"/>
            <a:ext cx="9898830" cy="6134100"/>
            <a:chOff x="2293170" y="723900"/>
            <a:chExt cx="9898830" cy="6134100"/>
          </a:xfrm>
        </p:grpSpPr>
        <p:sp>
          <p:nvSpPr>
            <p:cNvPr id="10" name="Rectangle 9"/>
            <p:cNvSpPr/>
            <p:nvPr/>
          </p:nvSpPr>
          <p:spPr>
            <a:xfrm>
              <a:off x="2293170" y="5886450"/>
              <a:ext cx="9384480" cy="885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ectangle 10"/>
            <p:cNvSpPr/>
            <p:nvPr/>
          </p:nvSpPr>
          <p:spPr>
            <a:xfrm>
              <a:off x="11553825" y="723900"/>
              <a:ext cx="638175" cy="6134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9" name="Tekstvak 8"/>
          <p:cNvSpPr txBox="1"/>
          <p:nvPr/>
        </p:nvSpPr>
        <p:spPr>
          <a:xfrm>
            <a:off x="2406387" y="223046"/>
            <a:ext cx="1850572" cy="523220"/>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err="1" smtClean="0"/>
              <a:t>Tabel</a:t>
            </a:r>
            <a:endParaRPr lang="en-US" dirty="0"/>
          </a:p>
        </p:txBody>
      </p:sp>
      <p:sp>
        <p:nvSpPr>
          <p:cNvPr id="2" name="Rectangle 1"/>
          <p:cNvSpPr/>
          <p:nvPr/>
        </p:nvSpPr>
        <p:spPr>
          <a:xfrm>
            <a:off x="0" y="915105"/>
            <a:ext cx="775504" cy="288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255931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22" y="793414"/>
            <a:ext cx="12192000" cy="6556510"/>
          </a:xfrm>
          <a:prstGeom prst="rect">
            <a:avLst/>
          </a:prstGeom>
        </p:spPr>
      </p:pic>
      <p:sp>
        <p:nvSpPr>
          <p:cNvPr id="6" name="TextBox 5"/>
          <p:cNvSpPr txBox="1"/>
          <p:nvPr/>
        </p:nvSpPr>
        <p:spPr>
          <a:xfrm>
            <a:off x="4110098" y="1322299"/>
            <a:ext cx="666750" cy="215444"/>
          </a:xfrm>
          <a:prstGeom prst="rect">
            <a:avLst/>
          </a:prstGeom>
          <a:noFill/>
        </p:spPr>
        <p:txBody>
          <a:bodyPr wrap="square" rtlCol="0">
            <a:spAutoFit/>
          </a:bodyPr>
          <a:lstStyle/>
          <a:p>
            <a:r>
              <a:rPr lang="nl-NL" sz="800" dirty="0" err="1" smtClean="0">
                <a:solidFill>
                  <a:srgbClr val="337AB7"/>
                </a:solidFill>
                <a:latin typeface="Arial" panose="020B0604020202020204" pitchFamily="34" charset="0"/>
                <a:cs typeface="Arial" panose="020B0604020202020204" pitchFamily="34" charset="0"/>
              </a:rPr>
              <a:t>Scatter</a:t>
            </a:r>
            <a:endParaRPr lang="nl-NL" sz="800" dirty="0">
              <a:solidFill>
                <a:srgbClr val="337AB7"/>
              </a:solidFill>
              <a:latin typeface="Arial" panose="020B0604020202020204" pitchFamily="34" charset="0"/>
              <a:cs typeface="Arial" panose="020B0604020202020204" pitchFamily="34" charset="0"/>
            </a:endParaRPr>
          </a:p>
        </p:txBody>
      </p:sp>
      <p:sp>
        <p:nvSpPr>
          <p:cNvPr id="9" name="Tekstvak 8"/>
          <p:cNvSpPr txBox="1"/>
          <p:nvPr/>
        </p:nvSpPr>
        <p:spPr>
          <a:xfrm>
            <a:off x="3639827" y="162472"/>
            <a:ext cx="1850572" cy="523220"/>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err="1" smtClean="0"/>
              <a:t>Grafiek</a:t>
            </a:r>
            <a:endParaRPr lang="en-US" dirty="0"/>
          </a:p>
        </p:txBody>
      </p:sp>
      <p:sp>
        <p:nvSpPr>
          <p:cNvPr id="7" name="Rectangle 6"/>
          <p:cNvSpPr/>
          <p:nvPr/>
        </p:nvSpPr>
        <p:spPr>
          <a:xfrm>
            <a:off x="0" y="793414"/>
            <a:ext cx="775504" cy="288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331367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latin typeface="Syntax LT Std" panose="020D0502030503020204" pitchFamily="34" charset="0"/>
              </a:rPr>
              <a:t>Voorbeeld</a:t>
            </a:r>
            <a:r>
              <a:rPr lang="en-US" dirty="0" smtClean="0">
                <a:latin typeface="Syntax LT Std" panose="020D0502030503020204" pitchFamily="34" charset="0"/>
              </a:rPr>
              <a:t> </a:t>
            </a:r>
            <a:r>
              <a:rPr lang="en-US" dirty="0" err="1" smtClean="0">
                <a:latin typeface="Syntax LT Std" panose="020D0502030503020204" pitchFamily="34" charset="0"/>
              </a:rPr>
              <a:t>uit</a:t>
            </a:r>
            <a:r>
              <a:rPr lang="en-US" dirty="0" smtClean="0">
                <a:latin typeface="Syntax LT Std" panose="020D0502030503020204" pitchFamily="34" charset="0"/>
              </a:rPr>
              <a:t> de </a:t>
            </a:r>
            <a:r>
              <a:rPr lang="en-US" dirty="0" err="1" smtClean="0">
                <a:latin typeface="Syntax LT Std" panose="020D0502030503020204" pitchFamily="34" charset="0"/>
              </a:rPr>
              <a:t>economie</a:t>
            </a:r>
            <a:r>
              <a:rPr lang="en-US" dirty="0" smtClean="0">
                <a:latin typeface="Syntax LT Std" panose="020D0502030503020204" pitchFamily="34" charset="0"/>
              </a:rPr>
              <a:t>: AEX</a:t>
            </a:r>
            <a:endParaRPr lang="en-US" dirty="0">
              <a:latin typeface="Syntax LT Std" panose="020D0502030503020204" pitchFamily="34" charset="0"/>
            </a:endParaRPr>
          </a:p>
        </p:txBody>
      </p:sp>
      <p:pic>
        <p:nvPicPr>
          <p:cNvPr id="4" name="Afbeelding 3" descr="Screen Shot 2015-05-01 at 09.35.07.pn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499359" y="1538287"/>
            <a:ext cx="5750561" cy="4750753"/>
          </a:xfrm>
          <a:prstGeom prst="rect">
            <a:avLst/>
          </a:prstGeom>
        </p:spPr>
      </p:pic>
      <p:sp>
        <p:nvSpPr>
          <p:cNvPr id="5" name="Pijl omlaag 4"/>
          <p:cNvSpPr/>
          <p:nvPr/>
        </p:nvSpPr>
        <p:spPr>
          <a:xfrm rot="2894637">
            <a:off x="7617376" y="1987230"/>
            <a:ext cx="489857" cy="1016000"/>
          </a:xfrm>
          <a:prstGeom prst="downArrow">
            <a:avLst/>
          </a:prstGeom>
          <a:solidFill>
            <a:srgbClr val="337AB7"/>
          </a:solidFill>
          <a:ln>
            <a:solidFill>
              <a:srgbClr val="337AB7"/>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579804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Afbeelding 2" descr="Screen Shot 2015-05-01 at 09.35.48.pn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499360" y="1528128"/>
            <a:ext cx="6106160" cy="4719461"/>
          </a:xfrm>
          <a:prstGeom prst="rect">
            <a:avLst/>
          </a:prstGeom>
        </p:spPr>
      </p:pic>
      <p:sp>
        <p:nvSpPr>
          <p:cNvPr id="2" name="Titel 1"/>
          <p:cNvSpPr>
            <a:spLocks noGrp="1"/>
          </p:cNvSpPr>
          <p:nvPr>
            <p:ph type="title"/>
          </p:nvPr>
        </p:nvSpPr>
        <p:spPr/>
        <p:txBody>
          <a:bodyPr/>
          <a:lstStyle/>
          <a:p>
            <a:r>
              <a:rPr lang="en-US" dirty="0" err="1" smtClean="0">
                <a:latin typeface="Syntax LT Std" panose="020D0502030503020204" pitchFamily="34" charset="0"/>
              </a:rPr>
              <a:t>Klik</a:t>
            </a:r>
            <a:r>
              <a:rPr lang="en-US" dirty="0" smtClean="0">
                <a:latin typeface="Syntax LT Std" panose="020D0502030503020204" pitchFamily="34" charset="0"/>
              </a:rPr>
              <a:t> op AEX en…. </a:t>
            </a:r>
            <a:r>
              <a:rPr lang="en-US" dirty="0" err="1" smtClean="0">
                <a:latin typeface="Syntax LT Std" panose="020D0502030503020204" pitchFamily="34" charset="0"/>
              </a:rPr>
              <a:t>detailinformatie</a:t>
            </a:r>
            <a:endParaRPr lang="en-US" dirty="0">
              <a:latin typeface="Syntax LT Std" panose="020D0502030503020204" pitchFamily="34" charset="0"/>
            </a:endParaRPr>
          </a:p>
        </p:txBody>
      </p:sp>
      <p:sp>
        <p:nvSpPr>
          <p:cNvPr id="5" name="Pijl omlaag 4"/>
          <p:cNvSpPr/>
          <p:nvPr/>
        </p:nvSpPr>
        <p:spPr>
          <a:xfrm rot="16200000">
            <a:off x="2349462" y="2345690"/>
            <a:ext cx="489857" cy="1016000"/>
          </a:xfrm>
          <a:prstGeom prst="downArrow">
            <a:avLst/>
          </a:prstGeom>
          <a:solidFill>
            <a:srgbClr val="337AB7"/>
          </a:solidFill>
          <a:ln>
            <a:solidFill>
              <a:srgbClr val="337AB7"/>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839206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800" dirty="0" smtClean="0">
                <a:latin typeface="Syntax LT Std" panose="020D0502030503020204" pitchFamily="34" charset="0"/>
              </a:rPr>
              <a:t>Van </a:t>
            </a:r>
            <a:r>
              <a:rPr lang="en-US" sz="5800" b="1" dirty="0" err="1" smtClean="0">
                <a:latin typeface="Syntax LT Std" panose="020D0502030503020204" pitchFamily="34" charset="0"/>
              </a:rPr>
              <a:t>eco</a:t>
            </a:r>
            <a:r>
              <a:rPr lang="en-US" sz="5800" dirty="0" err="1" smtClean="0">
                <a:latin typeface="Syntax LT Std" panose="020D0502030503020204" pitchFamily="34" charset="0"/>
              </a:rPr>
              <a:t>nomie</a:t>
            </a:r>
            <a:r>
              <a:rPr lang="en-US" sz="5800" dirty="0" smtClean="0">
                <a:latin typeface="Syntax LT Std" panose="020D0502030503020204" pitchFamily="34" charset="0"/>
              </a:rPr>
              <a:t> </a:t>
            </a:r>
            <a:r>
              <a:rPr lang="en-US" sz="5800" dirty="0" err="1" smtClean="0">
                <a:latin typeface="Syntax LT Std" panose="020D0502030503020204" pitchFamily="34" charset="0"/>
              </a:rPr>
              <a:t>naar</a:t>
            </a:r>
            <a:r>
              <a:rPr lang="en-US" sz="5800" dirty="0" smtClean="0">
                <a:latin typeface="Syntax LT Std" panose="020D0502030503020204" pitchFamily="34" charset="0"/>
              </a:rPr>
              <a:t> </a:t>
            </a:r>
            <a:r>
              <a:rPr lang="en-US" sz="5800" b="1" dirty="0" err="1">
                <a:latin typeface="Syntax LT Std" panose="020D0502030503020204" pitchFamily="34" charset="0"/>
              </a:rPr>
              <a:t>e</a:t>
            </a:r>
            <a:r>
              <a:rPr lang="en-US" sz="5800" b="1" dirty="0" err="1" smtClean="0">
                <a:latin typeface="Syntax LT Std" panose="020D0502030503020204" pitchFamily="34" charset="0"/>
              </a:rPr>
              <a:t>co</a:t>
            </a:r>
            <a:r>
              <a:rPr lang="en-US" sz="5800" dirty="0" err="1" smtClean="0">
                <a:latin typeface="Syntax LT Std" panose="020D0502030503020204" pitchFamily="34" charset="0"/>
              </a:rPr>
              <a:t>logie</a:t>
            </a:r>
            <a:endParaRPr lang="en-US" sz="5800" dirty="0">
              <a:latin typeface="Syntax LT Std" panose="020D0502030503020204" pitchFamily="34" charset="0"/>
            </a:endParaRPr>
          </a:p>
        </p:txBody>
      </p:sp>
      <p:pic>
        <p:nvPicPr>
          <p:cNvPr id="5"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1" r="-208" b="31217"/>
          <a:stretch/>
        </p:blipFill>
        <p:spPr>
          <a:xfrm>
            <a:off x="1065885" y="1741714"/>
            <a:ext cx="9528829" cy="5025571"/>
          </a:xfrm>
          <a:prstGeom prst="rect">
            <a:avLst/>
          </a:prstGeom>
        </p:spPr>
      </p:pic>
    </p:spTree>
    <p:extLst>
      <p:ext uri="{BB962C8B-B14F-4D97-AF65-F5344CB8AC3E}">
        <p14:creationId xmlns:p14="http://schemas.microsoft.com/office/powerpoint/2010/main" val="1232612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1549399" y="238124"/>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err="1" smtClean="0">
                <a:latin typeface="Syntax LT Std" panose="020D0502030503020204" pitchFamily="34" charset="0"/>
              </a:rPr>
              <a:t>Digitaal</a:t>
            </a:r>
            <a:r>
              <a:rPr lang="en-US" dirty="0" smtClean="0">
                <a:latin typeface="Syntax LT Std" panose="020D0502030503020204" pitchFamily="34" charset="0"/>
              </a:rPr>
              <a:t> KRW Dashboard</a:t>
            </a:r>
            <a:endParaRPr lang="en-US" dirty="0">
              <a:latin typeface="Syntax LT Std" panose="020D0502030503020204" pitchFamily="34" charset="0"/>
            </a:endParaRPr>
          </a:p>
        </p:txBody>
      </p:sp>
      <p:pic>
        <p:nvPicPr>
          <p:cNvPr id="5"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1" r="-208" b="31217"/>
          <a:stretch/>
        </p:blipFill>
        <p:spPr>
          <a:xfrm>
            <a:off x="1065885" y="1741714"/>
            <a:ext cx="9528829" cy="5025571"/>
          </a:xfrm>
          <a:prstGeom prst="rect">
            <a:avLst/>
          </a:prstGeom>
        </p:spPr>
      </p:pic>
      <p:sp>
        <p:nvSpPr>
          <p:cNvPr id="2" name="Tekstvak 1"/>
          <p:cNvSpPr txBox="1"/>
          <p:nvPr/>
        </p:nvSpPr>
        <p:spPr>
          <a:xfrm>
            <a:off x="9216567" y="1904999"/>
            <a:ext cx="2249715" cy="523220"/>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err="1"/>
              <a:t>Hoofdmenu</a:t>
            </a:r>
            <a:endParaRPr lang="en-US" dirty="0"/>
          </a:p>
        </p:txBody>
      </p:sp>
      <p:sp>
        <p:nvSpPr>
          <p:cNvPr id="6" name="Tekstvak 5"/>
          <p:cNvSpPr txBox="1"/>
          <p:nvPr/>
        </p:nvSpPr>
        <p:spPr>
          <a:xfrm>
            <a:off x="8484243" y="3817256"/>
            <a:ext cx="1149614" cy="523220"/>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a:t> </a:t>
            </a:r>
            <a:r>
              <a:rPr lang="en-US" dirty="0" err="1"/>
              <a:t>Kaart</a:t>
            </a:r>
            <a:endParaRPr lang="en-US" dirty="0"/>
          </a:p>
        </p:txBody>
      </p:sp>
      <p:sp>
        <p:nvSpPr>
          <p:cNvPr id="7" name="Tekstvak 6"/>
          <p:cNvSpPr txBox="1"/>
          <p:nvPr/>
        </p:nvSpPr>
        <p:spPr>
          <a:xfrm>
            <a:off x="1065885" y="4254499"/>
            <a:ext cx="2944006" cy="523220"/>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p>
            <a:pPr algn="ctr"/>
            <a:r>
              <a:rPr lang="en-US" sz="2800" dirty="0" err="1" smtClean="0">
                <a:latin typeface="Syntax LT Std" panose="020D0502030503020204" pitchFamily="34" charset="0"/>
              </a:rPr>
              <a:t>Grafiek</a:t>
            </a:r>
            <a:r>
              <a:rPr lang="en-US" sz="2800" dirty="0" smtClean="0">
                <a:latin typeface="Syntax LT Std" panose="020D0502030503020204" pitchFamily="34" charset="0"/>
              </a:rPr>
              <a:t> in de </a:t>
            </a:r>
            <a:r>
              <a:rPr lang="en-US" sz="2800" dirty="0" err="1" smtClean="0">
                <a:latin typeface="Syntax LT Std" panose="020D0502030503020204" pitchFamily="34" charset="0"/>
              </a:rPr>
              <a:t>tijd</a:t>
            </a:r>
            <a:endParaRPr lang="en-US" sz="2800" dirty="0">
              <a:latin typeface="Syntax LT Std" panose="020D0502030503020204" pitchFamily="34" charset="0"/>
            </a:endParaRPr>
          </a:p>
        </p:txBody>
      </p:sp>
      <p:sp>
        <p:nvSpPr>
          <p:cNvPr id="8" name="Tekstvak 7"/>
          <p:cNvSpPr txBox="1"/>
          <p:nvPr/>
        </p:nvSpPr>
        <p:spPr>
          <a:xfrm>
            <a:off x="8879111" y="2691114"/>
            <a:ext cx="2587171" cy="523220"/>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err="1"/>
              <a:t>Specifiek</a:t>
            </a:r>
            <a:r>
              <a:rPr lang="en-US" dirty="0"/>
              <a:t> </a:t>
            </a:r>
            <a:r>
              <a:rPr lang="en-US" dirty="0" err="1"/>
              <a:t>jaar</a:t>
            </a:r>
            <a:endParaRPr lang="en-US" dirty="0"/>
          </a:p>
        </p:txBody>
      </p:sp>
    </p:spTree>
    <p:extLst>
      <p:ext uri="{BB962C8B-B14F-4D97-AF65-F5344CB8AC3E}">
        <p14:creationId xmlns:p14="http://schemas.microsoft.com/office/powerpoint/2010/main" val="2195371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514" b="8296"/>
          <a:stretch/>
        </p:blipFill>
        <p:spPr>
          <a:xfrm>
            <a:off x="2448560" y="213359"/>
            <a:ext cx="8455660" cy="6305661"/>
          </a:xfrm>
          <a:prstGeom prst="rect">
            <a:avLst/>
          </a:prstGeom>
        </p:spPr>
      </p:pic>
      <p:sp>
        <p:nvSpPr>
          <p:cNvPr id="3" name="Tekstvak 2"/>
          <p:cNvSpPr txBox="1"/>
          <p:nvPr/>
        </p:nvSpPr>
        <p:spPr>
          <a:xfrm>
            <a:off x="6065519" y="5601062"/>
            <a:ext cx="2612571" cy="523220"/>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smtClean="0"/>
              <a:t>Heel </a:t>
            </a:r>
            <a:r>
              <a:rPr lang="en-US" dirty="0"/>
              <a:t>Nederland</a:t>
            </a:r>
          </a:p>
        </p:txBody>
      </p:sp>
      <p:sp>
        <p:nvSpPr>
          <p:cNvPr id="4" name="Tekstvak 3"/>
          <p:cNvSpPr txBox="1"/>
          <p:nvPr/>
        </p:nvSpPr>
        <p:spPr>
          <a:xfrm>
            <a:off x="329107" y="1460136"/>
            <a:ext cx="2095017" cy="523220"/>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err="1" smtClean="0"/>
              <a:t>Eindoordeel</a:t>
            </a:r>
            <a:endParaRPr lang="en-US" dirty="0"/>
          </a:p>
        </p:txBody>
      </p:sp>
    </p:spTree>
    <p:extLst>
      <p:ext uri="{BB962C8B-B14F-4D97-AF65-F5344CB8AC3E}">
        <p14:creationId xmlns:p14="http://schemas.microsoft.com/office/powerpoint/2010/main" val="2645904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30" b="12000"/>
          <a:stretch/>
        </p:blipFill>
        <p:spPr>
          <a:xfrm>
            <a:off x="2484119" y="236220"/>
            <a:ext cx="8100061" cy="6224790"/>
          </a:xfrm>
          <a:prstGeom prst="rect">
            <a:avLst/>
          </a:prstGeom>
        </p:spPr>
      </p:pic>
      <p:sp>
        <p:nvSpPr>
          <p:cNvPr id="3" name="Tekstvak 2"/>
          <p:cNvSpPr txBox="1"/>
          <p:nvPr/>
        </p:nvSpPr>
        <p:spPr>
          <a:xfrm>
            <a:off x="6065520" y="5612637"/>
            <a:ext cx="2612571" cy="523220"/>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smtClean="0"/>
              <a:t>Heel </a:t>
            </a:r>
            <a:r>
              <a:rPr lang="en-US" dirty="0"/>
              <a:t>Nederland</a:t>
            </a:r>
          </a:p>
        </p:txBody>
      </p:sp>
      <p:sp>
        <p:nvSpPr>
          <p:cNvPr id="4" name="Tekstvak 3"/>
          <p:cNvSpPr txBox="1"/>
          <p:nvPr/>
        </p:nvSpPr>
        <p:spPr>
          <a:xfrm>
            <a:off x="328023" y="1445622"/>
            <a:ext cx="1850572" cy="523220"/>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err="1" smtClean="0"/>
              <a:t>Chemie</a:t>
            </a:r>
            <a:endParaRPr lang="en-US" dirty="0"/>
          </a:p>
        </p:txBody>
      </p:sp>
    </p:spTree>
    <p:extLst>
      <p:ext uri="{BB962C8B-B14F-4D97-AF65-F5344CB8AC3E}">
        <p14:creationId xmlns:p14="http://schemas.microsoft.com/office/powerpoint/2010/main" val="348813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799" r="6046" b="10794"/>
          <a:stretch/>
        </p:blipFill>
        <p:spPr>
          <a:xfrm>
            <a:off x="2460170" y="228600"/>
            <a:ext cx="7968343" cy="6254482"/>
          </a:xfrm>
          <a:prstGeom prst="rect">
            <a:avLst/>
          </a:prstGeom>
        </p:spPr>
      </p:pic>
      <p:sp>
        <p:nvSpPr>
          <p:cNvPr id="3" name="Tekstvak 2"/>
          <p:cNvSpPr txBox="1"/>
          <p:nvPr/>
        </p:nvSpPr>
        <p:spPr>
          <a:xfrm>
            <a:off x="6098297" y="5580742"/>
            <a:ext cx="2993572" cy="523220"/>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smtClean="0"/>
              <a:t>Per </a:t>
            </a:r>
            <a:r>
              <a:rPr lang="en-US" dirty="0" err="1"/>
              <a:t>waterlichaam</a:t>
            </a:r>
            <a:endParaRPr lang="en-US" dirty="0"/>
          </a:p>
        </p:txBody>
      </p:sp>
      <p:sp>
        <p:nvSpPr>
          <p:cNvPr id="6" name="Tekstvak 3"/>
          <p:cNvSpPr txBox="1"/>
          <p:nvPr/>
        </p:nvSpPr>
        <p:spPr>
          <a:xfrm>
            <a:off x="351970" y="997856"/>
            <a:ext cx="1850572" cy="954107"/>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err="1" smtClean="0"/>
              <a:t>Prioritaire</a:t>
            </a:r>
            <a:r>
              <a:rPr lang="en-US" dirty="0" smtClean="0"/>
              <a:t> </a:t>
            </a:r>
            <a:r>
              <a:rPr lang="en-US" dirty="0" err="1" smtClean="0"/>
              <a:t>stoffen</a:t>
            </a:r>
            <a:endParaRPr lang="en-US" dirty="0"/>
          </a:p>
        </p:txBody>
      </p:sp>
      <p:sp>
        <p:nvSpPr>
          <p:cNvPr id="7" name="Tekstvak 5"/>
          <p:cNvSpPr txBox="1"/>
          <p:nvPr/>
        </p:nvSpPr>
        <p:spPr>
          <a:xfrm>
            <a:off x="9684659" y="1272434"/>
            <a:ext cx="1850572" cy="523220"/>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smtClean="0"/>
              <a:t>2009</a:t>
            </a:r>
            <a:endParaRPr lang="en-US" dirty="0"/>
          </a:p>
        </p:txBody>
      </p:sp>
    </p:spTree>
    <p:extLst>
      <p:ext uri="{BB962C8B-B14F-4D97-AF65-F5344CB8AC3E}">
        <p14:creationId xmlns:p14="http://schemas.microsoft.com/office/powerpoint/2010/main" val="2352572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0748" r="10897" b="6604"/>
          <a:stretch/>
        </p:blipFill>
        <p:spPr>
          <a:xfrm>
            <a:off x="2481941" y="206829"/>
            <a:ext cx="7881257" cy="6291943"/>
          </a:xfrm>
          <a:prstGeom prst="rect">
            <a:avLst/>
          </a:prstGeom>
        </p:spPr>
      </p:pic>
      <p:sp>
        <p:nvSpPr>
          <p:cNvPr id="6" name="Tekstvak 5"/>
          <p:cNvSpPr txBox="1"/>
          <p:nvPr/>
        </p:nvSpPr>
        <p:spPr>
          <a:xfrm>
            <a:off x="9684659" y="1272434"/>
            <a:ext cx="1850572" cy="523220"/>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smtClean="0"/>
              <a:t>2011</a:t>
            </a:r>
            <a:endParaRPr lang="en-US" dirty="0"/>
          </a:p>
        </p:txBody>
      </p:sp>
      <p:sp>
        <p:nvSpPr>
          <p:cNvPr id="8" name="Tekstvak 2"/>
          <p:cNvSpPr txBox="1"/>
          <p:nvPr/>
        </p:nvSpPr>
        <p:spPr>
          <a:xfrm>
            <a:off x="6098297" y="5580742"/>
            <a:ext cx="2993572" cy="523220"/>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smtClean="0"/>
              <a:t>Per </a:t>
            </a:r>
            <a:r>
              <a:rPr lang="en-US" dirty="0" err="1"/>
              <a:t>waterlichaam</a:t>
            </a:r>
            <a:endParaRPr lang="en-US" dirty="0"/>
          </a:p>
        </p:txBody>
      </p:sp>
      <p:sp>
        <p:nvSpPr>
          <p:cNvPr id="9" name="Tekstvak 3"/>
          <p:cNvSpPr txBox="1"/>
          <p:nvPr/>
        </p:nvSpPr>
        <p:spPr>
          <a:xfrm>
            <a:off x="351970" y="997856"/>
            <a:ext cx="1850572" cy="954107"/>
          </a:xfrm>
          <a:prstGeom prst="rect">
            <a:avLst/>
          </a:prstGeom>
          <a:solidFill>
            <a:srgbClr val="E6E7E9"/>
          </a:solidFill>
          <a:effectLst>
            <a:outerShdw blurRad="50800" dist="38100" dir="2700000" algn="tl" rotWithShape="0">
              <a:prstClr val="black">
                <a:alpha val="40000"/>
              </a:prstClr>
            </a:outerShdw>
          </a:effectLst>
        </p:spPr>
        <p:txBody>
          <a:bodyPr wrap="square" rtlCol="0">
            <a:spAutoFit/>
          </a:bodyPr>
          <a:lstStyle>
            <a:defPPr>
              <a:defRPr lang="nl-NL"/>
            </a:defPPr>
            <a:lvl1pPr algn="ctr">
              <a:defRPr sz="2800">
                <a:latin typeface="Syntax LT Std" panose="020D0502030503020204" pitchFamily="34" charset="0"/>
              </a:defRPr>
            </a:lvl1pPr>
          </a:lstStyle>
          <a:p>
            <a:r>
              <a:rPr lang="en-US" dirty="0" err="1" smtClean="0"/>
              <a:t>Prioritaire</a:t>
            </a:r>
            <a:r>
              <a:rPr lang="en-US" dirty="0" smtClean="0"/>
              <a:t> </a:t>
            </a:r>
            <a:r>
              <a:rPr lang="en-US" dirty="0" err="1" smtClean="0"/>
              <a:t>stoffen</a:t>
            </a:r>
            <a:endParaRPr lang="en-US" dirty="0"/>
          </a:p>
        </p:txBody>
      </p:sp>
    </p:spTree>
    <p:extLst>
      <p:ext uri="{BB962C8B-B14F-4D97-AF65-F5344CB8AC3E}">
        <p14:creationId xmlns:p14="http://schemas.microsoft.com/office/powerpoint/2010/main" val="1012178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700</Words>
  <Application>Microsoft Office PowerPoint</Application>
  <PresentationFormat>Widescreen</PresentationFormat>
  <Paragraphs>75</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Syntax LT Std</vt:lpstr>
      <vt:lpstr>Office Theme</vt:lpstr>
      <vt:lpstr>PowerPoint Presentation</vt:lpstr>
      <vt:lpstr>Voorbeeld uit de economie: AEX</vt:lpstr>
      <vt:lpstr>Klik op AEX en…. detailinformatie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Jordie Netten</dc:creator>
  <cp:lastModifiedBy>Jordie Netten</cp:lastModifiedBy>
  <cp:revision>31</cp:revision>
  <cp:lastPrinted>2015-05-01T11:37:41Z</cp:lastPrinted>
  <dcterms:created xsi:type="dcterms:W3CDTF">2015-04-30T06:50:06Z</dcterms:created>
  <dcterms:modified xsi:type="dcterms:W3CDTF">2015-05-01T13:58:52Z</dcterms:modified>
</cp:coreProperties>
</file>