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1"/>
  </p:notesMasterIdLst>
  <p:handoutMasterIdLst>
    <p:handoutMasterId r:id="rId32"/>
  </p:handoutMasterIdLst>
  <p:sldIdLst>
    <p:sldId id="336" r:id="rId2"/>
    <p:sldId id="340" r:id="rId3"/>
    <p:sldId id="309" r:id="rId4"/>
    <p:sldId id="258" r:id="rId5"/>
    <p:sldId id="259" r:id="rId6"/>
    <p:sldId id="338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4" r:id="rId18"/>
    <p:sldId id="277" r:id="rId19"/>
    <p:sldId id="273" r:id="rId20"/>
    <p:sldId id="302" r:id="rId21"/>
    <p:sldId id="339" r:id="rId22"/>
    <p:sldId id="341" r:id="rId23"/>
    <p:sldId id="346" r:id="rId24"/>
    <p:sldId id="301" r:id="rId25"/>
    <p:sldId id="307" r:id="rId26"/>
    <p:sldId id="333" r:id="rId27"/>
    <p:sldId id="343" r:id="rId28"/>
    <p:sldId id="344" r:id="rId29"/>
    <p:sldId id="345" r:id="rId30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FCC66"/>
    <a:srgbClr val="FFFFCC"/>
    <a:srgbClr val="808080"/>
    <a:srgbClr val="B2B2B2"/>
    <a:srgbClr val="CCFFFF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7" autoAdjust="0"/>
    <p:restoredTop sz="94737" autoAdjust="0"/>
  </p:normalViewPr>
  <p:slideViewPr>
    <p:cSldViewPr>
      <p:cViewPr>
        <p:scale>
          <a:sx n="73" d="100"/>
          <a:sy n="73" d="100"/>
        </p:scale>
        <p:origin x="-906" y="-73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notesViewPr>
    <p:cSldViewPr>
      <p:cViewPr>
        <p:scale>
          <a:sx n="100" d="100"/>
          <a:sy n="100" d="100"/>
        </p:scale>
        <p:origin x="-198" y="648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/>
              <a:t>Modul Matematika Diskrit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/>
              <a:t>Jurusan Teknik Informatika - FTIF ITS</a:t>
            </a: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fld id="{678170AA-CADD-4151-9A2D-88CB74D691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/>
              <a:t>Modul Matematika Diskrit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/>
              <a:t>Jurusan Teknik Informatika - FTIF ITS</a:t>
            </a:r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5E65184-55E8-4475-83BC-6D3618CC54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Modul Matematika Diskrit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Jurusan Teknik Informatika - FTIF ITS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FB415-1B30-48C4-84E4-BDF24A685E57}" type="slidenum">
              <a:rPr lang="en-US"/>
              <a:pPr/>
              <a:t>3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696913"/>
            <a:ext cx="5026025" cy="34813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686631-FCDE-46C9-825E-FB57DB4A96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311032-DA04-440C-9280-F8D2F6B1AB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9A20E4-D779-43BE-BF9E-5614D93CE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7815"/>
            <a:ext cx="89154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199" y="1600202"/>
            <a:ext cx="4381501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31F045E-197C-47FA-A40B-50DC81DE5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7815"/>
            <a:ext cx="89154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89154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3941763"/>
            <a:ext cx="8915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982FC31-DB77-4656-9108-DFCCAFCE3C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7815"/>
            <a:ext cx="89154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2"/>
            <a:ext cx="89154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941763"/>
            <a:ext cx="8915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CFEABCA-DDBA-4CD7-B16F-5EB4BE8F6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F006B-0F15-4BAF-81AA-72C3F9A869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C0F6F-C939-48B9-B1D7-73C3CE03D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BCE327-56D0-4D69-BBFB-E5C346AC5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F1EAA-B7A7-499A-A05B-D822DE059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D46973-22FC-4FDE-92BD-6E839562C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D7FEB2-0EAA-4721-9905-7B7329107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9A9F0-9E75-4834-ABB6-7B3AB1823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50973D-1320-4695-B038-C401A973BD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76139" y="5001994"/>
            <a:ext cx="41188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8024" y="5785023"/>
            <a:ext cx="41188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76139" y="5001994"/>
            <a:ext cx="41188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8024" y="5785023"/>
            <a:ext cx="41188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DFD3AE-27AB-4C60-8073-21C3EF67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9067800" cy="1676400"/>
          </a:xfrm>
          <a:noFill/>
          <a:ln/>
        </p:spPr>
        <p:txBody>
          <a:bodyPr/>
          <a:lstStyle/>
          <a:p>
            <a:r>
              <a:rPr lang="en-US" sz="4400"/>
              <a:t>LOGIKA DAN </a:t>
            </a:r>
            <a:br>
              <a:rPr lang="en-US" sz="4400"/>
            </a:br>
            <a:r>
              <a:rPr lang="en-US" sz="4400"/>
              <a:t>EKUIVALENSI LOGIKA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" y="3429000"/>
            <a:ext cx="9067800" cy="1441450"/>
          </a:xfrm>
        </p:spPr>
        <p:txBody>
          <a:bodyPr/>
          <a:lstStyle/>
          <a:p>
            <a:r>
              <a:rPr lang="en-US"/>
              <a:t>Bab 1</a:t>
            </a:r>
          </a:p>
          <a:p>
            <a:r>
              <a:rPr lang="en-US"/>
              <a:t>Sub-bab 1.1 – 1.2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Tabel </a:t>
            </a:r>
            <a:r>
              <a:rPr lang="en-US" sz="3600" smtClean="0"/>
              <a:t>Kebenaran Negasi</a:t>
            </a:r>
            <a:endParaRPr lang="en-US" sz="3600"/>
          </a:p>
        </p:txBody>
      </p:sp>
      <p:graphicFrame>
        <p:nvGraphicFramePr>
          <p:cNvPr id="63539" name="Group 51"/>
          <p:cNvGraphicFramePr>
            <a:graphicFrameLocks noGrp="1"/>
          </p:cNvGraphicFramePr>
          <p:nvPr>
            <p:ph sz="half" idx="1"/>
          </p:nvPr>
        </p:nvGraphicFramePr>
        <p:xfrm>
          <a:off x="2133601" y="1981202"/>
          <a:ext cx="4114800" cy="2189163"/>
        </p:xfrm>
        <a:graphic>
          <a:graphicData uri="http://schemas.openxmlformats.org/drawingml/2006/table">
            <a:tbl>
              <a:tblPr/>
              <a:tblGrid>
                <a:gridCol w="2100263"/>
                <a:gridCol w="2014537"/>
              </a:tblGrid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634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572000"/>
            <a:ext cx="8915400" cy="19050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Contoh:    </a:t>
            </a:r>
          </a:p>
          <a:p>
            <a:r>
              <a:rPr lang="en-US"/>
              <a:t>p = Jono seorang mahasiswa</a:t>
            </a:r>
          </a:p>
          <a:p>
            <a:r>
              <a:rPr lang="en-US">
                <a:sym typeface="Symbol" pitchFamily="18" charset="2"/>
              </a:rPr>
              <a:t></a:t>
            </a:r>
            <a:r>
              <a:rPr lang="en-US"/>
              <a:t>p = Jono bukan seorang mahasiswa</a:t>
            </a:r>
          </a:p>
        </p:txBody>
      </p:sp>
      <p:sp>
        <p:nvSpPr>
          <p:cNvPr id="63540" name="AutoShape 52"/>
          <p:cNvSpPr>
            <a:spLocks noChangeArrowheads="1"/>
          </p:cNvSpPr>
          <p:nvPr/>
        </p:nvSpPr>
        <p:spPr bwMode="auto">
          <a:xfrm rot="16200000">
            <a:off x="6591299" y="2476500"/>
            <a:ext cx="1828800" cy="2057400"/>
          </a:xfrm>
          <a:custGeom>
            <a:avLst/>
            <a:gdLst>
              <a:gd name="G0" fmla="+- 11792 0 0"/>
              <a:gd name="G1" fmla="+- 18514 0 0"/>
              <a:gd name="G2" fmla="+- 6171 0 0"/>
              <a:gd name="G3" fmla="*/ 11792 1 2"/>
              <a:gd name="G4" fmla="+- G3 10800 0"/>
              <a:gd name="G5" fmla="+- 21600 11792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11792 0 G4"/>
              <a:gd name="G12" fmla="*/ G2 G10 G11"/>
              <a:gd name="T0" fmla="*/ 16696 w 21600"/>
              <a:gd name="T1" fmla="*/ 0 h 21600"/>
              <a:gd name="T2" fmla="*/ 11792 w 21600"/>
              <a:gd name="T3" fmla="*/ 6171 h 21600"/>
              <a:gd name="T4" fmla="*/ 6171 w 21600"/>
              <a:gd name="T5" fmla="*/ 11792 h 21600"/>
              <a:gd name="T6" fmla="*/ 0 w 21600"/>
              <a:gd name="T7" fmla="*/ 16696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6696" y="0"/>
                </a:moveTo>
                <a:lnTo>
                  <a:pt x="11792" y="6171"/>
                </a:lnTo>
                <a:lnTo>
                  <a:pt x="14878" y="6171"/>
                </a:lnTo>
                <a:lnTo>
                  <a:pt x="14878" y="14878"/>
                </a:lnTo>
                <a:lnTo>
                  <a:pt x="6171" y="14878"/>
                </a:lnTo>
                <a:lnTo>
                  <a:pt x="6171" y="11792"/>
                </a:lnTo>
                <a:lnTo>
                  <a:pt x="0" y="16696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bg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1676400"/>
            <a:ext cx="8991600" cy="4724400"/>
          </a:xfrm>
        </p:spPr>
        <p:txBody>
          <a:bodyPr/>
          <a:lstStyle/>
          <a:p>
            <a:r>
              <a:rPr lang="en-US"/>
              <a:t>p, q, r merupakan kalimat / pernyataan sederhana (</a:t>
            </a:r>
            <a:r>
              <a:rPr lang="en-US" i="1"/>
              <a:t>simple statements</a:t>
            </a:r>
            <a:r>
              <a:rPr lang="en-US"/>
              <a:t>)</a:t>
            </a:r>
          </a:p>
          <a:p>
            <a:r>
              <a:rPr lang="en-US"/>
              <a:t>Beberapa contoh bentukan </a:t>
            </a:r>
            <a:r>
              <a:rPr lang="en-US" i="1"/>
              <a:t>compound statements</a:t>
            </a:r>
            <a:r>
              <a:rPr lang="en-US"/>
              <a:t>, seperti:</a:t>
            </a:r>
          </a:p>
          <a:p>
            <a:pPr lvl="1"/>
            <a:r>
              <a:rPr lang="en-US"/>
              <a:t>(p</a:t>
            </a:r>
            <a:r>
              <a:rPr lang="en-US">
                <a:sym typeface="Symbol" pitchFamily="18" charset="2"/>
              </a:rPr>
              <a:t>q)^r</a:t>
            </a:r>
          </a:p>
          <a:p>
            <a:pPr lvl="1"/>
            <a:r>
              <a:rPr lang="en-US"/>
              <a:t>p</a:t>
            </a:r>
            <a:r>
              <a:rPr lang="en-US">
                <a:sym typeface="Symbol" pitchFamily="18" charset="2"/>
              </a:rPr>
              <a:t>(q^r)</a:t>
            </a:r>
          </a:p>
          <a:p>
            <a:pPr lvl="1"/>
            <a:r>
              <a:rPr lang="en-US">
                <a:sym typeface="Symbol" pitchFamily="18" charset="2"/>
              </a:rPr>
              <a:t>(p)( q)</a:t>
            </a:r>
          </a:p>
          <a:p>
            <a:pPr lvl="1"/>
            <a:r>
              <a:rPr lang="en-US">
                <a:sym typeface="Symbol" pitchFamily="18" charset="2"/>
              </a:rPr>
              <a:t>(pq)^( r)</a:t>
            </a:r>
          </a:p>
          <a:p>
            <a:pPr lvl="1"/>
            <a:r>
              <a:rPr lang="en-US">
                <a:sym typeface="Symbol" pitchFamily="18" charset="2"/>
              </a:rPr>
              <a:t>dll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Kalimat majemuk </a:t>
            </a:r>
            <a:br>
              <a:rPr lang="en-US"/>
            </a:br>
            <a:r>
              <a:rPr lang="en-US"/>
              <a:t>(</a:t>
            </a:r>
            <a:r>
              <a:rPr lang="en-US" i="1"/>
              <a:t>compound statements)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06" name="Picture 70" descr="j038404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017" y="2837491"/>
            <a:ext cx="1559966" cy="1813255"/>
          </a:xfrm>
          <a:noFill/>
          <a:ln/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Tabel Kebenaran </a:t>
            </a:r>
            <a:r>
              <a:rPr lang="en-US">
                <a:cs typeface="Arial" charset="0"/>
                <a:sym typeface="Symbol" pitchFamily="18" charset="2"/>
              </a:rPr>
              <a:t>(p</a:t>
            </a:r>
            <a:r>
              <a:rPr lang="en-US" altLang="ja-JP">
                <a:ea typeface="ＭＳ Ｐゴシック" pitchFamily="34" charset="-128"/>
                <a:cs typeface="Arial" charset="0"/>
                <a:sym typeface="Symbol" pitchFamily="18" charset="2"/>
              </a:rPr>
              <a:t> </a:t>
            </a:r>
            <a:r>
              <a:rPr lang="en-US">
                <a:cs typeface="Arial" charset="0"/>
                <a:sym typeface="Symbol" pitchFamily="18" charset="2"/>
              </a:rPr>
              <a:t> </a:t>
            </a:r>
            <a:r>
              <a:rPr lang="en-US" b="1">
                <a:sym typeface="Symbol" pitchFamily="18" charset="2"/>
              </a:rPr>
              <a:t></a:t>
            </a:r>
            <a:r>
              <a:rPr lang="en-US" b="1">
                <a:cs typeface="Arial" charset="0"/>
                <a:sym typeface="Symbol" pitchFamily="18" charset="2"/>
              </a:rPr>
              <a:t> </a:t>
            </a:r>
            <a:r>
              <a:rPr lang="en-US">
                <a:cs typeface="Arial" charset="0"/>
                <a:sym typeface="Symbol" pitchFamily="18" charset="2"/>
              </a:rPr>
              <a:t>r)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b="1">
                <a:cs typeface="Arial" charset="0"/>
                <a:sym typeface="Symbol" pitchFamily="18" charset="2"/>
              </a:rPr>
              <a:t></a:t>
            </a:r>
            <a:r>
              <a:rPr lang="en-US" altLang="ja-JP" b="1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>
                <a:cs typeface="Arial" charset="0"/>
                <a:sym typeface="Symbol" pitchFamily="18" charset="2"/>
              </a:rPr>
              <a:t>q</a:t>
            </a:r>
          </a:p>
        </p:txBody>
      </p:sp>
      <p:graphicFrame>
        <p:nvGraphicFramePr>
          <p:cNvPr id="65605" name="Group 69"/>
          <p:cNvGraphicFramePr>
            <a:graphicFrameLocks noGrp="1"/>
          </p:cNvGraphicFramePr>
          <p:nvPr/>
        </p:nvGraphicFramePr>
        <p:xfrm>
          <a:off x="2438400" y="1752601"/>
          <a:ext cx="5562600" cy="4267201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1143000"/>
                <a:gridCol w="22098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(p</a:t>
                      </a:r>
                      <a:r>
                        <a:rPr kumimoji="0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r)</a:t>
                      </a:r>
                      <a:r>
                        <a:rPr kumimoji="0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1676400"/>
            <a:ext cx="8991600" cy="2057400"/>
          </a:xfrm>
        </p:spPr>
        <p:txBody>
          <a:bodyPr/>
          <a:lstStyle/>
          <a:p>
            <a:r>
              <a:rPr lang="en-US"/>
              <a:t>Disebut juga proposisi kondisional (</a:t>
            </a:r>
            <a:r>
              <a:rPr lang="en-US" i="1"/>
              <a:t>conditional</a:t>
            </a:r>
            <a:r>
              <a:rPr lang="en-US"/>
              <a:t> </a:t>
            </a:r>
            <a:r>
              <a:rPr lang="en-US" i="1"/>
              <a:t>proposition</a:t>
            </a:r>
            <a:r>
              <a:rPr lang="en-US"/>
              <a:t>) dan berbentuk  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             “jika p maka q” </a:t>
            </a:r>
          </a:p>
          <a:p>
            <a:r>
              <a:rPr lang="en-US"/>
              <a:t>Notasi simboliknya : p </a:t>
            </a:r>
            <a:r>
              <a:rPr lang="en-US">
                <a:sym typeface="Symbol" pitchFamily="18" charset="2"/>
              </a:rPr>
              <a:t> q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915400" cy="941388"/>
          </a:xfrm>
        </p:spPr>
        <p:txBody>
          <a:bodyPr/>
          <a:lstStyle/>
          <a:p>
            <a:r>
              <a:rPr lang="en-US"/>
              <a:t>Implikasi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57200" y="3962400"/>
            <a:ext cx="9220200" cy="2209800"/>
          </a:xfrm>
          <a:prstGeom prst="rect">
            <a:avLst/>
          </a:prstGeom>
          <a:solidFill>
            <a:srgbClr val="FFFF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600">
                <a:latin typeface="Verdana" pitchFamily="34" charset="0"/>
                <a:sym typeface="Symbol" pitchFamily="18" charset="2"/>
              </a:rPr>
              <a:t>Contoh: </a:t>
            </a:r>
          </a:p>
          <a:p>
            <a:pPr lvl="1"/>
            <a:r>
              <a:rPr lang="en-US" sz="2600">
                <a:latin typeface="Verdana" pitchFamily="34" charset="0"/>
                <a:sym typeface="Symbol" pitchFamily="18" charset="2"/>
              </a:rPr>
              <a:t>p = Jono seorang mahasiswa</a:t>
            </a:r>
          </a:p>
          <a:p>
            <a:pPr lvl="1"/>
            <a:r>
              <a:rPr lang="en-US" sz="2600">
                <a:latin typeface="Verdana" pitchFamily="34" charset="0"/>
                <a:sym typeface="Symbol" pitchFamily="18" charset="2"/>
              </a:rPr>
              <a:t>q = Mira seorang sarjana hukum</a:t>
            </a:r>
          </a:p>
          <a:p>
            <a:pPr lvl="1"/>
            <a:r>
              <a:rPr lang="en-US" sz="2600">
                <a:latin typeface="Verdana" pitchFamily="34" charset="0"/>
              </a:rPr>
              <a:t>p </a:t>
            </a:r>
            <a:r>
              <a:rPr lang="en-US" sz="2600">
                <a:latin typeface="Verdana" pitchFamily="34" charset="0"/>
                <a:sym typeface="Symbol" pitchFamily="18" charset="2"/>
              </a:rPr>
              <a:t> q = Jika Jono seorang mahasiswa maka </a:t>
            </a:r>
            <a:endParaRPr lang="en-US" altLang="ja-JP" sz="2600">
              <a:latin typeface="Verdana" pitchFamily="34" charset="0"/>
              <a:ea typeface="ＭＳ Ｐゴシック" pitchFamily="34" charset="-128"/>
              <a:sym typeface="Symbol" pitchFamily="18" charset="2"/>
            </a:endParaRPr>
          </a:p>
          <a:p>
            <a:pPr lvl="1"/>
            <a:r>
              <a:rPr lang="en-US" sz="2600">
                <a:latin typeface="Verdana" pitchFamily="34" charset="0"/>
                <a:sym typeface="Symbol" pitchFamily="18" charset="2"/>
              </a:rPr>
              <a:t>Mira </a:t>
            </a:r>
            <a:r>
              <a:rPr lang="en-US" altLang="ja-JP" sz="2600">
                <a:latin typeface="Verdana" pitchFamily="34" charset="0"/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sz="2600">
                <a:latin typeface="Verdana" pitchFamily="34" charset="0"/>
                <a:sym typeface="Symbol" pitchFamily="18" charset="2"/>
              </a:rPr>
              <a:t>eorang</a:t>
            </a:r>
            <a:r>
              <a:rPr lang="en-US" altLang="ja-JP" sz="2600">
                <a:latin typeface="Verdana" pitchFamily="34" charset="0"/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600">
                <a:latin typeface="Verdana" pitchFamily="34" charset="0"/>
                <a:sym typeface="Symbol" pitchFamily="18" charset="2"/>
              </a:rPr>
              <a:t>sarjana hukum</a:t>
            </a:r>
            <a:endParaRPr lang="en-US" sz="260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81" name="Group 49"/>
          <p:cNvGraphicFramePr>
            <a:graphicFrameLocks noGrp="1"/>
          </p:cNvGraphicFramePr>
          <p:nvPr>
            <p:ph idx="1"/>
          </p:nvPr>
        </p:nvGraphicFramePr>
        <p:xfrm>
          <a:off x="1905000" y="1905000"/>
          <a:ext cx="6019800" cy="3581401"/>
        </p:xfrm>
        <a:graphic>
          <a:graphicData uri="http://schemas.openxmlformats.org/drawingml/2006/table">
            <a:tbl>
              <a:tblPr/>
              <a:tblGrid>
                <a:gridCol w="1579563"/>
                <a:gridCol w="1684337"/>
                <a:gridCol w="2755900"/>
              </a:tblGrid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Tabel </a:t>
            </a:r>
            <a:r>
              <a:rPr lang="en-US" sz="3600" smtClean="0"/>
              <a:t>Kebenaran Implikasi</a:t>
            </a: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1752602"/>
            <a:ext cx="8686800" cy="3844925"/>
          </a:xfrm>
        </p:spPr>
        <p:txBody>
          <a:bodyPr/>
          <a:lstStyle/>
          <a:p>
            <a:r>
              <a:rPr lang="en-US" b="1"/>
              <a:t>Dalam implikasi p </a:t>
            </a:r>
            <a:r>
              <a:rPr lang="en-US" b="1">
                <a:sym typeface="Symbol" pitchFamily="18" charset="2"/>
              </a:rPr>
              <a:t> q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       p disebut </a:t>
            </a:r>
            <a:r>
              <a:rPr lang="en-US" i="1">
                <a:sym typeface="Symbol" pitchFamily="18" charset="2"/>
              </a:rPr>
              <a:t>antecedent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hypothesis, premise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       q disebut konsekuensi atau konklusi 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           (</a:t>
            </a:r>
            <a:r>
              <a:rPr lang="en-US" i="1">
                <a:sym typeface="Symbol" pitchFamily="18" charset="2"/>
              </a:rPr>
              <a:t>consequent,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conclusion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Hypotesa dan konklusi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1752600"/>
            <a:ext cx="8991600" cy="3733800"/>
          </a:xfrm>
        </p:spPr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perlu</a:t>
            </a:r>
            <a:r>
              <a:rPr lang="en-US" dirty="0"/>
              <a:t>”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konklusi</a:t>
            </a:r>
            <a:r>
              <a:rPr lang="en-US" dirty="0"/>
              <a:t>.</a:t>
            </a:r>
          </a:p>
          <a:p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cukup</a:t>
            </a:r>
            <a:r>
              <a:rPr lang="en-US" dirty="0"/>
              <a:t>”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hipotesa</a:t>
            </a:r>
            <a:r>
              <a:rPr lang="en-US" dirty="0"/>
              <a:t>.</a:t>
            </a:r>
          </a:p>
          <a:p>
            <a:r>
              <a:rPr lang="en-US" dirty="0" err="1"/>
              <a:t>Perlu</a:t>
            </a:r>
            <a:r>
              <a:rPr lang="en-US" dirty="0"/>
              <a:t> = </a:t>
            </a:r>
            <a:r>
              <a:rPr lang="en-US" i="1" dirty="0"/>
              <a:t>necessary</a:t>
            </a:r>
            <a:r>
              <a:rPr lang="en-US" dirty="0"/>
              <a:t>; </a:t>
            </a:r>
            <a:r>
              <a:rPr lang="en-US" dirty="0" err="1"/>
              <a:t>Cukup</a:t>
            </a:r>
            <a:r>
              <a:rPr lang="en-US" dirty="0"/>
              <a:t> = </a:t>
            </a:r>
            <a:r>
              <a:rPr lang="en-US" i="1" dirty="0"/>
              <a:t>sufficient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2"/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Jono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Mira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sarjana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endParaRPr lang="en-US" sz="2400" dirty="0"/>
          </a:p>
          <a:p>
            <a:pPr lvl="1"/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: Mira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sarjana</a:t>
            </a:r>
            <a:r>
              <a:rPr lang="en-US" dirty="0"/>
              <a:t> </a:t>
            </a:r>
            <a:r>
              <a:rPr lang="en-US" dirty="0" err="1"/>
              <a:t>hukum</a:t>
            </a:r>
            <a:endParaRPr lang="en-US" dirty="0"/>
          </a:p>
          <a:p>
            <a:pPr lvl="1"/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: </a:t>
            </a:r>
            <a:r>
              <a:rPr lang="en-US" dirty="0" err="1"/>
              <a:t>Jono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Kondisi Perlu </a:t>
            </a:r>
            <a:r>
              <a:rPr lang="en-US"/>
              <a:t>dan Cukup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Tabel </a:t>
            </a:r>
            <a:r>
              <a:rPr lang="en-US" sz="3600" smtClean="0"/>
              <a:t>kebenaran Implikasi </a:t>
            </a:r>
            <a:r>
              <a:rPr lang="en-US" sz="3600"/>
              <a:t>Ganda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915400" cy="190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Implikasi Ganda (</a:t>
            </a:r>
            <a:r>
              <a:rPr lang="en-US" i="1"/>
              <a:t>double implication</a:t>
            </a:r>
            <a:r>
              <a:rPr lang="en-US"/>
              <a:t>) dibaca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    “p jika dan hanya jika q”</a:t>
            </a:r>
          </a:p>
          <a:p>
            <a:pPr>
              <a:lnSpc>
                <a:spcPct val="80000"/>
              </a:lnSpc>
            </a:pPr>
            <a:r>
              <a:rPr lang="en-US"/>
              <a:t>Notasi simboliknya  p </a:t>
            </a:r>
            <a:r>
              <a:rPr lang="en-US">
                <a:sym typeface="Symbol" pitchFamily="18" charset="2"/>
              </a:rPr>
              <a:t> q</a:t>
            </a:r>
          </a:p>
          <a:p>
            <a:pPr>
              <a:lnSpc>
                <a:spcPct val="80000"/>
              </a:lnSpc>
            </a:pPr>
            <a:r>
              <a:rPr lang="en-US"/>
              <a:t>p </a:t>
            </a:r>
            <a:r>
              <a:rPr lang="en-US">
                <a:sym typeface="Symbol" pitchFamily="18" charset="2"/>
              </a:rPr>
              <a:t> q ekivalen dengan (</a:t>
            </a:r>
            <a:r>
              <a:rPr lang="en-US"/>
              <a:t>p </a:t>
            </a:r>
            <a:r>
              <a:rPr lang="en-US">
                <a:sym typeface="Symbol" pitchFamily="18" charset="2"/>
              </a:rPr>
              <a:t> q)^(</a:t>
            </a:r>
            <a:r>
              <a:rPr lang="en-US"/>
              <a:t>q </a:t>
            </a:r>
            <a:r>
              <a:rPr lang="en-US">
                <a:sym typeface="Symbol" pitchFamily="18" charset="2"/>
              </a:rPr>
              <a:t> p)</a:t>
            </a:r>
          </a:p>
        </p:txBody>
      </p:sp>
      <p:graphicFrame>
        <p:nvGraphicFramePr>
          <p:cNvPr id="71883" name="Group 203"/>
          <p:cNvGraphicFramePr>
            <a:graphicFrameLocks noGrp="1"/>
          </p:cNvGraphicFramePr>
          <p:nvPr>
            <p:ph sz="half" idx="2"/>
          </p:nvPr>
        </p:nvGraphicFramePr>
        <p:xfrm>
          <a:off x="990600" y="3941765"/>
          <a:ext cx="7924801" cy="2308225"/>
        </p:xfrm>
        <a:graphic>
          <a:graphicData uri="http://schemas.openxmlformats.org/drawingml/2006/table">
            <a:tbl>
              <a:tblPr/>
              <a:tblGrid>
                <a:gridCol w="1354139"/>
                <a:gridCol w="1357312"/>
                <a:gridCol w="1679575"/>
                <a:gridCol w="353377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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(p  q) ^ (q 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Ekivalensi Logikal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8915400" cy="1905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/>
              <a:t> Dua proposisi yang tabel kebenarannya identik 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disebut ekivalen (</a:t>
            </a:r>
            <a:r>
              <a:rPr lang="en-US" sz="2400" i="1"/>
              <a:t>logically equivalent</a:t>
            </a:r>
            <a:r>
              <a:rPr lang="en-US" sz="2400"/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US" sz="2400"/>
              <a:t>  Contoh: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2400"/>
              <a:t> p </a:t>
            </a:r>
            <a:r>
              <a:rPr lang="en-US" sz="2400">
                <a:sym typeface="Symbol" pitchFamily="18" charset="2"/>
              </a:rPr>
              <a:t> q  ekivalen (</a:t>
            </a:r>
            <a:r>
              <a:rPr lang="en-US" sz="2400" i="1">
                <a:sym typeface="Symbol" pitchFamily="18" charset="2"/>
              </a:rPr>
              <a:t>logically equivalent to</a:t>
            </a:r>
            <a:r>
              <a:rPr lang="en-US" sz="2400">
                <a:sym typeface="Symbol" pitchFamily="18" charset="2"/>
              </a:rPr>
              <a:t>) p  q</a:t>
            </a:r>
            <a:endParaRPr lang="en-US" sz="2400"/>
          </a:p>
        </p:txBody>
      </p:sp>
      <p:graphicFrame>
        <p:nvGraphicFramePr>
          <p:cNvPr id="74797" name="Group 45"/>
          <p:cNvGraphicFramePr>
            <a:graphicFrameLocks noGrp="1"/>
          </p:cNvGraphicFramePr>
          <p:nvPr>
            <p:ph sz="half" idx="2"/>
          </p:nvPr>
        </p:nvGraphicFramePr>
        <p:xfrm>
          <a:off x="762001" y="3733800"/>
          <a:ext cx="8153400" cy="2400300"/>
        </p:xfrm>
        <a:graphic>
          <a:graphicData uri="http://schemas.openxmlformats.org/drawingml/2006/table">
            <a:tbl>
              <a:tblPr/>
              <a:tblGrid>
                <a:gridCol w="2038350"/>
                <a:gridCol w="2038350"/>
                <a:gridCol w="2038350"/>
                <a:gridCol w="203835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Konversi dan Inversi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Konversi dari p </a:t>
            </a:r>
            <a:r>
              <a:rPr lang="en-US" sz="2400">
                <a:sym typeface="Symbol" pitchFamily="18" charset="2"/>
              </a:rPr>
              <a:t> q adalah q  p</a:t>
            </a:r>
          </a:p>
          <a:p>
            <a:r>
              <a:rPr lang="en-US" sz="2400">
                <a:sym typeface="Symbol" pitchFamily="18" charset="2"/>
              </a:rPr>
              <a:t>Inversi dari </a:t>
            </a:r>
            <a:r>
              <a:rPr lang="en-US" sz="2400"/>
              <a:t>p </a:t>
            </a:r>
            <a:r>
              <a:rPr lang="en-US" sz="2400">
                <a:sym typeface="Symbol" pitchFamily="18" charset="2"/>
              </a:rPr>
              <a:t> q adalah  p   q</a:t>
            </a:r>
          </a:p>
          <a:p>
            <a:r>
              <a:rPr lang="en-US" sz="2400"/>
              <a:t>p </a:t>
            </a:r>
            <a:r>
              <a:rPr lang="en-US" sz="2400">
                <a:sym typeface="Symbol" pitchFamily="18" charset="2"/>
              </a:rPr>
              <a:t> q tidak ekivalen  q  p</a:t>
            </a:r>
          </a:p>
          <a:p>
            <a:r>
              <a:rPr lang="en-US" sz="2400"/>
              <a:t>p </a:t>
            </a:r>
            <a:r>
              <a:rPr lang="en-US" sz="2400">
                <a:sym typeface="Symbol" pitchFamily="18" charset="2"/>
              </a:rPr>
              <a:t> q tidak ekivalen  p   q</a:t>
            </a:r>
          </a:p>
        </p:txBody>
      </p:sp>
      <p:graphicFrame>
        <p:nvGraphicFramePr>
          <p:cNvPr id="70709" name="Object 53"/>
          <p:cNvGraphicFramePr>
            <a:graphicFrameLocks noChangeAspect="1"/>
          </p:cNvGraphicFramePr>
          <p:nvPr>
            <p:ph sz="half" idx="2"/>
          </p:nvPr>
        </p:nvGraphicFramePr>
        <p:xfrm>
          <a:off x="4895850" y="4929188"/>
          <a:ext cx="114300" cy="215900"/>
        </p:xfrm>
        <a:graphic>
          <a:graphicData uri="http://schemas.openxmlformats.org/presentationml/2006/ole">
            <p:oleObj spid="_x0000_s70709" name="Equation" r:id="rId3" imgW="114120" imgH="215640" progId="Equation.3">
              <p:embed/>
            </p:oleObj>
          </a:graphicData>
        </a:graphic>
      </p:graphicFrame>
      <p:graphicFrame>
        <p:nvGraphicFramePr>
          <p:cNvPr id="70728" name="Group 72"/>
          <p:cNvGraphicFramePr>
            <a:graphicFrameLocks noGrp="1"/>
          </p:cNvGraphicFramePr>
          <p:nvPr/>
        </p:nvGraphicFramePr>
        <p:xfrm>
          <a:off x="685800" y="3810002"/>
          <a:ext cx="8305801" cy="2430463"/>
        </p:xfrm>
        <a:graphic>
          <a:graphicData uri="http://schemas.openxmlformats.org/drawingml/2006/table">
            <a:tbl>
              <a:tblPr/>
              <a:tblGrid>
                <a:gridCol w="1519239"/>
                <a:gridCol w="1620837"/>
                <a:gridCol w="1724025"/>
                <a:gridCol w="1720850"/>
                <a:gridCol w="172085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q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p  q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915400" cy="25908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Memahami tentang logika proposional</a:t>
            </a:r>
          </a:p>
          <a:p>
            <a:r>
              <a:rPr lang="en-US"/>
              <a:t>Memahami tentang penggunaan operator logika pada proposisi</a:t>
            </a:r>
          </a:p>
          <a:p>
            <a:r>
              <a:rPr lang="en-US"/>
              <a:t>Memahami tentang ekuivalensi pada logika proposional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Tujuan Instruksional khusus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Kontrapositif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962900" cy="1371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kontrapositif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p </a:t>
            </a:r>
            <a:r>
              <a:rPr lang="en-US" dirty="0">
                <a:sym typeface="Symbol" pitchFamily="18" charset="2"/>
              </a:rPr>
              <a:t> q </a:t>
            </a:r>
            <a:r>
              <a:rPr lang="en-US" dirty="0" err="1">
                <a:sym typeface="Symbol" pitchFamily="18" charset="2"/>
              </a:rPr>
              <a:t>adalah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	    </a:t>
            </a:r>
            <a:r>
              <a:rPr lang="en-US" dirty="0">
                <a:sym typeface="Symbol" pitchFamily="18" charset="2"/>
              </a:rPr>
              <a:t>q   p</a:t>
            </a:r>
          </a:p>
          <a:p>
            <a:r>
              <a:rPr lang="en-US" dirty="0"/>
              <a:t>p </a:t>
            </a:r>
            <a:r>
              <a:rPr lang="en-US" dirty="0">
                <a:sym typeface="Symbol" pitchFamily="18" charset="2"/>
              </a:rPr>
              <a:t> q </a:t>
            </a:r>
            <a:r>
              <a:rPr lang="en-US" dirty="0" err="1">
                <a:sym typeface="Symbol" pitchFamily="18" charset="2"/>
              </a:rPr>
              <a:t>dan</a:t>
            </a:r>
            <a:r>
              <a:rPr lang="en-US" dirty="0">
                <a:sym typeface="Symbol" pitchFamily="18" charset="2"/>
              </a:rPr>
              <a:t>  q   p </a:t>
            </a:r>
            <a:r>
              <a:rPr lang="en-US" dirty="0" err="1">
                <a:sym typeface="Symbol" pitchFamily="18" charset="2"/>
              </a:rPr>
              <a:t>ekivalen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112696" name="Group 56"/>
          <p:cNvGraphicFramePr>
            <a:graphicFrameLocks noGrp="1"/>
          </p:cNvGraphicFramePr>
          <p:nvPr>
            <p:ph sz="half" idx="2"/>
          </p:nvPr>
        </p:nvGraphicFramePr>
        <p:xfrm>
          <a:off x="762001" y="3733800"/>
          <a:ext cx="7467601" cy="2286000"/>
        </p:xfrm>
        <a:graphic>
          <a:graphicData uri="http://schemas.openxmlformats.org/drawingml/2006/table">
            <a:tbl>
              <a:tblPr/>
              <a:tblGrid>
                <a:gridCol w="1277938"/>
                <a:gridCol w="1389062"/>
                <a:gridCol w="1905000"/>
                <a:gridCol w="2895601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q 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90" name="Group 74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315200" cy="4999356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Ekivalensi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p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Identity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T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Domination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p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p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Idempotent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(p) 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negation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q  p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q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q 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Commutative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q)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r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p  (q  r)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q)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 r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p  ( q  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Associative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16287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Ekivalensi Logika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82" name="Group 54"/>
          <p:cNvGraphicFramePr>
            <a:graphicFrameLocks noGrp="1"/>
          </p:cNvGraphicFramePr>
          <p:nvPr>
            <p:ph idx="1"/>
          </p:nvPr>
        </p:nvGraphicFramePr>
        <p:xfrm>
          <a:off x="1143000" y="1828802"/>
          <a:ext cx="7162800" cy="4267201"/>
        </p:xfrm>
        <a:graphic>
          <a:graphicData uri="http://schemas.openxmlformats.org/drawingml/2006/table">
            <a:tbl>
              <a:tblPr/>
              <a:tblGrid>
                <a:gridCol w="4138613"/>
                <a:gridCol w="302418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Ekivalensi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(q  r)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(p  q)  (p  r)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(q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r)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(p  q)  (p  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Distributive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(p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 q)  ( p)  ( q)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(p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q)  ( p)  ( 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Morgan’s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(p  q)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p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q)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Absorption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 p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T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p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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Negation laws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277813"/>
            <a:ext cx="8915400" cy="762000"/>
          </a:xfrm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Ekivalensi Logika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Ekivalensi Logika</a:t>
            </a:r>
            <a:endParaRPr lang="en-US"/>
          </a:p>
        </p:txBody>
      </p:sp>
      <p:graphicFrame>
        <p:nvGraphicFramePr>
          <p:cNvPr id="4" name="Group 65"/>
          <p:cNvGraphicFramePr>
            <a:graphicFrameLocks/>
          </p:cNvGraphicFramePr>
          <p:nvPr/>
        </p:nvGraphicFramePr>
        <p:xfrm>
          <a:off x="609599" y="1676401"/>
          <a:ext cx="4381501" cy="4800600"/>
        </p:xfrm>
        <a:graphic>
          <a:graphicData uri="http://schemas.openxmlformats.org/drawingml/2006/table">
            <a:tbl>
              <a:tblPr/>
              <a:tblGrid>
                <a:gridCol w="4381501"/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Ekivalensi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425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q  p  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q  q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p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 q  p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q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 (p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q)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q) 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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q)  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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 (q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 (p  q)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 (q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 (p  q)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 (q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 (p  q)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q)  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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 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  (q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r)  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q)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66"/>
          <p:cNvGraphicFramePr>
            <a:graphicFrameLocks/>
          </p:cNvGraphicFramePr>
          <p:nvPr/>
        </p:nvGraphicFramePr>
        <p:xfrm>
          <a:off x="5181600" y="1676400"/>
          <a:ext cx="4114800" cy="213360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Ekivalensi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 q 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q)  (q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p)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 q  p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 q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 q  (p  q)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(p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q)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 q) 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 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Tautology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8915400" cy="1676400"/>
          </a:xfrm>
        </p:spPr>
        <p:txBody>
          <a:bodyPr/>
          <a:lstStyle/>
          <a:p>
            <a:r>
              <a:rPr lang="en-US"/>
              <a:t>Proposisi yang selalu bernilai benar (</a:t>
            </a:r>
            <a:r>
              <a:rPr lang="en-US" i="1"/>
              <a:t>true</a:t>
            </a:r>
            <a:r>
              <a:rPr lang="en-US"/>
              <a:t>) dalam keadaan apapun</a:t>
            </a:r>
          </a:p>
          <a:p>
            <a:r>
              <a:rPr lang="en-US"/>
              <a:t>Contoh: p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p v q</a:t>
            </a:r>
          </a:p>
        </p:txBody>
      </p:sp>
      <p:graphicFrame>
        <p:nvGraphicFramePr>
          <p:cNvPr id="111658" name="Group 42"/>
          <p:cNvGraphicFramePr>
            <a:graphicFrameLocks noGrp="1"/>
          </p:cNvGraphicFramePr>
          <p:nvPr>
            <p:ph sz="half" idx="2"/>
          </p:nvPr>
        </p:nvGraphicFramePr>
        <p:xfrm>
          <a:off x="838201" y="3581400"/>
          <a:ext cx="7696200" cy="2286000"/>
        </p:xfrm>
        <a:graphic>
          <a:graphicData uri="http://schemas.openxmlformats.org/drawingml/2006/table">
            <a:tbl>
              <a:tblPr/>
              <a:tblGrid>
                <a:gridCol w="2106613"/>
                <a:gridCol w="2055812"/>
                <a:gridCol w="353377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 v 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Kontradiksi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600200"/>
            <a:ext cx="8915400" cy="1752600"/>
          </a:xfrm>
        </p:spPr>
        <p:txBody>
          <a:bodyPr/>
          <a:lstStyle/>
          <a:p>
            <a:r>
              <a:rPr lang="en-US" sz="3200"/>
              <a:t>Proposisi yang selalu bernilai salah (</a:t>
            </a:r>
            <a:r>
              <a:rPr lang="en-US" sz="3200" i="1"/>
              <a:t>false</a:t>
            </a:r>
            <a:r>
              <a:rPr lang="en-US" sz="3200"/>
              <a:t>) dalam keadaan apapun</a:t>
            </a:r>
          </a:p>
          <a:p>
            <a:r>
              <a:rPr lang="en-US" sz="3200"/>
              <a:t>Contoh : p </a:t>
            </a:r>
            <a:r>
              <a:rPr lang="en-US" sz="3200">
                <a:sym typeface="Symbol" pitchFamily="18" charset="2"/>
              </a:rPr>
              <a:t>^ </a:t>
            </a:r>
            <a:r>
              <a:rPr lang="en-US" sz="2400">
                <a:sym typeface="Symbol" pitchFamily="18" charset="2"/>
              </a:rPr>
              <a:t>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p</a:t>
            </a:r>
          </a:p>
          <a:p>
            <a:endParaRPr lang="en-US" sz="3200"/>
          </a:p>
        </p:txBody>
      </p:sp>
      <p:graphicFrame>
        <p:nvGraphicFramePr>
          <p:cNvPr id="118810" name="Group 26"/>
          <p:cNvGraphicFramePr>
            <a:graphicFrameLocks noGrp="1"/>
          </p:cNvGraphicFramePr>
          <p:nvPr>
            <p:ph sz="half" idx="2"/>
          </p:nvPr>
        </p:nvGraphicFramePr>
        <p:xfrm>
          <a:off x="1828800" y="3657600"/>
          <a:ext cx="4573588" cy="1752600"/>
        </p:xfrm>
        <a:graphic>
          <a:graphicData uri="http://schemas.openxmlformats.org/drawingml/2006/table">
            <a:tbl>
              <a:tblPr/>
              <a:tblGrid>
                <a:gridCol w="1828800"/>
                <a:gridCol w="2744788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^ 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dirty="0"/>
              <a:t>1.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manakah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3+15 = 1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, 600 = </a:t>
            </a:r>
            <a:r>
              <a:rPr lang="en-US" i="1" dirty="0" smtClean="0"/>
              <a:t>n</a:t>
            </a:r>
            <a:r>
              <a:rPr lang="en-US" dirty="0" smtClean="0"/>
              <a:t>.15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 err="1" smtClean="0"/>
              <a:t>Ambil</a:t>
            </a:r>
            <a:r>
              <a:rPr lang="en-US" dirty="0" smtClean="0"/>
              <a:t> 5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meja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x + y = y + 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real x </a:t>
            </a:r>
            <a:r>
              <a:rPr lang="en-US" dirty="0" err="1"/>
              <a:t>dan</a:t>
            </a:r>
            <a:r>
              <a:rPr lang="en-US" dirty="0"/>
              <a:t> y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Jam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8801100" cy="45307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2.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: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p : </a:t>
            </a:r>
            <a:r>
              <a:rPr lang="en-US" dirty="0" err="1" smtClean="0"/>
              <a:t>Iwan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endParaRPr lang="en-US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/>
              <a:t>		q : </a:t>
            </a:r>
            <a:r>
              <a:rPr lang="en-US" dirty="0" err="1" smtClean="0"/>
              <a:t>Iwan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Perancis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/>
              <a:t>Rubahlah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: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p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p  q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p  q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p  q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p  (p  q)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Latihan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3. Tentukan apakah (</a:t>
            </a:r>
            <a:r>
              <a:rPr lang="en-US">
                <a:sym typeface="Symbol" pitchFamily="18" charset="2"/>
              </a:rPr>
              <a:t>p  (p  q))  q adalah tautologi?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4. Tunjukkan bahwa p  q dan (p  q)  (p  q) adalah ekivalen 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: Discrete Mathematics and Its Applications, Kenneth H </a:t>
            </a:r>
            <a:r>
              <a:rPr lang="en-US" dirty="0" err="1" smtClean="0"/>
              <a:t>Rossen</a:t>
            </a:r>
            <a:r>
              <a:rPr lang="en-US" dirty="0" smtClean="0"/>
              <a:t> 5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/>
              <a:t>McGraw-Hill</a:t>
            </a:r>
          </a:p>
          <a:p>
            <a:pPr lvl="1"/>
            <a:r>
              <a:rPr lang="en-US" dirty="0"/>
              <a:t>Hal. 15-20 No. </a:t>
            </a:r>
            <a:r>
              <a:rPr lang="en-US" dirty="0" smtClean="0"/>
              <a:t>6, 11, 25</a:t>
            </a:r>
            <a:endParaRPr lang="en-US" dirty="0"/>
          </a:p>
          <a:p>
            <a:pPr lvl="1"/>
            <a:r>
              <a:rPr lang="en-US" dirty="0"/>
              <a:t>Hal. 26-28 No. </a:t>
            </a:r>
            <a:r>
              <a:rPr lang="en-US" dirty="0" smtClean="0"/>
              <a:t>12, 26, 27</a:t>
            </a:r>
            <a:endParaRPr lang="en-US" dirty="0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Pekerjaan Rumah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1027"/>
          <p:cNvSpPr>
            <a:spLocks noGrp="1" noChangeArrowheads="1"/>
          </p:cNvSpPr>
          <p:nvPr>
            <p:ph idx="1"/>
          </p:nvPr>
        </p:nvSpPr>
        <p:spPr>
          <a:xfrm>
            <a:off x="533399" y="1676400"/>
            <a:ext cx="8991600" cy="4953000"/>
          </a:xfrm>
        </p:spPr>
        <p:txBody>
          <a:bodyPr/>
          <a:lstStyle/>
          <a:p>
            <a:r>
              <a:rPr lang="en-US" sz="2200" dirty="0" err="1" smtClean="0"/>
              <a:t>Logika</a:t>
            </a:r>
            <a:r>
              <a:rPr lang="en-US" sz="2200" dirty="0" smtClean="0"/>
              <a:t> </a:t>
            </a:r>
            <a:r>
              <a:rPr lang="en-US" sz="2200" dirty="0" err="1"/>
              <a:t>mempelajari</a:t>
            </a:r>
            <a:r>
              <a:rPr lang="en-US" sz="2200" dirty="0"/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penalaran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i="1" dirty="0"/>
              <a:t>reasoning</a:t>
            </a:r>
            <a:r>
              <a:rPr lang="en-US" sz="2200" dirty="0"/>
              <a:t>)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 smtClean="0"/>
              <a:t>benar</a:t>
            </a:r>
            <a:endParaRPr lang="en-US" sz="2200" dirty="0" smtClean="0"/>
          </a:p>
          <a:p>
            <a:r>
              <a:rPr lang="en-US" sz="2200" dirty="0" err="1" smtClean="0"/>
              <a:t>Penalaran</a:t>
            </a:r>
            <a:r>
              <a:rPr lang="en-US" sz="2200" dirty="0" smtClean="0"/>
              <a:t> (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kamus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Bahasa</a:t>
            </a:r>
            <a:r>
              <a:rPr lang="en-US" sz="2200" dirty="0" smtClean="0"/>
              <a:t> Indonesia)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berpikir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sesuatu</a:t>
            </a:r>
            <a:r>
              <a:rPr lang="en-US" sz="2200" dirty="0" smtClean="0"/>
              <a:t> 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akal</a:t>
            </a:r>
            <a:r>
              <a:rPr lang="en-US" sz="2200" dirty="0" smtClean="0"/>
              <a:t> </a:t>
            </a:r>
            <a:r>
              <a:rPr lang="en-US" sz="2200" dirty="0" err="1" smtClean="0"/>
              <a:t>budi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bukan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perasaan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pengalaman</a:t>
            </a:r>
            <a:endParaRPr lang="en-US" sz="2200" dirty="0"/>
          </a:p>
          <a:p>
            <a:r>
              <a:rPr lang="en-US" sz="2200" dirty="0" err="1"/>
              <a:t>Fokus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u="sng" dirty="0" err="1"/>
              <a:t>relasi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pernyataan</a:t>
            </a:r>
            <a:r>
              <a:rPr lang="en-US" sz="2200" dirty="0"/>
              <a:t> (</a:t>
            </a:r>
            <a:r>
              <a:rPr lang="en-US" sz="2200" i="1" dirty="0"/>
              <a:t>statement</a:t>
            </a:r>
            <a:r>
              <a:rPr lang="en-US" sz="2200" dirty="0"/>
              <a:t>) / </a:t>
            </a:r>
            <a:r>
              <a:rPr lang="en-US" sz="2200" dirty="0" err="1"/>
              <a:t>kalimat</a:t>
            </a:r>
            <a:r>
              <a:rPr lang="en-US" sz="2200" dirty="0"/>
              <a:t> (</a:t>
            </a:r>
            <a:r>
              <a:rPr lang="en-US" sz="2200" i="1" dirty="0"/>
              <a:t>sentence</a:t>
            </a:r>
            <a:r>
              <a:rPr lang="en-US" sz="2200" dirty="0"/>
              <a:t>). 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200" dirty="0"/>
              <a:t>    </a:t>
            </a:r>
            <a:r>
              <a:rPr lang="en-US" sz="2200" dirty="0" err="1"/>
              <a:t>Contoh</a:t>
            </a:r>
            <a:r>
              <a:rPr lang="en-US" sz="2200" dirty="0"/>
              <a:t>: 	Dino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ITS.</a:t>
            </a:r>
          </a:p>
          <a:p>
            <a:pPr>
              <a:buFont typeface="Wingdings" pitchFamily="2" charset="2"/>
              <a:buNone/>
            </a:pPr>
            <a:r>
              <a:rPr lang="en-US" sz="2200" dirty="0"/>
              <a:t>    		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ITS </a:t>
            </a:r>
            <a:r>
              <a:rPr lang="en-US" sz="2200" dirty="0" err="1"/>
              <a:t>pandai</a:t>
            </a:r>
            <a:r>
              <a:rPr lang="en-US" sz="22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200" dirty="0"/>
              <a:t>			Dino </a:t>
            </a:r>
            <a:r>
              <a:rPr lang="en-US" sz="2200" dirty="0" err="1"/>
              <a:t>orang</a:t>
            </a:r>
            <a:r>
              <a:rPr lang="en-US" sz="2200" dirty="0"/>
              <a:t> </a:t>
            </a:r>
            <a:r>
              <a:rPr lang="en-US" sz="2200" dirty="0" err="1"/>
              <a:t>pandai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Perhatikan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logika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memperhatikan</a:t>
            </a:r>
            <a:r>
              <a:rPr lang="en-US" sz="2200" dirty="0"/>
              <a:t> </a:t>
            </a:r>
            <a:r>
              <a:rPr lang="en-US" sz="2200" dirty="0" err="1"/>
              <a:t>isi</a:t>
            </a:r>
            <a:r>
              <a:rPr lang="en-US" sz="2200" dirty="0"/>
              <a:t> </a:t>
            </a:r>
            <a:r>
              <a:rPr lang="en-US" sz="2200" dirty="0" err="1"/>
              <a:t>kalimat</a:t>
            </a:r>
            <a:r>
              <a:rPr lang="en-US" sz="2200" dirty="0"/>
              <a:t>;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kalimat</a:t>
            </a:r>
            <a:r>
              <a:rPr lang="en-US" sz="2200" dirty="0"/>
              <a:t> </a:t>
            </a:r>
            <a:r>
              <a:rPr lang="en-US" sz="2200" dirty="0" err="1"/>
              <a:t>pertama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benar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kalimat</a:t>
            </a:r>
            <a:r>
              <a:rPr lang="en-US" sz="2200" dirty="0"/>
              <a:t> </a:t>
            </a:r>
            <a:r>
              <a:rPr lang="en-US" sz="2200" dirty="0" err="1"/>
              <a:t>ketiga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benar</a:t>
            </a:r>
            <a:r>
              <a:rPr lang="en-US" sz="2200" dirty="0"/>
              <a:t>. </a:t>
            </a:r>
          </a:p>
        </p:txBody>
      </p:sp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Logika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915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Proposisi merupakan sebuah pernyataan atau  kalimat </a:t>
            </a:r>
            <a:r>
              <a:rPr lang="en-US" sz="2400" smtClean="0"/>
              <a:t>yang punya nilai kebenaran (benar = 1 / salah = 0). Proposisi  </a:t>
            </a:r>
            <a:r>
              <a:rPr lang="en-US" sz="2400"/>
              <a:t>disimbolkan dengan huruf p, q, dsb.</a:t>
            </a:r>
          </a:p>
          <a:p>
            <a:pPr>
              <a:lnSpc>
                <a:spcPct val="4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Biasanya berbentuk </a:t>
            </a:r>
            <a:r>
              <a:rPr lang="en-US" sz="2400" b="1">
                <a:solidFill>
                  <a:schemeClr val="accent2"/>
                </a:solidFill>
              </a:rPr>
              <a:t>kalimat deklaratif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  Contoh proposisi: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Bilangan bulat yang membagi habis 23 adalah 1 dan 23.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Untuk setiap bilangan bulat n, ada bilangan prima yang lebih besar daripada n</a:t>
            </a:r>
          </a:p>
          <a:p>
            <a:pPr lvl="1">
              <a:lnSpc>
                <a:spcPct val="60000"/>
              </a:lnSpc>
            </a:pPr>
            <a:endParaRPr lang="en-US" sz="2000"/>
          </a:p>
          <a:p>
            <a:pPr eaLnBrk="0" hangingPunct="0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    Contoh bukan proposisi: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Berapa harga tiket ke Malaysia?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Silakan duduk.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Proposisi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877300" cy="4953000"/>
          </a:xfrm>
        </p:spPr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p </a:t>
            </a:r>
            <a:r>
              <a:rPr lang="en-US" dirty="0" err="1"/>
              <a:t>dan</a:t>
            </a:r>
            <a:r>
              <a:rPr lang="en-US" dirty="0"/>
              <a:t> q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compound</a:t>
            </a:r>
            <a:r>
              <a:rPr lang="en-US" dirty="0"/>
              <a:t> </a:t>
            </a:r>
            <a:r>
              <a:rPr lang="en-US" i="1" dirty="0" smtClean="0"/>
              <a:t>proposition/ </a:t>
            </a:r>
            <a:r>
              <a:rPr lang="en-US" dirty="0" err="1" smtClean="0"/>
              <a:t>kal</a:t>
            </a:r>
            <a:r>
              <a:rPr lang="en-US" dirty="0" smtClean="0"/>
              <a:t>. </a:t>
            </a:r>
            <a:r>
              <a:rPr lang="en-US" dirty="0" err="1" smtClean="0"/>
              <a:t>majemuk</a:t>
            </a:r>
            <a:r>
              <a:rPr lang="en-US" dirty="0" smtClean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konektif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konektif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AND (</a:t>
            </a:r>
            <a:r>
              <a:rPr lang="en-US" dirty="0" err="1"/>
              <a:t>konjungsi</a:t>
            </a:r>
            <a:r>
              <a:rPr lang="en-US" dirty="0"/>
              <a:t>)	 	</a:t>
            </a:r>
            <a:r>
              <a:rPr lang="en-US" dirty="0" smtClean="0"/>
              <a:t>	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/>
              <a:t>^ </a:t>
            </a:r>
          </a:p>
          <a:p>
            <a:pPr lvl="1"/>
            <a:r>
              <a:rPr lang="en-US" dirty="0" smtClean="0"/>
              <a:t>OR (Inclusive OR /</a:t>
            </a:r>
            <a:r>
              <a:rPr lang="en-US" dirty="0" err="1" smtClean="0"/>
              <a:t>disjungsi</a:t>
            </a:r>
            <a:r>
              <a:rPr lang="en-US" dirty="0"/>
              <a:t>)	</a:t>
            </a:r>
            <a:r>
              <a:rPr lang="en-US" dirty="0" err="1"/>
              <a:t>Simbol</a:t>
            </a:r>
            <a:r>
              <a:rPr lang="en-US" dirty="0"/>
              <a:t> v</a:t>
            </a:r>
          </a:p>
          <a:p>
            <a:pPr lvl="1"/>
            <a:r>
              <a:rPr lang="en-US" dirty="0"/>
              <a:t>Exclusive  OR		</a:t>
            </a:r>
            <a:r>
              <a:rPr lang="en-US" dirty="0" smtClean="0"/>
              <a:t>		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</a:t>
            </a:r>
          </a:p>
          <a:p>
            <a:pPr lvl="1"/>
            <a:r>
              <a:rPr lang="en-US" dirty="0"/>
              <a:t>NOT (</a:t>
            </a:r>
            <a:r>
              <a:rPr lang="en-US" dirty="0" err="1"/>
              <a:t>negasi</a:t>
            </a:r>
            <a:r>
              <a:rPr lang="en-US" dirty="0"/>
              <a:t>)		</a:t>
            </a:r>
            <a:r>
              <a:rPr lang="en-US" dirty="0" smtClean="0"/>
              <a:t>		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, ~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 err="1"/>
              <a:t>Implikasi</a:t>
            </a:r>
            <a:r>
              <a:rPr lang="en-US" dirty="0"/>
              <a:t>			</a:t>
            </a:r>
            <a:r>
              <a:rPr lang="en-US" dirty="0" smtClean="0"/>
              <a:t>	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</a:t>
            </a:r>
          </a:p>
          <a:p>
            <a:pPr lvl="1"/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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Konektif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915400" cy="2667000"/>
          </a:xfrm>
        </p:spPr>
        <p:txBody>
          <a:bodyPr/>
          <a:lstStyle/>
          <a:p>
            <a:r>
              <a:rPr lang="en-US"/>
              <a:t>   NEGASI			(NOT)</a:t>
            </a:r>
          </a:p>
          <a:p>
            <a:r>
              <a:rPr lang="en-US"/>
              <a:t>   KONJUNGSI 		</a:t>
            </a:r>
            <a:r>
              <a:rPr lang="en-US" smtClean="0"/>
              <a:t>	(</a:t>
            </a:r>
            <a:r>
              <a:rPr lang="en-US"/>
              <a:t>AND)</a:t>
            </a:r>
          </a:p>
          <a:p>
            <a:r>
              <a:rPr lang="en-US"/>
              <a:t>   DISJUNGSI 		</a:t>
            </a:r>
            <a:r>
              <a:rPr lang="en-US" smtClean="0"/>
              <a:t>	(</a:t>
            </a:r>
            <a:r>
              <a:rPr lang="en-US"/>
              <a:t>OR, XOR)</a:t>
            </a:r>
          </a:p>
          <a:p>
            <a:r>
              <a:rPr lang="en-US"/>
              <a:t>   IMPLIKASI</a:t>
            </a:r>
          </a:p>
          <a:p>
            <a:r>
              <a:rPr lang="en-US"/>
              <a:t>   IMPLIKASI GANDA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Tingkat Presedensi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914400" y="4648200"/>
            <a:ext cx="8382000" cy="175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066800" y="4724400"/>
            <a:ext cx="8305800" cy="182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57201" y="4572000"/>
            <a:ext cx="9067800" cy="14478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>
                <a:latin typeface="Verdana" pitchFamily="34" charset="0"/>
              </a:rPr>
              <a:t>Catatan: mengatasi tingkat presedensi dengan</a:t>
            </a:r>
            <a:r>
              <a:rPr lang="en-US" altLang="ja-JP" sz="2600"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sz="2600">
                <a:latin typeface="Verdana" pitchFamily="34" charset="0"/>
              </a:rPr>
              <a:t>cara</a:t>
            </a:r>
            <a:r>
              <a:rPr lang="en-US" altLang="ja-JP" sz="2600">
                <a:latin typeface="Verdana" pitchFamily="34" charset="0"/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>
                <a:latin typeface="Verdana" pitchFamily="34" charset="0"/>
              </a:rPr>
              <a:t>memberikan kurung di pada proposisi yang ingin </a:t>
            </a:r>
            <a:endParaRPr lang="en-US" altLang="ja-JP" sz="2600">
              <a:latin typeface="Verdana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600">
                <a:latin typeface="Verdana" pitchFamily="34" charset="0"/>
              </a:rPr>
              <a:t>didahulukan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Tabel Kebenaran</a:t>
            </a:r>
            <a:br>
              <a:rPr lang="en-US"/>
            </a:br>
            <a:r>
              <a:rPr lang="en-US"/>
              <a:t>Konjungsi</a:t>
            </a:r>
          </a:p>
        </p:txBody>
      </p:sp>
      <p:graphicFrame>
        <p:nvGraphicFramePr>
          <p:cNvPr id="59541" name="Group 149"/>
          <p:cNvGraphicFramePr>
            <a:graphicFrameLocks noGrp="1"/>
          </p:cNvGraphicFramePr>
          <p:nvPr>
            <p:ph sz="half" idx="1"/>
          </p:nvPr>
        </p:nvGraphicFramePr>
        <p:xfrm>
          <a:off x="381001" y="1676400"/>
          <a:ext cx="3048000" cy="2133600"/>
        </p:xfrm>
        <a:graphic>
          <a:graphicData uri="http://schemas.openxmlformats.org/drawingml/2006/table">
            <a:tbl>
              <a:tblPr/>
              <a:tblGrid>
                <a:gridCol w="1046163"/>
                <a:gridCol w="1087437"/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59512" name="Rectangle 120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1" y="1676400"/>
            <a:ext cx="6096000" cy="4724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/>
              <a:t>Contoh :</a:t>
            </a:r>
          </a:p>
          <a:p>
            <a:pPr>
              <a:lnSpc>
                <a:spcPct val="90000"/>
              </a:lnSpc>
            </a:pPr>
            <a:r>
              <a:rPr lang="en-US" sz="2700"/>
              <a:t>p = Harimau adalah binatang buas</a:t>
            </a:r>
          </a:p>
          <a:p>
            <a:pPr>
              <a:lnSpc>
                <a:spcPct val="90000"/>
              </a:lnSpc>
            </a:pPr>
            <a:r>
              <a:rPr lang="en-US" sz="2700"/>
              <a:t>q = Malang adalah ibukota Jawa Timur</a:t>
            </a:r>
          </a:p>
          <a:p>
            <a:pPr>
              <a:lnSpc>
                <a:spcPct val="90000"/>
              </a:lnSpc>
            </a:pPr>
            <a:r>
              <a:rPr lang="en-US" sz="2700"/>
              <a:t>p ^ q = Harimau adalah binatang buas dan Malang adalah ibukota Jawa Timur</a:t>
            </a:r>
          </a:p>
          <a:p>
            <a:pPr>
              <a:lnSpc>
                <a:spcPct val="90000"/>
              </a:lnSpc>
            </a:pPr>
            <a:r>
              <a:rPr lang="en-US" sz="2700"/>
              <a:t>p ^ q    salah. </a:t>
            </a:r>
          </a:p>
          <a:p>
            <a:pPr>
              <a:lnSpc>
                <a:spcPct val="90000"/>
              </a:lnSpc>
            </a:pPr>
            <a:r>
              <a:rPr lang="en-US" sz="2700"/>
              <a:t>Perhatikan bahwa </a:t>
            </a:r>
            <a:r>
              <a:rPr lang="en-US" sz="2700" u="sng"/>
              <a:t>tidak perlu</a:t>
            </a:r>
            <a:r>
              <a:rPr lang="en-US" sz="2700"/>
              <a:t> ada keterkaitan</a:t>
            </a:r>
            <a:r>
              <a:rPr lang="en-US" altLang="ja-JP" sz="2700">
                <a:ea typeface="ＭＳ Ｐゴシック" pitchFamily="34" charset="-128"/>
              </a:rPr>
              <a:t> </a:t>
            </a:r>
            <a:r>
              <a:rPr lang="en-US" sz="2700"/>
              <a:t>antara p dan q</a:t>
            </a:r>
          </a:p>
        </p:txBody>
      </p:sp>
      <p:sp>
        <p:nvSpPr>
          <p:cNvPr id="59534" name="AutoShape 142"/>
          <p:cNvSpPr>
            <a:spLocks noChangeArrowheads="1"/>
          </p:cNvSpPr>
          <p:nvPr/>
        </p:nvSpPr>
        <p:spPr bwMode="auto">
          <a:xfrm>
            <a:off x="0" y="4267200"/>
            <a:ext cx="1676400" cy="8382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38" name="AutoShape 146"/>
          <p:cNvSpPr>
            <a:spLocks noChangeArrowheads="1"/>
          </p:cNvSpPr>
          <p:nvPr/>
        </p:nvSpPr>
        <p:spPr bwMode="auto">
          <a:xfrm rot="5400000">
            <a:off x="1104900" y="3924300"/>
            <a:ext cx="2133600" cy="2362200"/>
          </a:xfrm>
          <a:custGeom>
            <a:avLst/>
            <a:gdLst>
              <a:gd name="G0" fmla="+- 11792 0 0"/>
              <a:gd name="G1" fmla="+- 18514 0 0"/>
              <a:gd name="G2" fmla="+- 6171 0 0"/>
              <a:gd name="G3" fmla="*/ 11792 1 2"/>
              <a:gd name="G4" fmla="+- G3 10800 0"/>
              <a:gd name="G5" fmla="+- 21600 11792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11792 0 G4"/>
              <a:gd name="G12" fmla="*/ G2 G10 G11"/>
              <a:gd name="T0" fmla="*/ 16696 w 21600"/>
              <a:gd name="T1" fmla="*/ 0 h 21600"/>
              <a:gd name="T2" fmla="*/ 11792 w 21600"/>
              <a:gd name="T3" fmla="*/ 6171 h 21600"/>
              <a:gd name="T4" fmla="*/ 6171 w 21600"/>
              <a:gd name="T5" fmla="*/ 11792 h 21600"/>
              <a:gd name="T6" fmla="*/ 0 w 21600"/>
              <a:gd name="T7" fmla="*/ 16696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6696" y="0"/>
                </a:moveTo>
                <a:lnTo>
                  <a:pt x="11792" y="6171"/>
                </a:lnTo>
                <a:lnTo>
                  <a:pt x="14878" y="6171"/>
                </a:lnTo>
                <a:lnTo>
                  <a:pt x="14878" y="14878"/>
                </a:lnTo>
                <a:lnTo>
                  <a:pt x="6171" y="14878"/>
                </a:lnTo>
                <a:lnTo>
                  <a:pt x="6171" y="11792"/>
                </a:lnTo>
                <a:lnTo>
                  <a:pt x="0" y="16696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bg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Tabel </a:t>
            </a:r>
            <a:r>
              <a:rPr lang="en-US" sz="3600" smtClean="0"/>
              <a:t>Kebenaran Disjungsi </a:t>
            </a:r>
            <a:r>
              <a:rPr lang="en-US" sz="3600"/>
              <a:t>(</a:t>
            </a:r>
            <a:r>
              <a:rPr lang="en-US" sz="3600" i="1"/>
              <a:t>Inclusive OR</a:t>
            </a:r>
            <a:r>
              <a:rPr lang="en-US" sz="3600"/>
              <a:t>)</a:t>
            </a:r>
          </a:p>
        </p:txBody>
      </p:sp>
      <p:graphicFrame>
        <p:nvGraphicFramePr>
          <p:cNvPr id="61548" name="Group 108"/>
          <p:cNvGraphicFramePr>
            <a:graphicFrameLocks noGrp="1"/>
          </p:cNvGraphicFramePr>
          <p:nvPr>
            <p:ph sz="half" idx="1"/>
          </p:nvPr>
        </p:nvGraphicFramePr>
        <p:xfrm>
          <a:off x="1981201" y="1676400"/>
          <a:ext cx="3733800" cy="2319338"/>
        </p:xfrm>
        <a:graphic>
          <a:graphicData uri="http://schemas.openxmlformats.org/drawingml/2006/table">
            <a:tbl>
              <a:tblPr/>
              <a:tblGrid>
                <a:gridCol w="911225"/>
                <a:gridCol w="1090613"/>
                <a:gridCol w="1731962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v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614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1" y="4191000"/>
            <a:ext cx="9067800" cy="24384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Contoh: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/>
              <a:t>p =   Jono seorang mahasiswa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/>
              <a:t>q =   Mira seorang sarjana hukum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/>
              <a:t>p v q =  Jono seorang mahasiswa atau Mira seorang sarjana hukum </a:t>
            </a:r>
          </a:p>
        </p:txBody>
      </p:sp>
      <p:sp>
        <p:nvSpPr>
          <p:cNvPr id="61549" name="AutoShape 109"/>
          <p:cNvSpPr>
            <a:spLocks noChangeArrowheads="1"/>
          </p:cNvSpPr>
          <p:nvPr/>
        </p:nvSpPr>
        <p:spPr bwMode="auto">
          <a:xfrm rot="16200000">
            <a:off x="5943600" y="1981200"/>
            <a:ext cx="2133600" cy="1981200"/>
          </a:xfrm>
          <a:custGeom>
            <a:avLst/>
            <a:gdLst>
              <a:gd name="G0" fmla="+- 11792 0 0"/>
              <a:gd name="G1" fmla="+- 18514 0 0"/>
              <a:gd name="G2" fmla="+- 6171 0 0"/>
              <a:gd name="G3" fmla="*/ 11792 1 2"/>
              <a:gd name="G4" fmla="+- G3 10800 0"/>
              <a:gd name="G5" fmla="+- 21600 11792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11792 0 G4"/>
              <a:gd name="G12" fmla="*/ G2 G10 G11"/>
              <a:gd name="T0" fmla="*/ 16696 w 21600"/>
              <a:gd name="T1" fmla="*/ 0 h 21600"/>
              <a:gd name="T2" fmla="*/ 11792 w 21600"/>
              <a:gd name="T3" fmla="*/ 6171 h 21600"/>
              <a:gd name="T4" fmla="*/ 6171 w 21600"/>
              <a:gd name="T5" fmla="*/ 11792 h 21600"/>
              <a:gd name="T6" fmla="*/ 0 w 21600"/>
              <a:gd name="T7" fmla="*/ 16696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6696" y="0"/>
                </a:moveTo>
                <a:lnTo>
                  <a:pt x="11792" y="6171"/>
                </a:lnTo>
                <a:lnTo>
                  <a:pt x="14878" y="6171"/>
                </a:lnTo>
                <a:lnTo>
                  <a:pt x="14878" y="14878"/>
                </a:lnTo>
                <a:lnTo>
                  <a:pt x="6171" y="14878"/>
                </a:lnTo>
                <a:lnTo>
                  <a:pt x="6171" y="11792"/>
                </a:lnTo>
                <a:lnTo>
                  <a:pt x="0" y="16696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bg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2202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“</a:t>
            </a:r>
            <a:r>
              <a:rPr lang="en-US" sz="2400" u="sng" dirty="0"/>
              <a:t>Either</a:t>
            </a:r>
            <a:r>
              <a:rPr lang="en-US" sz="2400" dirty="0"/>
              <a:t> p </a:t>
            </a:r>
            <a:r>
              <a:rPr lang="en-US" sz="2400" u="sng" dirty="0"/>
              <a:t>or</a:t>
            </a:r>
            <a:r>
              <a:rPr lang="en-US" sz="2400" dirty="0"/>
              <a:t> q” (but not both),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p </a:t>
            </a:r>
            <a:r>
              <a:rPr lang="en-US" sz="2400" b="1" dirty="0">
                <a:sym typeface="Symbol" pitchFamily="18" charset="2"/>
              </a:rPr>
              <a:t></a:t>
            </a:r>
            <a:r>
              <a:rPr lang="en-US" sz="2400" dirty="0">
                <a:sym typeface="Symbol" pitchFamily="18" charset="2"/>
              </a:rPr>
              <a:t> q</a:t>
            </a:r>
          </a:p>
          <a:p>
            <a:pPr>
              <a:buFont typeface="Wingdings" pitchFamily="2" charset="2"/>
              <a:buNone/>
            </a:pPr>
            <a:endParaRPr lang="en-US" sz="24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ym typeface="Symbol" pitchFamily="18" charset="2"/>
              </a:rPr>
              <a:t>p </a:t>
            </a:r>
            <a:r>
              <a:rPr lang="en-US" sz="2200" b="1" dirty="0">
                <a:sym typeface="Symbol" pitchFamily="18" charset="2"/>
              </a:rPr>
              <a:t></a:t>
            </a:r>
            <a:r>
              <a:rPr lang="en-US" sz="2200" dirty="0">
                <a:sym typeface="Symbol" pitchFamily="18" charset="2"/>
              </a:rPr>
              <a:t> q </a:t>
            </a:r>
            <a:r>
              <a:rPr lang="en-US" sz="2200" dirty="0" err="1">
                <a:sym typeface="Symbol" pitchFamily="18" charset="2"/>
              </a:rPr>
              <a:t>bernilai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benar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hanya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jika</a:t>
            </a:r>
            <a:r>
              <a:rPr lang="en-US" sz="2200" dirty="0">
                <a:sym typeface="Symbol" pitchFamily="18" charset="2"/>
              </a:rPr>
              <a:t> p </a:t>
            </a:r>
            <a:r>
              <a:rPr lang="en-US" sz="2200" dirty="0" err="1">
                <a:sym typeface="Symbol" pitchFamily="18" charset="2"/>
              </a:rPr>
              <a:t>benar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dan</a:t>
            </a:r>
            <a:r>
              <a:rPr lang="en-US" sz="2200" dirty="0">
                <a:sym typeface="Symbol" pitchFamily="18" charset="2"/>
              </a:rPr>
              <a:t> q </a:t>
            </a:r>
            <a:r>
              <a:rPr lang="en-US" sz="2200" dirty="0" err="1">
                <a:sym typeface="Symbol" pitchFamily="18" charset="2"/>
              </a:rPr>
              <a:t>salah</a:t>
            </a:r>
            <a:r>
              <a:rPr lang="en-US" sz="2200" dirty="0">
                <a:sym typeface="Symbol" pitchFamily="18" charset="2"/>
              </a:rPr>
              <a:t>, </a:t>
            </a:r>
            <a:r>
              <a:rPr lang="en-US" sz="2200" dirty="0" err="1">
                <a:sym typeface="Symbol" pitchFamily="18" charset="2"/>
              </a:rPr>
              <a:t>atau</a:t>
            </a:r>
            <a:r>
              <a:rPr lang="en-US" sz="2200" dirty="0">
                <a:sym typeface="Symbol" pitchFamily="18" charset="2"/>
              </a:rPr>
              <a:t> p </a:t>
            </a:r>
            <a:r>
              <a:rPr lang="en-US" sz="2200" dirty="0" err="1">
                <a:sym typeface="Symbol" pitchFamily="18" charset="2"/>
              </a:rPr>
              <a:t>salah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dan</a:t>
            </a:r>
            <a:r>
              <a:rPr lang="en-US" sz="2200" dirty="0">
                <a:sym typeface="Symbol" pitchFamily="18" charset="2"/>
              </a:rPr>
              <a:t> q </a:t>
            </a:r>
            <a:r>
              <a:rPr lang="en-US" sz="2200" dirty="0" err="1">
                <a:sym typeface="Symbol" pitchFamily="18" charset="2"/>
              </a:rPr>
              <a:t>benar</a:t>
            </a:r>
            <a:endParaRPr lang="en-US" sz="22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ym typeface="Symbol" pitchFamily="18" charset="2"/>
              </a:rPr>
              <a:t>p = </a:t>
            </a:r>
            <a:r>
              <a:rPr lang="en-US" sz="2200" dirty="0" smtClean="0">
                <a:sym typeface="Symbol" pitchFamily="18" charset="2"/>
              </a:rPr>
              <a:t>“</a:t>
            </a:r>
            <a:r>
              <a:rPr lang="en-US" sz="2200" dirty="0" err="1" smtClean="0">
                <a:sym typeface="Symbol" pitchFamily="18" charset="2"/>
              </a:rPr>
              <a:t>Pemenang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mendapat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hadiah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mobil</a:t>
            </a:r>
            <a:r>
              <a:rPr lang="en-US" sz="2200" dirty="0" smtClean="0">
                <a:sym typeface="Symbol" pitchFamily="18" charset="2"/>
              </a:rPr>
              <a:t>”, </a:t>
            </a:r>
            <a:r>
              <a:rPr lang="en-US" sz="2200" dirty="0">
                <a:sym typeface="Symbol" pitchFamily="18" charset="2"/>
              </a:rPr>
              <a:t>q = </a:t>
            </a:r>
            <a:r>
              <a:rPr lang="en-US" sz="2200" dirty="0" smtClean="0">
                <a:sym typeface="Symbol" pitchFamily="18" charset="2"/>
              </a:rPr>
              <a:t>“</a:t>
            </a:r>
            <a:r>
              <a:rPr lang="en-US" sz="2200" dirty="0" err="1" smtClean="0">
                <a:sym typeface="Symbol" pitchFamily="18" charset="2"/>
              </a:rPr>
              <a:t>Pemenang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mendapat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hadiah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uang</a:t>
            </a:r>
            <a:r>
              <a:rPr lang="en-US" sz="2200" dirty="0" smtClean="0">
                <a:sym typeface="Symbol" pitchFamily="18" charset="2"/>
              </a:rPr>
              <a:t>"</a:t>
            </a:r>
            <a:endParaRPr lang="en-US" sz="22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ym typeface="Symbol" pitchFamily="18" charset="2"/>
              </a:rPr>
              <a:t>p  q = </a:t>
            </a:r>
            <a:r>
              <a:rPr lang="en-US" sz="2200" dirty="0" err="1" smtClean="0">
                <a:sym typeface="Symbol" pitchFamily="18" charset="2"/>
              </a:rPr>
              <a:t>Pemenang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mendapat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hadiah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uang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u="sng" dirty="0" err="1" smtClean="0">
                <a:sym typeface="Symbol" pitchFamily="18" charset="2"/>
              </a:rPr>
              <a:t>atau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hadiah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mobil</a:t>
            </a:r>
            <a:endParaRPr lang="en-US" sz="2200" dirty="0">
              <a:sym typeface="Symbol" pitchFamily="18" charset="2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Tabel </a:t>
            </a:r>
            <a:r>
              <a:rPr lang="en-US" sz="3400" smtClean="0"/>
              <a:t>Kebenaran Exclusive </a:t>
            </a:r>
            <a:r>
              <a:rPr lang="en-US" sz="3400"/>
              <a:t>Disjunction</a:t>
            </a:r>
          </a:p>
        </p:txBody>
      </p:sp>
      <p:graphicFrame>
        <p:nvGraphicFramePr>
          <p:cNvPr id="62615" name="Group 151"/>
          <p:cNvGraphicFramePr>
            <a:graphicFrameLocks noGrp="1"/>
          </p:cNvGraphicFramePr>
          <p:nvPr/>
        </p:nvGraphicFramePr>
        <p:xfrm>
          <a:off x="2819400" y="2057400"/>
          <a:ext cx="3048000" cy="1905000"/>
        </p:xfrm>
        <a:graphic>
          <a:graphicData uri="http://schemas.openxmlformats.org/drawingml/2006/table">
            <a:tbl>
              <a:tblPr/>
              <a:tblGrid>
                <a:gridCol w="889000"/>
                <a:gridCol w="762000"/>
                <a:gridCol w="1397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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62612" name="AutoShape 148"/>
          <p:cNvSpPr>
            <a:spLocks noChangeArrowheads="1"/>
          </p:cNvSpPr>
          <p:nvPr/>
        </p:nvSpPr>
        <p:spPr bwMode="auto">
          <a:xfrm>
            <a:off x="6697134" y="1981200"/>
            <a:ext cx="1761067" cy="1600200"/>
          </a:xfrm>
          <a:custGeom>
            <a:avLst/>
            <a:gdLst>
              <a:gd name="G0" fmla="+- 11792 0 0"/>
              <a:gd name="G1" fmla="+- 18514 0 0"/>
              <a:gd name="G2" fmla="+- 6171 0 0"/>
              <a:gd name="G3" fmla="*/ 11792 1 2"/>
              <a:gd name="G4" fmla="+- G3 10800 0"/>
              <a:gd name="G5" fmla="+- 21600 11792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11792 0 G4"/>
              <a:gd name="G12" fmla="*/ G2 G10 G11"/>
              <a:gd name="T0" fmla="*/ 16696 w 21600"/>
              <a:gd name="T1" fmla="*/ 0 h 21600"/>
              <a:gd name="T2" fmla="*/ 11792 w 21600"/>
              <a:gd name="T3" fmla="*/ 6171 h 21600"/>
              <a:gd name="T4" fmla="*/ 6171 w 21600"/>
              <a:gd name="T5" fmla="*/ 11792 h 21600"/>
              <a:gd name="T6" fmla="*/ 0 w 21600"/>
              <a:gd name="T7" fmla="*/ 16696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6696" y="0"/>
                </a:moveTo>
                <a:lnTo>
                  <a:pt x="11792" y="6171"/>
                </a:lnTo>
                <a:lnTo>
                  <a:pt x="14878" y="6171"/>
                </a:lnTo>
                <a:lnTo>
                  <a:pt x="14878" y="14878"/>
                </a:lnTo>
                <a:lnTo>
                  <a:pt x="6171" y="14878"/>
                </a:lnTo>
                <a:lnTo>
                  <a:pt x="6171" y="11792"/>
                </a:lnTo>
                <a:lnTo>
                  <a:pt x="0" y="16696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bg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3202</TotalTime>
  <Words>1530</Words>
  <Application>Microsoft PowerPoint</Application>
  <PresentationFormat>A4 Paper (210x297 mm)</PresentationFormat>
  <Paragraphs>416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Concourse</vt:lpstr>
      <vt:lpstr>Equation</vt:lpstr>
      <vt:lpstr>LOGIKA DAN  EKUIVALENSI LOGIKA</vt:lpstr>
      <vt:lpstr>Tujuan Instruksional khusus</vt:lpstr>
      <vt:lpstr>Logika</vt:lpstr>
      <vt:lpstr>   Proposisi</vt:lpstr>
      <vt:lpstr>Konektif</vt:lpstr>
      <vt:lpstr>Tingkat Presedensi</vt:lpstr>
      <vt:lpstr>Tabel Kebenaran Konjungsi</vt:lpstr>
      <vt:lpstr>Tabel Kebenaran Disjungsi (Inclusive OR)</vt:lpstr>
      <vt:lpstr>Tabel Kebenaran Exclusive Disjunction</vt:lpstr>
      <vt:lpstr>Tabel Kebenaran Negasi</vt:lpstr>
      <vt:lpstr>Kalimat majemuk  (compound statements)</vt:lpstr>
      <vt:lpstr>Tabel Kebenaran (p   r)  q</vt:lpstr>
      <vt:lpstr>Implikasi</vt:lpstr>
      <vt:lpstr>Tabel Kebenaran Implikasi</vt:lpstr>
      <vt:lpstr>Hypotesa dan konklusi</vt:lpstr>
      <vt:lpstr>Kondisi Perlu dan Cukup</vt:lpstr>
      <vt:lpstr>Tabel kebenaran Implikasi Ganda</vt:lpstr>
      <vt:lpstr>Ekivalensi Logikal</vt:lpstr>
      <vt:lpstr>Konversi dan Inversi</vt:lpstr>
      <vt:lpstr>Kontrapositif</vt:lpstr>
      <vt:lpstr>Ekivalensi Logika</vt:lpstr>
      <vt:lpstr>Ekivalensi Logika</vt:lpstr>
      <vt:lpstr>Ekivalensi Logika</vt:lpstr>
      <vt:lpstr>Tautology</vt:lpstr>
      <vt:lpstr>Kontradiksi</vt:lpstr>
      <vt:lpstr>Latihan</vt:lpstr>
      <vt:lpstr>Latihan</vt:lpstr>
      <vt:lpstr>Latihan</vt:lpstr>
      <vt:lpstr>Pekerjaan Rumah</vt:lpstr>
    </vt:vector>
  </TitlesOfParts>
  <Company>Barry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Kuliah IF</cp:lastModifiedBy>
  <cp:revision>335</cp:revision>
  <dcterms:created xsi:type="dcterms:W3CDTF">2002-05-12T10:17:07Z</dcterms:created>
  <dcterms:modified xsi:type="dcterms:W3CDTF">2015-09-10T03:13:33Z</dcterms:modified>
</cp:coreProperties>
</file>