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70" r:id="rId3"/>
    <p:sldId id="271" r:id="rId4"/>
    <p:sldId id="272" r:id="rId5"/>
    <p:sldId id="260" r:id="rId6"/>
    <p:sldId id="261" r:id="rId7"/>
    <p:sldId id="273"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90" d="100"/>
          <a:sy n="90" d="100"/>
        </p:scale>
        <p:origin x="264"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642018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JPG"/><Relationship Id="rId1" Type="http://schemas.openxmlformats.org/officeDocument/2006/relationships/slideLayout" Target="../slideLayouts/slideLayout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3625" y="861249"/>
            <a:ext cx="9448800" cy="1321637"/>
          </a:xfrm>
        </p:spPr>
        <p:txBody>
          <a:bodyPr>
            <a:normAutofit fontScale="90000"/>
          </a:bodyPr>
          <a:lstStyle/>
          <a:p>
            <a:pPr algn="ctr"/>
            <a:r>
              <a:rPr lang="en-US" sz="4800" b="1" dirty="0"/>
              <a:t>PRUDENTIAL LIFE INSURANCE RISK ASSESSMENT</a:t>
            </a:r>
          </a:p>
        </p:txBody>
      </p:sp>
      <p:sp>
        <p:nvSpPr>
          <p:cNvPr id="3" name="Subtitle 2"/>
          <p:cNvSpPr>
            <a:spLocks noGrp="1"/>
          </p:cNvSpPr>
          <p:nvPr>
            <p:ph type="subTitle" idx="1"/>
          </p:nvPr>
        </p:nvSpPr>
        <p:spPr>
          <a:xfrm>
            <a:off x="1371600" y="2540000"/>
            <a:ext cx="9448800" cy="4058763"/>
          </a:xfrm>
        </p:spPr>
        <p:txBody>
          <a:bodyPr>
            <a:normAutofit/>
          </a:bodyPr>
          <a:lstStyle/>
          <a:p>
            <a:endParaRPr lang="en-US" b="1" dirty="0">
              <a:solidFill>
                <a:srgbClr val="002060"/>
              </a:solidFill>
            </a:endParaRPr>
          </a:p>
          <a:p>
            <a:endParaRPr lang="en-US" b="1" dirty="0">
              <a:solidFill>
                <a:srgbClr val="002060"/>
              </a:solidFill>
            </a:endParaRPr>
          </a:p>
          <a:p>
            <a:r>
              <a:rPr lang="en-US" b="1" dirty="0">
                <a:solidFill>
                  <a:srgbClr val="002060"/>
                </a:solidFill>
              </a:rPr>
              <a:t>								</a:t>
            </a:r>
            <a:endParaRPr lang="en-US" b="1" dirty="0" smtClean="0">
              <a:solidFill>
                <a:srgbClr val="002060"/>
              </a:solidFill>
            </a:endParaRPr>
          </a:p>
          <a:p>
            <a:r>
              <a:rPr lang="en-US" b="1" dirty="0">
                <a:solidFill>
                  <a:srgbClr val="002060"/>
                </a:solidFill>
              </a:rPr>
              <a:t>	</a:t>
            </a:r>
            <a:r>
              <a:rPr lang="en-US" b="1" dirty="0" smtClean="0">
                <a:solidFill>
                  <a:srgbClr val="002060"/>
                </a:solidFill>
              </a:rPr>
              <a:t>							</a:t>
            </a:r>
            <a:r>
              <a:rPr lang="en-US" b="1" dirty="0" smtClean="0">
                <a:solidFill>
                  <a:schemeClr val="accent1">
                    <a:lumMod val="75000"/>
                  </a:schemeClr>
                </a:solidFill>
              </a:rPr>
              <a:t>NEOLA </a:t>
            </a:r>
            <a:r>
              <a:rPr lang="en-US" b="1" dirty="0">
                <a:solidFill>
                  <a:schemeClr val="accent1">
                    <a:lumMod val="75000"/>
                  </a:schemeClr>
                </a:solidFill>
              </a:rPr>
              <a:t>PINTO</a:t>
            </a:r>
          </a:p>
        </p:txBody>
      </p:sp>
    </p:spTree>
    <p:extLst>
      <p:ext uri="{BB962C8B-B14F-4D97-AF65-F5344CB8AC3E}">
        <p14:creationId xmlns:p14="http://schemas.microsoft.com/office/powerpoint/2010/main" val="363274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475" y="115794"/>
            <a:ext cx="10820400" cy="1158240"/>
          </a:xfrm>
        </p:spPr>
        <p:txBody>
          <a:bodyPr>
            <a:normAutofit/>
          </a:bodyPr>
          <a:lstStyle/>
          <a:p>
            <a:pPr algn="l"/>
            <a:r>
              <a:rPr lang="en-US" sz="3600" u="sng" dirty="0"/>
              <a:t>Decision </a:t>
            </a:r>
            <a:r>
              <a:rPr lang="en-US" sz="3600" u="sng" dirty="0" smtClean="0"/>
              <a:t>Tree </a:t>
            </a:r>
            <a:r>
              <a:rPr lang="en-US" sz="3600" u="sng" dirty="0"/>
              <a:t>Construction:</a:t>
            </a:r>
          </a:p>
        </p:txBody>
      </p:sp>
      <p:sp>
        <p:nvSpPr>
          <p:cNvPr id="5" name="Content Placeholder 4"/>
          <p:cNvSpPr>
            <a:spLocks noGrp="1"/>
          </p:cNvSpPr>
          <p:nvPr>
            <p:ph idx="1"/>
          </p:nvPr>
        </p:nvSpPr>
        <p:spPr>
          <a:xfrm>
            <a:off x="685800" y="1520575"/>
            <a:ext cx="10820400" cy="5023099"/>
          </a:xfrm>
        </p:spPr>
        <p:txBody>
          <a:bodyPr/>
          <a:lstStyle/>
          <a:p>
            <a:endParaRPr lang="en-US" dirty="0"/>
          </a:p>
          <a:p>
            <a:endParaRPr lang="en-US" dirty="0"/>
          </a:p>
          <a:p>
            <a:endParaRPr lang="en-US" dirty="0"/>
          </a:p>
          <a:p>
            <a:r>
              <a:rPr lang="en-US" dirty="0">
                <a:solidFill>
                  <a:schemeClr val="accent1">
                    <a:lumMod val="75000"/>
                  </a:schemeClr>
                </a:solidFill>
              </a:rPr>
              <a:t>Accuracy and Correlation</a:t>
            </a:r>
          </a:p>
          <a:p>
            <a:endParaRPr lang="en-US" dirty="0"/>
          </a:p>
          <a:p>
            <a:endParaRPr lang="en-US" dirty="0"/>
          </a:p>
        </p:txBody>
      </p:sp>
      <p:pic>
        <p:nvPicPr>
          <p:cNvPr id="8" name="Content Placeholder 3"/>
          <p:cNvPicPr>
            <a:picLocks noChangeAspect="1"/>
          </p:cNvPicPr>
          <p:nvPr/>
        </p:nvPicPr>
        <p:blipFill>
          <a:blip r:embed="rId2"/>
          <a:stretch>
            <a:fillRect/>
          </a:stretch>
        </p:blipFill>
        <p:spPr>
          <a:xfrm>
            <a:off x="1621489" y="1196006"/>
            <a:ext cx="6370815" cy="2472326"/>
          </a:xfrm>
          <a:prstGeom prst="rect">
            <a:avLst/>
          </a:prstGeom>
        </p:spPr>
      </p:pic>
      <p:pic>
        <p:nvPicPr>
          <p:cNvPr id="9" name="Picture 8"/>
          <p:cNvPicPr>
            <a:picLocks noChangeAspect="1"/>
          </p:cNvPicPr>
          <p:nvPr/>
        </p:nvPicPr>
        <p:blipFill>
          <a:blip r:embed="rId3"/>
          <a:stretch>
            <a:fillRect/>
          </a:stretch>
        </p:blipFill>
        <p:spPr>
          <a:xfrm>
            <a:off x="930222" y="4572034"/>
            <a:ext cx="3876675" cy="1485900"/>
          </a:xfrm>
          <a:prstGeom prst="rect">
            <a:avLst/>
          </a:prstGeom>
        </p:spPr>
      </p:pic>
      <p:sp>
        <p:nvSpPr>
          <p:cNvPr id="10" name="Arrow: Right 9"/>
          <p:cNvSpPr/>
          <p:nvPr/>
        </p:nvSpPr>
        <p:spPr>
          <a:xfrm>
            <a:off x="5051319" y="4964255"/>
            <a:ext cx="651353" cy="35072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6096000" y="4328405"/>
            <a:ext cx="5062571" cy="1973157"/>
          </a:xfrm>
          <a:prstGeom prst="rect">
            <a:avLst/>
          </a:prstGeom>
        </p:spPr>
      </p:pic>
    </p:spTree>
    <p:extLst>
      <p:ext uri="{BB962C8B-B14F-4D97-AF65-F5344CB8AC3E}">
        <p14:creationId xmlns:p14="http://schemas.microsoft.com/office/powerpoint/2010/main" val="251806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385" y="135723"/>
            <a:ext cx="10733202" cy="677928"/>
          </a:xfrm>
        </p:spPr>
        <p:txBody>
          <a:bodyPr>
            <a:noAutofit/>
          </a:bodyPr>
          <a:lstStyle/>
          <a:p>
            <a:pPr algn="l"/>
            <a:r>
              <a:rPr lang="en-US" u="sng" dirty="0"/>
              <a:t>SVM Regression:</a:t>
            </a:r>
          </a:p>
        </p:txBody>
      </p:sp>
      <p:sp>
        <p:nvSpPr>
          <p:cNvPr id="5" name="Content Placeholder 4"/>
          <p:cNvSpPr>
            <a:spLocks noGrp="1"/>
          </p:cNvSpPr>
          <p:nvPr>
            <p:ph idx="1"/>
          </p:nvPr>
        </p:nvSpPr>
        <p:spPr>
          <a:xfrm>
            <a:off x="1371600" y="1328737"/>
            <a:ext cx="10820400" cy="6047236"/>
          </a:xfrm>
        </p:spPr>
        <p:txBody>
          <a:bodyPr>
            <a:normAutofit/>
          </a:bodyPr>
          <a:lstStyle/>
          <a:p>
            <a:endParaRPr lang="en-US" dirty="0" smtClean="0">
              <a:solidFill>
                <a:schemeClr val="accent2">
                  <a:lumMod val="50000"/>
                </a:schemeClr>
              </a:solidFill>
            </a:endParaRPr>
          </a:p>
          <a:p>
            <a:endParaRPr lang="en-US" dirty="0">
              <a:solidFill>
                <a:schemeClr val="accent2">
                  <a:lumMod val="50000"/>
                </a:schemeClr>
              </a:solidFill>
            </a:endParaRPr>
          </a:p>
          <a:p>
            <a:endParaRPr lang="en-US" dirty="0" smtClean="0">
              <a:solidFill>
                <a:schemeClr val="accent2">
                  <a:lumMod val="50000"/>
                </a:schemeClr>
              </a:solidFill>
            </a:endParaRPr>
          </a:p>
          <a:p>
            <a:endParaRPr lang="en-US" dirty="0">
              <a:solidFill>
                <a:schemeClr val="accent2">
                  <a:lumMod val="50000"/>
                </a:schemeClr>
              </a:solidFill>
            </a:endParaRPr>
          </a:p>
          <a:p>
            <a:endParaRPr lang="en-US" dirty="0" smtClean="0"/>
          </a:p>
          <a:p>
            <a:r>
              <a:rPr lang="en-US" dirty="0" smtClean="0"/>
              <a:t>Support </a:t>
            </a:r>
            <a:r>
              <a:rPr lang="en-US" dirty="0"/>
              <a:t>Vector Machines are very specific class of algorithms, characterized by usage of kernels, absence of local minima, sparseness of the solution and capacity control obtained by acting on the margin, or on number of support vectors, etc.</a:t>
            </a:r>
          </a:p>
          <a:p>
            <a:r>
              <a:rPr lang="en-US" dirty="0"/>
              <a:t>Support Vector Machine can be applied to classification as well as regression</a:t>
            </a:r>
          </a:p>
          <a:p>
            <a:r>
              <a:rPr lang="en-US" dirty="0"/>
              <a:t>The major difference being only the end result where we predict using the SVM regression and using classification we only divide the set of points using hyper plane.</a:t>
            </a: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endParaRPr lang="en-US" dirty="0">
              <a:solidFill>
                <a:schemeClr val="accent2">
                  <a:lumMod val="50000"/>
                </a:schemeClr>
              </a:solidFill>
            </a:endParaRPr>
          </a:p>
        </p:txBody>
      </p:sp>
    </p:spTree>
    <p:extLst>
      <p:ext uri="{BB962C8B-B14F-4D97-AF65-F5344CB8AC3E}">
        <p14:creationId xmlns:p14="http://schemas.microsoft.com/office/powerpoint/2010/main" val="320947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078" y="150010"/>
            <a:ext cx="10704922" cy="1293028"/>
          </a:xfrm>
        </p:spPr>
        <p:txBody>
          <a:bodyPr/>
          <a:lstStyle/>
          <a:p>
            <a:pPr algn="l"/>
            <a:r>
              <a:rPr lang="en-US" u="sng" dirty="0"/>
              <a:t>SVM Regression : Steps</a:t>
            </a:r>
          </a:p>
        </p:txBody>
      </p:sp>
      <p:sp>
        <p:nvSpPr>
          <p:cNvPr id="3" name="Content Placeholder 2"/>
          <p:cNvSpPr>
            <a:spLocks noGrp="1"/>
          </p:cNvSpPr>
          <p:nvPr>
            <p:ph idx="1"/>
          </p:nvPr>
        </p:nvSpPr>
        <p:spPr>
          <a:xfrm>
            <a:off x="1484310" y="1900239"/>
            <a:ext cx="10018713" cy="3890962"/>
          </a:xfrm>
        </p:spPr>
        <p:txBody>
          <a:bodyPr>
            <a:normAutofit fontScale="92500"/>
          </a:bodyPr>
          <a:lstStyle/>
          <a:p>
            <a:r>
              <a:rPr lang="en-US" dirty="0"/>
              <a:t>Steps involved in building the SVM model for the prudential life insurance dataset are:</a:t>
            </a:r>
          </a:p>
          <a:p>
            <a:pPr marL="457200" indent="-457200">
              <a:buFont typeface="+mj-lt"/>
              <a:buAutoNum type="arabicPeriod"/>
            </a:pPr>
            <a:r>
              <a:rPr lang="en-US" dirty="0"/>
              <a:t>The preprocessed data obtained after the data cleaning is read into the R Studio.</a:t>
            </a:r>
          </a:p>
          <a:p>
            <a:pPr marL="457200" indent="-457200">
              <a:buFont typeface="+mj-lt"/>
              <a:buAutoNum type="arabicPeriod"/>
            </a:pPr>
            <a:r>
              <a:rPr lang="en-US" dirty="0"/>
              <a:t>Dimension reduction using Random forest to get rid of insignificant columns.</a:t>
            </a:r>
          </a:p>
          <a:p>
            <a:pPr marL="457200" indent="-457200">
              <a:buFont typeface="+mj-lt"/>
              <a:buAutoNum type="arabicPeriod"/>
            </a:pPr>
            <a:r>
              <a:rPr lang="en-US" dirty="0"/>
              <a:t>Tuned to get the best cost and gamma values.</a:t>
            </a:r>
          </a:p>
          <a:p>
            <a:pPr marL="457200" indent="-457200">
              <a:buFont typeface="+mj-lt"/>
              <a:buAutoNum type="arabicPeriod"/>
            </a:pPr>
            <a:r>
              <a:rPr lang="en-US" dirty="0"/>
              <a:t>Build the SVM model based on the above obtained values.</a:t>
            </a:r>
          </a:p>
          <a:p>
            <a:pPr marL="457200" indent="-457200">
              <a:buFont typeface="+mj-lt"/>
              <a:buAutoNum type="arabicPeriod"/>
            </a:pPr>
            <a:r>
              <a:rPr lang="en-US" dirty="0"/>
              <a:t>Predict the values for the test data sample and using confusion matrix find the accuracy</a:t>
            </a:r>
          </a:p>
          <a:p>
            <a:endParaRPr lang="en-US" dirty="0">
              <a:solidFill>
                <a:schemeClr val="accent2">
                  <a:lumMod val="50000"/>
                </a:schemeClr>
              </a:solidFill>
            </a:endParaRPr>
          </a:p>
        </p:txBody>
      </p:sp>
    </p:spTree>
    <p:extLst>
      <p:ext uri="{BB962C8B-B14F-4D97-AF65-F5344CB8AC3E}">
        <p14:creationId xmlns:p14="http://schemas.microsoft.com/office/powerpoint/2010/main" val="299240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475" y="0"/>
            <a:ext cx="10820400" cy="1293028"/>
          </a:xfrm>
        </p:spPr>
        <p:txBody>
          <a:bodyPr/>
          <a:lstStyle/>
          <a:p>
            <a:pPr algn="l"/>
            <a:r>
              <a:rPr lang="en-US" u="sng" dirty="0"/>
              <a:t>SVM Regression Code snippet:</a:t>
            </a:r>
          </a:p>
        </p:txBody>
      </p:sp>
      <p:pic>
        <p:nvPicPr>
          <p:cNvPr id="5" name="Content Placeholder 3"/>
          <p:cNvPicPr>
            <a:picLocks noGrp="1" noChangeAspect="1"/>
          </p:cNvPicPr>
          <p:nvPr>
            <p:ph idx="1"/>
          </p:nvPr>
        </p:nvPicPr>
        <p:blipFill>
          <a:blip r:embed="rId2"/>
          <a:stretch>
            <a:fillRect/>
          </a:stretch>
        </p:blipFill>
        <p:spPr>
          <a:xfrm>
            <a:off x="805206" y="1293028"/>
            <a:ext cx="5435339" cy="2241335"/>
          </a:xfrm>
          <a:prstGeom prst="rect">
            <a:avLst/>
          </a:prstGeom>
        </p:spPr>
      </p:pic>
      <p:pic>
        <p:nvPicPr>
          <p:cNvPr id="6" name="Picture 5"/>
          <p:cNvPicPr>
            <a:picLocks noChangeAspect="1"/>
          </p:cNvPicPr>
          <p:nvPr/>
        </p:nvPicPr>
        <p:blipFill>
          <a:blip r:embed="rId3"/>
          <a:stretch>
            <a:fillRect/>
          </a:stretch>
        </p:blipFill>
        <p:spPr>
          <a:xfrm>
            <a:off x="6359951" y="1293028"/>
            <a:ext cx="5132601" cy="2241335"/>
          </a:xfrm>
          <a:prstGeom prst="rect">
            <a:avLst/>
          </a:prstGeom>
        </p:spPr>
      </p:pic>
      <p:pic>
        <p:nvPicPr>
          <p:cNvPr id="7" name="Picture 6"/>
          <p:cNvPicPr>
            <a:picLocks noChangeAspect="1"/>
          </p:cNvPicPr>
          <p:nvPr/>
        </p:nvPicPr>
        <p:blipFill>
          <a:blip r:embed="rId4"/>
          <a:stretch>
            <a:fillRect/>
          </a:stretch>
        </p:blipFill>
        <p:spPr>
          <a:xfrm>
            <a:off x="801770" y="3802698"/>
            <a:ext cx="5438775" cy="2631440"/>
          </a:xfrm>
          <a:prstGeom prst="rect">
            <a:avLst/>
          </a:prstGeom>
        </p:spPr>
      </p:pic>
      <p:pic>
        <p:nvPicPr>
          <p:cNvPr id="8" name="Picture 7"/>
          <p:cNvPicPr>
            <a:picLocks noChangeAspect="1"/>
          </p:cNvPicPr>
          <p:nvPr/>
        </p:nvPicPr>
        <p:blipFill>
          <a:blip r:embed="rId5"/>
          <a:stretch>
            <a:fillRect/>
          </a:stretch>
        </p:blipFill>
        <p:spPr>
          <a:xfrm>
            <a:off x="6359951" y="3802698"/>
            <a:ext cx="5432814" cy="2702560"/>
          </a:xfrm>
          <a:prstGeom prst="rect">
            <a:avLst/>
          </a:prstGeom>
        </p:spPr>
      </p:pic>
    </p:spTree>
    <p:extLst>
      <p:ext uri="{BB962C8B-B14F-4D97-AF65-F5344CB8AC3E}">
        <p14:creationId xmlns:p14="http://schemas.microsoft.com/office/powerpoint/2010/main" val="107666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820400" cy="1293028"/>
          </a:xfrm>
        </p:spPr>
        <p:txBody>
          <a:bodyPr/>
          <a:lstStyle/>
          <a:p>
            <a:pPr algn="l"/>
            <a:r>
              <a:rPr lang="en-US" u="sng" dirty="0">
                <a:effectLst>
                  <a:outerShdw blurRad="38100" dist="38100" dir="2700000" algn="tl">
                    <a:srgbClr val="000000">
                      <a:alpha val="43137"/>
                    </a:srgbClr>
                  </a:outerShdw>
                </a:effectLst>
              </a:rPr>
              <a:t>CONCLUSION:</a:t>
            </a:r>
          </a:p>
        </p:txBody>
      </p:sp>
      <p:sp>
        <p:nvSpPr>
          <p:cNvPr id="3" name="Content Placeholder 2"/>
          <p:cNvSpPr>
            <a:spLocks noGrp="1"/>
          </p:cNvSpPr>
          <p:nvPr>
            <p:ph idx="1"/>
          </p:nvPr>
        </p:nvSpPr>
        <p:spPr>
          <a:xfrm>
            <a:off x="1484310" y="1128713"/>
            <a:ext cx="10018713" cy="4662487"/>
          </a:xfrm>
        </p:spPr>
        <p:txBody>
          <a:bodyPr/>
          <a:lstStyle/>
          <a:p>
            <a:r>
              <a:rPr lang="en-US" dirty="0"/>
              <a:t>Based on the regression models we did we found out that we got the best accuracy for decision tree model.</a:t>
            </a:r>
          </a:p>
          <a:p>
            <a:r>
              <a:rPr lang="en-US" dirty="0"/>
              <a:t>Because, we condensed the data for SVM in order to get output.</a:t>
            </a:r>
          </a:p>
          <a:p>
            <a:r>
              <a:rPr lang="en-US" dirty="0"/>
              <a:t>The decision tree had accurate percentage of 37.</a:t>
            </a:r>
          </a:p>
        </p:txBody>
      </p:sp>
    </p:spTree>
    <p:extLst>
      <p:ext uri="{BB962C8B-B14F-4D97-AF65-F5344CB8AC3E}">
        <p14:creationId xmlns:p14="http://schemas.microsoft.com/office/powerpoint/2010/main" val="229503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pPr algn="l"/>
            <a:r>
              <a:rPr lang="en-US" u="sng" dirty="0"/>
              <a:t>Data Preprocessing </a:t>
            </a:r>
            <a:r>
              <a:rPr lang="en-US" u="sng" dirty="0" smtClean="0"/>
              <a:t>&amp; Cleaning</a:t>
            </a:r>
            <a:r>
              <a:rPr lang="en-US" u="sng" dirty="0"/>
              <a:t>:</a:t>
            </a:r>
          </a:p>
        </p:txBody>
      </p:sp>
      <p:sp>
        <p:nvSpPr>
          <p:cNvPr id="3" name="Content Placeholder 2"/>
          <p:cNvSpPr>
            <a:spLocks noGrp="1"/>
          </p:cNvSpPr>
          <p:nvPr>
            <p:ph idx="1"/>
          </p:nvPr>
        </p:nvSpPr>
        <p:spPr>
          <a:xfrm>
            <a:off x="1484310" y="1712068"/>
            <a:ext cx="10441801" cy="5145932"/>
          </a:xfrm>
        </p:spPr>
        <p:txBody>
          <a:bodyPr>
            <a:normAutofit/>
          </a:bodyPr>
          <a:lstStyle/>
          <a:p>
            <a:r>
              <a:rPr lang="en-US" dirty="0"/>
              <a:t>The Prudential life insurance dataset has 127 independent variables and 1 dependent variables with over 58000 records. These 128 features are either continuous, discrete or categorical in nature.</a:t>
            </a:r>
          </a:p>
          <a:p>
            <a:r>
              <a:rPr lang="en-US" dirty="0"/>
              <a:t>Categorical variables contain a finite number of </a:t>
            </a:r>
            <a:r>
              <a:rPr lang="en-US" dirty="0" smtClean="0"/>
              <a:t>categories with no logical </a:t>
            </a:r>
            <a:r>
              <a:rPr lang="en-US" dirty="0"/>
              <a:t>order. </a:t>
            </a:r>
            <a:r>
              <a:rPr lang="en-US" dirty="0" smtClean="0"/>
              <a:t>Ex</a:t>
            </a:r>
            <a:r>
              <a:rPr lang="en-US" dirty="0"/>
              <a:t>: Product_Info_1</a:t>
            </a:r>
          </a:p>
          <a:p>
            <a:r>
              <a:rPr lang="en-US" dirty="0"/>
              <a:t>Discrete variables are numeric variables that have a countable </a:t>
            </a:r>
            <a:r>
              <a:rPr lang="en-US" dirty="0" smtClean="0"/>
              <a:t>num</a:t>
            </a:r>
            <a:r>
              <a:rPr lang="en-US" dirty="0"/>
              <a:t>b</a:t>
            </a:r>
            <a:r>
              <a:rPr lang="en-US" dirty="0" smtClean="0"/>
              <a:t>er </a:t>
            </a:r>
            <a:r>
              <a:rPr lang="en-US" dirty="0"/>
              <a:t>of values between any two values. Ex: Medical_History_1</a:t>
            </a:r>
          </a:p>
          <a:p>
            <a:r>
              <a:rPr lang="en-US" dirty="0"/>
              <a:t>Continuous variables are numeric variables that have an infinite number of values between any two values. Ex: Product_Info_4</a:t>
            </a:r>
          </a:p>
          <a:p>
            <a:r>
              <a:rPr lang="en-US" dirty="0" smtClean="0"/>
              <a:t>Handled missing </a:t>
            </a:r>
            <a:r>
              <a:rPr lang="en-US" dirty="0"/>
              <a:t>data, by taking the mean of that column, provided if the missing data is not more than 60% of the particular column.</a:t>
            </a:r>
          </a:p>
          <a:p>
            <a:endParaRPr lang="en-US" dirty="0"/>
          </a:p>
        </p:txBody>
      </p:sp>
    </p:spTree>
    <p:extLst>
      <p:ext uri="{BB962C8B-B14F-4D97-AF65-F5344CB8AC3E}">
        <p14:creationId xmlns:p14="http://schemas.microsoft.com/office/powerpoint/2010/main" val="108754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pPr lvl="0" algn="l">
              <a:spcBef>
                <a:spcPct val="20000"/>
              </a:spcBef>
              <a:spcAft>
                <a:spcPts val="600"/>
              </a:spcAft>
              <a:buClr>
                <a:srgbClr val="30ACEC">
                  <a:lumMod val="75000"/>
                </a:srgbClr>
              </a:buClr>
              <a:buSzPct val="145000"/>
            </a:pPr>
            <a:r>
              <a:rPr lang="en-US" u="sng" dirty="0">
                <a:ln>
                  <a:noFill/>
                </a:ln>
              </a:rPr>
              <a:t>Data Preprocessing </a:t>
            </a:r>
            <a:r>
              <a:rPr lang="en-US" u="sng" dirty="0" smtClean="0">
                <a:ln>
                  <a:noFill/>
                </a:ln>
              </a:rPr>
              <a:t>&amp; Cleaning (Contd.):</a:t>
            </a:r>
            <a:endParaRPr lang="en-US" u="sng" dirty="0">
              <a:ln>
                <a:noFill/>
              </a:ln>
            </a:endParaRPr>
          </a:p>
        </p:txBody>
      </p:sp>
      <p:sp>
        <p:nvSpPr>
          <p:cNvPr id="3" name="Content Placeholder 2"/>
          <p:cNvSpPr>
            <a:spLocks noGrp="1"/>
          </p:cNvSpPr>
          <p:nvPr>
            <p:ph idx="1"/>
          </p:nvPr>
        </p:nvSpPr>
        <p:spPr>
          <a:xfrm>
            <a:off x="1484310" y="1752599"/>
            <a:ext cx="10018713" cy="4215871"/>
          </a:xfrm>
        </p:spPr>
        <p:txBody>
          <a:bodyPr>
            <a:normAutofit fontScale="85000" lnSpcReduction="20000"/>
          </a:bodyPr>
          <a:lstStyle/>
          <a:p>
            <a:pPr marL="0" indent="0">
              <a:buNone/>
            </a:pPr>
            <a:endParaRPr lang="en-US" dirty="0" smtClean="0">
              <a:solidFill>
                <a:srgbClr val="C00000"/>
              </a:solidFill>
            </a:endParaRPr>
          </a:p>
          <a:p>
            <a:r>
              <a:rPr lang="en-US" sz="2600" dirty="0" smtClean="0"/>
              <a:t>Checking for missing data - created a function, which checks for the missing data, rather than doing it manually in excel by filtering the data.</a:t>
            </a:r>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dirty="0"/>
          </a:p>
          <a:p>
            <a:r>
              <a:rPr lang="en-US" sz="2800" dirty="0"/>
              <a:t>When missing data is </a:t>
            </a:r>
            <a:r>
              <a:rPr lang="en-US" sz="2800" dirty="0" smtClean="0"/>
              <a:t>found, calculate mean to fill up </a:t>
            </a:r>
            <a:r>
              <a:rPr lang="en-US" sz="2800" dirty="0"/>
              <a:t>the missing data in the columns.</a:t>
            </a:r>
          </a:p>
          <a:p>
            <a:endParaRPr lang="en-US" dirty="0">
              <a:solidFill>
                <a:srgbClr val="C00000"/>
              </a:solidFill>
            </a:endParaRPr>
          </a:p>
          <a:p>
            <a:endParaRPr lang="en-US" dirty="0"/>
          </a:p>
        </p:txBody>
      </p:sp>
      <p:pic>
        <p:nvPicPr>
          <p:cNvPr id="4" name="Picture 3"/>
          <p:cNvPicPr>
            <a:picLocks noChangeAspect="1"/>
          </p:cNvPicPr>
          <p:nvPr/>
        </p:nvPicPr>
        <p:blipFill>
          <a:blip r:embed="rId2"/>
          <a:stretch>
            <a:fillRect/>
          </a:stretch>
        </p:blipFill>
        <p:spPr>
          <a:xfrm>
            <a:off x="1484310" y="2607204"/>
            <a:ext cx="6001150" cy="1848907"/>
          </a:xfrm>
          <a:prstGeom prst="rect">
            <a:avLst/>
          </a:prstGeom>
        </p:spPr>
      </p:pic>
      <p:pic>
        <p:nvPicPr>
          <p:cNvPr id="5" name="Picture 4"/>
          <p:cNvPicPr>
            <a:picLocks noChangeAspect="1"/>
          </p:cNvPicPr>
          <p:nvPr/>
        </p:nvPicPr>
        <p:blipFill>
          <a:blip r:embed="rId3"/>
          <a:stretch>
            <a:fillRect/>
          </a:stretch>
        </p:blipFill>
        <p:spPr>
          <a:xfrm>
            <a:off x="1884458" y="5330295"/>
            <a:ext cx="8743950" cy="638175"/>
          </a:xfrm>
          <a:prstGeom prst="rect">
            <a:avLst/>
          </a:prstGeom>
        </p:spPr>
      </p:pic>
      <p:pic>
        <p:nvPicPr>
          <p:cNvPr id="6" name="Picture 5"/>
          <p:cNvPicPr>
            <a:picLocks noChangeAspect="1"/>
          </p:cNvPicPr>
          <p:nvPr/>
        </p:nvPicPr>
        <p:blipFill>
          <a:blip r:embed="rId4"/>
          <a:stretch>
            <a:fillRect/>
          </a:stretch>
        </p:blipFill>
        <p:spPr>
          <a:xfrm>
            <a:off x="7580084" y="2626783"/>
            <a:ext cx="4204355" cy="1809750"/>
          </a:xfrm>
          <a:prstGeom prst="rect">
            <a:avLst/>
          </a:prstGeom>
        </p:spPr>
      </p:pic>
    </p:spTree>
    <p:extLst>
      <p:ext uri="{BB962C8B-B14F-4D97-AF65-F5344CB8AC3E}">
        <p14:creationId xmlns:p14="http://schemas.microsoft.com/office/powerpoint/2010/main" val="253577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pPr algn="l"/>
            <a:r>
              <a:rPr lang="en-US" u="sng" dirty="0">
                <a:ln>
                  <a:noFill/>
                </a:ln>
                <a:solidFill>
                  <a:prstClr val="black"/>
                </a:solidFill>
              </a:rPr>
              <a:t>Data Preprocessing &amp; Cleaning (Contd.):</a:t>
            </a:r>
            <a:endParaRPr lang="en-US" dirty="0"/>
          </a:p>
        </p:txBody>
      </p:sp>
      <p:sp>
        <p:nvSpPr>
          <p:cNvPr id="3" name="Content Placeholder 2"/>
          <p:cNvSpPr>
            <a:spLocks noGrp="1"/>
          </p:cNvSpPr>
          <p:nvPr>
            <p:ph idx="1"/>
          </p:nvPr>
        </p:nvSpPr>
        <p:spPr>
          <a:xfrm>
            <a:off x="1484310" y="1400175"/>
            <a:ext cx="10018713" cy="5457825"/>
          </a:xfrm>
        </p:spPr>
        <p:txBody>
          <a:bodyPr>
            <a:normAutofit fontScale="85000" lnSpcReduction="20000"/>
          </a:bodyPr>
          <a:lstStyle/>
          <a:p>
            <a:endParaRPr lang="en-US" dirty="0">
              <a:solidFill>
                <a:srgbClr val="C00000"/>
              </a:solidFill>
            </a:endParaRPr>
          </a:p>
          <a:p>
            <a:endParaRPr lang="en-US" dirty="0" smtClean="0">
              <a:solidFill>
                <a:srgbClr val="C00000"/>
              </a:solidFill>
            </a:endParaRPr>
          </a:p>
          <a:p>
            <a:r>
              <a:rPr lang="en-US" dirty="0"/>
              <a:t>C</a:t>
            </a:r>
            <a:r>
              <a:rPr lang="en-US" dirty="0" smtClean="0"/>
              <a:t>onvert </a:t>
            </a:r>
            <a:r>
              <a:rPr lang="en-US" dirty="0"/>
              <a:t>the categorical to numerical </a:t>
            </a:r>
            <a:r>
              <a:rPr lang="en-US" dirty="0" smtClean="0"/>
              <a:t>values to apply regression</a:t>
            </a:r>
            <a:endParaRPr lang="en-US" dirty="0"/>
          </a:p>
          <a:p>
            <a:r>
              <a:rPr lang="en-US" dirty="0"/>
              <a:t>Since, we have approximately 40 categorical columns and each have 4-8 different categories it is not possible to manually create </a:t>
            </a:r>
            <a:r>
              <a:rPr lang="en-US" dirty="0" smtClean="0"/>
              <a:t>categorical </a:t>
            </a:r>
            <a:r>
              <a:rPr lang="en-US" dirty="0"/>
              <a:t>conversion function for each </a:t>
            </a:r>
            <a:r>
              <a:rPr lang="en-US" dirty="0" smtClean="0"/>
              <a:t>column</a:t>
            </a:r>
            <a:endParaRPr lang="en-US" dirty="0"/>
          </a:p>
          <a:p>
            <a:r>
              <a:rPr lang="en-US" dirty="0"/>
              <a:t>To avoid this problem, </a:t>
            </a:r>
            <a:r>
              <a:rPr lang="en-US" dirty="0" smtClean="0"/>
              <a:t>a </a:t>
            </a:r>
            <a:r>
              <a:rPr lang="en-US" dirty="0"/>
              <a:t>Dummy variable categorical </a:t>
            </a:r>
            <a:r>
              <a:rPr lang="en-US" dirty="0" smtClean="0"/>
              <a:t>function is created </a:t>
            </a:r>
            <a:r>
              <a:rPr lang="en-US" dirty="0"/>
              <a:t>and applied for all categorical </a:t>
            </a:r>
            <a:r>
              <a:rPr lang="en-US" dirty="0" smtClean="0"/>
              <a:t>columns</a:t>
            </a:r>
          </a:p>
          <a:p>
            <a:endParaRPr lang="en-US" dirty="0" smtClean="0"/>
          </a:p>
          <a:p>
            <a:endParaRPr lang="en-US" dirty="0" smtClean="0"/>
          </a:p>
          <a:p>
            <a:endParaRPr lang="en-US" dirty="0"/>
          </a:p>
          <a:p>
            <a:endParaRPr lang="en-US" dirty="0" smtClean="0"/>
          </a:p>
          <a:p>
            <a:endParaRPr lang="en-US" dirty="0" smtClean="0"/>
          </a:p>
          <a:p>
            <a:r>
              <a:rPr lang="en-US" dirty="0" smtClean="0"/>
              <a:t>On applying </a:t>
            </a:r>
            <a:r>
              <a:rPr lang="en-US" dirty="0"/>
              <a:t>the above function we </a:t>
            </a:r>
            <a:r>
              <a:rPr lang="en-US" dirty="0" smtClean="0"/>
              <a:t>get </a:t>
            </a:r>
            <a:r>
              <a:rPr lang="en-US" dirty="0"/>
              <a:t>the categorical values converted into numerical </a:t>
            </a:r>
            <a:r>
              <a:rPr lang="en-US" dirty="0" smtClean="0"/>
              <a:t>values, </a:t>
            </a:r>
            <a:r>
              <a:rPr lang="en-US" dirty="0"/>
              <a:t>so that we can apply our regression models. </a:t>
            </a:r>
          </a:p>
          <a:p>
            <a:endParaRPr lang="en-US" dirty="0" smtClean="0">
              <a:solidFill>
                <a:srgbClr val="C00000"/>
              </a:solidFill>
            </a:endParaRPr>
          </a:p>
          <a:p>
            <a:endParaRPr lang="en-US" dirty="0" smtClean="0">
              <a:solidFill>
                <a:srgbClr val="C00000"/>
              </a:solidFill>
            </a:endParaRPr>
          </a:p>
          <a:p>
            <a:endParaRPr lang="en-US" dirty="0"/>
          </a:p>
          <a:p>
            <a:endParaRPr lang="en-US" dirty="0"/>
          </a:p>
        </p:txBody>
      </p:sp>
      <p:pic>
        <p:nvPicPr>
          <p:cNvPr id="4" name="Picture 3"/>
          <p:cNvPicPr>
            <a:picLocks noChangeAspect="1"/>
          </p:cNvPicPr>
          <p:nvPr/>
        </p:nvPicPr>
        <p:blipFill>
          <a:blip r:embed="rId2"/>
          <a:stretch>
            <a:fillRect/>
          </a:stretch>
        </p:blipFill>
        <p:spPr>
          <a:xfrm>
            <a:off x="1826739" y="3543299"/>
            <a:ext cx="9246074" cy="1524000"/>
          </a:xfrm>
          <a:prstGeom prst="rect">
            <a:avLst/>
          </a:prstGeom>
        </p:spPr>
      </p:pic>
    </p:spTree>
    <p:extLst>
      <p:ext uri="{BB962C8B-B14F-4D97-AF65-F5344CB8AC3E}">
        <p14:creationId xmlns:p14="http://schemas.microsoft.com/office/powerpoint/2010/main" val="129882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363" y="452488"/>
            <a:ext cx="11176262" cy="914400"/>
          </a:xfrm>
        </p:spPr>
        <p:txBody>
          <a:bodyPr/>
          <a:lstStyle/>
          <a:p>
            <a:pPr algn="l"/>
            <a:r>
              <a:rPr lang="en-US" u="sng" dirty="0">
                <a:effectLst>
                  <a:outerShdw blurRad="38100" dist="38100" dir="2700000" algn="tl">
                    <a:srgbClr val="000000">
                      <a:alpha val="43137"/>
                    </a:srgbClr>
                  </a:outerShdw>
                </a:effectLst>
              </a:rPr>
              <a:t>Multiple Linear Regression:</a:t>
            </a:r>
          </a:p>
        </p:txBody>
      </p:sp>
      <p:sp>
        <p:nvSpPr>
          <p:cNvPr id="3" name="Content Placeholder 2"/>
          <p:cNvSpPr>
            <a:spLocks noGrp="1"/>
          </p:cNvSpPr>
          <p:nvPr>
            <p:ph idx="1"/>
          </p:nvPr>
        </p:nvSpPr>
        <p:spPr>
          <a:xfrm>
            <a:off x="1228725" y="1366888"/>
            <a:ext cx="10820400" cy="4927213"/>
          </a:xfrm>
        </p:spPr>
        <p:txBody>
          <a:bodyPr>
            <a:normAutofit fontScale="47500" lnSpcReduction="20000"/>
          </a:bodyPr>
          <a:lstStyle/>
          <a:p>
            <a:endParaRPr lang="en-US" dirty="0">
              <a:solidFill>
                <a:schemeClr val="accent1">
                  <a:lumMod val="75000"/>
                </a:schemeClr>
              </a:solidFill>
            </a:endParaRPr>
          </a:p>
          <a:p>
            <a:r>
              <a:rPr lang="en-US" sz="3200" dirty="0" smtClean="0"/>
              <a:t>Multiple </a:t>
            </a:r>
            <a:r>
              <a:rPr lang="en-US" sz="3200" dirty="0"/>
              <a:t>Linear Regression is the most common form of linear regression analysis</a:t>
            </a:r>
          </a:p>
          <a:p>
            <a:r>
              <a:rPr lang="en-US" sz="3200" dirty="0"/>
              <a:t>As a predictive analysis, the multiple linear regression is used to explain the relationship between one continuous dependent variable from two or more independent variables</a:t>
            </a:r>
          </a:p>
          <a:p>
            <a:r>
              <a:rPr lang="en-US" sz="3200" dirty="0"/>
              <a:t>The independent variables can be continuous or categorical</a:t>
            </a:r>
          </a:p>
          <a:p>
            <a:pPr algn="just"/>
            <a:r>
              <a:rPr lang="en-US" sz="3200" dirty="0"/>
              <a:t>Steps involved during building the multiple linear regression model for the prudential life insurance dataset were:</a:t>
            </a:r>
          </a:p>
          <a:p>
            <a:pPr algn="just"/>
            <a:r>
              <a:rPr lang="en-US" sz="3200" dirty="0"/>
              <a:t>Splitting the cleaned dataset into test dataset and train dataset</a:t>
            </a:r>
          </a:p>
          <a:p>
            <a:pPr algn="just"/>
            <a:r>
              <a:rPr lang="en-US" sz="3200" dirty="0"/>
              <a:t>Build the first regression model taking all the columns into consideration and checking R-squared, adjusted R-squared values and accuracy of the model</a:t>
            </a:r>
          </a:p>
          <a:p>
            <a:pPr algn="just"/>
            <a:r>
              <a:rPr lang="en-US" sz="3200" dirty="0"/>
              <a:t>After building the model the accuracy which we were getting was relatively small</a:t>
            </a:r>
          </a:p>
          <a:p>
            <a:pPr algn="just"/>
            <a:r>
              <a:rPr lang="en-US" sz="3200" dirty="0"/>
              <a:t>Later we used Backward elimination technique, RIDGE regression and Lasso Regression to attain best variables for the model</a:t>
            </a:r>
          </a:p>
          <a:p>
            <a:pPr algn="just"/>
            <a:r>
              <a:rPr lang="en-US" sz="3200" dirty="0"/>
              <a:t>The final linear regression model i.e. LASSO regression was selected after the R-squared and adjusted R-squared values started to decrease after eliminating more columns but the accuracy increased considerably.</a:t>
            </a:r>
          </a:p>
          <a:p>
            <a:pPr algn="just"/>
            <a:r>
              <a:rPr lang="en-US" sz="3200" dirty="0"/>
              <a:t>The final model was used to predict the Response variable for the test dataset predicting values anywhere between  1 to 8</a:t>
            </a:r>
            <a:r>
              <a:rPr lang="en-US" sz="3200" dirty="0" smtClean="0"/>
              <a:t>.</a:t>
            </a:r>
            <a:endParaRPr lang="en-US" sz="3200" dirty="0"/>
          </a:p>
        </p:txBody>
      </p:sp>
    </p:spTree>
    <p:extLst>
      <p:ext uri="{BB962C8B-B14F-4D97-AF65-F5344CB8AC3E}">
        <p14:creationId xmlns:p14="http://schemas.microsoft.com/office/powerpoint/2010/main" val="170336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475" y="541070"/>
            <a:ext cx="10820400" cy="866464"/>
          </a:xfrm>
        </p:spPr>
        <p:txBody>
          <a:bodyPr/>
          <a:lstStyle/>
          <a:p>
            <a:pPr algn="l"/>
            <a:r>
              <a:rPr lang="en-US" u="sng" dirty="0"/>
              <a:t>CODE AND SUMMARY:</a:t>
            </a:r>
          </a:p>
        </p:txBody>
      </p:sp>
      <p:sp>
        <p:nvSpPr>
          <p:cNvPr id="3" name="Content Placeholder 2"/>
          <p:cNvSpPr>
            <a:spLocks noGrp="1"/>
          </p:cNvSpPr>
          <p:nvPr>
            <p:ph idx="1"/>
          </p:nvPr>
        </p:nvSpPr>
        <p:spPr>
          <a:xfrm>
            <a:off x="685800" y="1630838"/>
            <a:ext cx="10820400" cy="4587848"/>
          </a:xfrm>
        </p:spPr>
        <p:txBody>
          <a:bodyPr anchor="t"/>
          <a:lstStyle/>
          <a:p>
            <a:r>
              <a:rPr lang="en-US" dirty="0"/>
              <a:t>Code snippet for Linear Model:				Summary:</a:t>
            </a:r>
          </a:p>
          <a:p>
            <a:endParaRPr lang="en-US" dirty="0"/>
          </a:p>
          <a:p>
            <a:endParaRPr lang="en-US" dirty="0"/>
          </a:p>
        </p:txBody>
      </p:sp>
      <p:pic>
        <p:nvPicPr>
          <p:cNvPr id="4" name="Content Placeholder 7"/>
          <p:cNvPicPr>
            <a:picLocks noChangeAspect="1"/>
          </p:cNvPicPr>
          <p:nvPr/>
        </p:nvPicPr>
        <p:blipFill>
          <a:blip r:embed="rId2"/>
          <a:stretch>
            <a:fillRect/>
          </a:stretch>
        </p:blipFill>
        <p:spPr>
          <a:xfrm>
            <a:off x="428906" y="2037357"/>
            <a:ext cx="6252852" cy="4404633"/>
          </a:xfrm>
          <a:prstGeom prst="rect">
            <a:avLst/>
          </a:prstGeom>
        </p:spPr>
      </p:pic>
      <p:pic>
        <p:nvPicPr>
          <p:cNvPr id="5" name="Picture 4"/>
          <p:cNvPicPr>
            <a:picLocks noChangeAspect="1"/>
          </p:cNvPicPr>
          <p:nvPr/>
        </p:nvPicPr>
        <p:blipFill>
          <a:blip r:embed="rId3"/>
          <a:stretch>
            <a:fillRect/>
          </a:stretch>
        </p:blipFill>
        <p:spPr>
          <a:xfrm>
            <a:off x="7079268" y="2086795"/>
            <a:ext cx="4652992" cy="785117"/>
          </a:xfrm>
          <a:prstGeom prst="rect">
            <a:avLst/>
          </a:prstGeom>
        </p:spPr>
      </p:pic>
      <p:pic>
        <p:nvPicPr>
          <p:cNvPr id="6" name="Picture 5"/>
          <p:cNvPicPr>
            <a:picLocks noChangeAspect="1"/>
          </p:cNvPicPr>
          <p:nvPr/>
        </p:nvPicPr>
        <p:blipFill>
          <a:blip r:embed="rId4"/>
          <a:stretch>
            <a:fillRect/>
          </a:stretch>
        </p:blipFill>
        <p:spPr>
          <a:xfrm>
            <a:off x="7079268" y="3551174"/>
            <a:ext cx="4652992" cy="2779164"/>
          </a:xfrm>
          <a:prstGeom prst="rect">
            <a:avLst/>
          </a:prstGeom>
        </p:spPr>
      </p:pic>
    </p:spTree>
    <p:extLst>
      <p:ext uri="{BB962C8B-B14F-4D97-AF65-F5344CB8AC3E}">
        <p14:creationId xmlns:p14="http://schemas.microsoft.com/office/powerpoint/2010/main" val="269827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pPr algn="l"/>
            <a:r>
              <a:rPr lang="en-US" u="sng"/>
              <a:t>CODE AND SUMMARY:</a:t>
            </a:r>
            <a:endParaRPr lang="en-US"/>
          </a:p>
        </p:txBody>
      </p:sp>
      <p:sp>
        <p:nvSpPr>
          <p:cNvPr id="3" name="Content Placeholder 2"/>
          <p:cNvSpPr>
            <a:spLocks noGrp="1"/>
          </p:cNvSpPr>
          <p:nvPr>
            <p:ph idx="1"/>
          </p:nvPr>
        </p:nvSpPr>
        <p:spPr>
          <a:xfrm>
            <a:off x="1484310" y="1214439"/>
            <a:ext cx="10018713" cy="5514974"/>
          </a:xfrm>
        </p:spPr>
        <p:txBody>
          <a:bodyPr anchor="t"/>
          <a:lstStyle/>
          <a:p>
            <a:r>
              <a:rPr lang="en-US" dirty="0"/>
              <a:t>Code snippet for Linear Model:	   		           Summary:	          </a:t>
            </a:r>
          </a:p>
          <a:p>
            <a:endParaRPr lang="en-US" dirty="0"/>
          </a:p>
        </p:txBody>
      </p:sp>
      <p:pic>
        <p:nvPicPr>
          <p:cNvPr id="4" name="Content Placeholder 4"/>
          <p:cNvPicPr>
            <a:picLocks noChangeAspect="1"/>
          </p:cNvPicPr>
          <p:nvPr/>
        </p:nvPicPr>
        <p:blipFill>
          <a:blip r:embed="rId2"/>
          <a:stretch>
            <a:fillRect/>
          </a:stretch>
        </p:blipFill>
        <p:spPr>
          <a:xfrm>
            <a:off x="620692" y="1752599"/>
            <a:ext cx="6324599" cy="3221568"/>
          </a:xfrm>
          <a:prstGeom prst="rect">
            <a:avLst/>
          </a:prstGeom>
        </p:spPr>
      </p:pic>
      <p:pic>
        <p:nvPicPr>
          <p:cNvPr id="5" name="Picture 4"/>
          <p:cNvPicPr>
            <a:picLocks noChangeAspect="1"/>
          </p:cNvPicPr>
          <p:nvPr/>
        </p:nvPicPr>
        <p:blipFill>
          <a:blip r:embed="rId3"/>
          <a:stretch>
            <a:fillRect/>
          </a:stretch>
        </p:blipFill>
        <p:spPr>
          <a:xfrm>
            <a:off x="7655878" y="1751374"/>
            <a:ext cx="4150360" cy="815811"/>
          </a:xfrm>
          <a:prstGeom prst="rect">
            <a:avLst/>
          </a:prstGeom>
        </p:spPr>
      </p:pic>
      <p:pic>
        <p:nvPicPr>
          <p:cNvPr id="6" name="Picture 5"/>
          <p:cNvPicPr>
            <a:picLocks noChangeAspect="1"/>
          </p:cNvPicPr>
          <p:nvPr/>
        </p:nvPicPr>
        <p:blipFill>
          <a:blip r:embed="rId4"/>
          <a:stretch>
            <a:fillRect/>
          </a:stretch>
        </p:blipFill>
        <p:spPr>
          <a:xfrm>
            <a:off x="7655878" y="2967038"/>
            <a:ext cx="4150360" cy="2779963"/>
          </a:xfrm>
          <a:prstGeom prst="rect">
            <a:avLst/>
          </a:prstGeom>
        </p:spPr>
      </p:pic>
      <p:pic>
        <p:nvPicPr>
          <p:cNvPr id="7" name="Picture 6"/>
          <p:cNvPicPr>
            <a:picLocks noChangeAspect="1"/>
          </p:cNvPicPr>
          <p:nvPr/>
        </p:nvPicPr>
        <p:blipFill>
          <a:blip r:embed="rId5"/>
          <a:stretch>
            <a:fillRect/>
          </a:stretch>
        </p:blipFill>
        <p:spPr>
          <a:xfrm>
            <a:off x="631783" y="5871543"/>
            <a:ext cx="4610561" cy="558794"/>
          </a:xfrm>
          <a:prstGeom prst="rect">
            <a:avLst/>
          </a:prstGeom>
        </p:spPr>
      </p:pic>
      <p:pic>
        <p:nvPicPr>
          <p:cNvPr id="8" name="Picture 7"/>
          <p:cNvPicPr>
            <a:picLocks noChangeAspect="1"/>
          </p:cNvPicPr>
          <p:nvPr/>
        </p:nvPicPr>
        <p:blipFill>
          <a:blip r:embed="rId6"/>
          <a:stretch>
            <a:fillRect/>
          </a:stretch>
        </p:blipFill>
        <p:spPr>
          <a:xfrm>
            <a:off x="620692" y="5137655"/>
            <a:ext cx="4610561" cy="434813"/>
          </a:xfrm>
          <a:prstGeom prst="rect">
            <a:avLst/>
          </a:prstGeom>
        </p:spPr>
      </p:pic>
    </p:spTree>
    <p:extLst>
      <p:ext uri="{BB962C8B-B14F-4D97-AF65-F5344CB8AC3E}">
        <p14:creationId xmlns:p14="http://schemas.microsoft.com/office/powerpoint/2010/main" val="114589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613" y="221448"/>
            <a:ext cx="10820400" cy="861227"/>
          </a:xfrm>
        </p:spPr>
        <p:txBody>
          <a:bodyPr/>
          <a:lstStyle/>
          <a:p>
            <a:pPr algn="l"/>
            <a:r>
              <a:rPr lang="en-US" u="sng" dirty="0"/>
              <a:t>Decision tree regression:</a:t>
            </a:r>
          </a:p>
        </p:txBody>
      </p:sp>
      <p:sp>
        <p:nvSpPr>
          <p:cNvPr id="3" name="Content Placeholder 2"/>
          <p:cNvSpPr>
            <a:spLocks noGrp="1"/>
          </p:cNvSpPr>
          <p:nvPr>
            <p:ph idx="1"/>
          </p:nvPr>
        </p:nvSpPr>
        <p:spPr>
          <a:xfrm>
            <a:off x="1214437" y="1343025"/>
            <a:ext cx="10820400" cy="4789936"/>
          </a:xfrm>
        </p:spPr>
        <p:txBody>
          <a:bodyPr>
            <a:normAutofit fontScale="92500" lnSpcReduction="20000"/>
          </a:bodyPr>
          <a:lstStyle/>
          <a:p>
            <a:endParaRPr lang="en-US" smtClean="0"/>
          </a:p>
          <a:p>
            <a:r>
              <a:rPr lang="en-US" dirty="0" smtClean="0"/>
              <a:t>Decision </a:t>
            </a:r>
            <a:r>
              <a:rPr lang="en-US" dirty="0"/>
              <a:t>Trees are supervised learning method which is used to predict the target variable by applying decision rules based on input variables</a:t>
            </a:r>
          </a:p>
          <a:p>
            <a:r>
              <a:rPr lang="en-US" dirty="0"/>
              <a:t>Based on the decision rules applied, the dataset is broken down into smaller subsets recursively called recursive partitioning </a:t>
            </a:r>
          </a:p>
          <a:p>
            <a:r>
              <a:rPr lang="en-US" dirty="0"/>
              <a:t>Eventually a tree is developed with decision nodes and leaf nodes. The root node forms the best predictor</a:t>
            </a:r>
          </a:p>
          <a:p>
            <a:r>
              <a:rPr lang="en-US" dirty="0"/>
              <a:t>Steps performed in application of decision tree regression on prudential dataset:</a:t>
            </a:r>
          </a:p>
          <a:p>
            <a:pPr marL="0" indent="0">
              <a:buNone/>
            </a:pPr>
            <a:r>
              <a:rPr lang="en-US" dirty="0"/>
              <a:t>	</a:t>
            </a:r>
            <a:r>
              <a:rPr lang="en-US" sz="1800" dirty="0"/>
              <a:t>1. Fetch the preprocessed data and split it as test data and train data</a:t>
            </a:r>
          </a:p>
          <a:p>
            <a:pPr marL="0" indent="0">
              <a:buNone/>
            </a:pPr>
            <a:r>
              <a:rPr lang="en-US" sz="1800" dirty="0"/>
              <a:t>	2. Using </a:t>
            </a:r>
            <a:r>
              <a:rPr lang="en-US" sz="1800" dirty="0" err="1"/>
              <a:t>rpart</a:t>
            </a:r>
            <a:r>
              <a:rPr lang="en-US" sz="1800" dirty="0"/>
              <a:t>() train the model on train data</a:t>
            </a:r>
          </a:p>
          <a:p>
            <a:pPr marL="0" indent="0">
              <a:buNone/>
            </a:pPr>
            <a:r>
              <a:rPr lang="en-US" sz="1800" dirty="0"/>
              <a:t>	3. Render the plots and summary of the model</a:t>
            </a:r>
          </a:p>
          <a:p>
            <a:pPr marL="0" indent="0">
              <a:buNone/>
            </a:pPr>
            <a:r>
              <a:rPr lang="en-US" sz="1800" dirty="0"/>
              <a:t>	4. Display the cross validation plots and confusion matrix</a:t>
            </a:r>
          </a:p>
          <a:p>
            <a:pPr marL="0" indent="0">
              <a:buNone/>
            </a:pPr>
            <a:r>
              <a:rPr lang="en-US" sz="1800" dirty="0"/>
              <a:t>	5. Calculate the model accuracy with the actual and predicted values</a:t>
            </a:r>
          </a:p>
          <a:p>
            <a:endParaRPr lang="en-US" dirty="0">
              <a:solidFill>
                <a:schemeClr val="accent1">
                  <a:lumMod val="75000"/>
                </a:schemeClr>
              </a:solidFill>
            </a:endParaRPr>
          </a:p>
          <a:p>
            <a:endParaRPr lang="en-US" dirty="0">
              <a:solidFill>
                <a:schemeClr val="accent1">
                  <a:lumMod val="75000"/>
                </a:schemeClr>
              </a:solidFill>
            </a:endParaRPr>
          </a:p>
        </p:txBody>
      </p:sp>
    </p:spTree>
    <p:extLst>
      <p:ext uri="{BB962C8B-B14F-4D97-AF65-F5344CB8AC3E}">
        <p14:creationId xmlns:p14="http://schemas.microsoft.com/office/powerpoint/2010/main" val="361111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980" y="470856"/>
            <a:ext cx="10916920" cy="932347"/>
          </a:xfrm>
        </p:spPr>
        <p:txBody>
          <a:bodyPr>
            <a:normAutofit fontScale="90000"/>
          </a:bodyPr>
          <a:lstStyle/>
          <a:p>
            <a:pPr algn="l"/>
            <a:r>
              <a:rPr lang="en-US" u="sng" dirty="0"/>
              <a:t>Decision tree regression:</a:t>
            </a:r>
            <a:br>
              <a:rPr lang="en-US" u="sng" dirty="0"/>
            </a:br>
            <a:r>
              <a:rPr lang="en-US" sz="2800" u="sng" dirty="0"/>
              <a:t>D</a:t>
            </a:r>
            <a:r>
              <a:rPr lang="en-US" sz="2800" u="sng" dirty="0" smtClean="0"/>
              <a:t>ata </a:t>
            </a:r>
            <a:r>
              <a:rPr lang="en-US" sz="2800" u="sng" dirty="0"/>
              <a:t>exploration </a:t>
            </a:r>
            <a:endParaRPr lang="en-US" u="sng" dirty="0"/>
          </a:p>
        </p:txBody>
      </p:sp>
      <p:sp>
        <p:nvSpPr>
          <p:cNvPr id="3" name="Content Placeholder 2"/>
          <p:cNvSpPr>
            <a:spLocks noGrp="1"/>
          </p:cNvSpPr>
          <p:nvPr>
            <p:ph idx="1"/>
          </p:nvPr>
        </p:nvSpPr>
        <p:spPr>
          <a:xfrm>
            <a:off x="1028700" y="1404449"/>
            <a:ext cx="11506200" cy="4521965"/>
          </a:xfrm>
        </p:spPr>
        <p:txBody>
          <a:bodyPr anchor="t"/>
          <a:lstStyle/>
          <a:p>
            <a:r>
              <a:rPr lang="en-US" sz="2000" dirty="0"/>
              <a:t>Data sampling and splitting    </a:t>
            </a:r>
          </a:p>
          <a:p>
            <a:endParaRPr lang="en-US" sz="2000" dirty="0" smtClean="0"/>
          </a:p>
          <a:p>
            <a:r>
              <a:rPr lang="en-US" sz="2000" dirty="0" smtClean="0"/>
              <a:t>Applying </a:t>
            </a:r>
            <a:r>
              <a:rPr lang="en-US" sz="2000" dirty="0"/>
              <a:t>DT Regression and </a:t>
            </a:r>
          </a:p>
          <a:p>
            <a:pPr marL="0" indent="0">
              <a:buNone/>
            </a:pPr>
            <a:r>
              <a:rPr lang="en-US" sz="2000" dirty="0"/>
              <a:t>   training the model</a:t>
            </a:r>
          </a:p>
          <a:p>
            <a:r>
              <a:rPr lang="en-US" sz="2000" dirty="0"/>
              <a:t>Model				             </a:t>
            </a:r>
            <a:r>
              <a:rPr lang="en-US" sz="2000" dirty="0" smtClean="0"/>
              <a:t>				Summary </a:t>
            </a:r>
            <a:r>
              <a:rPr lang="en-US" sz="2000" dirty="0"/>
              <a:t>along with variable importance</a:t>
            </a:r>
          </a:p>
          <a:p>
            <a:endParaRPr lang="en-US" dirty="0"/>
          </a:p>
        </p:txBody>
      </p:sp>
      <p:pic>
        <p:nvPicPr>
          <p:cNvPr id="4" name="Picture 3"/>
          <p:cNvPicPr>
            <a:picLocks noChangeAspect="1"/>
          </p:cNvPicPr>
          <p:nvPr/>
        </p:nvPicPr>
        <p:blipFill>
          <a:blip r:embed="rId2"/>
          <a:stretch>
            <a:fillRect/>
          </a:stretch>
        </p:blipFill>
        <p:spPr>
          <a:xfrm>
            <a:off x="6248400" y="1388786"/>
            <a:ext cx="3311649" cy="457200"/>
          </a:xfrm>
          <a:prstGeom prst="rect">
            <a:avLst/>
          </a:prstGeom>
        </p:spPr>
      </p:pic>
      <p:pic>
        <p:nvPicPr>
          <p:cNvPr id="6" name="Content Placeholder 3"/>
          <p:cNvPicPr>
            <a:picLocks noGrp="1" noChangeAspect="1"/>
          </p:cNvPicPr>
          <p:nvPr/>
        </p:nvPicPr>
        <p:blipFill>
          <a:blip r:embed="rId3"/>
          <a:stretch>
            <a:fillRect/>
          </a:stretch>
        </p:blipFill>
        <p:spPr>
          <a:xfrm>
            <a:off x="243840" y="3581400"/>
            <a:ext cx="5547360" cy="2294824"/>
          </a:xfrm>
          <a:prstGeom prst="rect">
            <a:avLst/>
          </a:prstGeom>
        </p:spPr>
      </p:pic>
      <p:pic>
        <p:nvPicPr>
          <p:cNvPr id="7" name="Picture 6"/>
          <p:cNvPicPr>
            <a:picLocks noChangeAspect="1"/>
          </p:cNvPicPr>
          <p:nvPr/>
        </p:nvPicPr>
        <p:blipFill>
          <a:blip r:embed="rId4"/>
          <a:stretch>
            <a:fillRect/>
          </a:stretch>
        </p:blipFill>
        <p:spPr>
          <a:xfrm>
            <a:off x="6099810" y="3574671"/>
            <a:ext cx="5676900" cy="3046136"/>
          </a:xfrm>
          <a:prstGeom prst="rect">
            <a:avLst/>
          </a:prstGeom>
        </p:spPr>
      </p:pic>
      <p:sp>
        <p:nvSpPr>
          <p:cNvPr id="8" name="AutoShape 2" descr="Inline image 1"/>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nline image 1"/>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nline image 1"/>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5"/>
          <a:stretch>
            <a:fillRect/>
          </a:stretch>
        </p:blipFill>
        <p:spPr>
          <a:xfrm>
            <a:off x="243840" y="6035485"/>
            <a:ext cx="4552950" cy="476250"/>
          </a:xfrm>
          <a:prstGeom prst="rect">
            <a:avLst/>
          </a:prstGeom>
        </p:spPr>
      </p:pic>
    </p:spTree>
    <p:extLst>
      <p:ext uri="{BB962C8B-B14F-4D97-AF65-F5344CB8AC3E}">
        <p14:creationId xmlns:p14="http://schemas.microsoft.com/office/powerpoint/2010/main" val="3500135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273</TotalTime>
  <Words>611</Words>
  <Application>Microsoft Macintosh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Arial</vt:lpstr>
      <vt:lpstr>Parallax</vt:lpstr>
      <vt:lpstr>PRUDENTIAL LIFE INSURANCE RISK ASSESSMENT</vt:lpstr>
      <vt:lpstr>Data Preprocessing &amp; Cleaning:</vt:lpstr>
      <vt:lpstr>Data Preprocessing &amp; Cleaning (Contd.):</vt:lpstr>
      <vt:lpstr>Data Preprocessing &amp; Cleaning (Contd.):</vt:lpstr>
      <vt:lpstr>Multiple Linear Regression:</vt:lpstr>
      <vt:lpstr>CODE AND SUMMARY:</vt:lpstr>
      <vt:lpstr>CODE AND SUMMARY:</vt:lpstr>
      <vt:lpstr>Decision tree regression:</vt:lpstr>
      <vt:lpstr>Decision tree regression: Data exploration </vt:lpstr>
      <vt:lpstr>Decision Tree Construction:</vt:lpstr>
      <vt:lpstr>SVM Regression:</vt:lpstr>
      <vt:lpstr>SVM Regression : Steps</vt:lpstr>
      <vt:lpstr>SVM Regression Code snippet:</vt:lpstr>
      <vt:lpstr>CONCLUSION: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c:title>
  <dc:creator>avinashy27@outlook.com</dc:creator>
  <cp:lastModifiedBy>Neville Joseph Fernandez</cp:lastModifiedBy>
  <cp:revision>35</cp:revision>
  <dcterms:created xsi:type="dcterms:W3CDTF">2017-03-15T17:49:52Z</dcterms:created>
  <dcterms:modified xsi:type="dcterms:W3CDTF">2017-12-20T21:38:41Z</dcterms:modified>
</cp:coreProperties>
</file>