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63" r:id="rId5"/>
    <p:sldId id="258" r:id="rId6"/>
    <p:sldId id="259" r:id="rId7"/>
    <p:sldId id="260" r:id="rId8"/>
    <p:sldId id="261"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5" d="100"/>
          <a:sy n="85" d="100"/>
        </p:scale>
        <p:origin x="35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20EBB0C4-6273-4C6E-B9BD-2EDC30F1CD52}" type="datetimeFigureOut">
              <a:rPr lang="en-US" dirty="0"/>
              <a:t>11/24/2021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097280" y="2582334"/>
            <a:ext cx="4937760" cy="33782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217920" y="2582334"/>
            <a:ext cx="4937760" cy="33782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11/24/2021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11/24/2021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11/24/2021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11/24/2021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C9CAD897-D46E-4AD2-BD9B-49DD3E640873}" type="datetimeFigureOut">
              <a:rPr lang="en-US" dirty="0"/>
              <a:t>11/24/2021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11/24/2021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653BA44-555E-4233-B9E6-57D066751EA7}"/>
              </a:ext>
            </a:extLst>
          </p:cNvPr>
          <p:cNvSpPr>
            <a:spLocks noGrp="1"/>
          </p:cNvSpPr>
          <p:nvPr>
            <p:ph type="ctrTitle"/>
          </p:nvPr>
        </p:nvSpPr>
        <p:spPr/>
        <p:txBody>
          <a:bodyPr/>
          <a:lstStyle/>
          <a:p>
            <a:r>
              <a:rPr lang="en-US" dirty="0"/>
              <a:t>TDD</a:t>
            </a:r>
            <a:endParaRPr lang="en-IL" dirty="0"/>
          </a:p>
        </p:txBody>
      </p:sp>
      <p:sp>
        <p:nvSpPr>
          <p:cNvPr id="3" name="כותרת משנה 2">
            <a:extLst>
              <a:ext uri="{FF2B5EF4-FFF2-40B4-BE49-F238E27FC236}">
                <a16:creationId xmlns:a16="http://schemas.microsoft.com/office/drawing/2014/main" id="{01BE5D60-9D5C-499B-98A1-16B820E1E236}"/>
              </a:ext>
            </a:extLst>
          </p:cNvPr>
          <p:cNvSpPr>
            <a:spLocks noGrp="1"/>
          </p:cNvSpPr>
          <p:nvPr>
            <p:ph type="subTitle" idx="1"/>
          </p:nvPr>
        </p:nvSpPr>
        <p:spPr/>
        <p:txBody>
          <a:bodyPr/>
          <a:lstStyle/>
          <a:p>
            <a:r>
              <a:rPr lang="en-US" b="1" i="0" dirty="0">
                <a:solidFill>
                  <a:srgbClr val="222222"/>
                </a:solidFill>
                <a:effectLst/>
              </a:rPr>
              <a:t>Test Driven Development</a:t>
            </a:r>
          </a:p>
          <a:p>
            <a:endParaRPr lang="en-IL" dirty="0"/>
          </a:p>
        </p:txBody>
      </p:sp>
      <p:sp>
        <p:nvSpPr>
          <p:cNvPr id="4" name="תיבת טקסט 3">
            <a:extLst>
              <a:ext uri="{FF2B5EF4-FFF2-40B4-BE49-F238E27FC236}">
                <a16:creationId xmlns:a16="http://schemas.microsoft.com/office/drawing/2014/main" id="{C32B6307-1E38-43DC-9C9E-D472649C3071}"/>
              </a:ext>
            </a:extLst>
          </p:cNvPr>
          <p:cNvSpPr txBox="1"/>
          <p:nvPr/>
        </p:nvSpPr>
        <p:spPr>
          <a:xfrm>
            <a:off x="1908699" y="1091953"/>
            <a:ext cx="7448365" cy="369332"/>
          </a:xfrm>
          <a:prstGeom prst="rect">
            <a:avLst/>
          </a:prstGeom>
          <a:noFill/>
        </p:spPr>
        <p:txBody>
          <a:bodyPr wrap="square" rtlCol="0">
            <a:spAutoFit/>
          </a:bodyPr>
          <a:lstStyle/>
          <a:p>
            <a:pPr algn="ctr"/>
            <a:endParaRPr lang="en-IL" dirty="0">
              <a:highlight>
                <a:srgbClr val="FFFF00"/>
              </a:highlight>
            </a:endParaRPr>
          </a:p>
        </p:txBody>
      </p:sp>
    </p:spTree>
    <p:extLst>
      <p:ext uri="{BB962C8B-B14F-4D97-AF65-F5344CB8AC3E}">
        <p14:creationId xmlns:p14="http://schemas.microsoft.com/office/powerpoint/2010/main" val="235569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F317D4B-267D-4F03-9A8C-DEDB331C2C26}"/>
              </a:ext>
            </a:extLst>
          </p:cNvPr>
          <p:cNvSpPr>
            <a:spLocks noGrp="1"/>
          </p:cNvSpPr>
          <p:nvPr>
            <p:ph type="title"/>
          </p:nvPr>
        </p:nvSpPr>
        <p:spPr>
          <a:xfrm>
            <a:off x="1097280" y="286603"/>
            <a:ext cx="10058400" cy="1450757"/>
          </a:xfrm>
        </p:spPr>
        <p:txBody>
          <a:bodyPr>
            <a:normAutofit/>
          </a:bodyPr>
          <a:lstStyle/>
          <a:p>
            <a:r>
              <a:rPr lang="en-US" dirty="0"/>
              <a:t>TDD</a:t>
            </a:r>
            <a:r>
              <a:rPr lang="he-IL" dirty="0"/>
              <a:t> -</a:t>
            </a:r>
            <a:r>
              <a:rPr lang="en-US" dirty="0"/>
              <a:t>Class exercise</a:t>
            </a:r>
            <a:endParaRPr lang="en-IL" dirty="0"/>
          </a:p>
        </p:txBody>
      </p:sp>
      <p:cxnSp>
        <p:nvCxnSpPr>
          <p:cNvPr id="9" name="מחבר חץ ישר 8">
            <a:extLst>
              <a:ext uri="{FF2B5EF4-FFF2-40B4-BE49-F238E27FC236}">
                <a16:creationId xmlns:a16="http://schemas.microsoft.com/office/drawing/2014/main" id="{8E1AE817-4E9F-4659-9EED-1E2C11698766}"/>
              </a:ext>
            </a:extLst>
          </p:cNvPr>
          <p:cNvCxnSpPr/>
          <p:nvPr/>
        </p:nvCxnSpPr>
        <p:spPr>
          <a:xfrm>
            <a:off x="9763932" y="3537488"/>
            <a:ext cx="11313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מחבר חץ ישר 9">
            <a:extLst>
              <a:ext uri="{FF2B5EF4-FFF2-40B4-BE49-F238E27FC236}">
                <a16:creationId xmlns:a16="http://schemas.microsoft.com/office/drawing/2014/main" id="{657ED48B-3AB6-4A88-A059-B1454A831C09}"/>
              </a:ext>
            </a:extLst>
          </p:cNvPr>
          <p:cNvCxnSpPr/>
          <p:nvPr/>
        </p:nvCxnSpPr>
        <p:spPr>
          <a:xfrm>
            <a:off x="9763932" y="3984355"/>
            <a:ext cx="11313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מציין מיקום תוכן 6">
            <a:extLst>
              <a:ext uri="{FF2B5EF4-FFF2-40B4-BE49-F238E27FC236}">
                <a16:creationId xmlns:a16="http://schemas.microsoft.com/office/drawing/2014/main" id="{B4C1D9B5-2392-435A-87DE-3A62F65611D7}"/>
              </a:ext>
            </a:extLst>
          </p:cNvPr>
          <p:cNvSpPr>
            <a:spLocks noGrp="1"/>
          </p:cNvSpPr>
          <p:nvPr>
            <p:ph idx="1"/>
          </p:nvPr>
        </p:nvSpPr>
        <p:spPr>
          <a:xfrm>
            <a:off x="1097280" y="1845734"/>
            <a:ext cx="10058400" cy="3656164"/>
          </a:xfrm>
        </p:spPr>
        <p:txBody>
          <a:bodyPr/>
          <a:lstStyle/>
          <a:p>
            <a:pPr algn="r" rtl="1"/>
            <a:r>
              <a:rPr lang="he-IL" dirty="0">
                <a:latin typeface="+mj-lt"/>
              </a:rPr>
              <a:t>כתבו פונקציה לחישוב </a:t>
            </a:r>
            <a:r>
              <a:rPr lang="en-US" dirty="0">
                <a:latin typeface="+mj-lt"/>
              </a:rPr>
              <a:t>BMI </a:t>
            </a:r>
            <a:r>
              <a:rPr lang="he-IL" dirty="0">
                <a:latin typeface="+mj-lt"/>
              </a:rPr>
              <a:t> התבססת על שיטת ה</a:t>
            </a:r>
            <a:r>
              <a:rPr lang="en-US" dirty="0">
                <a:latin typeface="+mj-lt"/>
              </a:rPr>
              <a:t>TDD</a:t>
            </a:r>
            <a:r>
              <a:rPr lang="he-IL" dirty="0">
                <a:latin typeface="+mj-lt"/>
              </a:rPr>
              <a:t>.</a:t>
            </a:r>
            <a:br>
              <a:rPr lang="en-US" dirty="0">
                <a:latin typeface="+mj-lt"/>
              </a:rPr>
            </a:br>
            <a:r>
              <a:rPr lang="he-IL" dirty="0">
                <a:latin typeface="+mj-lt"/>
              </a:rPr>
              <a:t>בנו בשלבים  כפי שהראנו בדוגמה.</a:t>
            </a:r>
            <a:br>
              <a:rPr lang="en-US" dirty="0">
                <a:latin typeface="+mj-lt"/>
              </a:rPr>
            </a:br>
            <a:endParaRPr lang="he-IL" dirty="0">
              <a:latin typeface="+mj-lt"/>
            </a:endParaRPr>
          </a:p>
          <a:p>
            <a:pPr algn="l">
              <a:buFont typeface="+mj-lt"/>
              <a:buAutoNum type="arabicPeriod"/>
            </a:pPr>
            <a:r>
              <a:rPr lang="en-US" b="0" i="0" dirty="0">
                <a:solidFill>
                  <a:srgbClr val="222222"/>
                </a:solidFill>
                <a:effectLst/>
                <a:latin typeface="Source Sans Pro" panose="020B0604020202020204" pitchFamily="34" charset="0"/>
              </a:rPr>
              <a:t>Write a test</a:t>
            </a:r>
          </a:p>
          <a:p>
            <a:pPr algn="l">
              <a:buFont typeface="+mj-lt"/>
              <a:buAutoNum type="arabicPeriod"/>
            </a:pPr>
            <a:r>
              <a:rPr lang="en-US" b="0" i="0" dirty="0">
                <a:solidFill>
                  <a:srgbClr val="222222"/>
                </a:solidFill>
                <a:effectLst/>
                <a:latin typeface="Source Sans Pro" panose="020B0604020202020204" pitchFamily="34" charset="0"/>
              </a:rPr>
              <a:t>Make it run.</a:t>
            </a:r>
          </a:p>
          <a:p>
            <a:pPr algn="l">
              <a:buFont typeface="+mj-lt"/>
              <a:buAutoNum type="arabicPeriod"/>
            </a:pPr>
            <a:r>
              <a:rPr lang="en-US" b="0" i="0" dirty="0">
                <a:solidFill>
                  <a:srgbClr val="222222"/>
                </a:solidFill>
                <a:effectLst/>
                <a:latin typeface="Source Sans Pro" panose="020B0604020202020204" pitchFamily="34" charset="0"/>
              </a:rPr>
              <a:t>Change the code to make it right i.e. Refactor.</a:t>
            </a:r>
          </a:p>
          <a:p>
            <a:pPr algn="l">
              <a:buFont typeface="+mj-lt"/>
              <a:buAutoNum type="arabicPeriod"/>
            </a:pPr>
            <a:r>
              <a:rPr lang="en-US" b="0" i="0" dirty="0">
                <a:solidFill>
                  <a:srgbClr val="222222"/>
                </a:solidFill>
                <a:effectLst/>
                <a:latin typeface="Source Sans Pro" panose="020B0604020202020204" pitchFamily="34" charset="0"/>
              </a:rPr>
              <a:t>Repeat process.</a:t>
            </a:r>
          </a:p>
          <a:p>
            <a:pPr algn="r" rtl="1"/>
            <a:endParaRPr lang="en-IL" dirty="0">
              <a:latin typeface="+mj-lt"/>
            </a:endParaRPr>
          </a:p>
        </p:txBody>
      </p:sp>
    </p:spTree>
    <p:extLst>
      <p:ext uri="{BB962C8B-B14F-4D97-AF65-F5344CB8AC3E}">
        <p14:creationId xmlns:p14="http://schemas.microsoft.com/office/powerpoint/2010/main" val="1089422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89F889E-3AA4-45BB-B2FE-22DBEE02C1CA}"/>
              </a:ext>
            </a:extLst>
          </p:cNvPr>
          <p:cNvSpPr>
            <a:spLocks noGrp="1"/>
          </p:cNvSpPr>
          <p:nvPr>
            <p:ph type="title"/>
          </p:nvPr>
        </p:nvSpPr>
        <p:spPr/>
        <p:txBody>
          <a:bodyPr/>
          <a:lstStyle/>
          <a:p>
            <a:pPr algn="l"/>
            <a:r>
              <a:rPr lang="en-US" b="1" i="0" dirty="0">
                <a:solidFill>
                  <a:srgbClr val="222222"/>
                </a:solidFill>
                <a:effectLst/>
              </a:rPr>
              <a:t>What is Test Driven</a:t>
            </a:r>
            <a:r>
              <a:rPr lang="he-IL" b="1" i="0" dirty="0">
                <a:solidFill>
                  <a:srgbClr val="222222"/>
                </a:solidFill>
                <a:effectLst/>
              </a:rPr>
              <a:t> </a:t>
            </a:r>
            <a:r>
              <a:rPr lang="en-US" b="1" i="0" dirty="0">
                <a:solidFill>
                  <a:srgbClr val="222222"/>
                </a:solidFill>
                <a:effectLst/>
              </a:rPr>
              <a:t>Development?</a:t>
            </a:r>
          </a:p>
        </p:txBody>
      </p:sp>
      <p:sp>
        <p:nvSpPr>
          <p:cNvPr id="3" name="מציין מיקום תוכן 2">
            <a:extLst>
              <a:ext uri="{FF2B5EF4-FFF2-40B4-BE49-F238E27FC236}">
                <a16:creationId xmlns:a16="http://schemas.microsoft.com/office/drawing/2014/main" id="{D67FD318-5963-4B57-B259-EAC0D18EA6D5}"/>
              </a:ext>
            </a:extLst>
          </p:cNvPr>
          <p:cNvSpPr>
            <a:spLocks noGrp="1"/>
          </p:cNvSpPr>
          <p:nvPr>
            <p:ph idx="1"/>
          </p:nvPr>
        </p:nvSpPr>
        <p:spPr/>
        <p:txBody>
          <a:bodyPr>
            <a:normAutofit/>
          </a:bodyPr>
          <a:lstStyle/>
          <a:p>
            <a:pPr>
              <a:lnSpc>
                <a:spcPct val="150000"/>
              </a:lnSpc>
            </a:pPr>
            <a:r>
              <a:rPr lang="en-US" sz="2800" dirty="0">
                <a:latin typeface="+mj-lt"/>
              </a:rPr>
              <a:t>TDD, in its most basic terms, is the process of implementing code by writing your tests first, seeing them fail, then writing the code to make the tests pass. You can then build upon this developed code by appropriately altering your test to expect the outcome of additional functionality, then writing the code to make it pass again.</a:t>
            </a:r>
            <a:endParaRPr lang="en-IL" sz="2800" dirty="0">
              <a:latin typeface="+mj-lt"/>
            </a:endParaRPr>
          </a:p>
        </p:txBody>
      </p:sp>
    </p:spTree>
    <p:extLst>
      <p:ext uri="{BB962C8B-B14F-4D97-AF65-F5344CB8AC3E}">
        <p14:creationId xmlns:p14="http://schemas.microsoft.com/office/powerpoint/2010/main" val="783576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0FE9D83-5676-43CA-A76B-E9CD5AF27A49}"/>
              </a:ext>
            </a:extLst>
          </p:cNvPr>
          <p:cNvSpPr>
            <a:spLocks noGrp="1"/>
          </p:cNvSpPr>
          <p:nvPr>
            <p:ph type="title"/>
          </p:nvPr>
        </p:nvSpPr>
        <p:spPr/>
        <p:txBody>
          <a:bodyPr/>
          <a:lstStyle/>
          <a:p>
            <a:r>
              <a:rPr lang="en-US" dirty="0"/>
              <a:t> TDD?</a:t>
            </a:r>
            <a:endParaRPr lang="en-IL" dirty="0"/>
          </a:p>
        </p:txBody>
      </p:sp>
      <p:sp>
        <p:nvSpPr>
          <p:cNvPr id="3" name="מציין מיקום תוכן 2">
            <a:extLst>
              <a:ext uri="{FF2B5EF4-FFF2-40B4-BE49-F238E27FC236}">
                <a16:creationId xmlns:a16="http://schemas.microsoft.com/office/drawing/2014/main" id="{BDCDCBA4-2AD7-47E9-ABF3-415A1C384229}"/>
              </a:ext>
            </a:extLst>
          </p:cNvPr>
          <p:cNvSpPr>
            <a:spLocks noGrp="1"/>
          </p:cNvSpPr>
          <p:nvPr>
            <p:ph idx="1"/>
          </p:nvPr>
        </p:nvSpPr>
        <p:spPr/>
        <p:txBody>
          <a:bodyPr/>
          <a:lstStyle/>
          <a:p>
            <a:pPr>
              <a:lnSpc>
                <a:spcPct val="150000"/>
              </a:lnSpc>
            </a:pPr>
            <a:r>
              <a:rPr lang="en-US" dirty="0"/>
              <a:t>You can see that TDD is very much a cycle, with your code going through as many iterations of tests, writing, and development as necessary, until the feature is finished.</a:t>
            </a:r>
            <a:br>
              <a:rPr lang="en-US" dirty="0"/>
            </a:br>
            <a:r>
              <a:rPr lang="en-US" dirty="0"/>
              <a:t> By implementing these tests before you write the code, it brings out a natural tendency to think about your problem first. </a:t>
            </a:r>
            <a:br>
              <a:rPr lang="en-US" dirty="0"/>
            </a:br>
            <a:r>
              <a:rPr lang="en-US" dirty="0"/>
              <a:t>While you start to construct your test, you have to think about the way you design your code. What will this method return? What if we get an exception here? And so on.</a:t>
            </a:r>
            <a:endParaRPr lang="en-IL" dirty="0"/>
          </a:p>
        </p:txBody>
      </p:sp>
    </p:spTree>
    <p:extLst>
      <p:ext uri="{BB962C8B-B14F-4D97-AF65-F5344CB8AC3E}">
        <p14:creationId xmlns:p14="http://schemas.microsoft.com/office/powerpoint/2010/main" val="1334361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F9A6D4EC-558C-4205-B72C-F926D81C6868}"/>
              </a:ext>
            </a:extLst>
          </p:cNvPr>
          <p:cNvSpPr>
            <a:spLocks noGrp="1"/>
          </p:cNvSpPr>
          <p:nvPr>
            <p:ph idx="1"/>
          </p:nvPr>
        </p:nvSpPr>
        <p:spPr>
          <a:xfrm>
            <a:off x="642256" y="1722120"/>
            <a:ext cx="6847117" cy="3816372"/>
          </a:xfrm>
        </p:spPr>
        <p:txBody>
          <a:bodyPr>
            <a:noAutofit/>
          </a:bodyPr>
          <a:lstStyle/>
          <a:p>
            <a:pPr>
              <a:lnSpc>
                <a:spcPct val="150000"/>
              </a:lnSpc>
            </a:pPr>
            <a:r>
              <a:rPr lang="en-US" sz="2400" b="0" i="0" dirty="0">
                <a:solidFill>
                  <a:srgbClr val="3A3A3A"/>
                </a:solidFill>
                <a:effectLst/>
                <a:latin typeface="+mj-lt"/>
              </a:rPr>
              <a:t>By developing in this way, it means you consider the different routes through the code, and cover these with tests as needed. This approach allows you to escape the trap that many developers fall into (myself included): diving into a problem and writing code exclusively for the first solution you need to handle</a:t>
            </a:r>
            <a:endParaRPr lang="en-US" sz="2400" dirty="0">
              <a:latin typeface="+mj-lt"/>
            </a:endParaRPr>
          </a:p>
        </p:txBody>
      </p:sp>
      <p:pic>
        <p:nvPicPr>
          <p:cNvPr id="4" name="מציין מיקום תוכן 3">
            <a:extLst>
              <a:ext uri="{FF2B5EF4-FFF2-40B4-BE49-F238E27FC236}">
                <a16:creationId xmlns:a16="http://schemas.microsoft.com/office/drawing/2014/main" id="{4EA5CE5E-2BE9-4114-9327-5C1F00F5E39E}"/>
              </a:ext>
            </a:extLst>
          </p:cNvPr>
          <p:cNvPicPr>
            <a:picLocks noChangeAspect="1"/>
          </p:cNvPicPr>
          <p:nvPr/>
        </p:nvPicPr>
        <p:blipFill rotWithShape="1">
          <a:blip r:embed="rId2"/>
          <a:srcRect l="22558" t="-1702" r="22896" b="1702"/>
          <a:stretch/>
        </p:blipFill>
        <p:spPr>
          <a:xfrm>
            <a:off x="7957846" y="2411265"/>
            <a:ext cx="3729058" cy="2582690"/>
          </a:xfrm>
          <a:prstGeom prst="rect">
            <a:avLst/>
          </a:prstGeom>
        </p:spPr>
      </p:pic>
      <p:sp>
        <p:nvSpPr>
          <p:cNvPr id="13" name="Rectangle 12">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כותרת 1">
            <a:extLst>
              <a:ext uri="{FF2B5EF4-FFF2-40B4-BE49-F238E27FC236}">
                <a16:creationId xmlns:a16="http://schemas.microsoft.com/office/drawing/2014/main" id="{EABB21CF-A7FE-4814-87B5-3C32C80332EA}"/>
              </a:ext>
            </a:extLst>
          </p:cNvPr>
          <p:cNvSpPr>
            <a:spLocks noGrp="1"/>
          </p:cNvSpPr>
          <p:nvPr>
            <p:ph type="title"/>
          </p:nvPr>
        </p:nvSpPr>
        <p:spPr>
          <a:xfrm>
            <a:off x="434834" y="272733"/>
            <a:ext cx="10058400" cy="1449387"/>
          </a:xfrm>
        </p:spPr>
        <p:txBody>
          <a:bodyPr/>
          <a:lstStyle/>
          <a:p>
            <a:r>
              <a:rPr lang="en-US" dirty="0"/>
              <a:t> TDD?</a:t>
            </a:r>
            <a:endParaRPr lang="en-IL" dirty="0"/>
          </a:p>
        </p:txBody>
      </p:sp>
      <p:cxnSp>
        <p:nvCxnSpPr>
          <p:cNvPr id="9" name="מחבר ישר 8">
            <a:extLst>
              <a:ext uri="{FF2B5EF4-FFF2-40B4-BE49-F238E27FC236}">
                <a16:creationId xmlns:a16="http://schemas.microsoft.com/office/drawing/2014/main" id="{DFADC0B0-8066-4054-8181-85B84998E236}"/>
              </a:ext>
            </a:extLst>
          </p:cNvPr>
          <p:cNvCxnSpPr>
            <a:cxnSpLocks/>
          </p:cNvCxnSpPr>
          <p:nvPr/>
        </p:nvCxnSpPr>
        <p:spPr>
          <a:xfrm>
            <a:off x="434834" y="1615440"/>
            <a:ext cx="10172206"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618551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CF81D86-BDBA-477C-B7DD-8D359BB99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889F889E-3AA4-45BB-B2FE-22DBEE02C1CA}"/>
              </a:ext>
            </a:extLst>
          </p:cNvPr>
          <p:cNvSpPr>
            <a:spLocks noGrp="1"/>
          </p:cNvSpPr>
          <p:nvPr>
            <p:ph type="title"/>
          </p:nvPr>
        </p:nvSpPr>
        <p:spPr>
          <a:xfrm>
            <a:off x="4974771" y="634946"/>
            <a:ext cx="6574972" cy="1450757"/>
          </a:xfrm>
        </p:spPr>
        <p:txBody>
          <a:bodyPr>
            <a:normAutofit/>
          </a:bodyPr>
          <a:lstStyle/>
          <a:p>
            <a:r>
              <a:rPr lang="en-US" b="1" i="0" dirty="0">
                <a:effectLst/>
              </a:rPr>
              <a:t>How to perform TDD Test</a:t>
            </a:r>
            <a:r>
              <a:rPr lang="he-IL" b="1" i="0" dirty="0">
                <a:effectLst/>
              </a:rPr>
              <a:t>?</a:t>
            </a:r>
            <a:endParaRPr lang="en-US" b="1" i="0" dirty="0">
              <a:effectLst/>
            </a:endParaRPr>
          </a:p>
        </p:txBody>
      </p:sp>
      <p:pic>
        <p:nvPicPr>
          <p:cNvPr id="4" name="תמונה 3">
            <a:extLst>
              <a:ext uri="{FF2B5EF4-FFF2-40B4-BE49-F238E27FC236}">
                <a16:creationId xmlns:a16="http://schemas.microsoft.com/office/drawing/2014/main" id="{0D440822-1E64-46C9-8C2D-F35A286AD078}"/>
              </a:ext>
            </a:extLst>
          </p:cNvPr>
          <p:cNvPicPr>
            <a:picLocks noChangeAspect="1"/>
          </p:cNvPicPr>
          <p:nvPr/>
        </p:nvPicPr>
        <p:blipFill rotWithShape="1">
          <a:blip r:embed="rId2"/>
          <a:srcRect l="1654" r="4231"/>
          <a:stretch/>
        </p:blipFill>
        <p:spPr>
          <a:xfrm>
            <a:off x="633999" y="640081"/>
            <a:ext cx="4001315" cy="5314406"/>
          </a:xfrm>
          <a:prstGeom prst="rect">
            <a:avLst/>
          </a:prstGeom>
        </p:spPr>
      </p:pic>
      <p:cxnSp>
        <p:nvCxnSpPr>
          <p:cNvPr id="11" name="Straight Connector 10">
            <a:extLst>
              <a:ext uri="{FF2B5EF4-FFF2-40B4-BE49-F238E27FC236}">
                <a16:creationId xmlns:a16="http://schemas.microsoft.com/office/drawing/2014/main" id="{C65F3E9C-EF11-4F8F-A621-399C7A3E64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מציין מיקום תוכן 2">
            <a:extLst>
              <a:ext uri="{FF2B5EF4-FFF2-40B4-BE49-F238E27FC236}">
                <a16:creationId xmlns:a16="http://schemas.microsoft.com/office/drawing/2014/main" id="{D67FD318-5963-4B57-B259-EAC0D18EA6D5}"/>
              </a:ext>
            </a:extLst>
          </p:cNvPr>
          <p:cNvSpPr>
            <a:spLocks noGrp="1"/>
          </p:cNvSpPr>
          <p:nvPr>
            <p:ph idx="1"/>
          </p:nvPr>
        </p:nvSpPr>
        <p:spPr>
          <a:xfrm>
            <a:off x="4974769" y="2198914"/>
            <a:ext cx="6574973" cy="3670180"/>
          </a:xfrm>
        </p:spPr>
        <p:txBody>
          <a:bodyPr>
            <a:normAutofit/>
          </a:bodyPr>
          <a:lstStyle/>
          <a:p>
            <a:r>
              <a:rPr lang="en-US" b="0" i="0">
                <a:effectLst/>
                <a:latin typeface="+mj-lt"/>
              </a:rPr>
              <a:t>Following steps define how to perform TDD test,</a:t>
            </a:r>
          </a:p>
          <a:p>
            <a:pPr>
              <a:buFont typeface="+mj-lt"/>
              <a:buAutoNum type="arabicPeriod"/>
            </a:pPr>
            <a:r>
              <a:rPr lang="en-US" b="0" i="0">
                <a:effectLst/>
                <a:latin typeface="+mj-lt"/>
              </a:rPr>
              <a:t>Add a test.</a:t>
            </a:r>
          </a:p>
          <a:p>
            <a:pPr>
              <a:buFont typeface="+mj-lt"/>
              <a:buAutoNum type="arabicPeriod"/>
            </a:pPr>
            <a:r>
              <a:rPr lang="en-US" b="0" i="0">
                <a:effectLst/>
                <a:latin typeface="+mj-lt"/>
              </a:rPr>
              <a:t>Run all tests and see if any new test fails.</a:t>
            </a:r>
          </a:p>
          <a:p>
            <a:pPr>
              <a:buFont typeface="+mj-lt"/>
              <a:buAutoNum type="arabicPeriod"/>
            </a:pPr>
            <a:r>
              <a:rPr lang="en-US" b="0" i="0">
                <a:effectLst/>
                <a:latin typeface="+mj-lt"/>
              </a:rPr>
              <a:t>Write some code.</a:t>
            </a:r>
          </a:p>
          <a:p>
            <a:pPr>
              <a:buFont typeface="+mj-lt"/>
              <a:buAutoNum type="arabicPeriod"/>
            </a:pPr>
            <a:r>
              <a:rPr lang="en-US" b="0" i="0">
                <a:effectLst/>
                <a:latin typeface="+mj-lt"/>
              </a:rPr>
              <a:t>Run tests and Refactor code.</a:t>
            </a:r>
          </a:p>
          <a:p>
            <a:pPr>
              <a:buFont typeface="+mj-lt"/>
              <a:buAutoNum type="arabicPeriod"/>
            </a:pPr>
            <a:r>
              <a:rPr lang="en-US" b="0" i="0">
                <a:effectLst/>
                <a:latin typeface="+mj-lt"/>
              </a:rPr>
              <a:t>Repeat.</a:t>
            </a:r>
          </a:p>
          <a:p>
            <a:endParaRPr lang="en-IL">
              <a:latin typeface="+mj-lt"/>
            </a:endParaRPr>
          </a:p>
        </p:txBody>
      </p:sp>
      <p:sp>
        <p:nvSpPr>
          <p:cNvPr id="13" name="Rectangle 12">
            <a:extLst>
              <a:ext uri="{FF2B5EF4-FFF2-40B4-BE49-F238E27FC236}">
                <a16:creationId xmlns:a16="http://schemas.microsoft.com/office/drawing/2014/main" id="{88AA064E-5F6E-4024-BC28-EDDC3DFC7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03B29638-4838-4B9B-B9DB-96E542BAF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479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6C4B0AA-E4F6-47DF-980B-48E9F5EF0640}"/>
              </a:ext>
            </a:extLst>
          </p:cNvPr>
          <p:cNvSpPr>
            <a:spLocks noGrp="1"/>
          </p:cNvSpPr>
          <p:nvPr>
            <p:ph type="title"/>
          </p:nvPr>
        </p:nvSpPr>
        <p:spPr/>
        <p:txBody>
          <a:bodyPr/>
          <a:lstStyle/>
          <a:p>
            <a:r>
              <a:rPr lang="en-US" b="1" i="0" dirty="0">
                <a:solidFill>
                  <a:srgbClr val="222222"/>
                </a:solidFill>
                <a:effectLst/>
              </a:rPr>
              <a:t>TDD cycle defines</a:t>
            </a:r>
            <a:endParaRPr lang="en-IL" dirty="0"/>
          </a:p>
        </p:txBody>
      </p:sp>
      <p:sp>
        <p:nvSpPr>
          <p:cNvPr id="3" name="מציין מיקום תוכן 2">
            <a:extLst>
              <a:ext uri="{FF2B5EF4-FFF2-40B4-BE49-F238E27FC236}">
                <a16:creationId xmlns:a16="http://schemas.microsoft.com/office/drawing/2014/main" id="{0F216A64-EC7F-47B9-B620-9E3C8F7F6FF9}"/>
              </a:ext>
            </a:extLst>
          </p:cNvPr>
          <p:cNvSpPr>
            <a:spLocks noGrp="1"/>
          </p:cNvSpPr>
          <p:nvPr>
            <p:ph idx="1"/>
          </p:nvPr>
        </p:nvSpPr>
        <p:spPr/>
        <p:txBody>
          <a:bodyPr/>
          <a:lstStyle/>
          <a:p>
            <a:pPr algn="l">
              <a:buFont typeface="+mj-lt"/>
              <a:buAutoNum type="arabicPeriod"/>
            </a:pPr>
            <a:r>
              <a:rPr lang="en-US" b="0" i="0" dirty="0">
                <a:solidFill>
                  <a:srgbClr val="222222"/>
                </a:solidFill>
                <a:effectLst/>
                <a:latin typeface="Source Sans Pro" panose="020B0604020202020204" pitchFamily="34" charset="0"/>
              </a:rPr>
              <a:t>Write a test</a:t>
            </a:r>
          </a:p>
          <a:p>
            <a:pPr algn="l">
              <a:buFont typeface="+mj-lt"/>
              <a:buAutoNum type="arabicPeriod"/>
            </a:pPr>
            <a:r>
              <a:rPr lang="en-US" b="0" i="0" dirty="0">
                <a:solidFill>
                  <a:srgbClr val="222222"/>
                </a:solidFill>
                <a:effectLst/>
                <a:latin typeface="Source Sans Pro" panose="020B0604020202020204" pitchFamily="34" charset="0"/>
              </a:rPr>
              <a:t>Make it run.</a:t>
            </a:r>
          </a:p>
          <a:p>
            <a:pPr algn="l">
              <a:buFont typeface="+mj-lt"/>
              <a:buAutoNum type="arabicPeriod"/>
            </a:pPr>
            <a:r>
              <a:rPr lang="en-US" b="0" i="0" dirty="0">
                <a:solidFill>
                  <a:srgbClr val="222222"/>
                </a:solidFill>
                <a:effectLst/>
                <a:latin typeface="Source Sans Pro" panose="020B0604020202020204" pitchFamily="34" charset="0"/>
              </a:rPr>
              <a:t>Change the code to make it right i.e. Refactor.</a:t>
            </a:r>
          </a:p>
          <a:p>
            <a:pPr algn="l">
              <a:buFont typeface="+mj-lt"/>
              <a:buAutoNum type="arabicPeriod"/>
            </a:pPr>
            <a:r>
              <a:rPr lang="en-US" b="0" i="0" dirty="0">
                <a:solidFill>
                  <a:srgbClr val="222222"/>
                </a:solidFill>
                <a:effectLst/>
                <a:latin typeface="Source Sans Pro" panose="020B0604020202020204" pitchFamily="34" charset="0"/>
              </a:rPr>
              <a:t>Repeat process.</a:t>
            </a:r>
          </a:p>
          <a:p>
            <a:endParaRPr lang="en-IL" dirty="0"/>
          </a:p>
        </p:txBody>
      </p:sp>
    </p:spTree>
    <p:extLst>
      <p:ext uri="{BB962C8B-B14F-4D97-AF65-F5344CB8AC3E}">
        <p14:creationId xmlns:p14="http://schemas.microsoft.com/office/powerpoint/2010/main" val="1869503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803331D-3717-49DB-92E6-35393EA2C0BB}"/>
              </a:ext>
            </a:extLst>
          </p:cNvPr>
          <p:cNvSpPr>
            <a:spLocks noGrp="1"/>
          </p:cNvSpPr>
          <p:nvPr>
            <p:ph type="title"/>
          </p:nvPr>
        </p:nvSpPr>
        <p:spPr/>
        <p:txBody>
          <a:bodyPr/>
          <a:lstStyle/>
          <a:p>
            <a:r>
              <a:rPr lang="en-US" b="1" i="0" dirty="0">
                <a:solidFill>
                  <a:srgbClr val="222222"/>
                </a:solidFill>
                <a:effectLst/>
              </a:rPr>
              <a:t>Some clarifications about TDD:</a:t>
            </a:r>
            <a:endParaRPr lang="en-IL" dirty="0"/>
          </a:p>
        </p:txBody>
      </p:sp>
      <p:sp>
        <p:nvSpPr>
          <p:cNvPr id="3" name="מציין מיקום תוכן 2">
            <a:extLst>
              <a:ext uri="{FF2B5EF4-FFF2-40B4-BE49-F238E27FC236}">
                <a16:creationId xmlns:a16="http://schemas.microsoft.com/office/drawing/2014/main" id="{41070AB1-13C8-4CA6-AAE8-66E53B4191A7}"/>
              </a:ext>
            </a:extLst>
          </p:cNvPr>
          <p:cNvSpPr>
            <a:spLocks noGrp="1"/>
          </p:cNvSpPr>
          <p:nvPr>
            <p:ph idx="1"/>
          </p:nvPr>
        </p:nvSpPr>
        <p:spPr/>
        <p:txBody>
          <a:bodyPr/>
          <a:lstStyle/>
          <a:p>
            <a:pPr algn="l">
              <a:buFont typeface="Arial" panose="020B0604020202020204" pitchFamily="34" charset="0"/>
              <a:buChar char="•"/>
            </a:pPr>
            <a:r>
              <a:rPr lang="en-US" b="0" i="0" dirty="0">
                <a:solidFill>
                  <a:srgbClr val="222222"/>
                </a:solidFill>
                <a:effectLst/>
                <a:latin typeface="Source Sans Pro" panose="020B0604020202020204" pitchFamily="34" charset="0"/>
              </a:rPr>
              <a:t>TDD approach is neither about “Testing” nor about “Design”.</a:t>
            </a:r>
          </a:p>
          <a:p>
            <a:pPr algn="l">
              <a:buFont typeface="Arial" panose="020B0604020202020204" pitchFamily="34" charset="0"/>
              <a:buChar char="•"/>
            </a:pPr>
            <a:r>
              <a:rPr lang="en-US" b="0" i="0" dirty="0">
                <a:solidFill>
                  <a:srgbClr val="222222"/>
                </a:solidFill>
                <a:effectLst/>
                <a:latin typeface="Source Sans Pro" panose="020B0604020202020204" pitchFamily="34" charset="0"/>
              </a:rPr>
              <a:t>TDD does not mean “write some of the tests, then build a system that passes the tests.</a:t>
            </a:r>
          </a:p>
          <a:p>
            <a:pPr algn="l">
              <a:buFont typeface="Arial" panose="020B0604020202020204" pitchFamily="34" charset="0"/>
              <a:buChar char="•"/>
            </a:pPr>
            <a:r>
              <a:rPr lang="en-US" b="0" i="0" dirty="0">
                <a:solidFill>
                  <a:srgbClr val="222222"/>
                </a:solidFill>
                <a:effectLst/>
                <a:latin typeface="Source Sans Pro" panose="020B0604020202020204" pitchFamily="34" charset="0"/>
              </a:rPr>
              <a:t>TDD does not mean “do lots of Testing.”</a:t>
            </a:r>
          </a:p>
          <a:p>
            <a:endParaRPr lang="en-IL" dirty="0"/>
          </a:p>
        </p:txBody>
      </p:sp>
    </p:spTree>
    <p:extLst>
      <p:ext uri="{BB962C8B-B14F-4D97-AF65-F5344CB8AC3E}">
        <p14:creationId xmlns:p14="http://schemas.microsoft.com/office/powerpoint/2010/main" val="1774358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F317D4B-267D-4F03-9A8C-DEDB331C2C26}"/>
              </a:ext>
            </a:extLst>
          </p:cNvPr>
          <p:cNvSpPr>
            <a:spLocks noGrp="1"/>
          </p:cNvSpPr>
          <p:nvPr>
            <p:ph type="title"/>
          </p:nvPr>
        </p:nvSpPr>
        <p:spPr>
          <a:xfrm>
            <a:off x="1097280" y="286603"/>
            <a:ext cx="10058400" cy="1450757"/>
          </a:xfrm>
        </p:spPr>
        <p:txBody>
          <a:bodyPr>
            <a:normAutofit/>
          </a:bodyPr>
          <a:lstStyle/>
          <a:p>
            <a:r>
              <a:rPr lang="en-US" dirty="0"/>
              <a:t>Example of TDD</a:t>
            </a:r>
            <a:br>
              <a:rPr lang="en-US" dirty="0"/>
            </a:br>
            <a:endParaRPr lang="en-IL" dirty="0"/>
          </a:p>
        </p:txBody>
      </p:sp>
      <p:pic>
        <p:nvPicPr>
          <p:cNvPr id="4" name="מציין מיקום תוכן 3">
            <a:extLst>
              <a:ext uri="{FF2B5EF4-FFF2-40B4-BE49-F238E27FC236}">
                <a16:creationId xmlns:a16="http://schemas.microsoft.com/office/drawing/2014/main" id="{56F7C8B1-6842-4DD6-A508-1DCD7EF981A9}"/>
              </a:ext>
            </a:extLst>
          </p:cNvPr>
          <p:cNvPicPr>
            <a:picLocks noChangeAspect="1"/>
          </p:cNvPicPr>
          <p:nvPr/>
        </p:nvPicPr>
        <p:blipFill>
          <a:blip r:embed="rId2"/>
          <a:stretch>
            <a:fillRect/>
          </a:stretch>
        </p:blipFill>
        <p:spPr>
          <a:xfrm>
            <a:off x="303522" y="2774990"/>
            <a:ext cx="6803254" cy="2870121"/>
          </a:xfrm>
          <a:prstGeom prst="rect">
            <a:avLst/>
          </a:prstGeom>
        </p:spPr>
      </p:pic>
      <p:sp>
        <p:nvSpPr>
          <p:cNvPr id="8" name="Content Placeholder 7">
            <a:extLst>
              <a:ext uri="{FF2B5EF4-FFF2-40B4-BE49-F238E27FC236}">
                <a16:creationId xmlns:a16="http://schemas.microsoft.com/office/drawing/2014/main" id="{C111167A-8364-4C8F-B63D-11E0FCD4F542}"/>
              </a:ext>
            </a:extLst>
          </p:cNvPr>
          <p:cNvSpPr>
            <a:spLocks noGrp="1"/>
          </p:cNvSpPr>
          <p:nvPr>
            <p:ph idx="1"/>
          </p:nvPr>
        </p:nvSpPr>
        <p:spPr>
          <a:xfrm>
            <a:off x="4639733" y="1845734"/>
            <a:ext cx="6515947" cy="4023360"/>
          </a:xfrm>
        </p:spPr>
        <p:txBody>
          <a:bodyPr>
            <a:normAutofit/>
          </a:bodyPr>
          <a:lstStyle/>
          <a:p>
            <a:pPr algn="r">
              <a:lnSpc>
                <a:spcPct val="150000"/>
              </a:lnSpc>
            </a:pPr>
            <a:r>
              <a:rPr lang="he-IL" dirty="0"/>
              <a:t> זהו סוג של צופן החלפה שבו כל אות בטקסט מוחלפת על ידי אות הנמצאת בהיסט קבוע כלשהו ממנה באלף-בית.</a:t>
            </a:r>
            <a:br>
              <a:rPr lang="en-US" dirty="0"/>
            </a:br>
            <a:r>
              <a:rPr lang="he-IL" dirty="0"/>
              <a:t>לדוגמה נקבע את ההיסט להיות 3:</a:t>
            </a:r>
            <a:br>
              <a:rPr lang="en-US" dirty="0"/>
            </a:br>
            <a:r>
              <a:rPr lang="en-US" dirty="0"/>
              <a:t>A                         D</a:t>
            </a:r>
            <a:br>
              <a:rPr lang="en-US" dirty="0"/>
            </a:br>
            <a:r>
              <a:rPr lang="en-US" dirty="0"/>
              <a:t>B                        E</a:t>
            </a:r>
            <a:r>
              <a:rPr lang="he-IL" dirty="0"/>
              <a:t> </a:t>
            </a:r>
            <a:r>
              <a:rPr lang="en-US" dirty="0"/>
              <a:t> </a:t>
            </a:r>
          </a:p>
        </p:txBody>
      </p:sp>
      <p:sp>
        <p:nvSpPr>
          <p:cNvPr id="5" name="חץ: מעוקל שמאלה 4">
            <a:extLst>
              <a:ext uri="{FF2B5EF4-FFF2-40B4-BE49-F238E27FC236}">
                <a16:creationId xmlns:a16="http://schemas.microsoft.com/office/drawing/2014/main" id="{9BF74113-C22C-4561-8997-02A6EF1428B8}"/>
              </a:ext>
            </a:extLst>
          </p:cNvPr>
          <p:cNvSpPr/>
          <p:nvPr/>
        </p:nvSpPr>
        <p:spPr>
          <a:xfrm>
            <a:off x="7106776" y="5190803"/>
            <a:ext cx="1663700" cy="988906"/>
          </a:xfrm>
          <a:prstGeom prst="curvedLeftArrow">
            <a:avLst>
              <a:gd name="adj1" fmla="val 14561"/>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solidFill>
                <a:schemeClr val="tx1"/>
              </a:solidFill>
            </a:endParaRPr>
          </a:p>
        </p:txBody>
      </p:sp>
      <p:sp>
        <p:nvSpPr>
          <p:cNvPr id="6" name="חץ: מעוקל שמאלה 5">
            <a:extLst>
              <a:ext uri="{FF2B5EF4-FFF2-40B4-BE49-F238E27FC236}">
                <a16:creationId xmlns:a16="http://schemas.microsoft.com/office/drawing/2014/main" id="{37F78CA9-48C9-427C-9BDD-EC5DB4961183}"/>
              </a:ext>
            </a:extLst>
          </p:cNvPr>
          <p:cNvSpPr/>
          <p:nvPr/>
        </p:nvSpPr>
        <p:spPr>
          <a:xfrm rot="10800000">
            <a:off x="0" y="4363609"/>
            <a:ext cx="1893578" cy="82719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solidFill>
                <a:schemeClr val="tx1"/>
              </a:solidFill>
            </a:endParaRPr>
          </a:p>
        </p:txBody>
      </p:sp>
      <p:cxnSp>
        <p:nvCxnSpPr>
          <p:cNvPr id="9" name="מחבר חץ ישר 8">
            <a:extLst>
              <a:ext uri="{FF2B5EF4-FFF2-40B4-BE49-F238E27FC236}">
                <a16:creationId xmlns:a16="http://schemas.microsoft.com/office/drawing/2014/main" id="{8E1AE817-4E9F-4659-9EED-1E2C11698766}"/>
              </a:ext>
            </a:extLst>
          </p:cNvPr>
          <p:cNvCxnSpPr/>
          <p:nvPr/>
        </p:nvCxnSpPr>
        <p:spPr>
          <a:xfrm>
            <a:off x="9763932" y="3537488"/>
            <a:ext cx="11313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מחבר חץ ישר 9">
            <a:extLst>
              <a:ext uri="{FF2B5EF4-FFF2-40B4-BE49-F238E27FC236}">
                <a16:creationId xmlns:a16="http://schemas.microsoft.com/office/drawing/2014/main" id="{657ED48B-3AB6-4A88-A059-B1454A831C09}"/>
              </a:ext>
            </a:extLst>
          </p:cNvPr>
          <p:cNvCxnSpPr/>
          <p:nvPr/>
        </p:nvCxnSpPr>
        <p:spPr>
          <a:xfrm>
            <a:off x="9763932" y="3984355"/>
            <a:ext cx="11313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3324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F317D4B-267D-4F03-9A8C-DEDB331C2C26}"/>
              </a:ext>
            </a:extLst>
          </p:cNvPr>
          <p:cNvSpPr>
            <a:spLocks noGrp="1"/>
          </p:cNvSpPr>
          <p:nvPr>
            <p:ph type="title"/>
          </p:nvPr>
        </p:nvSpPr>
        <p:spPr>
          <a:xfrm>
            <a:off x="1097280" y="286603"/>
            <a:ext cx="10058400" cy="1450757"/>
          </a:xfrm>
        </p:spPr>
        <p:txBody>
          <a:bodyPr>
            <a:normAutofit/>
          </a:bodyPr>
          <a:lstStyle/>
          <a:p>
            <a:r>
              <a:rPr lang="en-US" dirty="0"/>
              <a:t>TDD</a:t>
            </a:r>
            <a:r>
              <a:rPr lang="he-IL" dirty="0"/>
              <a:t> -</a:t>
            </a:r>
            <a:r>
              <a:rPr lang="en-US" dirty="0"/>
              <a:t>Class exercise</a:t>
            </a:r>
            <a:endParaRPr lang="en-IL" dirty="0"/>
          </a:p>
        </p:txBody>
      </p:sp>
      <p:cxnSp>
        <p:nvCxnSpPr>
          <p:cNvPr id="9" name="מחבר חץ ישר 8">
            <a:extLst>
              <a:ext uri="{FF2B5EF4-FFF2-40B4-BE49-F238E27FC236}">
                <a16:creationId xmlns:a16="http://schemas.microsoft.com/office/drawing/2014/main" id="{8E1AE817-4E9F-4659-9EED-1E2C11698766}"/>
              </a:ext>
            </a:extLst>
          </p:cNvPr>
          <p:cNvCxnSpPr/>
          <p:nvPr/>
        </p:nvCxnSpPr>
        <p:spPr>
          <a:xfrm>
            <a:off x="9763932" y="3537488"/>
            <a:ext cx="11313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מחבר חץ ישר 9">
            <a:extLst>
              <a:ext uri="{FF2B5EF4-FFF2-40B4-BE49-F238E27FC236}">
                <a16:creationId xmlns:a16="http://schemas.microsoft.com/office/drawing/2014/main" id="{657ED48B-3AB6-4A88-A059-B1454A831C09}"/>
              </a:ext>
            </a:extLst>
          </p:cNvPr>
          <p:cNvCxnSpPr/>
          <p:nvPr/>
        </p:nvCxnSpPr>
        <p:spPr>
          <a:xfrm>
            <a:off x="9763932" y="3984355"/>
            <a:ext cx="11313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מציין מיקום תוכן 6">
            <a:extLst>
              <a:ext uri="{FF2B5EF4-FFF2-40B4-BE49-F238E27FC236}">
                <a16:creationId xmlns:a16="http://schemas.microsoft.com/office/drawing/2014/main" id="{B4C1D9B5-2392-435A-87DE-3A62F65611D7}"/>
              </a:ext>
            </a:extLst>
          </p:cNvPr>
          <p:cNvSpPr>
            <a:spLocks noGrp="1"/>
          </p:cNvSpPr>
          <p:nvPr>
            <p:ph idx="1"/>
          </p:nvPr>
        </p:nvSpPr>
        <p:spPr>
          <a:xfrm>
            <a:off x="1097280" y="1845734"/>
            <a:ext cx="10058400" cy="3656164"/>
          </a:xfrm>
        </p:spPr>
        <p:txBody>
          <a:bodyPr/>
          <a:lstStyle/>
          <a:p>
            <a:pPr algn="r" rtl="1"/>
            <a:r>
              <a:rPr lang="en-US" dirty="0">
                <a:latin typeface="+mj-lt"/>
              </a:rPr>
              <a:t>BMI</a:t>
            </a:r>
            <a:r>
              <a:rPr lang="he-IL" dirty="0">
                <a:latin typeface="+mj-lt"/>
              </a:rPr>
              <a:t> </a:t>
            </a:r>
            <a:r>
              <a:rPr lang="en-US" dirty="0">
                <a:latin typeface="+mj-lt"/>
              </a:rPr>
              <a:t> </a:t>
            </a:r>
            <a:r>
              <a:rPr lang="he-IL" dirty="0">
                <a:latin typeface="+mj-lt"/>
              </a:rPr>
              <a:t>הוא מדד הנותן הערכה כמותית האם אדם נמצא במשקל </a:t>
            </a:r>
            <a:r>
              <a:rPr lang="he-IL" dirty="0" err="1">
                <a:latin typeface="+mj-lt"/>
              </a:rPr>
              <a:t>תקין,בעודף</a:t>
            </a:r>
            <a:r>
              <a:rPr lang="he-IL" dirty="0">
                <a:latin typeface="+mj-lt"/>
              </a:rPr>
              <a:t> משקל או תת משקל.</a:t>
            </a:r>
            <a:br>
              <a:rPr lang="en-US" dirty="0">
                <a:latin typeface="+mj-lt"/>
              </a:rPr>
            </a:br>
            <a:endParaRPr lang="he-IL" dirty="0">
              <a:latin typeface="+mj-lt"/>
            </a:endParaRPr>
          </a:p>
          <a:p>
            <a:pPr algn="r" rtl="1"/>
            <a:r>
              <a:rPr lang="he-IL" dirty="0">
                <a:latin typeface="+mj-lt"/>
              </a:rPr>
              <a:t>המדד מחושב על פי נותני גובה במטרים ומשקל בקילוגרם.</a:t>
            </a:r>
          </a:p>
          <a:p>
            <a:pPr algn="r" rtl="1"/>
            <a:br>
              <a:rPr lang="en-US" dirty="0">
                <a:latin typeface="+mj-lt"/>
              </a:rPr>
            </a:br>
            <a:br>
              <a:rPr lang="en-US" dirty="0">
                <a:latin typeface="+mj-lt"/>
              </a:rPr>
            </a:br>
            <a:br>
              <a:rPr lang="en-US" dirty="0">
                <a:latin typeface="+mj-lt"/>
              </a:rPr>
            </a:br>
            <a:br>
              <a:rPr lang="en-US" dirty="0">
                <a:latin typeface="+mj-lt"/>
              </a:rPr>
            </a:br>
            <a:br>
              <a:rPr lang="en-US" dirty="0">
                <a:latin typeface="+mj-lt"/>
              </a:rPr>
            </a:br>
            <a:br>
              <a:rPr lang="en-US" dirty="0">
                <a:latin typeface="+mj-lt"/>
              </a:rPr>
            </a:br>
            <a:r>
              <a:rPr lang="en-US" b="0" i="0" dirty="0">
                <a:solidFill>
                  <a:srgbClr val="202122"/>
                </a:solidFill>
                <a:effectLst/>
                <a:latin typeface="+mj-lt"/>
              </a:rPr>
              <a:t>BMI </a:t>
            </a:r>
            <a:r>
              <a:rPr lang="he-IL" b="0" i="0" dirty="0">
                <a:solidFill>
                  <a:srgbClr val="202122"/>
                </a:solidFill>
                <a:effectLst/>
                <a:latin typeface="+mj-lt"/>
              </a:rPr>
              <a:t>בין 18.5 ל-25 נחשב למשקל תקין. </a:t>
            </a:r>
            <a:r>
              <a:rPr lang="en-US" b="0" i="0" dirty="0">
                <a:solidFill>
                  <a:srgbClr val="202122"/>
                </a:solidFill>
                <a:effectLst/>
                <a:latin typeface="+mj-lt"/>
              </a:rPr>
              <a:t>BMI </a:t>
            </a:r>
            <a:r>
              <a:rPr lang="he-IL" b="0" i="0" dirty="0">
                <a:solidFill>
                  <a:srgbClr val="202122"/>
                </a:solidFill>
                <a:effectLst/>
                <a:latin typeface="+mj-lt"/>
              </a:rPr>
              <a:t>מעל 25 נחשב למשקל עודף. </a:t>
            </a:r>
            <a:r>
              <a:rPr lang="en-US" b="0" i="0" dirty="0">
                <a:solidFill>
                  <a:srgbClr val="202122"/>
                </a:solidFill>
                <a:effectLst/>
                <a:latin typeface="+mj-lt"/>
              </a:rPr>
              <a:t>BMI </a:t>
            </a:r>
            <a:r>
              <a:rPr lang="he-IL" b="0" i="0" dirty="0">
                <a:solidFill>
                  <a:srgbClr val="202122"/>
                </a:solidFill>
                <a:effectLst/>
                <a:latin typeface="+mj-lt"/>
              </a:rPr>
              <a:t>מתחת 18.5 נחשב לתת-משקל.</a:t>
            </a:r>
            <a:endParaRPr lang="en-IL" dirty="0">
              <a:latin typeface="+mj-lt"/>
            </a:endParaRPr>
          </a:p>
        </p:txBody>
      </p:sp>
      <p:pic>
        <p:nvPicPr>
          <p:cNvPr id="12" name="תמונה 11">
            <a:extLst>
              <a:ext uri="{FF2B5EF4-FFF2-40B4-BE49-F238E27FC236}">
                <a16:creationId xmlns:a16="http://schemas.microsoft.com/office/drawing/2014/main" id="{AAD5C22D-BC5E-49D3-9F8D-D07F325D7AC6}"/>
              </a:ext>
            </a:extLst>
          </p:cNvPr>
          <p:cNvPicPr>
            <a:picLocks noChangeAspect="1"/>
          </p:cNvPicPr>
          <p:nvPr/>
        </p:nvPicPr>
        <p:blipFill>
          <a:blip r:embed="rId2"/>
          <a:stretch>
            <a:fillRect/>
          </a:stretch>
        </p:blipFill>
        <p:spPr>
          <a:xfrm>
            <a:off x="8504348" y="3115433"/>
            <a:ext cx="3650544" cy="1483961"/>
          </a:xfrm>
          <a:prstGeom prst="rect">
            <a:avLst/>
          </a:prstGeom>
        </p:spPr>
      </p:pic>
    </p:spTree>
    <p:extLst>
      <p:ext uri="{BB962C8B-B14F-4D97-AF65-F5344CB8AC3E}">
        <p14:creationId xmlns:p14="http://schemas.microsoft.com/office/powerpoint/2010/main" val="3483968016"/>
      </p:ext>
    </p:extLst>
  </p:cSld>
  <p:clrMapOvr>
    <a:masterClrMapping/>
  </p:clrMapOvr>
</p:sld>
</file>

<file path=ppt/theme/theme1.xml><?xml version="1.0" encoding="utf-8"?>
<a:theme xmlns:a="http://schemas.openxmlformats.org/drawingml/2006/main" name="מבט לאחור">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1144</TotalTime>
  <Words>498</Words>
  <Application>Microsoft Office PowerPoint</Application>
  <PresentationFormat>מסך רחב</PresentationFormat>
  <Paragraphs>36</Paragraphs>
  <Slides>10</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10</vt:i4>
      </vt:variant>
    </vt:vector>
  </HeadingPairs>
  <TitlesOfParts>
    <vt:vector size="15" baseType="lpstr">
      <vt:lpstr>Arial</vt:lpstr>
      <vt:lpstr>Calibri</vt:lpstr>
      <vt:lpstr>Calibri Light</vt:lpstr>
      <vt:lpstr>Source Sans Pro</vt:lpstr>
      <vt:lpstr>מבט לאחור</vt:lpstr>
      <vt:lpstr>TDD</vt:lpstr>
      <vt:lpstr>What is Test Driven Development?</vt:lpstr>
      <vt:lpstr> TDD?</vt:lpstr>
      <vt:lpstr> TDD?</vt:lpstr>
      <vt:lpstr>How to perform TDD Test?</vt:lpstr>
      <vt:lpstr>TDD cycle defines</vt:lpstr>
      <vt:lpstr>Some clarifications about TDD:</vt:lpstr>
      <vt:lpstr>Example of TDD </vt:lpstr>
      <vt:lpstr>TDD -Class exercise</vt:lpstr>
      <vt:lpstr>TDD -Class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TDD</dc:title>
  <dc:creator>דניאל אסייג</dc:creator>
  <cp:lastModifiedBy>דניאל אסייג</cp:lastModifiedBy>
  <cp:revision>1</cp:revision>
  <dcterms:created xsi:type="dcterms:W3CDTF">2021-11-24T13:02:22Z</dcterms:created>
  <dcterms:modified xsi:type="dcterms:W3CDTF">2021-11-25T08:07:19Z</dcterms:modified>
</cp:coreProperties>
</file>