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70" r:id="rId4"/>
    <p:sldId id="274" r:id="rId5"/>
    <p:sldId id="271" r:id="rId6"/>
    <p:sldId id="279" r:id="rId7"/>
    <p:sldId id="275" r:id="rId8"/>
    <p:sldId id="276" r:id="rId9"/>
    <p:sldId id="277" r:id="rId10"/>
    <p:sldId id="278" r:id="rId11"/>
    <p:sldId id="265" r:id="rId12"/>
    <p:sldId id="268" r:id="rId13"/>
    <p:sldId id="266"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40" autoAdjust="0"/>
    <p:restoredTop sz="79543" autoAdjust="0"/>
  </p:normalViewPr>
  <p:slideViewPr>
    <p:cSldViewPr>
      <p:cViewPr varScale="1">
        <p:scale>
          <a:sx n="92" d="100"/>
          <a:sy n="92" d="100"/>
        </p:scale>
        <p:origin x="-266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C9FE04-FDD4-4F4F-84CF-1297B0E36D35}" type="datetimeFigureOut">
              <a:rPr lang="en-GB" smtClean="0"/>
              <a:pPr/>
              <a:t>18/03/2012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A1925-ADAE-4F04-8792-0064336AB048}" type="slidenum">
              <a:rPr lang="en-GB" smtClean="0"/>
              <a:pPr/>
              <a:t>‹#›</a:t>
            </a:fld>
            <a:endParaRPr lang="en-GB"/>
          </a:p>
        </p:txBody>
      </p:sp>
    </p:spTree>
    <p:extLst>
      <p:ext uri="{BB962C8B-B14F-4D97-AF65-F5344CB8AC3E}">
        <p14:creationId xmlns:p14="http://schemas.microsoft.com/office/powerpoint/2010/main" val="193561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Learnability</a:t>
            </a:r>
            <a:r>
              <a:rPr lang="en-GB" baseline="0" dirty="0" smtClean="0"/>
              <a:t> – Using a navigation pattern allows the users to relate to the main interfaces used with GUI (Graphical User Interface) and allow for a better rating. Theresa Neil, 2012 states that many poor rating are due to Crashing, Lack of key features, porn navigation and/or confusing interface design. </a:t>
            </a:r>
          </a:p>
          <a:p>
            <a:endParaRPr lang="en-GB" baseline="0" dirty="0" smtClean="0"/>
          </a:p>
          <a:p>
            <a:r>
              <a:rPr lang="en-GB" baseline="0" dirty="0" smtClean="0"/>
              <a:t>Efficiency – Design for speed efficiency, and reassurance. Eliminate unnecessary fields and number the number of pages and steps.</a:t>
            </a:r>
          </a:p>
          <a:p>
            <a:endParaRPr lang="en-GB" baseline="0" dirty="0" smtClean="0"/>
          </a:p>
          <a:p>
            <a:r>
              <a:rPr lang="en-GB" baseline="0" dirty="0" smtClean="0"/>
              <a:t>Memorability – London 2012 a very memorable subject. Beauty of the interface interaction according to touch, hearing form and colour.</a:t>
            </a:r>
          </a:p>
          <a:p>
            <a:endParaRPr lang="en-GB" baseline="0" dirty="0" smtClean="0"/>
          </a:p>
          <a:p>
            <a:r>
              <a:rPr lang="en-GB" baseline="0" dirty="0" smtClean="0"/>
              <a:t>Simplicity – See quote.</a:t>
            </a:r>
          </a:p>
          <a:p>
            <a:endParaRPr lang="en-GB" baseline="0" dirty="0" smtClean="0"/>
          </a:p>
          <a:p>
            <a:r>
              <a:rPr lang="en-GB" baseline="0" dirty="0" smtClean="0"/>
              <a:t>Mapping – Mapping the application to the operating system keeps the application coincident with what the user is expecting.</a:t>
            </a:r>
          </a:p>
          <a:p>
            <a:endParaRPr lang="en-GB" baseline="0" dirty="0" smtClean="0"/>
          </a:p>
          <a:p>
            <a:endParaRPr lang="en-GB" baseline="0" dirty="0" smtClean="0"/>
          </a:p>
          <a:p>
            <a:endParaRPr lang="en-GB" baseline="0" dirty="0" smtClean="0"/>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145A1925-ADAE-4F04-8792-0064336AB048}" type="slidenum">
              <a:rPr lang="en-GB" smtClean="0"/>
              <a:pPr/>
              <a:t>3</a:t>
            </a:fld>
            <a:endParaRPr lang="en-GB"/>
          </a:p>
        </p:txBody>
      </p:sp>
    </p:spTree>
    <p:extLst>
      <p:ext uri="{BB962C8B-B14F-4D97-AF65-F5344CB8AC3E}">
        <p14:creationId xmlns:p14="http://schemas.microsoft.com/office/powerpoint/2010/main" val="78464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Visibility</a:t>
            </a:r>
            <a:r>
              <a:rPr lang="en-GB" baseline="0" dirty="0" smtClean="0"/>
              <a:t> – Construction of prototypes of the user interface to ensure that function is according to how the user expects, trial and error.</a:t>
            </a:r>
          </a:p>
          <a:p>
            <a:endParaRPr lang="en-GB" baseline="0" dirty="0" smtClean="0"/>
          </a:p>
          <a:p>
            <a:r>
              <a:rPr lang="en-GB" baseline="0" dirty="0" smtClean="0"/>
              <a:t>Feedback – Ensuring that the user knows what is happening, this ensures that the user does not think that the application has crashed and reassured</a:t>
            </a:r>
          </a:p>
          <a:p>
            <a:endParaRPr lang="en-GB" baseline="0" dirty="0" smtClean="0"/>
          </a:p>
          <a:p>
            <a:r>
              <a:rPr lang="en-GB" baseline="0" dirty="0" smtClean="0"/>
              <a:t>Consistency – Ensure that the application has the following, confirmed the target customer, acquisition target the habit of users integration, prompt and guide the user consistency of design goals and appearance elements.</a:t>
            </a:r>
          </a:p>
          <a:p>
            <a:endParaRPr lang="en-GB" baseline="0" dirty="0" smtClean="0"/>
          </a:p>
          <a:p>
            <a:r>
              <a:rPr lang="en-GB" baseline="0" dirty="0" smtClean="0"/>
              <a:t>Satisfaction – Give the user what they as quick as they want it.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145A1925-ADAE-4F04-8792-0064336AB048}" type="slidenum">
              <a:rPr lang="en-GB" smtClean="0"/>
              <a:pPr/>
              <a:t>4</a:t>
            </a:fld>
            <a:endParaRPr lang="en-GB"/>
          </a:p>
        </p:txBody>
      </p:sp>
    </p:spTree>
    <p:extLst>
      <p:ext uri="{BB962C8B-B14F-4D97-AF65-F5344CB8AC3E}">
        <p14:creationId xmlns:p14="http://schemas.microsoft.com/office/powerpoint/2010/main" val="90073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limitation</a:t>
            </a:r>
            <a:r>
              <a:rPr lang="en-GB" baseline="0" dirty="0" smtClean="0"/>
              <a:t> of the development are dictated by the two main components that of the device outlined and no internet connection.</a:t>
            </a:r>
          </a:p>
          <a:p>
            <a:endParaRPr lang="en-GB" baseline="0" dirty="0" smtClean="0"/>
          </a:p>
          <a:p>
            <a:r>
              <a:rPr lang="en-GB" baseline="0" dirty="0" smtClean="0"/>
              <a:t> Looking at the UI guidelines it clear to see that screen space was a limitations to ensure that all the information is viewable. Space is at a minimal with.</a:t>
            </a:r>
          </a:p>
          <a:p>
            <a:endParaRPr lang="en-GB" baseline="0" dirty="0" smtClean="0"/>
          </a:p>
        </p:txBody>
      </p:sp>
      <p:sp>
        <p:nvSpPr>
          <p:cNvPr id="4" name="Slide Number Placeholder 3"/>
          <p:cNvSpPr>
            <a:spLocks noGrp="1"/>
          </p:cNvSpPr>
          <p:nvPr>
            <p:ph type="sldNum" sz="quarter" idx="10"/>
          </p:nvPr>
        </p:nvSpPr>
        <p:spPr/>
        <p:txBody>
          <a:bodyPr/>
          <a:lstStyle/>
          <a:p>
            <a:fld id="{145A1925-ADAE-4F04-8792-0064336AB048}" type="slidenum">
              <a:rPr lang="en-GB" smtClean="0"/>
              <a:pPr/>
              <a:t>5</a:t>
            </a:fld>
            <a:endParaRPr lang="en-GB"/>
          </a:p>
        </p:txBody>
      </p:sp>
    </p:spTree>
    <p:extLst>
      <p:ext uri="{BB962C8B-B14F-4D97-AF65-F5344CB8AC3E}">
        <p14:creationId xmlns:p14="http://schemas.microsoft.com/office/powerpoint/2010/main" val="52483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F1C459-A87B-4D77-805A-7841CB814002}"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652CF-CC76-4A93-B3B8-083D249395C0}" type="datetimeFigureOut">
              <a:rPr lang="en-GB" smtClean="0"/>
              <a:pPr/>
              <a:t>18/03/2012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F1C459-A87B-4D77-805A-7841CB814002}" type="slidenum">
              <a:rPr lang="en-GB" smtClean="0"/>
              <a:pPr/>
              <a:t>‹#›</a:t>
            </a:fld>
            <a:endParaRPr lang="en-GB"/>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A3C652CF-CC76-4A93-B3B8-083D249395C0}" type="datetimeFigureOut">
              <a:rPr lang="en-GB" smtClean="0"/>
              <a:pPr/>
              <a:t>18/03/2012</a:t>
            </a:fld>
            <a:endParaRPr lang="en-GB"/>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CBF1C459-A87B-4D77-805A-7841CB814002}" type="slidenum">
              <a:rPr lang="en-GB" smtClean="0"/>
              <a:pPr/>
              <a:t>‹#›</a:t>
            </a:fld>
            <a:endParaRPr lang="en-GB"/>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gg490770.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hh202882(v=vs.92).aspx" TargetMode="External"/><Relationship Id="rId2" Type="http://schemas.openxmlformats.org/officeDocument/2006/relationships/hyperlink" Target="http://msdn.microsoft.com/en-us/library/hh202905(v=vs.92).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sdn.microsoft.com/en-us/library/ff967560(v=vs.92).aspx" TargetMode="External"/><Relationship Id="rId2" Type="http://schemas.openxmlformats.org/officeDocument/2006/relationships/hyperlink" Target="http://msdn.microsoft.com/en-us/library/ff637514(v=VS.92).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Windows Phone 7 Development Considerations  </a:t>
            </a:r>
            <a:endParaRPr lang="en-GB" dirty="0"/>
          </a:p>
        </p:txBody>
      </p:sp>
      <p:sp>
        <p:nvSpPr>
          <p:cNvPr id="3" name="Subtitle 2"/>
          <p:cNvSpPr>
            <a:spLocks noGrp="1"/>
          </p:cNvSpPr>
          <p:nvPr>
            <p:ph type="subTitle" idx="1"/>
          </p:nvPr>
        </p:nvSpPr>
        <p:spPr/>
        <p:txBody>
          <a:bodyPr/>
          <a:lstStyle/>
          <a:p>
            <a:r>
              <a:rPr lang="en-GB" dirty="0" smtClean="0"/>
              <a:t>By Simon Layton (LV002907) and Alex J Davison (DV003874)</a:t>
            </a:r>
            <a:endParaRPr lang="en-GB" dirty="0"/>
          </a:p>
        </p:txBody>
      </p:sp>
    </p:spTree>
    <p:extLst>
      <p:ext uri="{BB962C8B-B14F-4D97-AF65-F5344CB8AC3E}">
        <p14:creationId xmlns:p14="http://schemas.microsoft.com/office/powerpoint/2010/main" val="2196838402"/>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588224" y="2276872"/>
            <a:ext cx="2178003" cy="3960440"/>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276872"/>
            <a:ext cx="217926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7544" y="675724"/>
            <a:ext cx="8208912" cy="924475"/>
          </a:xfrm>
        </p:spPr>
        <p:txBody>
          <a:bodyPr/>
          <a:lstStyle/>
          <a:p>
            <a:r>
              <a:rPr lang="en-GB" dirty="0" smtClean="0"/>
              <a:t>Testing response – Event finder screen</a:t>
            </a:r>
            <a:endParaRPr lang="en-GB" dirty="0"/>
          </a:p>
        </p:txBody>
      </p:sp>
      <p:sp>
        <p:nvSpPr>
          <p:cNvPr id="6" name="TextBox 5"/>
          <p:cNvSpPr txBox="1"/>
          <p:nvPr/>
        </p:nvSpPr>
        <p:spPr>
          <a:xfrm>
            <a:off x="3203848" y="4509120"/>
            <a:ext cx="2808312" cy="938719"/>
          </a:xfrm>
          <a:prstGeom prst="rect">
            <a:avLst/>
          </a:prstGeom>
          <a:noFill/>
          <a:ln w="41275" cap="rnd">
            <a:solidFill>
              <a:schemeClr val="tx1"/>
            </a:solidFill>
          </a:ln>
        </p:spPr>
        <p:txBody>
          <a:bodyPr wrap="square" rtlCol="0">
            <a:spAutoFit/>
          </a:bodyPr>
          <a:lstStyle/>
          <a:p>
            <a:r>
              <a:rPr lang="en-GB" sz="1100" dirty="0" smtClean="0"/>
              <a:t>The clear button was removed and options to not filter on any of the categories were added to the lists. This makes it more clear to users how to view all events.</a:t>
            </a:r>
          </a:p>
        </p:txBody>
      </p:sp>
      <p:cxnSp>
        <p:nvCxnSpPr>
          <p:cNvPr id="7" name="Straight Arrow Connector 6"/>
          <p:cNvCxnSpPr>
            <a:stCxn id="6" idx="1"/>
          </p:cNvCxnSpPr>
          <p:nvPr/>
        </p:nvCxnSpPr>
        <p:spPr>
          <a:xfrm flipH="1">
            <a:off x="1979712" y="4978480"/>
            <a:ext cx="1224136" cy="1067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flipV="1">
            <a:off x="6012160" y="4437112"/>
            <a:ext cx="864096" cy="54136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87824" y="2996952"/>
            <a:ext cx="2808312" cy="769441"/>
          </a:xfrm>
          <a:prstGeom prst="rect">
            <a:avLst/>
          </a:prstGeom>
          <a:noFill/>
          <a:ln w="41275" cap="rnd">
            <a:solidFill>
              <a:schemeClr val="tx1"/>
            </a:solidFill>
          </a:ln>
        </p:spPr>
        <p:txBody>
          <a:bodyPr wrap="square" rtlCol="0">
            <a:spAutoFit/>
          </a:bodyPr>
          <a:lstStyle/>
          <a:p>
            <a:r>
              <a:rPr lang="en-GB" sz="1100" dirty="0" smtClean="0"/>
              <a:t>The lists were replaced with drop down list picker controls. Lists with many options now open a full screen list when selected.</a:t>
            </a:r>
          </a:p>
        </p:txBody>
      </p:sp>
      <p:cxnSp>
        <p:nvCxnSpPr>
          <p:cNvPr id="14" name="Straight Arrow Connector 13"/>
          <p:cNvCxnSpPr>
            <a:stCxn id="13" idx="3"/>
          </p:cNvCxnSpPr>
          <p:nvPr/>
        </p:nvCxnSpPr>
        <p:spPr>
          <a:xfrm>
            <a:off x="5796136" y="3381673"/>
            <a:ext cx="1080120" cy="11933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827584" y="1556792"/>
            <a:ext cx="1584176" cy="936104"/>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0" normalizeH="0" baseline="0" noProof="0" dirty="0" smtClean="0">
                <a:ln>
                  <a:noFill/>
                </a:ln>
                <a:solidFill>
                  <a:schemeClr val="tx1"/>
                </a:solidFill>
                <a:effectLst/>
                <a:uLnTx/>
                <a:uFillTx/>
                <a:latin typeface="+mj-lt"/>
                <a:ea typeface="+mj-ea"/>
                <a:cs typeface="Trebuchet MS"/>
              </a:rPr>
              <a:t>Before</a:t>
            </a:r>
            <a:endParaRPr kumimoji="0" lang="en-GB" sz="2800" b="0" i="0" u="none" strike="noStrike" kern="1200" cap="none" spc="0" normalizeH="0" baseline="0" noProof="0" dirty="0">
              <a:ln>
                <a:noFill/>
              </a:ln>
              <a:solidFill>
                <a:schemeClr val="tx1"/>
              </a:solidFill>
              <a:effectLst/>
              <a:uLnTx/>
              <a:uFillTx/>
              <a:latin typeface="+mj-lt"/>
              <a:ea typeface="+mj-ea"/>
              <a:cs typeface="Trebuchet MS"/>
            </a:endParaRPr>
          </a:p>
        </p:txBody>
      </p:sp>
      <p:sp>
        <p:nvSpPr>
          <p:cNvPr id="18" name="Title 1"/>
          <p:cNvSpPr txBox="1">
            <a:spLocks/>
          </p:cNvSpPr>
          <p:nvPr/>
        </p:nvSpPr>
        <p:spPr>
          <a:xfrm>
            <a:off x="7092280" y="1484784"/>
            <a:ext cx="1584176" cy="936104"/>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0" normalizeH="0" baseline="0" noProof="0" dirty="0" smtClean="0">
                <a:ln>
                  <a:noFill/>
                </a:ln>
                <a:solidFill>
                  <a:schemeClr val="tx1"/>
                </a:solidFill>
                <a:effectLst/>
                <a:uLnTx/>
                <a:uFillTx/>
                <a:latin typeface="+mj-lt"/>
                <a:ea typeface="+mj-ea"/>
                <a:cs typeface="Trebuchet MS"/>
              </a:rPr>
              <a:t>After</a:t>
            </a:r>
            <a:endParaRPr kumimoji="0" lang="en-GB" sz="2800" b="0" i="0" u="none" strike="noStrike" kern="1200" cap="none" spc="0" normalizeH="0" baseline="0" noProof="0" dirty="0">
              <a:ln>
                <a:noFill/>
              </a:ln>
              <a:solidFill>
                <a:schemeClr val="tx1"/>
              </a:solidFill>
              <a:effectLst/>
              <a:uLnTx/>
              <a:uFillTx/>
              <a:latin typeface="+mj-lt"/>
              <a:ea typeface="+mj-ea"/>
              <a:cs typeface="Trebuchet MS"/>
            </a:endParaRPr>
          </a:p>
        </p:txBody>
      </p:sp>
      <p:cxnSp>
        <p:nvCxnSpPr>
          <p:cNvPr id="19" name="Straight Arrow Connector 18"/>
          <p:cNvCxnSpPr>
            <a:stCxn id="13" idx="3"/>
          </p:cNvCxnSpPr>
          <p:nvPr/>
        </p:nvCxnSpPr>
        <p:spPr>
          <a:xfrm>
            <a:off x="5796136" y="3381673"/>
            <a:ext cx="1152128" cy="5267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p:cNvCxnSpPr>
          <p:nvPr/>
        </p:nvCxnSpPr>
        <p:spPr>
          <a:xfrm>
            <a:off x="5796136" y="3381673"/>
            <a:ext cx="1152128" cy="100607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1"/>
          </p:cNvCxnSpPr>
          <p:nvPr/>
        </p:nvCxnSpPr>
        <p:spPr>
          <a:xfrm flipH="1">
            <a:off x="971600" y="3381673"/>
            <a:ext cx="2016224" cy="1893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p:cNvCxnSpPr>
          <p:nvPr/>
        </p:nvCxnSpPr>
        <p:spPr>
          <a:xfrm flipH="1">
            <a:off x="899592" y="3381673"/>
            <a:ext cx="2088232" cy="66868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1"/>
          </p:cNvCxnSpPr>
          <p:nvPr/>
        </p:nvCxnSpPr>
        <p:spPr>
          <a:xfrm flipH="1">
            <a:off x="1691680" y="3381673"/>
            <a:ext cx="1296144" cy="11480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Thank you for listening and your time</a:t>
            </a:r>
            <a:endParaRPr lang="en-GB" dirty="0"/>
          </a:p>
        </p:txBody>
      </p:sp>
      <p:sp>
        <p:nvSpPr>
          <p:cNvPr id="6" name="Subtitle 5"/>
          <p:cNvSpPr>
            <a:spLocks noGrp="1"/>
          </p:cNvSpPr>
          <p:nvPr>
            <p:ph type="subTitle" idx="1"/>
          </p:nvPr>
        </p:nvSpPr>
        <p:spPr/>
        <p:txBody>
          <a:bodyPr/>
          <a:lstStyle/>
          <a:p>
            <a:r>
              <a:rPr lang="en-GB" dirty="0" smtClean="0"/>
              <a:t>Are there any questions?</a:t>
            </a:r>
            <a:endParaRPr lang="en-GB" dirty="0"/>
          </a:p>
        </p:txBody>
      </p:sp>
    </p:spTree>
    <p:extLst>
      <p:ext uri="{BB962C8B-B14F-4D97-AF65-F5344CB8AC3E}">
        <p14:creationId xmlns:p14="http://schemas.microsoft.com/office/powerpoint/2010/main" val="3177252844"/>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1520" y="260648"/>
            <a:ext cx="7125113" cy="924475"/>
          </a:xfrm>
        </p:spPr>
        <p:txBody>
          <a:bodyPr/>
          <a:lstStyle/>
          <a:p>
            <a:r>
              <a:rPr lang="en-GB" dirty="0" smtClean="0"/>
              <a:t>Bibliography</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289039080"/>
              </p:ext>
            </p:extLst>
          </p:nvPr>
        </p:nvGraphicFramePr>
        <p:xfrm>
          <a:off x="251520" y="1052736"/>
          <a:ext cx="8712968" cy="5443466"/>
        </p:xfrm>
        <a:graphic>
          <a:graphicData uri="http://schemas.openxmlformats.org/drawingml/2006/table">
            <a:tbl>
              <a:tblPr firstRow="1" bandRow="1">
                <a:tableStyleId>{F5AB1C69-6EDB-4FF4-983F-18BD219EF322}</a:tableStyleId>
              </a:tblPr>
              <a:tblGrid>
                <a:gridCol w="8712968"/>
              </a:tblGrid>
              <a:tr h="405954">
                <a:tc>
                  <a:txBody>
                    <a:bodyPr/>
                    <a:lstStyle/>
                    <a:p>
                      <a:endParaRPr lang="en-GB" dirty="0"/>
                    </a:p>
                  </a:txBody>
                  <a:tcPr/>
                </a:tc>
              </a:tr>
              <a:tr h="962198">
                <a:tc>
                  <a:txBody>
                    <a:bodyPr/>
                    <a:lstStyle/>
                    <a:p>
                      <a:r>
                        <a:rPr lang="en-GB" dirty="0" smtClean="0"/>
                        <a:t>Microsoft (2012e) Chapter 2 - Designing Applications for Windows Phone 7</a:t>
                      </a:r>
                      <a:r>
                        <a:rPr lang="en-GB" baseline="0" dirty="0" smtClean="0"/>
                        <a:t> [Online]. Available From: </a:t>
                      </a:r>
                      <a:r>
                        <a:rPr lang="en-GB" dirty="0" smtClean="0">
                          <a:hlinkClick r:id="rId2"/>
                        </a:rPr>
                        <a:t>http://msdn.microsoft.com/en-us/library/gg490770.aspx </a:t>
                      </a:r>
                      <a:r>
                        <a:rPr lang="en-GB" dirty="0" smtClean="0"/>
                        <a:t>[Accessed:</a:t>
                      </a:r>
                      <a:r>
                        <a:rPr lang="en-GB" baseline="0" dirty="0" smtClean="0"/>
                        <a:t> 08/03/2012]</a:t>
                      </a:r>
                      <a:endParaRPr lang="en-GB" dirty="0"/>
                    </a:p>
                  </a:txBody>
                  <a:tcPr/>
                </a:tc>
              </a:tr>
              <a:tr h="962198">
                <a:tc>
                  <a:txBody>
                    <a:bodyPr/>
                    <a:lstStyle/>
                    <a:p>
                      <a:r>
                        <a:rPr lang="en-GB" dirty="0" smtClean="0"/>
                        <a:t>Theresa Neil (2012) Mobile Design Pattern Gallery: UI Patterns for Mobile Applications. </a:t>
                      </a:r>
                      <a:r>
                        <a:rPr lang="en-GB" dirty="0" err="1" smtClean="0"/>
                        <a:t>O’Reily</a:t>
                      </a:r>
                      <a:r>
                        <a:rPr lang="en-GB" dirty="0" smtClean="0"/>
                        <a:t> books,</a:t>
                      </a:r>
                      <a:r>
                        <a:rPr lang="en-GB" baseline="0" dirty="0" smtClean="0"/>
                        <a:t> Inc. Sebastopol</a:t>
                      </a:r>
                      <a:endParaRPr lang="en-GB" dirty="0"/>
                    </a:p>
                  </a:txBody>
                  <a:tcPr/>
                </a:tc>
              </a:tr>
              <a:tr h="962198">
                <a:tc>
                  <a:txBody>
                    <a:bodyPr/>
                    <a:lstStyle/>
                    <a:p>
                      <a:r>
                        <a:rPr lang="en-GB" dirty="0" smtClean="0"/>
                        <a:t>Cao Dan</a:t>
                      </a:r>
                      <a:r>
                        <a:rPr lang="en-GB" baseline="0" dirty="0" smtClean="0"/>
                        <a:t> (2011) Research on the function and formal beauty of product interface design. Product Innovation Management (ICPIM), 2011 6</a:t>
                      </a:r>
                      <a:r>
                        <a:rPr lang="en-GB" baseline="30000" dirty="0" smtClean="0"/>
                        <a:t>th</a:t>
                      </a:r>
                      <a:r>
                        <a:rPr lang="en-GB" baseline="0" dirty="0" smtClean="0"/>
                        <a:t> p. 525 - 529</a:t>
                      </a:r>
                      <a:endParaRPr lang="en-GB" dirty="0"/>
                    </a:p>
                  </a:txBody>
                  <a:tcPr/>
                </a:tc>
              </a:tr>
              <a:tr h="962198">
                <a:tc>
                  <a:txBody>
                    <a:bodyPr/>
                    <a:lstStyle/>
                    <a:p>
                      <a:r>
                        <a:rPr lang="en-GB" dirty="0" smtClean="0"/>
                        <a:t>Brian Fling (2009) Mobile</a:t>
                      </a:r>
                      <a:r>
                        <a:rPr lang="en-GB" baseline="0" dirty="0" smtClean="0"/>
                        <a:t> Design and Development. </a:t>
                      </a:r>
                      <a:r>
                        <a:rPr lang="en-GB" baseline="0" dirty="0" err="1" smtClean="0"/>
                        <a:t>O’Reily</a:t>
                      </a:r>
                      <a:r>
                        <a:rPr lang="en-GB" baseline="0" dirty="0" smtClean="0"/>
                        <a:t> books, Int. Sebastopol</a:t>
                      </a:r>
                      <a:endParaRPr lang="en-GB" dirty="0"/>
                    </a:p>
                  </a:txBody>
                  <a:tcPr/>
                </a:tc>
              </a:tr>
              <a:tr h="962198">
                <a:tc>
                  <a:txBody>
                    <a:bodyPr/>
                    <a:lstStyle/>
                    <a:p>
                      <a:r>
                        <a:rPr lang="en-GB" dirty="0" err="1" smtClean="0"/>
                        <a:t>Xiangqian</a:t>
                      </a:r>
                      <a:r>
                        <a:rPr lang="en-GB" dirty="0" smtClean="0"/>
                        <a:t> Fu</a:t>
                      </a:r>
                      <a:r>
                        <a:rPr lang="en-GB" baseline="0" dirty="0" smtClean="0"/>
                        <a:t> (2010) Mobile phone UI design principles in the design of human-machine interaction design. Computer-Aided Industrial Design &amp; Conceptual Design (CAIDCD), 2010 IEEE 11th International Conference. p. 697 - 701</a:t>
                      </a:r>
                      <a:endParaRPr lang="en-GB" dirty="0"/>
                    </a:p>
                  </a:txBody>
                  <a:tcPr/>
                </a:tc>
              </a:tr>
            </a:tbl>
          </a:graphicData>
        </a:graphic>
      </p:graphicFrame>
    </p:spTree>
    <p:extLst>
      <p:ext uri="{BB962C8B-B14F-4D97-AF65-F5344CB8AC3E}">
        <p14:creationId xmlns:p14="http://schemas.microsoft.com/office/powerpoint/2010/main" val="2751003853"/>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125113" cy="924475"/>
          </a:xfrm>
        </p:spPr>
        <p:txBody>
          <a:bodyPr/>
          <a:lstStyle/>
          <a:p>
            <a:r>
              <a:rPr lang="en-GB" dirty="0" smtClean="0"/>
              <a:t>Bibliography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6316177"/>
              </p:ext>
            </p:extLst>
          </p:nvPr>
        </p:nvGraphicFramePr>
        <p:xfrm>
          <a:off x="251520" y="1052736"/>
          <a:ext cx="8712968" cy="5423480"/>
        </p:xfrm>
        <a:graphic>
          <a:graphicData uri="http://schemas.openxmlformats.org/drawingml/2006/table">
            <a:tbl>
              <a:tblPr firstRow="1" bandRow="1">
                <a:tableStyleId>{F5AB1C69-6EDB-4FF4-983F-18BD219EF322}</a:tableStyleId>
              </a:tblPr>
              <a:tblGrid>
                <a:gridCol w="8712968"/>
              </a:tblGrid>
              <a:tr h="405954">
                <a:tc>
                  <a:txBody>
                    <a:bodyPr/>
                    <a:lstStyle/>
                    <a:p>
                      <a:endParaRPr lang="en-GB" dirty="0"/>
                    </a:p>
                  </a:txBody>
                  <a:tcPr/>
                </a:tc>
              </a:tr>
              <a:tr h="962198">
                <a:tc>
                  <a:txBody>
                    <a:bodyPr/>
                    <a:lstStyle/>
                    <a:p>
                      <a:r>
                        <a:rPr lang="en-GB" dirty="0" smtClean="0"/>
                        <a:t>Microsoft (2012a) First Look at Windows Phone</a:t>
                      </a:r>
                      <a:r>
                        <a:rPr lang="en-GB" baseline="0" dirty="0" smtClean="0"/>
                        <a:t> [Online]. Available From: </a:t>
                      </a:r>
                      <a:r>
                        <a:rPr lang="en-GB" dirty="0" smtClean="0">
                          <a:hlinkClick r:id="rId2"/>
                        </a:rPr>
                        <a:t>http://msdn.microsoft.com/en-us/library/hh202905(v=vs.92).aspx</a:t>
                      </a:r>
                      <a:r>
                        <a:rPr lang="en-GB" dirty="0" smtClean="0"/>
                        <a:t> [Accessed:</a:t>
                      </a:r>
                      <a:r>
                        <a:rPr lang="en-GB" baseline="0" dirty="0" smtClean="0"/>
                        <a:t> </a:t>
                      </a:r>
                      <a:r>
                        <a:rPr lang="en-GB" baseline="0" smtClean="0"/>
                        <a:t>08/03/2012</a:t>
                      </a:r>
                      <a:r>
                        <a:rPr lang="en-GB" baseline="0" smtClean="0"/>
                        <a:t>]</a:t>
                      </a:r>
                      <a:endParaRPr lang="en-GB" baseline="0" dirty="0"/>
                    </a:p>
                    <a:p>
                      <a:endParaRPr lang="en-GB" baseline="0" smtClean="0"/>
                    </a:p>
                  </a:txBody>
                  <a:tcPr/>
                </a:tc>
              </a:tr>
              <a:tr h="13681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Chen </a:t>
                      </a:r>
                      <a:r>
                        <a:rPr lang="en-GB" dirty="0" err="1" smtClean="0"/>
                        <a:t>Yumiao</a:t>
                      </a:r>
                      <a:r>
                        <a:rPr lang="en-GB" dirty="0" smtClean="0"/>
                        <a:t>;  </a:t>
                      </a:r>
                      <a:r>
                        <a:rPr lang="en-GB" dirty="0" err="1" smtClean="0"/>
                        <a:t>Xu</a:t>
                      </a:r>
                      <a:r>
                        <a:rPr lang="en-GB" dirty="0" smtClean="0"/>
                        <a:t> Jiang;  Yang </a:t>
                      </a:r>
                      <a:r>
                        <a:rPr lang="en-GB" dirty="0" err="1" smtClean="0"/>
                        <a:t>Zhongliang</a:t>
                      </a:r>
                      <a:r>
                        <a:rPr lang="en-GB" dirty="0" smtClean="0"/>
                        <a:t>; (2010)</a:t>
                      </a:r>
                      <a:r>
                        <a:rPr lang="en-GB" baseline="0" dirty="0" smtClean="0"/>
                        <a:t> Culture-adapted user interface design method for mobile phone: Correlation between user knowledge and icon. Computer-Aided Industrial Design &amp; Conceptual Design. p. 177 - 180</a:t>
                      </a:r>
                      <a:endParaRPr lang="en-GB" dirty="0" smtClean="0"/>
                    </a:p>
                  </a:txBody>
                  <a:tcPr/>
                </a:tc>
              </a:tr>
              <a:tr h="997614">
                <a:tc>
                  <a:txBody>
                    <a:bodyPr/>
                    <a:lstStyle/>
                    <a:p>
                      <a:r>
                        <a:rPr lang="en-GB" dirty="0" smtClean="0"/>
                        <a:t>Deborah L. Stone;</a:t>
                      </a:r>
                      <a:r>
                        <a:rPr lang="en-GB" baseline="0" dirty="0" smtClean="0"/>
                        <a:t> </a:t>
                      </a:r>
                      <a:r>
                        <a:rPr lang="en-GB" dirty="0" smtClean="0"/>
                        <a:t>Debbie Stone</a:t>
                      </a:r>
                      <a:r>
                        <a:rPr lang="en-GB" baseline="0" dirty="0" smtClean="0"/>
                        <a:t> (2005) </a:t>
                      </a:r>
                      <a:r>
                        <a:rPr lang="en-GB" dirty="0" smtClean="0"/>
                        <a:t>User interface design and evaluation. p.</a:t>
                      </a:r>
                      <a:r>
                        <a:rPr lang="en-GB" baseline="0" dirty="0" smtClean="0"/>
                        <a:t>170</a:t>
                      </a:r>
                      <a:endParaRPr lang="en-GB" dirty="0"/>
                    </a:p>
                  </a:txBody>
                  <a:tcPr/>
                </a:tc>
              </a:tr>
              <a:tr h="1368152">
                <a:tc>
                  <a:txBody>
                    <a:bodyPr/>
                    <a:lstStyle/>
                    <a:p>
                      <a:r>
                        <a:rPr lang="en-GB" dirty="0" smtClean="0"/>
                        <a:t>Microsoft (2012d) </a:t>
                      </a:r>
                      <a:r>
                        <a:rPr lang="en-GB" dirty="0" err="1" smtClean="0"/>
                        <a:t>ListBox</a:t>
                      </a:r>
                      <a:r>
                        <a:rPr lang="en-GB" dirty="0" smtClean="0"/>
                        <a:t> Control Design Guidelines for Windows Phone </a:t>
                      </a:r>
                      <a:r>
                        <a:rPr lang="en-GB" baseline="0" dirty="0" smtClean="0"/>
                        <a:t>[Online]. Available From: </a:t>
                      </a:r>
                      <a:endParaRPr lang="en-GB" dirty="0" smtClean="0">
                        <a:hlinkClick r:id="rId3"/>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hlinkClick r:id="rId3"/>
                        </a:rPr>
                        <a:t>http://msdn.microsoft.com/en-us/library/hh202882(v=vs.92).aspx</a:t>
                      </a:r>
                      <a:r>
                        <a:rPr lang="en-GB" dirty="0" smtClean="0"/>
                        <a:t> [Accessed:</a:t>
                      </a:r>
                      <a:r>
                        <a:rPr lang="en-GB" baseline="0" dirty="0" smtClean="0"/>
                        <a:t> 08/03/2012]</a:t>
                      </a:r>
                      <a:endParaRPr lang="en-GB" dirty="0" smtClean="0"/>
                    </a:p>
                    <a:p>
                      <a:endParaRPr lang="en-GB" dirty="0"/>
                    </a:p>
                  </a:txBody>
                  <a:tcPr/>
                </a:tc>
              </a:tr>
            </a:tbl>
          </a:graphicData>
        </a:graphic>
      </p:graphicFrame>
    </p:spTree>
    <p:extLst>
      <p:ext uri="{BB962C8B-B14F-4D97-AF65-F5344CB8AC3E}">
        <p14:creationId xmlns:p14="http://schemas.microsoft.com/office/powerpoint/2010/main" val="1748495340"/>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1520" y="260648"/>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mtClean="0"/>
              <a:t>Bibliography</a:t>
            </a:r>
            <a:endParaRPr lang="en-GB" dirty="0"/>
          </a:p>
        </p:txBody>
      </p:sp>
      <p:graphicFrame>
        <p:nvGraphicFramePr>
          <p:cNvPr id="7" name="Content Placeholder 3"/>
          <p:cNvGraphicFramePr>
            <a:graphicFrameLocks/>
          </p:cNvGraphicFramePr>
          <p:nvPr>
            <p:extLst>
              <p:ext uri="{D42A27DB-BD31-4B8C-83A1-F6EECF244321}">
                <p14:modId xmlns:p14="http://schemas.microsoft.com/office/powerpoint/2010/main" val="3869994155"/>
              </p:ext>
            </p:extLst>
          </p:nvPr>
        </p:nvGraphicFramePr>
        <p:xfrm>
          <a:off x="251520" y="1052736"/>
          <a:ext cx="8712968" cy="3033658"/>
        </p:xfrm>
        <a:graphic>
          <a:graphicData uri="http://schemas.openxmlformats.org/drawingml/2006/table">
            <a:tbl>
              <a:tblPr firstRow="1" bandRow="1">
                <a:tableStyleId>{F5AB1C69-6EDB-4FF4-983F-18BD219EF322}</a:tableStyleId>
              </a:tblPr>
              <a:tblGrid>
                <a:gridCol w="8712968"/>
              </a:tblGrid>
              <a:tr h="405954">
                <a:tc>
                  <a:txBody>
                    <a:bodyPr/>
                    <a:lstStyle/>
                    <a:p>
                      <a:endParaRPr lang="en-GB" dirty="0"/>
                    </a:p>
                  </a:txBody>
                  <a:tcPr/>
                </a:tc>
              </a:tr>
              <a:tr h="1259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Microsoft (2012b) Hardware Specifications for Windows Phone </a:t>
                      </a:r>
                      <a:r>
                        <a:rPr lang="en-GB" baseline="0" dirty="0" smtClean="0"/>
                        <a:t>[Online]. Available From: </a:t>
                      </a:r>
                      <a:r>
                        <a:rPr lang="en-GB" dirty="0" smtClean="0">
                          <a:hlinkClick r:id="rId2"/>
                        </a:rPr>
                        <a:t>http://msdn.microsoft.com/en-us/library/ff637514(v=VS.92).aspx </a:t>
                      </a:r>
                      <a:r>
                        <a:rPr lang="en-GB" dirty="0" smtClean="0"/>
                        <a:t>[Accessed:</a:t>
                      </a:r>
                      <a:r>
                        <a:rPr lang="en-GB" baseline="0" dirty="0" smtClean="0"/>
                        <a:t> 08/03/2012]</a:t>
                      </a:r>
                      <a:endParaRPr lang="en-GB" dirty="0" smtClean="0"/>
                    </a:p>
                  </a:txBody>
                  <a:tcPr/>
                </a:tc>
              </a:tr>
              <a:tr h="1368152">
                <a:tc>
                  <a:txBody>
                    <a:bodyPr/>
                    <a:lstStyle/>
                    <a:p>
                      <a:r>
                        <a:rPr lang="en-GB" dirty="0" smtClean="0"/>
                        <a:t>Microsoft (2012c) Performance Considerations in Applications for Windows Phone </a:t>
                      </a:r>
                      <a:r>
                        <a:rPr lang="en-GB" baseline="0" dirty="0" smtClean="0"/>
                        <a:t>[Online]. Available From: </a:t>
                      </a:r>
                      <a:r>
                        <a:rPr lang="en-GB" dirty="0" smtClean="0">
                          <a:hlinkClick r:id="rId3"/>
                        </a:rPr>
                        <a:t>http://msdn.microsoft.com/en-us/library/ff967560(v=vs.92).aspx#BKMK_Images</a:t>
                      </a:r>
                      <a:r>
                        <a:rPr lang="en-GB" dirty="0" smtClean="0"/>
                        <a:t> [Accessed:</a:t>
                      </a:r>
                      <a:r>
                        <a:rPr lang="en-GB" baseline="0" dirty="0" smtClean="0"/>
                        <a:t> 08/03/2012]</a:t>
                      </a:r>
                      <a:endParaRPr lang="en-GB" dirty="0"/>
                    </a:p>
                  </a:txBody>
                  <a:tcPr/>
                </a:tc>
              </a:tr>
            </a:tbl>
          </a:graphicData>
        </a:graphic>
      </p:graphicFrame>
    </p:spTree>
    <p:extLst>
      <p:ext uri="{BB962C8B-B14F-4D97-AF65-F5344CB8AC3E}">
        <p14:creationId xmlns:p14="http://schemas.microsoft.com/office/powerpoint/2010/main" val="1660982398"/>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Overview </a:t>
            </a:r>
            <a:endParaRPr lang="en-GB" dirty="0"/>
          </a:p>
        </p:txBody>
      </p:sp>
      <p:sp>
        <p:nvSpPr>
          <p:cNvPr id="3" name="Content Placeholder 2"/>
          <p:cNvSpPr>
            <a:spLocks noGrp="1"/>
          </p:cNvSpPr>
          <p:nvPr>
            <p:ph idx="1"/>
          </p:nvPr>
        </p:nvSpPr>
        <p:spPr>
          <a:xfrm>
            <a:off x="1009442" y="1807361"/>
            <a:ext cx="7378981" cy="4051437"/>
          </a:xfrm>
        </p:spPr>
        <p:txBody>
          <a:bodyPr>
            <a:normAutofit fontScale="92500" lnSpcReduction="10000"/>
          </a:bodyPr>
          <a:lstStyle/>
          <a:p>
            <a:r>
              <a:rPr lang="en-GB" dirty="0" smtClean="0"/>
              <a:t>Target audience:			Fans of the London 2012 Olympics</a:t>
            </a:r>
          </a:p>
          <a:p>
            <a:endParaRPr lang="en-GB" dirty="0" smtClean="0"/>
          </a:p>
          <a:p>
            <a:r>
              <a:rPr lang="en-GB" dirty="0" smtClean="0"/>
              <a:t>Functionality objectives of application:	</a:t>
            </a:r>
          </a:p>
          <a:p>
            <a:pPr lvl="1"/>
            <a:r>
              <a:rPr lang="en-GB" dirty="0" smtClean="0"/>
              <a:t>To allow fans to find out more about Team GB and its members.</a:t>
            </a:r>
          </a:p>
          <a:p>
            <a:pPr lvl="1"/>
            <a:r>
              <a:rPr lang="en-GB" dirty="0" smtClean="0"/>
              <a:t>To provide a facility for finding event information. </a:t>
            </a:r>
          </a:p>
          <a:p>
            <a:pPr lvl="1"/>
            <a:r>
              <a:rPr lang="en-GB" dirty="0" smtClean="0"/>
              <a:t>To allow the user to view the remaining time until the start of the Olympic games 2012.</a:t>
            </a:r>
          </a:p>
          <a:p>
            <a:pPr lvl="1"/>
            <a:r>
              <a:rPr lang="en-GB" dirty="0" smtClean="0"/>
              <a:t>To use media to enhance the users experience.  </a:t>
            </a:r>
          </a:p>
          <a:p>
            <a:pPr lvl="1"/>
            <a:r>
              <a:rPr lang="en-GB" dirty="0" smtClean="0"/>
              <a:t>To ensure that the application provides a user friendly experience consistent with other Windows 7 phone applications </a:t>
            </a:r>
          </a:p>
          <a:p>
            <a:pPr lvl="1"/>
            <a:endParaRPr lang="en-GB" dirty="0" smtClean="0"/>
          </a:p>
          <a:p>
            <a:r>
              <a:rPr lang="en-GB" dirty="0" smtClean="0"/>
              <a:t>Application built using Microsoft Silverlight</a:t>
            </a:r>
            <a:endParaRPr lang="en-GB" dirty="0"/>
          </a:p>
        </p:txBody>
      </p:sp>
    </p:spTree>
    <p:extLst>
      <p:ext uri="{BB962C8B-B14F-4D97-AF65-F5344CB8AC3E}">
        <p14:creationId xmlns:p14="http://schemas.microsoft.com/office/powerpoint/2010/main" val="3191585532"/>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a:t>
            </a:r>
            <a:r>
              <a:rPr lang="en-GB" dirty="0" smtClean="0"/>
              <a:t>for Application</a:t>
            </a:r>
            <a:endParaRPr lang="en-GB" dirty="0"/>
          </a:p>
        </p:txBody>
      </p:sp>
      <p:sp>
        <p:nvSpPr>
          <p:cNvPr id="3" name="Content Placeholder 2"/>
          <p:cNvSpPr>
            <a:spLocks noGrp="1"/>
          </p:cNvSpPr>
          <p:nvPr>
            <p:ph idx="1"/>
          </p:nvPr>
        </p:nvSpPr>
        <p:spPr/>
        <p:txBody>
          <a:bodyPr>
            <a:normAutofit/>
          </a:bodyPr>
          <a:lstStyle/>
          <a:p>
            <a:r>
              <a:rPr lang="en-GB" dirty="0" smtClean="0"/>
              <a:t>Learnability – Use of a navigation pattern such as the List Menu (Theresa Neil, 2012)</a:t>
            </a:r>
          </a:p>
          <a:p>
            <a:r>
              <a:rPr lang="en-GB" dirty="0" smtClean="0"/>
              <a:t>Efficiency – Test application for speed and </a:t>
            </a:r>
            <a:r>
              <a:rPr lang="en-GB" dirty="0" smtClean="0"/>
              <a:t>efficiency </a:t>
            </a:r>
            <a:r>
              <a:rPr lang="en-GB" dirty="0" smtClean="0"/>
              <a:t>to </a:t>
            </a:r>
            <a:r>
              <a:rPr lang="en-GB" dirty="0" smtClean="0"/>
              <a:t>reassurance </a:t>
            </a:r>
            <a:r>
              <a:rPr lang="en-GB" dirty="0" smtClean="0"/>
              <a:t>to the user </a:t>
            </a:r>
            <a:r>
              <a:rPr lang="en-GB" dirty="0"/>
              <a:t>(Theresa Neil, 2012</a:t>
            </a:r>
            <a:r>
              <a:rPr lang="en-GB" dirty="0" smtClean="0"/>
              <a:t>)</a:t>
            </a:r>
          </a:p>
          <a:p>
            <a:r>
              <a:rPr lang="en-GB" dirty="0" smtClean="0"/>
              <a:t>Memorability – The Beauty of an application makes the </a:t>
            </a:r>
            <a:r>
              <a:rPr lang="en-GB" dirty="0" smtClean="0"/>
              <a:t>memorable </a:t>
            </a:r>
            <a:r>
              <a:rPr lang="en-GB" dirty="0" smtClean="0"/>
              <a:t>application (Cao Dan, 2011) </a:t>
            </a:r>
          </a:p>
          <a:p>
            <a:r>
              <a:rPr lang="en-GB" dirty="0" smtClean="0"/>
              <a:t>Simplicity – “To keep the UI simple, the UI designer should employ actions, icons, words, and UI controls that are natural to the users.” (</a:t>
            </a:r>
            <a:r>
              <a:rPr lang="en-GB" dirty="0"/>
              <a:t>Deborah L. </a:t>
            </a:r>
            <a:r>
              <a:rPr lang="en-GB" dirty="0" smtClean="0"/>
              <a:t>Stone, 2005)</a:t>
            </a:r>
            <a:endParaRPr lang="en-GB" dirty="0"/>
          </a:p>
          <a:p>
            <a:r>
              <a:rPr lang="en-GB" dirty="0" smtClean="0"/>
              <a:t>Mapping – Mapping the application to the Operating System looking and </a:t>
            </a:r>
            <a:r>
              <a:rPr lang="en-GB" dirty="0"/>
              <a:t>feel </a:t>
            </a:r>
            <a:r>
              <a:rPr lang="en-GB" dirty="0" smtClean="0"/>
              <a:t>(Brian Fling, 2009</a:t>
            </a:r>
            <a:r>
              <a:rPr lang="en-GB" dirty="0"/>
              <a:t>) </a:t>
            </a:r>
          </a:p>
        </p:txBody>
      </p:sp>
    </p:spTree>
    <p:extLst>
      <p:ext uri="{BB962C8B-B14F-4D97-AF65-F5344CB8AC3E}">
        <p14:creationId xmlns:p14="http://schemas.microsoft.com/office/powerpoint/2010/main" val="3441208098"/>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a:t>
            </a:r>
            <a:r>
              <a:rPr lang="en-GB" dirty="0"/>
              <a:t>for Application</a:t>
            </a:r>
          </a:p>
        </p:txBody>
      </p:sp>
      <p:sp>
        <p:nvSpPr>
          <p:cNvPr id="3" name="Content Placeholder 2"/>
          <p:cNvSpPr>
            <a:spLocks noGrp="1"/>
          </p:cNvSpPr>
          <p:nvPr>
            <p:ph idx="1"/>
          </p:nvPr>
        </p:nvSpPr>
        <p:spPr/>
        <p:txBody>
          <a:bodyPr/>
          <a:lstStyle/>
          <a:p>
            <a:r>
              <a:rPr lang="en-GB" dirty="0"/>
              <a:t>Visibility - Understand </a:t>
            </a:r>
            <a:r>
              <a:rPr lang="en-GB" dirty="0" smtClean="0"/>
              <a:t>the culture </a:t>
            </a:r>
            <a:r>
              <a:rPr lang="en-GB" dirty="0"/>
              <a:t>that the application is being designed for (Chen </a:t>
            </a:r>
            <a:r>
              <a:rPr lang="en-GB" dirty="0" err="1"/>
              <a:t>Yumiao</a:t>
            </a:r>
            <a:r>
              <a:rPr lang="en-GB" dirty="0"/>
              <a:t> 2010)</a:t>
            </a:r>
          </a:p>
          <a:p>
            <a:r>
              <a:rPr lang="en-GB" dirty="0"/>
              <a:t>Feedback – </a:t>
            </a:r>
            <a:r>
              <a:rPr lang="en-GB" dirty="0" smtClean="0"/>
              <a:t>Timely feedback to allow the user to know what the application is doing </a:t>
            </a:r>
            <a:r>
              <a:rPr lang="en-GB" dirty="0"/>
              <a:t>(Theresa Neil, 2012</a:t>
            </a:r>
            <a:r>
              <a:rPr lang="en-GB" dirty="0" smtClean="0"/>
              <a:t>)</a:t>
            </a:r>
            <a:endParaRPr lang="en-GB" dirty="0"/>
          </a:p>
          <a:p>
            <a:r>
              <a:rPr lang="en-GB" dirty="0"/>
              <a:t>Consistency – Interactive behaviour and appearance of elements derived from same classes (</a:t>
            </a:r>
            <a:r>
              <a:rPr lang="en-GB" dirty="0" err="1"/>
              <a:t>Xiangqian</a:t>
            </a:r>
            <a:r>
              <a:rPr lang="en-GB" dirty="0"/>
              <a:t> Fu 2010) </a:t>
            </a:r>
          </a:p>
          <a:p>
            <a:r>
              <a:rPr lang="en-GB" dirty="0"/>
              <a:t>Satisfaction </a:t>
            </a:r>
            <a:r>
              <a:rPr lang="en-GB" dirty="0" smtClean="0"/>
              <a:t>– Making the user feel gratified after using the application </a:t>
            </a:r>
            <a:endParaRPr lang="en-GB" dirty="0"/>
          </a:p>
        </p:txBody>
      </p:sp>
    </p:spTree>
    <p:extLst>
      <p:ext uri="{BB962C8B-B14F-4D97-AF65-F5344CB8AC3E}">
        <p14:creationId xmlns:p14="http://schemas.microsoft.com/office/powerpoint/2010/main" val="437533425"/>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limitations of </a:t>
            </a:r>
            <a:r>
              <a:rPr lang="en-GB" dirty="0" smtClean="0"/>
              <a:t>Development</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Phone Operating System </a:t>
            </a:r>
            <a:r>
              <a:rPr lang="en-GB" dirty="0" smtClean="0"/>
              <a:t>(Microsoft 2012d</a:t>
            </a:r>
            <a:r>
              <a:rPr lang="en-GB" dirty="0"/>
              <a:t>) </a:t>
            </a:r>
            <a:endParaRPr lang="en-GB" b="1" dirty="0" smtClean="0"/>
          </a:p>
          <a:p>
            <a:r>
              <a:rPr lang="en-GB" b="1" dirty="0" smtClean="0"/>
              <a:t>No Internet Connection	</a:t>
            </a:r>
          </a:p>
          <a:p>
            <a:r>
              <a:rPr lang="en-GB" dirty="0" smtClean="0"/>
              <a:t>800x480 </a:t>
            </a:r>
            <a:r>
              <a:rPr lang="en-GB" dirty="0"/>
              <a:t>screen resolution </a:t>
            </a:r>
            <a:r>
              <a:rPr lang="en-GB" dirty="0" smtClean="0"/>
              <a:t>(Microsoft 2012b</a:t>
            </a:r>
            <a:r>
              <a:rPr lang="en-GB" dirty="0"/>
              <a:t>) </a:t>
            </a:r>
          </a:p>
          <a:p>
            <a:r>
              <a:rPr lang="en-GB" dirty="0" smtClean="0"/>
              <a:t>256MB </a:t>
            </a:r>
            <a:r>
              <a:rPr lang="en-GB" dirty="0"/>
              <a:t>RAM (Microsoft 2012b) </a:t>
            </a:r>
          </a:p>
          <a:p>
            <a:r>
              <a:rPr lang="en-GB" dirty="0" smtClean="0"/>
              <a:t>Common </a:t>
            </a:r>
            <a:r>
              <a:rPr lang="en-GB" dirty="0"/>
              <a:t>set of hardware buttons, including back button.</a:t>
            </a:r>
          </a:p>
          <a:p>
            <a:r>
              <a:rPr lang="en-GB" dirty="0" smtClean="0"/>
              <a:t>Multi-touch </a:t>
            </a:r>
            <a:r>
              <a:rPr lang="en-GB" dirty="0"/>
              <a:t>screen input</a:t>
            </a:r>
          </a:p>
          <a:p>
            <a:r>
              <a:rPr lang="en-GB" dirty="0" smtClean="0"/>
              <a:t>Limited </a:t>
            </a:r>
            <a:r>
              <a:rPr lang="en-GB" dirty="0"/>
              <a:t>battery </a:t>
            </a:r>
            <a:r>
              <a:rPr lang="en-GB" dirty="0" smtClean="0"/>
              <a:t>life</a:t>
            </a:r>
          </a:p>
          <a:p>
            <a:r>
              <a:rPr lang="en-GB" dirty="0" smtClean="0"/>
              <a:t>Silverlight </a:t>
            </a:r>
          </a:p>
          <a:p>
            <a:r>
              <a:rPr lang="en-GB" dirty="0" smtClean="0"/>
              <a:t>C#</a:t>
            </a:r>
          </a:p>
          <a:p>
            <a:r>
              <a:rPr lang="en-GB" dirty="0" smtClean="0"/>
              <a:t>Status Bar, Application Space, Application </a:t>
            </a:r>
            <a:r>
              <a:rPr lang="en-GB" dirty="0"/>
              <a:t>Bar. Microsoft (2012a) </a:t>
            </a:r>
            <a:endParaRPr lang="en-GB" dirty="0" smtClean="0"/>
          </a:p>
          <a:p>
            <a:r>
              <a:rPr lang="en-GB" dirty="0" smtClean="0"/>
              <a:t>Hardware button(s)</a:t>
            </a:r>
            <a:endParaRPr lang="en-GB" dirty="0"/>
          </a:p>
        </p:txBody>
      </p:sp>
    </p:spTree>
    <p:extLst>
      <p:ext uri="{BB962C8B-B14F-4D97-AF65-F5344CB8AC3E}">
        <p14:creationId xmlns:p14="http://schemas.microsoft.com/office/powerpoint/2010/main" val="3337728014"/>
      </p:ext>
    </p:extLst>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8680"/>
            <a:ext cx="7125113" cy="924475"/>
          </a:xfrm>
        </p:spPr>
        <p:txBody>
          <a:bodyPr/>
          <a:lstStyle/>
          <a:p>
            <a:r>
              <a:rPr lang="en-GB" dirty="0" smtClean="0"/>
              <a:t>Use of media</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866042114"/>
              </p:ext>
            </p:extLst>
          </p:nvPr>
        </p:nvGraphicFramePr>
        <p:xfrm>
          <a:off x="251520" y="1412776"/>
          <a:ext cx="8712969" cy="4968552"/>
        </p:xfrm>
        <a:graphic>
          <a:graphicData uri="http://schemas.openxmlformats.org/drawingml/2006/table">
            <a:tbl>
              <a:tblPr firstRow="1" bandRow="1">
                <a:tableStyleId>{F5AB1C69-6EDB-4FF4-983F-18BD219EF322}</a:tableStyleId>
              </a:tblPr>
              <a:tblGrid>
                <a:gridCol w="2376264"/>
                <a:gridCol w="3816424"/>
                <a:gridCol w="2520281"/>
              </a:tblGrid>
              <a:tr h="432048">
                <a:tc>
                  <a:txBody>
                    <a:bodyPr/>
                    <a:lstStyle/>
                    <a:p>
                      <a:r>
                        <a:rPr lang="en-GB" dirty="0" smtClean="0"/>
                        <a:t>Media Item</a:t>
                      </a:r>
                      <a:endParaRPr lang="en-GB" dirty="0"/>
                    </a:p>
                  </a:txBody>
                  <a:tcPr/>
                </a:tc>
                <a:tc>
                  <a:txBody>
                    <a:bodyPr/>
                    <a:lstStyle/>
                    <a:p>
                      <a:r>
                        <a:rPr lang="en-GB" dirty="0" smtClean="0"/>
                        <a:t>Use </a:t>
                      </a:r>
                      <a:endParaRPr lang="en-GB" dirty="0"/>
                    </a:p>
                  </a:txBody>
                  <a:tcPr/>
                </a:tc>
                <a:tc>
                  <a:txBody>
                    <a:bodyPr/>
                    <a:lstStyle/>
                    <a:p>
                      <a:r>
                        <a:rPr lang="en-GB" dirty="0" smtClean="0"/>
                        <a:t>Format</a:t>
                      </a:r>
                      <a:endParaRPr lang="en-GB" dirty="0"/>
                    </a:p>
                  </a:txBody>
                  <a:tcPr/>
                </a:tc>
              </a:tr>
              <a:tr h="1493172">
                <a:tc>
                  <a:txBody>
                    <a:bodyPr/>
                    <a:lstStyle/>
                    <a:p>
                      <a:r>
                        <a:rPr lang="en-GB" dirty="0" smtClean="0"/>
                        <a:t>Home screen logo</a:t>
                      </a:r>
                      <a:endParaRPr lang="en-GB" dirty="0"/>
                    </a:p>
                  </a:txBody>
                  <a:tcPr/>
                </a:tc>
                <a:tc>
                  <a:txBody>
                    <a:bodyPr/>
                    <a:lstStyle/>
                    <a:p>
                      <a:r>
                        <a:rPr lang="en-GB" dirty="0" smtClean="0"/>
                        <a:t>Reinforce</a:t>
                      </a:r>
                      <a:r>
                        <a:rPr lang="en-GB" baseline="0" dirty="0" smtClean="0"/>
                        <a:t> brand, visual reference for users to identify the home screen</a:t>
                      </a:r>
                      <a:endParaRPr lang="en-GB" dirty="0"/>
                    </a:p>
                  </a:txBody>
                  <a:tcPr/>
                </a:tc>
                <a:tc>
                  <a:txBody>
                    <a:bodyPr/>
                    <a:lstStyle/>
                    <a:p>
                      <a:r>
                        <a:rPr lang="en-GB" dirty="0" smtClean="0"/>
                        <a:t>.jpg</a:t>
                      </a:r>
                      <a:r>
                        <a:rPr lang="en-GB" baseline="0" dirty="0" smtClean="0"/>
                        <a:t> – for small file size </a:t>
                      </a:r>
                      <a:r>
                        <a:rPr lang="en-GB" sz="1800" dirty="0" smtClean="0"/>
                        <a:t>(Microsoft 2012c). </a:t>
                      </a:r>
                      <a:endParaRPr lang="en-GB" dirty="0"/>
                    </a:p>
                  </a:txBody>
                  <a:tcPr/>
                </a:tc>
              </a:tr>
              <a:tr h="1260296">
                <a:tc>
                  <a:txBody>
                    <a:bodyPr/>
                    <a:lstStyle/>
                    <a:p>
                      <a:r>
                        <a:rPr lang="en-GB" dirty="0" smtClean="0"/>
                        <a:t>Biography</a:t>
                      </a:r>
                      <a:r>
                        <a:rPr lang="en-GB" baseline="0" dirty="0" smtClean="0"/>
                        <a:t> images</a:t>
                      </a:r>
                      <a:endParaRPr lang="en-GB" dirty="0"/>
                    </a:p>
                  </a:txBody>
                  <a:tcPr/>
                </a:tc>
                <a:tc>
                  <a:txBody>
                    <a:bodyPr/>
                    <a:lstStyle/>
                    <a:p>
                      <a:r>
                        <a:rPr lang="en-GB" dirty="0" smtClean="0"/>
                        <a:t>Adds</a:t>
                      </a:r>
                      <a:r>
                        <a:rPr lang="en-GB" baseline="0" dirty="0" smtClean="0"/>
                        <a:t> interest to page, shows users who they are reading about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.jpg</a:t>
                      </a:r>
                      <a:r>
                        <a:rPr lang="en-GB" baseline="0" dirty="0" smtClean="0"/>
                        <a:t> – for small file size </a:t>
                      </a:r>
                      <a:r>
                        <a:rPr lang="en-GB" sz="1800" dirty="0" smtClean="0"/>
                        <a:t>(Microsoft 2012c). </a:t>
                      </a:r>
                      <a:endParaRPr lang="en-GB" dirty="0"/>
                    </a:p>
                  </a:txBody>
                  <a:tcPr/>
                </a:tc>
              </a:tr>
              <a:tr h="1783036">
                <a:tc>
                  <a:txBody>
                    <a:bodyPr/>
                    <a:lstStyle/>
                    <a:p>
                      <a:r>
                        <a:rPr lang="en-GB" dirty="0" smtClean="0"/>
                        <a:t>Countdown screen video</a:t>
                      </a:r>
                      <a:endParaRPr lang="en-GB" dirty="0"/>
                    </a:p>
                  </a:txBody>
                  <a:tcPr/>
                </a:tc>
                <a:tc>
                  <a:txBody>
                    <a:bodyPr/>
                    <a:lstStyle/>
                    <a:p>
                      <a:r>
                        <a:rPr lang="en-GB" sz="1800" dirty="0" smtClean="0"/>
                        <a:t>serves to build suspense towards the lead up to the start of the Olympic games.</a:t>
                      </a:r>
                      <a:endParaRPr lang="en-GB" dirty="0"/>
                    </a:p>
                  </a:txBody>
                  <a:tcPr/>
                </a:tc>
                <a:tc>
                  <a:txBody>
                    <a:bodyPr/>
                    <a:lstStyle/>
                    <a:p>
                      <a:r>
                        <a:rPr lang="en-GB" dirty="0" smtClean="0"/>
                        <a:t>.</a:t>
                      </a:r>
                      <a:r>
                        <a:rPr lang="en-GB" dirty="0" err="1" smtClean="0"/>
                        <a:t>wmv</a:t>
                      </a:r>
                      <a:r>
                        <a:rPr lang="en-GB" dirty="0" smtClean="0"/>
                        <a:t> – for small file size </a:t>
                      </a:r>
                      <a:endParaRPr lang="en-GB"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Testing</a:t>
            </a:r>
            <a:endParaRPr lang="en-GB" dirty="0"/>
          </a:p>
        </p:txBody>
      </p:sp>
      <p:sp>
        <p:nvSpPr>
          <p:cNvPr id="3" name="Content Placeholder 2"/>
          <p:cNvSpPr>
            <a:spLocks noGrp="1"/>
          </p:cNvSpPr>
          <p:nvPr>
            <p:ph idx="1"/>
          </p:nvPr>
        </p:nvSpPr>
        <p:spPr/>
        <p:txBody>
          <a:bodyPr/>
          <a:lstStyle/>
          <a:p>
            <a:r>
              <a:rPr lang="en-GB" dirty="0" smtClean="0"/>
              <a:t>Testing took place via a user questionnaire. </a:t>
            </a:r>
          </a:p>
          <a:p>
            <a:pPr lvl="1"/>
            <a:r>
              <a:rPr lang="en-GB" dirty="0" smtClean="0"/>
              <a:t>5 people took part.</a:t>
            </a:r>
          </a:p>
          <a:p>
            <a:pPr lvl="1"/>
            <a:r>
              <a:rPr lang="en-GB" dirty="0" smtClean="0"/>
              <a:t>They were given 10 – 15 </a:t>
            </a:r>
            <a:r>
              <a:rPr lang="en-GB" dirty="0" err="1" smtClean="0"/>
              <a:t>mins</a:t>
            </a:r>
            <a:r>
              <a:rPr lang="en-GB" dirty="0" smtClean="0"/>
              <a:t> with a device running the application and instructed to fill in the questionnaire.</a:t>
            </a:r>
          </a:p>
          <a:p>
            <a:pPr lvl="1"/>
            <a:r>
              <a:rPr lang="en-GB" dirty="0" smtClean="0"/>
              <a:t>They were asked to give any detailed observations in the comments boxes.</a:t>
            </a:r>
          </a:p>
          <a:p>
            <a:pPr lvl="1"/>
            <a:r>
              <a:rPr lang="en-GB" dirty="0" smtClean="0"/>
              <a:t>Questions centred around interface and use of media.</a:t>
            </a:r>
          </a:p>
          <a:p>
            <a:pPr lvl="1"/>
            <a:r>
              <a:rPr lang="en-GB" dirty="0" smtClean="0"/>
              <a:t>Results were converted into percentages and analysed with reference to the comments.</a:t>
            </a:r>
          </a:p>
          <a:p>
            <a:pPr lvl="1"/>
            <a:r>
              <a:rPr lang="en-GB" dirty="0" smtClean="0"/>
              <a:t>Questions with &lt;80% agreement were reviewed and in many cases changes were made to the application to address these concerns.</a:t>
            </a:r>
          </a:p>
          <a:p>
            <a:pPr lvl="1"/>
            <a:endParaRPr lang="en-GB" dirty="0" smtClean="0"/>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75724"/>
            <a:ext cx="7776864" cy="924475"/>
          </a:xfrm>
        </p:spPr>
        <p:txBody>
          <a:bodyPr/>
          <a:lstStyle/>
          <a:p>
            <a:r>
              <a:rPr lang="en-GB" dirty="0" smtClean="0"/>
              <a:t>Testing analysis – areas of concern </a:t>
            </a:r>
            <a:endParaRPr lang="en-GB" dirty="0"/>
          </a:p>
        </p:txBody>
      </p:sp>
      <p:sp>
        <p:nvSpPr>
          <p:cNvPr id="3" name="Content Placeholder 2"/>
          <p:cNvSpPr>
            <a:spLocks noGrp="1"/>
          </p:cNvSpPr>
          <p:nvPr>
            <p:ph idx="1"/>
          </p:nvPr>
        </p:nvSpPr>
        <p:spPr>
          <a:xfrm>
            <a:off x="179512" y="1807361"/>
            <a:ext cx="8712967" cy="4051437"/>
          </a:xfrm>
        </p:spPr>
        <p:txBody>
          <a:bodyPr>
            <a:normAutofit lnSpcReduction="10000"/>
          </a:bodyPr>
          <a:lstStyle/>
          <a:p>
            <a:pPr>
              <a:buNone/>
            </a:pPr>
            <a:r>
              <a:rPr lang="en-GB" dirty="0" smtClean="0"/>
              <a:t>Several areas were highlighted by the questionnaire responses,</a:t>
            </a:r>
          </a:p>
          <a:p>
            <a:pPr>
              <a:buNone/>
            </a:pPr>
            <a:r>
              <a:rPr lang="en-GB" dirty="0" smtClean="0"/>
              <a:t> these were:</a:t>
            </a:r>
          </a:p>
          <a:p>
            <a:r>
              <a:rPr lang="en-GB" dirty="0" smtClean="0"/>
              <a:t>Biography screen:</a:t>
            </a:r>
          </a:p>
          <a:p>
            <a:pPr lvl="1"/>
            <a:r>
              <a:rPr lang="en-GB" dirty="0" smtClean="0"/>
              <a:t>Only 20% of users thought the text on the biography screen was large enough to read comfortably.</a:t>
            </a:r>
          </a:p>
          <a:p>
            <a:pPr lvl="1"/>
            <a:r>
              <a:rPr lang="en-GB" dirty="0" smtClean="0"/>
              <a:t>Comments suggested the text seemed uninteresting and users didn't want to read the whole text to get key information, such as the age of the athlete.</a:t>
            </a:r>
          </a:p>
          <a:p>
            <a:r>
              <a:rPr lang="en-GB" dirty="0" smtClean="0"/>
              <a:t>Event finder screen:</a:t>
            </a:r>
          </a:p>
          <a:p>
            <a:pPr lvl="1"/>
            <a:r>
              <a:rPr lang="en-GB" dirty="0" smtClean="0"/>
              <a:t>None of the users thought that the list items were easy to select and only 60% thought the text was large enough to read.</a:t>
            </a:r>
          </a:p>
          <a:p>
            <a:pPr lvl="1"/>
            <a:r>
              <a:rPr lang="en-GB" dirty="0" smtClean="0"/>
              <a:t>Only 20% of users realised they could leave lists with nothing selected to view all events.</a:t>
            </a:r>
          </a:p>
          <a:p>
            <a:pPr lvl="1"/>
            <a:endParaRPr lang="en-GB" dirty="0"/>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75724"/>
            <a:ext cx="8208912" cy="924475"/>
          </a:xfrm>
        </p:spPr>
        <p:txBody>
          <a:bodyPr/>
          <a:lstStyle/>
          <a:p>
            <a:r>
              <a:rPr lang="en-GB" dirty="0" smtClean="0"/>
              <a:t>Testing response - Biography screen</a:t>
            </a:r>
            <a:endParaRPr lang="en-GB"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276872"/>
            <a:ext cx="217926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srcRect/>
          <a:stretch>
            <a:fillRect/>
          </a:stretch>
        </p:blipFill>
        <p:spPr bwMode="auto">
          <a:xfrm>
            <a:off x="6516216" y="2204864"/>
            <a:ext cx="2178004" cy="3960440"/>
          </a:xfrm>
          <a:prstGeom prst="rect">
            <a:avLst/>
          </a:prstGeom>
          <a:noFill/>
          <a:ln w="9525">
            <a:noFill/>
            <a:miter lim="800000"/>
            <a:headEnd/>
            <a:tailEnd/>
          </a:ln>
        </p:spPr>
      </p:pic>
      <p:sp>
        <p:nvSpPr>
          <p:cNvPr id="6" name="TextBox 5"/>
          <p:cNvSpPr txBox="1"/>
          <p:nvPr/>
        </p:nvSpPr>
        <p:spPr>
          <a:xfrm>
            <a:off x="3203848" y="4509120"/>
            <a:ext cx="2808312" cy="261610"/>
          </a:xfrm>
          <a:prstGeom prst="rect">
            <a:avLst/>
          </a:prstGeom>
          <a:noFill/>
          <a:ln w="41275" cap="rnd">
            <a:solidFill>
              <a:schemeClr val="tx1"/>
            </a:solidFill>
          </a:ln>
        </p:spPr>
        <p:txBody>
          <a:bodyPr wrap="square" rtlCol="0">
            <a:spAutoFit/>
          </a:bodyPr>
          <a:lstStyle/>
          <a:p>
            <a:r>
              <a:rPr lang="en-GB" sz="1100" dirty="0" smtClean="0"/>
              <a:t>Text was made larger and scrollable</a:t>
            </a:r>
          </a:p>
        </p:txBody>
      </p:sp>
      <p:cxnSp>
        <p:nvCxnSpPr>
          <p:cNvPr id="7" name="Straight Arrow Connector 6"/>
          <p:cNvCxnSpPr>
            <a:stCxn id="6" idx="1"/>
          </p:cNvCxnSpPr>
          <p:nvPr/>
        </p:nvCxnSpPr>
        <p:spPr>
          <a:xfrm flipH="1">
            <a:off x="2051720" y="4639925"/>
            <a:ext cx="1152128" cy="852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a:off x="6012160" y="4639925"/>
            <a:ext cx="936104" cy="1321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87824" y="2996952"/>
            <a:ext cx="2808312" cy="769441"/>
          </a:xfrm>
          <a:prstGeom prst="rect">
            <a:avLst/>
          </a:prstGeom>
          <a:noFill/>
          <a:ln w="41275" cap="rnd">
            <a:solidFill>
              <a:schemeClr val="tx1"/>
            </a:solidFill>
          </a:ln>
        </p:spPr>
        <p:txBody>
          <a:bodyPr wrap="square" rtlCol="0">
            <a:spAutoFit/>
          </a:bodyPr>
          <a:lstStyle/>
          <a:p>
            <a:r>
              <a:rPr lang="en-GB" sz="1100" dirty="0" smtClean="0"/>
              <a:t>Key information from the text was extracted and put in easily accessible form at the top of the screen</a:t>
            </a:r>
          </a:p>
        </p:txBody>
      </p:sp>
      <p:cxnSp>
        <p:nvCxnSpPr>
          <p:cNvPr id="14" name="Straight Arrow Connector 13"/>
          <p:cNvCxnSpPr>
            <a:stCxn id="13" idx="3"/>
          </p:cNvCxnSpPr>
          <p:nvPr/>
        </p:nvCxnSpPr>
        <p:spPr>
          <a:xfrm flipV="1">
            <a:off x="5796136" y="3140970"/>
            <a:ext cx="1728192" cy="2407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827584" y="1556792"/>
            <a:ext cx="1584176" cy="936104"/>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0" normalizeH="0" baseline="0" noProof="0" dirty="0" smtClean="0">
                <a:ln>
                  <a:noFill/>
                </a:ln>
                <a:solidFill>
                  <a:schemeClr val="tx1"/>
                </a:solidFill>
                <a:effectLst/>
                <a:uLnTx/>
                <a:uFillTx/>
                <a:latin typeface="+mj-lt"/>
                <a:ea typeface="+mj-ea"/>
                <a:cs typeface="Trebuchet MS"/>
              </a:rPr>
              <a:t>Before</a:t>
            </a:r>
            <a:endParaRPr kumimoji="0" lang="en-GB" sz="2800" b="0" i="0" u="none" strike="noStrike" kern="1200" cap="none" spc="0" normalizeH="0" baseline="0" noProof="0" dirty="0">
              <a:ln>
                <a:noFill/>
              </a:ln>
              <a:solidFill>
                <a:schemeClr val="tx1"/>
              </a:solidFill>
              <a:effectLst/>
              <a:uLnTx/>
              <a:uFillTx/>
              <a:latin typeface="+mj-lt"/>
              <a:ea typeface="+mj-ea"/>
              <a:cs typeface="Trebuchet MS"/>
            </a:endParaRPr>
          </a:p>
        </p:txBody>
      </p:sp>
      <p:sp>
        <p:nvSpPr>
          <p:cNvPr id="18" name="Title 1"/>
          <p:cNvSpPr txBox="1">
            <a:spLocks/>
          </p:cNvSpPr>
          <p:nvPr/>
        </p:nvSpPr>
        <p:spPr>
          <a:xfrm>
            <a:off x="7092280" y="1484784"/>
            <a:ext cx="1584176" cy="936104"/>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0" normalizeH="0" baseline="0" noProof="0" dirty="0" smtClean="0">
                <a:ln>
                  <a:noFill/>
                </a:ln>
                <a:solidFill>
                  <a:schemeClr val="tx1"/>
                </a:solidFill>
                <a:effectLst/>
                <a:uLnTx/>
                <a:uFillTx/>
                <a:latin typeface="+mj-lt"/>
                <a:ea typeface="+mj-ea"/>
                <a:cs typeface="Trebuchet MS"/>
              </a:rPr>
              <a:t>After</a:t>
            </a:r>
            <a:endParaRPr kumimoji="0" lang="en-GB" sz="2800" b="0" i="0" u="none" strike="noStrike" kern="1200" cap="none" spc="0" normalizeH="0" baseline="0" noProof="0" dirty="0">
              <a:ln>
                <a:noFill/>
              </a:ln>
              <a:solidFill>
                <a:schemeClr val="tx1"/>
              </a:solidFill>
              <a:effectLst/>
              <a:uLnTx/>
              <a:uFillTx/>
              <a:latin typeface="+mj-lt"/>
              <a:ea typeface="+mj-ea"/>
              <a:cs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14:conveyor dir="l"/>
      </p:transition>
    </mc:Choice>
    <mc:Fallback xmlns="">
      <p:transition>
        <p:fade/>
      </p:transition>
    </mc:Fallback>
  </mc:AlternateContent>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1081</TotalTime>
  <Words>1205</Words>
  <Application>Microsoft Office PowerPoint</Application>
  <PresentationFormat>On-screen Show (4:3)</PresentationFormat>
  <Paragraphs>119</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Summer</vt:lpstr>
      <vt:lpstr>Windows Phone 7 Development Considerations  </vt:lpstr>
      <vt:lpstr>Application Overview </vt:lpstr>
      <vt:lpstr>Considerations for Application</vt:lpstr>
      <vt:lpstr>Considerations for Application</vt:lpstr>
      <vt:lpstr>limitations of Development</vt:lpstr>
      <vt:lpstr>Use of media</vt:lpstr>
      <vt:lpstr>Application Testing</vt:lpstr>
      <vt:lpstr>Testing analysis – areas of concern </vt:lpstr>
      <vt:lpstr>Testing response - Biography screen</vt:lpstr>
      <vt:lpstr>Testing response – Event finder screen</vt:lpstr>
      <vt:lpstr>Thank you for listening and your time</vt:lpstr>
      <vt:lpstr>Bibliography</vt:lpstr>
      <vt:lpstr>Bibliography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Phone 7 development considerations</dc:title>
  <dc:creator>Alex J Davison</dc:creator>
  <cp:lastModifiedBy>Alex J Davison</cp:lastModifiedBy>
  <cp:revision>69</cp:revision>
  <dcterms:created xsi:type="dcterms:W3CDTF">2012-02-28T16:52:28Z</dcterms:created>
  <dcterms:modified xsi:type="dcterms:W3CDTF">2012-03-18T17:31:52Z</dcterms:modified>
</cp:coreProperties>
</file>