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1221" r:id="rId2"/>
    <p:sldId id="1373" r:id="rId3"/>
    <p:sldId id="1374" r:id="rId4"/>
    <p:sldId id="1266" r:id="rId5"/>
    <p:sldId id="1351" r:id="rId6"/>
    <p:sldId id="1375" r:id="rId7"/>
    <p:sldId id="1369" r:id="rId8"/>
    <p:sldId id="1370" r:id="rId9"/>
    <p:sldId id="1376" r:id="rId10"/>
    <p:sldId id="1364" r:id="rId11"/>
    <p:sldId id="1365" r:id="rId12"/>
    <p:sldId id="1377" r:id="rId13"/>
    <p:sldId id="1359" r:id="rId14"/>
    <p:sldId id="1360" r:id="rId15"/>
    <p:sldId id="1378" r:id="rId16"/>
    <p:sldId id="1354" r:id="rId17"/>
    <p:sldId id="1355" r:id="rId18"/>
    <p:sldId id="1349" r:id="rId19"/>
  </p:sldIdLst>
  <p:sldSz cx="9144000" cy="6858000" type="screen4x3"/>
  <p:notesSz cx="6807200" cy="9939338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4">
          <p15:clr>
            <a:srgbClr val="A4A3A4"/>
          </p15:clr>
        </p15:guide>
        <p15:guide id="2" orient="horz" pos="18">
          <p15:clr>
            <a:srgbClr val="A4A3A4"/>
          </p15:clr>
        </p15:guide>
        <p15:guide id="3" orient="horz" pos="3054">
          <p15:clr>
            <a:srgbClr val="A4A3A4"/>
          </p15:clr>
        </p15:guide>
        <p15:guide id="4" orient="horz" pos="3737">
          <p15:clr>
            <a:srgbClr val="A4A3A4"/>
          </p15:clr>
        </p15:guide>
        <p15:guide id="5" pos="2871">
          <p15:clr>
            <a:srgbClr val="A4A3A4"/>
          </p15:clr>
        </p15:guide>
        <p15:guide id="6" pos="171">
          <p15:clr>
            <a:srgbClr val="A4A3A4"/>
          </p15:clr>
        </p15:guide>
        <p15:guide id="7" pos="284">
          <p15:clr>
            <a:srgbClr val="A4A3A4"/>
          </p15:clr>
        </p15:guide>
        <p15:guide id="8" pos="5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e Tao" initials="JT" lastIdx="2" clrIdx="0"/>
  <p:cmAuthor id="1" name="Amigo Ruan" initials="A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99CC"/>
    <a:srgbClr val="5F5F5F"/>
    <a:srgbClr val="0000FF"/>
    <a:srgbClr val="FFFFFF"/>
    <a:srgbClr val="D5FDE7"/>
    <a:srgbClr val="FF0000"/>
    <a:srgbClr val="777777"/>
    <a:srgbClr val="E5FF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8" autoAdjust="0"/>
    <p:restoredTop sz="99638" autoAdjust="0"/>
  </p:normalViewPr>
  <p:slideViewPr>
    <p:cSldViewPr snapToGrid="0">
      <p:cViewPr varScale="1">
        <p:scale>
          <a:sx n="108" d="100"/>
          <a:sy n="108" d="100"/>
        </p:scale>
        <p:origin x="-300" y="-84"/>
      </p:cViewPr>
      <p:guideLst>
        <p:guide orient="horz" pos="1904"/>
        <p:guide orient="horz" pos="18"/>
        <p:guide orient="horz" pos="3054"/>
        <p:guide orient="horz" pos="3737"/>
        <p:guide pos="2871"/>
        <p:guide pos="171"/>
        <p:guide pos="284"/>
        <p:guide pos="5308"/>
      </p:guideLst>
    </p:cSldViewPr>
  </p:slideViewPr>
  <p:outlineViewPr>
    <p:cViewPr>
      <p:scale>
        <a:sx n="33" d="100"/>
        <a:sy n="33" d="100"/>
      </p:scale>
      <p:origin x="54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-72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900"/>
            </a:lvl1pPr>
          </a:lstStyle>
          <a:p>
            <a:fld id="{06BA2376-14E2-4671-9D69-94E812C680C8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676375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482"/>
            <a:ext cx="4991947" cy="44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Click to edit Master text styles</a:t>
            </a:r>
          </a:p>
          <a:p>
            <a:pPr lvl="1"/>
            <a:r>
              <a:rPr lang="en-GB" altLang="ja-JP" smtClean="0"/>
              <a:t>Second level</a:t>
            </a:r>
          </a:p>
          <a:p>
            <a:pPr lvl="2"/>
            <a:r>
              <a:rPr lang="en-GB" altLang="ja-JP" smtClean="0"/>
              <a:t>Third level</a:t>
            </a:r>
          </a:p>
          <a:p>
            <a:pPr lvl="3"/>
            <a:r>
              <a:rPr lang="en-GB" altLang="ja-JP" smtClean="0"/>
              <a:t>Fourth level</a:t>
            </a:r>
          </a:p>
          <a:p>
            <a:pPr lvl="4"/>
            <a:r>
              <a:rPr lang="en-GB" altLang="ja-JP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fld id="{3B035DE9-D086-43D8-95D1-7B50DEA42F34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582204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Plain_cover_hh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2" y="5796657"/>
            <a:ext cx="10795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cover_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1" y="824938"/>
            <a:ext cx="1316180" cy="7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basic_covercentercover_g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89329"/>
            <a:ext cx="9144000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1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5176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50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29448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179387" y="4295163"/>
            <a:ext cx="8796337" cy="2157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54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>
            <a:lvl1pPr>
              <a:defRPr sz="1051"/>
            </a:lvl1pPr>
          </a:lstStyle>
          <a:p>
            <a:r>
              <a:rPr lang="en-US" altLang="zh-CN" dirty="0" smtClean="0"/>
              <a:t>Source: IMS Quarterly CHPA Data (3Q14) </a:t>
            </a:r>
            <a:endParaRPr lang="zh-CN" altLang="en-US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39" y="6547925"/>
            <a:ext cx="325697" cy="361894"/>
          </a:xfrm>
          <a:prstGeom prst="rect">
            <a:avLst/>
          </a:prstGeom>
        </p:spPr>
        <p:txBody>
          <a:bodyPr/>
          <a:lstStyle>
            <a:lvl1pPr>
              <a:defRPr sz="876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9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5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3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6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9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2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lIns="98847" tIns="49424" rIns="98847" bIns="49424"/>
          <a:lstStyle/>
          <a:p>
            <a:fld id="{2E92CFA5-8B44-4D9D-98A3-9B86C3AF9E36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1F98-CE8A-4998-BAE4-22DAF54B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Plain_contents_hh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6519863"/>
            <a:ext cx="61277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ntents_Mar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74639"/>
            <a:ext cx="647700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_contents_graphi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1" y="927100"/>
            <a:ext cx="9148763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08" r:id="rId3"/>
    <p:sldLayoutId id="2147483709" r:id="rId4"/>
    <p:sldLayoutId id="2147483710" r:id="rId5"/>
    <p:sldLayoutId id="214748371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80000"/>
        </a:lnSpc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9.emf"/><Relationship Id="rId4" Type="http://schemas.openxmlformats.org/officeDocument/2006/relationships/slide" Target="slide12.xml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Cover_Title_01"/>
          <p:cNvSpPr>
            <a:spLocks noGrp="1"/>
          </p:cNvSpPr>
          <p:nvPr>
            <p:ph type="ctrTitle" idx="4294967295"/>
          </p:nvPr>
        </p:nvSpPr>
        <p:spPr>
          <a:xfrm>
            <a:off x="1244600" y="1712912"/>
            <a:ext cx="6651625" cy="718789"/>
          </a:xfrm>
          <a:prstGeom prst="rect">
            <a:avLst/>
          </a:prstGeo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800" smtClean="0">
                <a:latin typeface="+mj-lt"/>
              </a:rPr>
              <a:t>2016Q1’s IMS </a:t>
            </a:r>
            <a:r>
              <a:rPr lang="zh-CN" altLang="en-US" sz="2800" smtClean="0">
                <a:latin typeface="+mj-lt"/>
              </a:rPr>
              <a:t>城市表现汇总</a:t>
            </a:r>
            <a:endParaRPr lang="zh-CN" altLang="en-US" sz="260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7" name="TextBox 6" title="Cover_Info1"/>
          <p:cNvSpPr txBox="1"/>
          <p:nvPr/>
        </p:nvSpPr>
        <p:spPr>
          <a:xfrm>
            <a:off x="1244600" y="4042055"/>
            <a:ext cx="665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latin typeface="+mj-lt"/>
                <a:ea typeface="微软雅黑" panose="020B0503020204020204" pitchFamily="34" charset="-122"/>
              </a:rPr>
              <a:t>2016/5/14</a:t>
            </a:r>
            <a:endParaRPr lang="en-US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 title="Cover_Info2"/>
          <p:cNvSpPr txBox="1"/>
          <p:nvPr/>
        </p:nvSpPr>
        <p:spPr>
          <a:xfrm>
            <a:off x="1244600" y="4436647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dirty="0">
                <a:ea typeface="微软雅黑" panose="020B0503020204020204" pitchFamily="34" charset="-122"/>
              </a:rPr>
              <a:t>Business Analysis &amp; Intelligence Management, BAIM Dept</a:t>
            </a:r>
            <a:r>
              <a:rPr lang="en-US" altLang="ja-JP" sz="1400" b="1" dirty="0" smtClean="0">
                <a:ea typeface="微软雅黑" panose="020B0503020204020204" pitchFamily="34" charset="-122"/>
              </a:rPr>
              <a:t>.</a:t>
            </a:r>
            <a:endParaRPr lang="en-US" altLang="ja-JP" sz="1400" b="1" dirty="0">
              <a:ea typeface="微软雅黑" panose="020B0503020204020204" pitchFamily="34" charset="-122"/>
            </a:endParaRPr>
          </a:p>
        </p:txBody>
      </p:sp>
      <p:sp>
        <p:nvSpPr>
          <p:cNvPr id="10" name="Rectangle 21" title="TB_Footer"/>
          <p:cNvSpPr>
            <a:spLocks noChangeArrowheads="1"/>
          </p:cNvSpPr>
          <p:nvPr/>
        </p:nvSpPr>
        <p:spPr bwMode="auto">
          <a:xfrm>
            <a:off x="0" y="6550250"/>
            <a:ext cx="8185150" cy="26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7" rIns="91413" bIns="45707">
            <a:spAutoFit/>
          </a:bodyPr>
          <a:lstStyle/>
          <a:p>
            <a:pPr algn="l"/>
            <a:r>
              <a:rPr lang="en-US" altLang="zh-CN" sz="1100" smtClean="0">
                <a:solidFill>
                  <a:schemeClr val="hlink"/>
                </a:solidFill>
                <a:latin typeface="+mj-lt"/>
                <a:ea typeface="微软雅黑" panose="020B0503020204020204" pitchFamily="34" charset="-122"/>
              </a:rPr>
              <a:t>* Source: IMS Quarterly CHPA &amp; Cities Data (2016Q1, 2016.01 ~ 2016.03)</a:t>
            </a:r>
            <a:endParaRPr lang="en-US" altLang="zh-CN" sz="1100" u="sng" dirty="0">
              <a:solidFill>
                <a:schemeClr val="hlink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TextBox 7" title="Cover_Info3"/>
          <p:cNvSpPr txBox="1"/>
          <p:nvPr/>
        </p:nvSpPr>
        <p:spPr>
          <a:xfrm>
            <a:off x="1244600" y="4847438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ja-JP" sz="1400" b="1" dirty="0" smtClean="0">
                <a:latin typeface="+mj-lt"/>
                <a:ea typeface="微软雅黑" panose="020B0503020204020204" pitchFamily="34" charset="-122"/>
              </a:rPr>
              <a:t>Eisai Co., Ltd.</a:t>
            </a:r>
            <a:endParaRPr lang="en-US" altLang="ja-JP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标题 1" title="Cover_Title_02"/>
          <p:cNvSpPr txBox="1">
            <a:spLocks/>
          </p:cNvSpPr>
          <p:nvPr/>
        </p:nvSpPr>
        <p:spPr>
          <a:xfrm>
            <a:off x="1244599" y="2400779"/>
            <a:ext cx="6651625" cy="718789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kern="0" smtClean="0">
                <a:latin typeface="+mj-lt"/>
              </a:rPr>
              <a:t>- AM BU -</a:t>
            </a:r>
            <a:endParaRPr lang="zh-CN" altLang="en-US" sz="2600" kern="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367" y="5791051"/>
            <a:ext cx="95263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 </a:t>
            </a:r>
            <a:r>
              <a:rPr lang="en-US" altLang="zh-CN" dirty="0" smtClean="0"/>
              <a:t>1Q16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CHPA</a:t>
            </a:r>
            <a:r>
              <a:rPr lang="en-US" altLang="zh-CN" dirty="0"/>
              <a:t>, 15 Cities, </a:t>
            </a:r>
            <a:r>
              <a:rPr lang="en-US" altLang="zh-CN" dirty="0" smtClean="0"/>
              <a:t>5</a:t>
            </a:r>
            <a:r>
              <a:rPr lang="zh-CN" altLang="en-US" dirty="0" smtClean="0"/>
              <a:t>城市</a:t>
            </a:r>
            <a:r>
              <a:rPr lang="zh-CN" altLang="en-US" dirty="0"/>
              <a:t>（上海</a:t>
            </a:r>
            <a:r>
              <a:rPr lang="en-US" altLang="zh-CN" dirty="0"/>
              <a:t>/</a:t>
            </a:r>
            <a:r>
              <a:rPr lang="zh-CN" altLang="en-US" dirty="0"/>
              <a:t>北京</a:t>
            </a:r>
            <a:r>
              <a:rPr lang="en-US" altLang="zh-CN" dirty="0" smtClean="0"/>
              <a:t>/</a:t>
            </a:r>
            <a:r>
              <a:rPr lang="zh-CN" altLang="en-US" dirty="0"/>
              <a:t>广州</a:t>
            </a:r>
            <a:r>
              <a:rPr lang="en-US" altLang="zh-CN" dirty="0"/>
              <a:t>/</a:t>
            </a:r>
            <a:r>
              <a:rPr lang="zh-CN" altLang="en-US" dirty="0" smtClean="0"/>
              <a:t>杭州</a:t>
            </a:r>
            <a:r>
              <a:rPr lang="en-US" altLang="zh-CN" dirty="0" smtClean="0"/>
              <a:t>/</a:t>
            </a:r>
            <a:r>
              <a:rPr lang="zh-CN" altLang="en-US" dirty="0" smtClean="0"/>
              <a:t>宁波）</a:t>
            </a:r>
            <a:r>
              <a:rPr lang="en-US" altLang="zh-CN" dirty="0" smtClean="0"/>
              <a:t>ERIL</a:t>
            </a:r>
            <a:r>
              <a:rPr lang="zh-CN" altLang="en-US" dirty="0"/>
              <a:t>环比份额下降</a:t>
            </a:r>
            <a:r>
              <a:rPr lang="en-US" altLang="zh-CN" dirty="0"/>
              <a:t>; CHPA, 15 Cities, </a:t>
            </a:r>
            <a:r>
              <a:rPr lang="en-US" altLang="zh-CN" dirty="0" smtClean="0"/>
              <a:t>4</a:t>
            </a:r>
            <a:r>
              <a:rPr lang="zh-CN" altLang="en-US" dirty="0" smtClean="0"/>
              <a:t>城市</a:t>
            </a:r>
            <a:r>
              <a:rPr lang="zh-CN" altLang="en-US" dirty="0"/>
              <a:t>（上海</a:t>
            </a:r>
            <a:r>
              <a:rPr lang="en-US" altLang="zh-CN" dirty="0"/>
              <a:t>/</a:t>
            </a:r>
            <a:r>
              <a:rPr lang="zh-CN" altLang="en-US" dirty="0"/>
              <a:t>北京</a:t>
            </a:r>
            <a:r>
              <a:rPr lang="en-US" altLang="zh-CN" dirty="0"/>
              <a:t>/</a:t>
            </a:r>
            <a:r>
              <a:rPr lang="zh-CN" altLang="en-US" dirty="0"/>
              <a:t>广州</a:t>
            </a:r>
            <a:r>
              <a:rPr lang="en-US" altLang="zh-CN" dirty="0"/>
              <a:t>/</a:t>
            </a:r>
            <a:r>
              <a:rPr lang="zh-CN" altLang="en-US" dirty="0" smtClean="0"/>
              <a:t>杭州）同比</a:t>
            </a:r>
            <a:r>
              <a:rPr lang="zh-CN" altLang="en-US" dirty="0"/>
              <a:t>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85755866"/>
              </p:ext>
            </p:extLst>
          </p:nvPr>
        </p:nvGraphicFramePr>
        <p:xfrm>
          <a:off x="179384" y="1734957"/>
          <a:ext cx="8796345" cy="4256448"/>
        </p:xfrm>
        <a:graphic>
          <a:graphicData uri="http://schemas.openxmlformats.org/drawingml/2006/table">
            <a:tbl>
              <a:tblPr/>
              <a:tblGrid>
                <a:gridCol w="672711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</a:tblGrid>
              <a:tr h="212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12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Chuan Wei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Fasudil SXP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NIMODIPINE-AMP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Chuan Wei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Fasudil SXP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NIMODIPINE-AMP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Chuan Wei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Fasudil SXP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NIMODIPINE-AMP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1,106.6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5,698.8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-57.1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-98.3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Fasudil  + Nimodipine (2 Molecules in C04A， injection only)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40960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QTR </a:t>
            </a:r>
            <a:r>
              <a:rPr lang="en-US" altLang="zh-CN" dirty="0" smtClean="0"/>
              <a:t>1Q16</a:t>
            </a:r>
            <a:r>
              <a:rPr lang="zh-CN" altLang="en-US" dirty="0" smtClean="0"/>
              <a:t>，</a:t>
            </a:r>
            <a:r>
              <a:rPr lang="en-US" altLang="zh-CN" dirty="0"/>
              <a:t> CHPA, 15 Cities, </a:t>
            </a:r>
            <a:r>
              <a:rPr lang="en-US" altLang="zh-CN" dirty="0" smtClean="0"/>
              <a:t>3</a:t>
            </a:r>
            <a:r>
              <a:rPr lang="zh-CN" altLang="en-US" dirty="0" smtClean="0"/>
              <a:t>城市（北京</a:t>
            </a:r>
            <a:r>
              <a:rPr lang="en-US" altLang="zh-CN" dirty="0" smtClean="0"/>
              <a:t>/</a:t>
            </a:r>
            <a:r>
              <a:rPr lang="zh-CN" altLang="en-US" dirty="0" smtClean="0"/>
              <a:t>广州</a:t>
            </a:r>
            <a:r>
              <a:rPr lang="en-US" altLang="zh-CN" dirty="0" smtClean="0"/>
              <a:t>/</a:t>
            </a:r>
            <a:r>
              <a:rPr lang="zh-CN" altLang="en-US" dirty="0" smtClean="0"/>
              <a:t>宁波）</a:t>
            </a:r>
            <a:r>
              <a:rPr lang="en-US" altLang="zh-CN" dirty="0"/>
              <a:t>ERIL</a:t>
            </a:r>
            <a:r>
              <a:rPr lang="zh-CN" altLang="en-US" dirty="0"/>
              <a:t>环比份额下降</a:t>
            </a:r>
            <a:r>
              <a:rPr lang="zh-CN" altLang="en-US" dirty="0" smtClean="0"/>
              <a:t>；</a:t>
            </a:r>
            <a:r>
              <a:rPr lang="en-US" altLang="zh-CN" dirty="0"/>
              <a:t> CHPA, 15 Cities, 5</a:t>
            </a:r>
            <a:r>
              <a:rPr lang="zh-CN" altLang="en-US" dirty="0"/>
              <a:t>城市（上海</a:t>
            </a:r>
            <a:r>
              <a:rPr lang="en-US" altLang="zh-CN" dirty="0"/>
              <a:t>/</a:t>
            </a:r>
            <a:r>
              <a:rPr lang="zh-CN" altLang="en-US" dirty="0"/>
              <a:t>北京</a:t>
            </a:r>
            <a:r>
              <a:rPr lang="en-US" altLang="zh-CN" dirty="0"/>
              <a:t>/</a:t>
            </a:r>
            <a:r>
              <a:rPr lang="zh-CN" altLang="en-US" dirty="0"/>
              <a:t>广州</a:t>
            </a:r>
            <a:r>
              <a:rPr lang="en-US" altLang="zh-CN" dirty="0"/>
              <a:t>/</a:t>
            </a:r>
            <a:r>
              <a:rPr lang="zh-CN" altLang="en-US" dirty="0"/>
              <a:t>杭州</a:t>
            </a:r>
            <a:r>
              <a:rPr lang="en-US" altLang="zh-CN" dirty="0"/>
              <a:t>/</a:t>
            </a:r>
            <a:r>
              <a:rPr lang="zh-CN" altLang="en-US" dirty="0"/>
              <a:t>宁波） </a:t>
            </a:r>
            <a:r>
              <a:rPr lang="en-US" altLang="zh-CN" dirty="0" smtClean="0"/>
              <a:t>ERIL</a:t>
            </a:r>
            <a:r>
              <a:rPr lang="zh-CN" altLang="en-US" dirty="0"/>
              <a:t>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51230511"/>
              </p:ext>
            </p:extLst>
          </p:nvPr>
        </p:nvGraphicFramePr>
        <p:xfrm>
          <a:off x="179384" y="1734957"/>
          <a:ext cx="8796345" cy="4256448"/>
        </p:xfrm>
        <a:graphic>
          <a:graphicData uri="http://schemas.openxmlformats.org/drawingml/2006/table">
            <a:tbl>
              <a:tblPr/>
              <a:tblGrid>
                <a:gridCol w="672711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</a:tblGrid>
              <a:tr h="212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12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Chuan Wei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Fasudil SXP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NIMODIPINE-AMP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Chuan Wei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Fasudil SXP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NIMODIPINE-AMP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Chuan Wei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Fasudil SXP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NIMODIPINE-AMP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ERL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278.3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E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1,951.4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75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81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Fasudil  + Nimodipine (2 Molecules in C04A， injection only)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36964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4139" y="6160489"/>
            <a:ext cx="325697" cy="227113"/>
          </a:xfrm>
          <a:noFill/>
        </p:spPr>
        <p:txBody>
          <a:bodyPr/>
          <a:lstStyle>
            <a:lvl1pPr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650486" indent="-250187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000749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401048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1801347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2016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6019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002245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402544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65D306C6-365F-4A05-815D-706AD6BFA5C9}" type="slidenum">
              <a:rPr lang="en-US" altLang="ja-JP" smtClean="0">
                <a:ea typeface="ＭＳ Ｐゴシック" pitchFamily="34" charset="-128"/>
              </a:rPr>
              <a:pPr eaLnBrk="1" hangingPunct="1"/>
              <a:t>12</a:t>
            </a:fld>
            <a:endParaRPr lang="en-US" altLang="ja-JP" smtClean="0">
              <a:ea typeface="ＭＳ Ｐゴシック" pitchFamily="34" charset="-128"/>
            </a:endParaRPr>
          </a:p>
        </p:txBody>
      </p:sp>
      <p:pic>
        <p:nvPicPr>
          <p:cNvPr id="11267" name="Picture 4" descr="美能logo-黑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67" y="2736097"/>
            <a:ext cx="2514469" cy="15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48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 </a:t>
            </a:r>
            <a:r>
              <a:rPr lang="en-US" altLang="zh-CN" dirty="0" smtClean="0"/>
              <a:t>1Q16, 3</a:t>
            </a:r>
            <a:r>
              <a:rPr lang="zh-CN" altLang="en-US" dirty="0" smtClean="0"/>
              <a:t>城市</a:t>
            </a:r>
            <a:r>
              <a:rPr lang="en-US" altLang="zh-CN" dirty="0"/>
              <a:t>(</a:t>
            </a:r>
            <a:r>
              <a:rPr lang="zh-CN" altLang="en-US" dirty="0"/>
              <a:t>广州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成都</a:t>
            </a:r>
            <a:r>
              <a:rPr lang="en-US" altLang="zh-CN" dirty="0"/>
              <a:t>/</a:t>
            </a:r>
            <a:r>
              <a:rPr lang="zh-CN" altLang="en-US" dirty="0"/>
              <a:t>西安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Mino </a:t>
            </a:r>
            <a:r>
              <a:rPr lang="zh-CN" altLang="en-US" dirty="0"/>
              <a:t>环比份额下降；</a:t>
            </a:r>
            <a:r>
              <a:rPr lang="en-US" altLang="zh-CN" dirty="0"/>
              <a:t>2</a:t>
            </a:r>
            <a:r>
              <a:rPr lang="zh-CN" altLang="en-US" dirty="0"/>
              <a:t>城市</a:t>
            </a:r>
            <a:r>
              <a:rPr lang="en-US" altLang="zh-CN" dirty="0" smtClean="0"/>
              <a:t>(</a:t>
            </a:r>
            <a:r>
              <a:rPr lang="zh-CN" altLang="en-US" dirty="0" smtClean="0"/>
              <a:t>杭州</a:t>
            </a:r>
            <a:r>
              <a:rPr lang="en-US" altLang="zh-CN" dirty="0" smtClean="0"/>
              <a:t>/</a:t>
            </a:r>
            <a:r>
              <a:rPr lang="zh-CN" altLang="en-US" dirty="0" smtClean="0"/>
              <a:t>苏州</a:t>
            </a:r>
            <a:r>
              <a:rPr lang="en-US" altLang="zh-CN" dirty="0" smtClean="0"/>
              <a:t>) </a:t>
            </a:r>
            <a:r>
              <a:rPr lang="en-US" altLang="zh-CN" dirty="0"/>
              <a:t>Mino </a:t>
            </a:r>
            <a:r>
              <a:rPr lang="zh-CN" altLang="en-US" dirty="0"/>
              <a:t>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38382067"/>
              </p:ext>
            </p:extLst>
          </p:nvPr>
        </p:nvGraphicFramePr>
        <p:xfrm>
          <a:off x="179390" y="1351961"/>
          <a:ext cx="8796332" cy="502244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天晴甘美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甘毓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天晴甘美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甘毓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天晴甘美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甘毓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4,690.9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3,060.8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1,630.1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12,280.2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12,431.5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56D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Monoammonium (100% SNMC included) + Diammonium + Isoglycyrrhizic Acid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5277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QTR </a:t>
            </a:r>
            <a:r>
              <a:rPr lang="en-US" altLang="zh-CN" dirty="0" smtClean="0"/>
              <a:t>1Q16, 6</a:t>
            </a:r>
            <a:r>
              <a:rPr lang="zh-CN" altLang="en-US" dirty="0" smtClean="0"/>
              <a:t>城市</a:t>
            </a:r>
            <a:r>
              <a:rPr lang="en-US" altLang="zh-CN" dirty="0" smtClean="0"/>
              <a:t>(</a:t>
            </a:r>
            <a:r>
              <a:rPr lang="zh-CN" altLang="en-US" dirty="0" smtClean="0"/>
              <a:t>北京</a:t>
            </a:r>
            <a:r>
              <a:rPr lang="en-US" altLang="zh-CN" dirty="0" smtClean="0"/>
              <a:t>/</a:t>
            </a:r>
            <a:r>
              <a:rPr lang="zh-CN" altLang="en-US" dirty="0" smtClean="0"/>
              <a:t>广州</a:t>
            </a:r>
            <a:r>
              <a:rPr lang="en-US" altLang="zh-CN" dirty="0" smtClean="0"/>
              <a:t>/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成都</a:t>
            </a:r>
            <a:r>
              <a:rPr lang="en-US" altLang="zh-CN" dirty="0" smtClean="0"/>
              <a:t>/</a:t>
            </a:r>
            <a:r>
              <a:rPr lang="zh-CN" altLang="en-US" dirty="0" smtClean="0"/>
              <a:t>青岛</a:t>
            </a:r>
            <a:r>
              <a:rPr lang="en-US" altLang="zh-CN" dirty="0" smtClean="0"/>
              <a:t>/</a:t>
            </a:r>
            <a:r>
              <a:rPr lang="zh-CN" altLang="en-US" dirty="0" smtClean="0"/>
              <a:t>宁波</a:t>
            </a:r>
            <a:r>
              <a:rPr lang="en-US" altLang="zh-CN" dirty="0" smtClean="0"/>
              <a:t>), </a:t>
            </a:r>
            <a:r>
              <a:rPr lang="en-US" altLang="zh-CN" dirty="0"/>
              <a:t>Mino </a:t>
            </a:r>
            <a:r>
              <a:rPr lang="zh-CN" altLang="en-US" dirty="0"/>
              <a:t>环比份额下降；</a:t>
            </a:r>
            <a:r>
              <a:rPr lang="en-US" altLang="zh-CN" dirty="0"/>
              <a:t>3</a:t>
            </a:r>
            <a:r>
              <a:rPr lang="zh-CN" altLang="en-US" dirty="0"/>
              <a:t>城市</a:t>
            </a:r>
            <a:r>
              <a:rPr lang="zh-CN" altLang="en-US" dirty="0" smtClean="0"/>
              <a:t>（西安</a:t>
            </a:r>
            <a:r>
              <a:rPr lang="en-US" altLang="zh-CN" dirty="0"/>
              <a:t>/</a:t>
            </a:r>
            <a:r>
              <a:rPr lang="zh-CN" altLang="en-US" dirty="0" smtClean="0"/>
              <a:t>青岛</a:t>
            </a:r>
            <a:r>
              <a:rPr lang="en-US" altLang="zh-CN" dirty="0"/>
              <a:t>/</a:t>
            </a:r>
            <a:r>
              <a:rPr lang="zh-CN" altLang="en-US" dirty="0"/>
              <a:t>宁波</a:t>
            </a:r>
            <a:r>
              <a:rPr lang="zh-CN" altLang="en-US" dirty="0" smtClean="0"/>
              <a:t>） </a:t>
            </a:r>
            <a:r>
              <a:rPr lang="en-US" altLang="zh-CN" dirty="0"/>
              <a:t>Mino</a:t>
            </a:r>
            <a:r>
              <a:rPr lang="zh-CN" altLang="en-US" dirty="0"/>
              <a:t>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88112492"/>
              </p:ext>
            </p:extLst>
          </p:nvPr>
        </p:nvGraphicFramePr>
        <p:xfrm>
          <a:off x="179390" y="1351961"/>
          <a:ext cx="8796332" cy="502244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天晴甘美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甘毓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天晴甘美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甘毓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天晴甘美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甘毓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1,115.1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36,679.6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43,483.3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379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Monoammonium (100% SNMC included) + Diammonium + Isoglycyrrhizic Acid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2580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05" y="2532763"/>
            <a:ext cx="2441958" cy="24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 </a:t>
            </a:r>
            <a:r>
              <a:rPr lang="en-US" altLang="zh-CN" dirty="0" smtClean="0"/>
              <a:t>1Q16, </a:t>
            </a:r>
            <a:r>
              <a:rPr lang="en-US" altLang="zh-CN" dirty="0"/>
              <a:t>5</a:t>
            </a:r>
            <a:r>
              <a:rPr lang="zh-CN" altLang="en-US" dirty="0"/>
              <a:t>城市</a:t>
            </a:r>
            <a:r>
              <a:rPr lang="en-US" altLang="zh-CN" dirty="0" smtClean="0"/>
              <a:t>(</a:t>
            </a:r>
            <a:r>
              <a:rPr lang="zh-CN" altLang="en-US" dirty="0" smtClean="0"/>
              <a:t>杭州</a:t>
            </a:r>
            <a:r>
              <a:rPr lang="en-US" altLang="zh-CN" dirty="0" smtClean="0"/>
              <a:t>/</a:t>
            </a:r>
            <a:r>
              <a:rPr lang="zh-CN" altLang="en-US" dirty="0" smtClean="0"/>
              <a:t>济南</a:t>
            </a:r>
            <a:r>
              <a:rPr lang="en-US" altLang="zh-CN" dirty="0" smtClean="0"/>
              <a:t>/</a:t>
            </a:r>
            <a:r>
              <a:rPr lang="zh-CN" altLang="en-US" dirty="0"/>
              <a:t>天津</a:t>
            </a:r>
            <a:r>
              <a:rPr lang="en-US" altLang="zh-CN" dirty="0"/>
              <a:t>/</a:t>
            </a:r>
            <a:r>
              <a:rPr lang="zh-CN" altLang="en-US" dirty="0"/>
              <a:t>南京</a:t>
            </a:r>
            <a:r>
              <a:rPr lang="en-US" altLang="zh-CN" dirty="0" smtClean="0"/>
              <a:t>/</a:t>
            </a:r>
            <a:r>
              <a:rPr lang="zh-CN" altLang="en-US" dirty="0" smtClean="0"/>
              <a:t>青岛</a:t>
            </a:r>
            <a:r>
              <a:rPr lang="en-US" altLang="zh-CN" dirty="0" smtClean="0"/>
              <a:t>) </a:t>
            </a:r>
            <a:r>
              <a:rPr lang="en-US" altLang="zh-CN" dirty="0"/>
              <a:t>NEQ</a:t>
            </a:r>
            <a:r>
              <a:rPr lang="zh-CN" altLang="en-US" dirty="0"/>
              <a:t>环比份额下降</a:t>
            </a:r>
            <a:r>
              <a:rPr lang="zh-CN" altLang="en-US" dirty="0" smtClean="0"/>
              <a:t>；</a:t>
            </a:r>
            <a:r>
              <a:rPr lang="en-US" altLang="zh-CN" dirty="0" smtClean="0"/>
              <a:t>5</a:t>
            </a:r>
            <a:r>
              <a:rPr lang="zh-CN" altLang="en-US" dirty="0" smtClean="0"/>
              <a:t>城市</a:t>
            </a:r>
            <a:r>
              <a:rPr lang="en-US" altLang="zh-CN" dirty="0"/>
              <a:t>(</a:t>
            </a:r>
            <a:r>
              <a:rPr lang="zh-CN" altLang="en-US" dirty="0" smtClean="0"/>
              <a:t>福厦泉</a:t>
            </a:r>
            <a:r>
              <a:rPr lang="en-US" altLang="zh-CN" dirty="0" smtClean="0"/>
              <a:t>/</a:t>
            </a:r>
            <a:r>
              <a:rPr lang="zh-CN" altLang="en-US" dirty="0" smtClean="0"/>
              <a:t>杭州</a:t>
            </a:r>
            <a:r>
              <a:rPr lang="en-US" altLang="zh-CN" dirty="0"/>
              <a:t>/</a:t>
            </a:r>
            <a:r>
              <a:rPr lang="zh-CN" altLang="en-US" dirty="0" smtClean="0"/>
              <a:t>成都</a:t>
            </a:r>
            <a:r>
              <a:rPr lang="en-US" altLang="zh-CN" dirty="0" smtClean="0"/>
              <a:t>/</a:t>
            </a:r>
            <a:r>
              <a:rPr lang="zh-CN" altLang="en-US" dirty="0"/>
              <a:t>天津</a:t>
            </a:r>
            <a:r>
              <a:rPr lang="en-US" altLang="zh-CN" dirty="0"/>
              <a:t>/</a:t>
            </a:r>
            <a:r>
              <a:rPr lang="zh-CN" altLang="en-US" dirty="0" smtClean="0"/>
              <a:t>青岛</a:t>
            </a:r>
            <a:r>
              <a:rPr lang="en-US" altLang="zh-CN" dirty="0" smtClean="0"/>
              <a:t>), </a:t>
            </a:r>
            <a:r>
              <a:rPr lang="en-US" altLang="zh-CN" dirty="0"/>
              <a:t>NEQ</a:t>
            </a:r>
            <a:r>
              <a:rPr lang="zh-CN" altLang="en-US" dirty="0"/>
              <a:t>同比负增长。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19464108"/>
              </p:ext>
            </p:extLst>
          </p:nvPr>
        </p:nvGraphicFramePr>
        <p:xfrm>
          <a:off x="954381" y="1274312"/>
          <a:ext cx="7246350" cy="5177739"/>
        </p:xfrm>
        <a:graphic>
          <a:graphicData uri="http://schemas.openxmlformats.org/drawingml/2006/table">
            <a:tbl>
              <a:tblPr/>
              <a:tblGrid>
                <a:gridCol w="800646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  <a:gridCol w="537142"/>
              </a:tblGrid>
              <a:tr h="3724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28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VASOREL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VASOREL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VASOREL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1,015.2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528.4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486.8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-65.5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105.1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188.3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2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63.5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108.4</a:t>
                      </a:r>
                    </a:p>
                  </a:txBody>
                  <a:tcPr marL="7601" marR="7601" marT="76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C01X(UBIDECARENONE)+C01D(TRIMETAZIDINE)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4848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QTR </a:t>
            </a:r>
            <a:r>
              <a:rPr lang="en-US" altLang="zh-CN" dirty="0" smtClean="0"/>
              <a:t>1Q16,CHPA,Rest </a:t>
            </a:r>
            <a:r>
              <a:rPr lang="en-US" altLang="zh-CN" dirty="0"/>
              <a:t>of China, </a:t>
            </a:r>
            <a:r>
              <a:rPr lang="en-US" altLang="zh-CN" dirty="0" smtClean="0"/>
              <a:t>8</a:t>
            </a:r>
            <a:r>
              <a:rPr lang="zh-CN" altLang="en-US" dirty="0" smtClean="0"/>
              <a:t>城市</a:t>
            </a:r>
            <a:r>
              <a:rPr lang="en-US" altLang="zh-CN" dirty="0" smtClean="0"/>
              <a:t>(</a:t>
            </a:r>
            <a:r>
              <a:rPr lang="zh-CN" altLang="en-US" dirty="0" smtClean="0"/>
              <a:t>上海</a:t>
            </a:r>
            <a:r>
              <a:rPr lang="en-US" altLang="zh-CN" dirty="0" smtClean="0"/>
              <a:t>/</a:t>
            </a:r>
            <a:r>
              <a:rPr lang="zh-CN" altLang="en-US" dirty="0" smtClean="0"/>
              <a:t>广州</a:t>
            </a:r>
            <a:r>
              <a:rPr lang="en-US" altLang="zh-CN" dirty="0" smtClean="0"/>
              <a:t>/</a:t>
            </a:r>
            <a:r>
              <a:rPr lang="zh-CN" altLang="en-US" dirty="0"/>
              <a:t>武汉</a:t>
            </a:r>
            <a:r>
              <a:rPr lang="en-US" altLang="zh-CN" dirty="0" smtClean="0"/>
              <a:t>/</a:t>
            </a:r>
            <a:r>
              <a:rPr lang="zh-CN" altLang="en-US" dirty="0" smtClean="0"/>
              <a:t>成都</a:t>
            </a:r>
            <a:r>
              <a:rPr lang="en-US" altLang="zh-CN" dirty="0" smtClean="0"/>
              <a:t>/</a:t>
            </a:r>
            <a:r>
              <a:rPr lang="zh-CN" altLang="en-US" dirty="0" smtClean="0"/>
              <a:t>济南</a:t>
            </a:r>
            <a:r>
              <a:rPr lang="en-US" altLang="zh-CN" dirty="0" smtClean="0"/>
              <a:t>/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/</a:t>
            </a:r>
            <a:r>
              <a:rPr lang="zh-CN" altLang="en-US" dirty="0" smtClean="0"/>
              <a:t>青岛</a:t>
            </a:r>
            <a:r>
              <a:rPr lang="en-US" altLang="zh-CN" dirty="0" smtClean="0"/>
              <a:t>/</a:t>
            </a:r>
            <a:r>
              <a:rPr lang="zh-CN" altLang="en-US" dirty="0" smtClean="0"/>
              <a:t>西安</a:t>
            </a:r>
            <a:r>
              <a:rPr lang="en-US" altLang="zh-CN" dirty="0" smtClean="0"/>
              <a:t>) </a:t>
            </a:r>
            <a:r>
              <a:rPr lang="en-US" altLang="zh-CN" dirty="0"/>
              <a:t>NEQ</a:t>
            </a:r>
            <a:r>
              <a:rPr lang="zh-CN" altLang="en-US" dirty="0"/>
              <a:t>环比份额下降</a:t>
            </a:r>
            <a:r>
              <a:rPr lang="zh-CN" altLang="en-US" dirty="0" smtClean="0"/>
              <a:t>；</a:t>
            </a:r>
            <a:r>
              <a:rPr lang="en-US" altLang="zh-CN" dirty="0"/>
              <a:t>Rest of </a:t>
            </a:r>
            <a:r>
              <a:rPr lang="en-US" altLang="zh-CN" dirty="0" smtClean="0"/>
              <a:t>China,3</a:t>
            </a:r>
            <a:r>
              <a:rPr lang="zh-CN" altLang="en-US" dirty="0" smtClean="0"/>
              <a:t>城市（杭州</a:t>
            </a:r>
            <a:r>
              <a:rPr lang="en-US" altLang="zh-CN" dirty="0"/>
              <a:t>/</a:t>
            </a:r>
            <a:r>
              <a:rPr lang="zh-CN" altLang="en-US" dirty="0"/>
              <a:t>天津</a:t>
            </a:r>
            <a:r>
              <a:rPr lang="en-US" altLang="zh-CN" dirty="0" smtClean="0"/>
              <a:t>/</a:t>
            </a:r>
            <a:r>
              <a:rPr lang="zh-CN" altLang="en-US" smtClean="0"/>
              <a:t>青岛） </a:t>
            </a:r>
            <a:r>
              <a:rPr lang="en-US" altLang="zh-CN" dirty="0"/>
              <a:t>NEQ</a:t>
            </a:r>
            <a:r>
              <a:rPr lang="zh-CN" altLang="en-US" dirty="0"/>
              <a:t>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18051119"/>
              </p:ext>
            </p:extLst>
          </p:nvPr>
        </p:nvGraphicFramePr>
        <p:xfrm>
          <a:off x="868703" y="1274762"/>
          <a:ext cx="7417707" cy="5176840"/>
        </p:xfrm>
        <a:graphic>
          <a:graphicData uri="http://schemas.openxmlformats.org/drawingml/2006/table">
            <a:tbl>
              <a:tblPr/>
              <a:tblGrid>
                <a:gridCol w="819579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  <a:gridCol w="549844"/>
              </a:tblGrid>
              <a:tr h="2588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VASOREL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VASOREL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VASOREL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NEQ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257.5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5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107.3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5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8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-39.2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121.8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399.5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479.2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62.2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35.5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125.4</a:t>
                      </a:r>
                    </a:p>
                  </a:txBody>
                  <a:tcPr marL="7781" marR="7781" marT="77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C01X(UBIDECARENONE)+C01D(TRIMETAZIDINE)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7556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altLang="ja-JP" dirty="0"/>
              <a:t>Appendix- IMS Data Instruction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5928" y="1160463"/>
            <a:ext cx="10189132" cy="52800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2000" kern="0" smtClean="0">
                <a:solidFill>
                  <a:srgbClr val="1F448D"/>
                </a:solidFill>
              </a:rPr>
              <a:t>EV: Evolution Index; Compared with total market (EV=100)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＞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“Gain Market Share” 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＝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“Maintain Market Share”  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zh-CN" altLang="en-US" sz="1800" kern="0" smtClean="0">
                <a:solidFill>
                  <a:schemeClr val="hlink"/>
                </a:solidFill>
              </a:rPr>
              <a:t>＜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“Lose Market Share”</a:t>
            </a:r>
          </a:p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rgbClr val="1F448D"/>
              </a:solidFill>
            </a:endParaRPr>
          </a:p>
          <a:p>
            <a:pPr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2000" kern="0" smtClean="0">
                <a:solidFill>
                  <a:srgbClr val="1F448D"/>
                </a:solidFill>
              </a:rPr>
              <a:t>Example</a:t>
            </a: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endParaRPr lang="en-US" altLang="zh-CN" sz="1900" kern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60000"/>
              <a:buFont typeface="Wingdings" pitchFamily="2" charset="2"/>
              <a:buChar char="n"/>
            </a:pPr>
            <a:r>
              <a:rPr lang="en-US" altLang="zh-CN" sz="1800" kern="0" smtClean="0">
                <a:solidFill>
                  <a:schemeClr val="hlink"/>
                </a:solidFill>
              </a:rPr>
              <a:t>EV = (100+12.2)÷(100+14.0)×100 = 98.5 </a:t>
            </a:r>
            <a:r>
              <a:rPr lang="zh-CN" altLang="en-US" sz="1800" kern="0" smtClean="0">
                <a:solidFill>
                  <a:schemeClr val="hlink"/>
                </a:solidFill>
              </a:rPr>
              <a:t>＜ </a:t>
            </a:r>
            <a:r>
              <a:rPr lang="en-US" altLang="zh-CN" sz="1800" kern="0" smtClean="0">
                <a:solidFill>
                  <a:schemeClr val="hlink"/>
                </a:solidFill>
              </a:rPr>
              <a:t>100: MBL “Lose Market Share”</a:t>
            </a:r>
            <a:r>
              <a:rPr lang="zh-CN" altLang="en-US" sz="1800" kern="0" smtClean="0">
                <a:solidFill>
                  <a:schemeClr val="hlink"/>
                </a:solidFill>
              </a:rPr>
              <a:t> </a:t>
            </a:r>
            <a:r>
              <a:rPr lang="en-US" altLang="zh-CN" sz="1800" kern="0" smtClean="0">
                <a:solidFill>
                  <a:schemeClr val="hlink"/>
                </a:solidFill>
              </a:rPr>
              <a:t>in Beijing</a:t>
            </a:r>
            <a:endParaRPr lang="en-US" altLang="zh-CN" sz="1800" kern="0" dirty="0" smtClean="0">
              <a:solidFill>
                <a:schemeClr val="hlink"/>
              </a:solidFill>
            </a:endParaRPr>
          </a:p>
        </p:txBody>
      </p:sp>
      <p:graphicFrame>
        <p:nvGraphicFramePr>
          <p:cNvPr id="10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04242"/>
              </p:ext>
            </p:extLst>
          </p:nvPr>
        </p:nvGraphicFramePr>
        <p:xfrm>
          <a:off x="792163" y="3644900"/>
          <a:ext cx="5513387" cy="1117601"/>
        </p:xfrm>
        <a:graphic>
          <a:graphicData uri="http://schemas.openxmlformats.org/drawingml/2006/table">
            <a:tbl>
              <a:tblPr/>
              <a:tblGrid>
                <a:gridCol w="1673812"/>
                <a:gridCol w="836168"/>
                <a:gridCol w="624909"/>
                <a:gridCol w="972082"/>
                <a:gridCol w="703208"/>
                <a:gridCol w="703208"/>
              </a:tblGrid>
              <a:tr h="330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MAT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GR%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EV%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Total MKT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 Generics</a:t>
                      </a: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DBCC</a:t>
                      </a: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5E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HGP創英角ｺﾞｼｯｸUB" pitchFamily="50" charset="-128"/>
                          <a:cs typeface="HGP創英角ｺﾞｼｯｸUB" pitchFamily="50" charset="-128"/>
                        </a:rPr>
                        <a:t>MBL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HGP創英角ｺﾞｼｯｸUB" pitchFamily="50" charset="-128"/>
                        <a:cs typeface="HGP創英角ｺﾞｼｯｸUB" pitchFamily="50" charset="-128"/>
                      </a:endParaRPr>
                    </a:p>
                  </a:txBody>
                  <a:tcPr marL="35995" marR="35995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 Beijing</a:t>
                      </a:r>
                    </a:p>
                  </a:txBody>
                  <a:tcPr marL="35995" marR="35995" marT="36000" marB="3600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14.0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12.2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10.9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effectLst/>
                          <a:latin typeface="Arial"/>
                        </a:rPr>
                        <a:t>15.0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98.5</a:t>
                      </a:r>
                    </a:p>
                  </a:txBody>
                  <a:tcPr marL="35995" marR="35995" marT="36000" marB="3600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4139" y="6160489"/>
            <a:ext cx="325697" cy="227113"/>
          </a:xfrm>
          <a:noFill/>
        </p:spPr>
        <p:txBody>
          <a:bodyPr/>
          <a:lstStyle>
            <a:lvl1pPr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650486" indent="-250187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000749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401048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1801347" indent="-200149" eaLnBrk="0" hangingPunct="0"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2016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601947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002245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402544" indent="-200149" eaLnBrk="0" fontAlgn="base" hangingPunct="0">
              <a:spcBef>
                <a:spcPct val="0"/>
              </a:spcBef>
              <a:spcAft>
                <a:spcPct val="0"/>
              </a:spcAft>
              <a:defRPr kumimoji="1" sz="876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E9283765-5AF7-4D7A-9E7C-B96AAA2C6203}" type="slidenum">
              <a:rPr lang="en-US" altLang="ja-JP" smtClean="0">
                <a:ea typeface="ＭＳ Ｐゴシック" pitchFamily="34" charset="-128"/>
              </a:rPr>
              <a:pPr eaLnBrk="1" hangingPunct="1"/>
              <a:t>2</a:t>
            </a:fld>
            <a:endParaRPr lang="en-US" altLang="ja-JP" smtClean="0">
              <a:ea typeface="ＭＳ Ｐゴシック" pitchFamily="34" charset="-128"/>
            </a:endParaRPr>
          </a:p>
        </p:txBody>
      </p:sp>
      <p:pic>
        <p:nvPicPr>
          <p:cNvPr id="4100" name="Picture 10" descr="美能logo-黑色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248" y="2167425"/>
            <a:ext cx="2514469" cy="153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37" y="2499630"/>
            <a:ext cx="2242033" cy="87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4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197" y="2530208"/>
            <a:ext cx="2435241" cy="81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53" y="3341955"/>
            <a:ext cx="2441958" cy="2441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14" y="3940624"/>
            <a:ext cx="2585143" cy="12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84" y="2993242"/>
            <a:ext cx="2242034" cy="87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2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 </a:t>
            </a:r>
            <a:r>
              <a:rPr lang="en-US" altLang="zh-CN" dirty="0" smtClean="0"/>
              <a:t>1Q16, </a:t>
            </a:r>
            <a:r>
              <a:rPr lang="en-US" altLang="zh-CN" dirty="0"/>
              <a:t>CHPA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15 </a:t>
            </a:r>
            <a:r>
              <a:rPr lang="en-US" altLang="zh-CN" dirty="0"/>
              <a:t>Cities,</a:t>
            </a:r>
            <a:r>
              <a:rPr lang="en-US" altLang="zh-CN" dirty="0" smtClean="0"/>
              <a:t> 3</a:t>
            </a:r>
            <a:r>
              <a:rPr lang="zh-CN" altLang="en-US" dirty="0"/>
              <a:t>城市</a:t>
            </a:r>
            <a:r>
              <a:rPr lang="en-US" altLang="zh-CN" dirty="0"/>
              <a:t>(</a:t>
            </a:r>
            <a:r>
              <a:rPr lang="zh-CN" altLang="en-US" dirty="0"/>
              <a:t>西安</a:t>
            </a:r>
            <a:r>
              <a:rPr lang="en-US" altLang="zh-CN" dirty="0"/>
              <a:t>/</a:t>
            </a:r>
            <a:r>
              <a:rPr lang="zh-CN" altLang="en-US" dirty="0"/>
              <a:t>武汉</a:t>
            </a:r>
            <a:r>
              <a:rPr lang="en-US" altLang="zh-CN" dirty="0"/>
              <a:t>/</a:t>
            </a:r>
            <a:r>
              <a:rPr lang="zh-CN" altLang="en-US" dirty="0"/>
              <a:t>济南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Horxis</a:t>
            </a:r>
            <a:r>
              <a:rPr lang="en-US" altLang="zh-CN" dirty="0"/>
              <a:t> </a:t>
            </a:r>
            <a:r>
              <a:rPr lang="zh-CN" altLang="en-US" dirty="0"/>
              <a:t>环比份额下降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15 </a:t>
            </a:r>
            <a:r>
              <a:rPr lang="en-US" altLang="zh-CN" dirty="0"/>
              <a:t>Cities, 3</a:t>
            </a:r>
            <a:r>
              <a:rPr lang="zh-CN" altLang="en-US" dirty="0"/>
              <a:t>城市</a:t>
            </a:r>
            <a:r>
              <a:rPr lang="en-US" altLang="zh-CN" dirty="0" smtClean="0"/>
              <a:t>(</a:t>
            </a:r>
            <a:r>
              <a:rPr lang="zh-CN" altLang="en-US" dirty="0"/>
              <a:t>西安</a:t>
            </a:r>
            <a:r>
              <a:rPr lang="en-US" altLang="zh-CN" dirty="0"/>
              <a:t>/</a:t>
            </a:r>
            <a:r>
              <a:rPr lang="zh-CN" altLang="en-US" dirty="0"/>
              <a:t>武汉</a:t>
            </a:r>
            <a:r>
              <a:rPr lang="en-US" altLang="zh-CN" dirty="0"/>
              <a:t>/</a:t>
            </a:r>
            <a:r>
              <a:rPr lang="zh-CN" altLang="en-US" dirty="0"/>
              <a:t>济南</a:t>
            </a:r>
            <a:r>
              <a:rPr lang="en-US" altLang="zh-CN" dirty="0" smtClean="0"/>
              <a:t>), </a:t>
            </a:r>
            <a:r>
              <a:rPr lang="en-US" altLang="zh-CN" dirty="0" err="1"/>
              <a:t>Horxis</a:t>
            </a:r>
            <a:r>
              <a:rPr lang="zh-CN" altLang="en-US" dirty="0"/>
              <a:t>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4002210"/>
              </p:ext>
            </p:extLst>
          </p:nvPr>
        </p:nvGraphicFramePr>
        <p:xfrm>
          <a:off x="179390" y="1351961"/>
          <a:ext cx="8796332" cy="502244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 BAI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TRAST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 BAI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TRAST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 BAI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TRAST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583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316.6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-68.0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419.1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533.2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M02 (Topical Anti-rheumatics， only Top Ext Medic Dressings)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2935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QTR </a:t>
            </a:r>
            <a:r>
              <a:rPr lang="en-US" altLang="zh-CN" dirty="0" smtClean="0"/>
              <a:t>1Q16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 </a:t>
            </a:r>
            <a:r>
              <a:rPr lang="en-US" altLang="zh-CN" dirty="0"/>
              <a:t>Cities, </a:t>
            </a:r>
            <a:r>
              <a:rPr lang="en-US" altLang="zh-CN" dirty="0" smtClean="0"/>
              <a:t>4</a:t>
            </a:r>
            <a:r>
              <a:rPr lang="zh-CN" altLang="en-US" dirty="0" smtClean="0"/>
              <a:t>城市</a:t>
            </a:r>
            <a:r>
              <a:rPr lang="en-US" altLang="zh-CN" dirty="0"/>
              <a:t>(</a:t>
            </a:r>
            <a:r>
              <a:rPr lang="zh-CN" altLang="en-US" dirty="0" smtClean="0"/>
              <a:t>西安</a:t>
            </a:r>
            <a:r>
              <a:rPr lang="en-US" altLang="zh-CN" dirty="0"/>
              <a:t>/</a:t>
            </a:r>
            <a:r>
              <a:rPr lang="zh-CN" altLang="en-US" dirty="0"/>
              <a:t>广州</a:t>
            </a:r>
            <a:r>
              <a:rPr lang="en-US" altLang="zh-CN" dirty="0" smtClean="0"/>
              <a:t>/</a:t>
            </a:r>
            <a:r>
              <a:rPr lang="zh-CN" altLang="en-US" dirty="0"/>
              <a:t>武汉</a:t>
            </a:r>
            <a:r>
              <a:rPr lang="en-US" altLang="zh-CN" dirty="0"/>
              <a:t>/</a:t>
            </a:r>
            <a:r>
              <a:rPr lang="zh-CN" altLang="en-US" dirty="0"/>
              <a:t>济南</a:t>
            </a:r>
            <a:r>
              <a:rPr lang="en-US" altLang="zh-CN" dirty="0" smtClean="0"/>
              <a:t>)</a:t>
            </a:r>
            <a:r>
              <a:rPr lang="en-US" altLang="zh-CN" dirty="0" err="1"/>
              <a:t>Horxis</a:t>
            </a:r>
            <a:r>
              <a:rPr lang="en-US" altLang="zh-CN" dirty="0"/>
              <a:t> </a:t>
            </a:r>
            <a:r>
              <a:rPr lang="zh-CN" altLang="en-US" dirty="0"/>
              <a:t>环比份额下降；</a:t>
            </a:r>
            <a:r>
              <a:rPr lang="en-US" altLang="zh-CN" dirty="0"/>
              <a:t> 15 Cities</a:t>
            </a:r>
            <a:r>
              <a:rPr lang="en-US" altLang="zh-CN" dirty="0" smtClean="0"/>
              <a:t>, 2</a:t>
            </a:r>
            <a:r>
              <a:rPr lang="zh-CN" altLang="en-US" dirty="0" smtClean="0"/>
              <a:t>城市</a:t>
            </a:r>
            <a:r>
              <a:rPr lang="en-US" altLang="zh-CN" dirty="0"/>
              <a:t>(</a:t>
            </a:r>
            <a:r>
              <a:rPr lang="zh-CN" altLang="en-US" dirty="0" smtClean="0"/>
              <a:t>西安</a:t>
            </a:r>
            <a:r>
              <a:rPr lang="en-US" altLang="zh-CN" dirty="0" smtClean="0"/>
              <a:t>/</a:t>
            </a:r>
            <a:r>
              <a:rPr lang="zh-CN" altLang="en-US" dirty="0"/>
              <a:t>武汉</a:t>
            </a:r>
            <a:r>
              <a:rPr lang="en-US" altLang="zh-CN" dirty="0"/>
              <a:t>)</a:t>
            </a:r>
            <a:r>
              <a:rPr lang="zh-CN" altLang="en-US" dirty="0"/>
              <a:t> 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08985217"/>
              </p:ext>
            </p:extLst>
          </p:nvPr>
        </p:nvGraphicFramePr>
        <p:xfrm>
          <a:off x="179390" y="1351961"/>
          <a:ext cx="8796332" cy="5022440"/>
        </p:xfrm>
        <a:graphic>
          <a:graphicData uri="http://schemas.openxmlformats.org/drawingml/2006/table">
            <a:tbl>
              <a:tblPr/>
              <a:tblGrid>
                <a:gridCol w="795092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  <a:gridCol w="533416"/>
              </a:tblGrid>
              <a:tr h="2511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l-GR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511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 BAI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TRAST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 BAI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TRAST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 BAI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TRAST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Horxis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5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CD7E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70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144.9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88.4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-24.5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53.8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4.3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157.6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245.9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7548" marR="7548" marT="75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M02 (Topical Anti-rheumatics， only Top Ext Medic Dressings)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2887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64" y="3012698"/>
            <a:ext cx="2585143" cy="12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 </a:t>
            </a:r>
            <a:r>
              <a:rPr lang="en-US" altLang="zh-CN" dirty="0" smtClean="0"/>
              <a:t>1Q16, </a:t>
            </a:r>
            <a:r>
              <a:rPr lang="zh-CN" altLang="en-US" dirty="0"/>
              <a:t>在已覆盖的城市，</a:t>
            </a:r>
            <a:r>
              <a:rPr lang="en-US" altLang="zh-CN" dirty="0"/>
              <a:t>2</a:t>
            </a:r>
            <a:r>
              <a:rPr lang="zh-CN" altLang="en-US" dirty="0"/>
              <a:t>城市</a:t>
            </a:r>
            <a:r>
              <a:rPr lang="en-US" altLang="zh-CN" dirty="0" smtClean="0"/>
              <a:t>(</a:t>
            </a:r>
            <a:r>
              <a:rPr lang="zh-CN" altLang="en-US" dirty="0" smtClean="0"/>
              <a:t>北京</a:t>
            </a:r>
            <a:r>
              <a:rPr lang="en-US" altLang="zh-CN" dirty="0" smtClean="0"/>
              <a:t>/</a:t>
            </a:r>
            <a:r>
              <a:rPr lang="zh-CN" altLang="en-US" dirty="0"/>
              <a:t>武汉</a:t>
            </a:r>
            <a:r>
              <a:rPr lang="en-US" altLang="zh-CN" dirty="0"/>
              <a:t>)</a:t>
            </a:r>
            <a:r>
              <a:rPr lang="en-US" altLang="zh-CN" dirty="0" err="1"/>
              <a:t>Glufast</a:t>
            </a:r>
            <a:r>
              <a:rPr lang="zh-CN" altLang="en-US" dirty="0"/>
              <a:t>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3886146"/>
              </p:ext>
            </p:extLst>
          </p:nvPr>
        </p:nvGraphicFramePr>
        <p:xfrm>
          <a:off x="179384" y="1734957"/>
          <a:ext cx="8796345" cy="4256448"/>
        </p:xfrm>
        <a:graphic>
          <a:graphicData uri="http://schemas.openxmlformats.org/drawingml/2006/table">
            <a:tbl>
              <a:tblPr/>
              <a:tblGrid>
                <a:gridCol w="672711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</a:tblGrid>
              <a:tr h="212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 2016Q1</a:t>
                      </a:r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ΔMS% (MAT 2016Q1 Vs MAT 2015Q4)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(MAT 2016Q1 Vs 2015Q1)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12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NOVONORM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 DI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STARLIX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NOVONORM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 DI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STARLIX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NOVONORM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 DI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STARLIX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1,245.5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1,224.2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1,353.8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1,611.1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1,668.6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B71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2,991.8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3,254.0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397.3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A10M(GLINIDE ANTIDIABETICS)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11479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QTR </a:t>
            </a:r>
            <a:r>
              <a:rPr lang="en-US" altLang="zh-CN" dirty="0" smtClean="0"/>
              <a:t>1Q16, Rest of China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Glufast</a:t>
            </a:r>
            <a:r>
              <a:rPr lang="zh-CN" altLang="en-US" dirty="0" smtClean="0"/>
              <a:t>环比份额下降，在</a:t>
            </a:r>
            <a:r>
              <a:rPr lang="zh-CN" altLang="en-US" dirty="0"/>
              <a:t>已覆盖的城市， </a:t>
            </a:r>
            <a:r>
              <a:rPr lang="zh-CN" altLang="en-US" dirty="0" smtClean="0"/>
              <a:t>北京的</a:t>
            </a:r>
            <a:r>
              <a:rPr lang="en-US" altLang="zh-CN" dirty="0" err="1" smtClean="0"/>
              <a:t>Glufast</a:t>
            </a:r>
            <a:r>
              <a:rPr lang="zh-CN" altLang="en-US" dirty="0"/>
              <a:t>同比负增长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>
          <a:xfrm>
            <a:off x="755650" y="6519862"/>
            <a:ext cx="2872921" cy="246221"/>
          </a:xfrm>
        </p:spPr>
        <p:txBody>
          <a:bodyPr/>
          <a:lstStyle/>
          <a:p>
            <a:r>
              <a:rPr lang="en-US" sz="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IMS Quarterly CHPA &amp; Cities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56263251"/>
              </p:ext>
            </p:extLst>
          </p:nvPr>
        </p:nvGraphicFramePr>
        <p:xfrm>
          <a:off x="179384" y="1734957"/>
          <a:ext cx="8796345" cy="4256448"/>
        </p:xfrm>
        <a:graphic>
          <a:graphicData uri="http://schemas.openxmlformats.org/drawingml/2006/table">
            <a:tbl>
              <a:tblPr/>
              <a:tblGrid>
                <a:gridCol w="672711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  <a:gridCol w="451313"/>
              </a:tblGrid>
              <a:tr h="2124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Million RMB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lang="en-US" altLang="zh-CN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QTR 2016Q1</a:t>
                      </a:r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l-GR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Δ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MS% (QTR 2016Q1 Vs QTR 2015Q4)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GR% (QTR 2016Q1 Vs 2015Q1)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r>
                        <a:rPr lang="en-US" sz="7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EV%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2124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NOVONORM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 DI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STARLIX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NOVONORM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 DI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STARLIX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总市场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NOVONORM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 DI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STARLIX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Glufast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CHPA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Rest of China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886.8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 </a:t>
                      </a:r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Citeis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82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Tianjin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Beijing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Shanghai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Fuxiaquan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-30.2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Guangzhou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Hangzhou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-14.9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Suzhou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-36.5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Chengdu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Ningbo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Nanjing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-7.7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Jinan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-28.9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2,393.4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-37.9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3,509.0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Qingdao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Wuhan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-26.2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-29.4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-32.2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Xian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-1.9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239.5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</a:tr>
              <a:tr h="212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Harbin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1" title="TB_MD"/>
          <p:cNvSpPr txBox="1">
            <a:spLocks/>
          </p:cNvSpPr>
          <p:nvPr/>
        </p:nvSpPr>
        <p:spPr>
          <a:xfrm>
            <a:off x="3628571" y="6519862"/>
            <a:ext cx="4671367" cy="24622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7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en-US" sz="800" kern="0" smtClean="0"/>
              <a:t> Relevant Market A10M(GLINIDE ANTIDIABETICS)</a:t>
            </a:r>
            <a:endParaRPr lang="en-US" sz="800" kern="0" dirty="0"/>
          </a:p>
        </p:txBody>
      </p:sp>
    </p:spTree>
    <p:extLst>
      <p:ext uri="{BB962C8B-B14F-4D97-AF65-F5344CB8AC3E}">
        <p14:creationId xmlns:p14="http://schemas.microsoft.com/office/powerpoint/2010/main" val="28412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84" y="3023822"/>
            <a:ext cx="2436632" cy="8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7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BDD262"/>
      </a:lt1>
      <a:dk2>
        <a:srgbClr val="1F448D"/>
      </a:dk2>
      <a:lt2>
        <a:srgbClr val="FBCA5A"/>
      </a:lt2>
      <a:accent1>
        <a:srgbClr val="ABC5E7"/>
      </a:accent1>
      <a:accent2>
        <a:srgbClr val="EE782B"/>
      </a:accent2>
      <a:accent3>
        <a:srgbClr val="DBE5B7"/>
      </a:accent3>
      <a:accent4>
        <a:srgbClr val="000000"/>
      </a:accent4>
      <a:accent5>
        <a:srgbClr val="D2DFF1"/>
      </a:accent5>
      <a:accent6>
        <a:srgbClr val="D86C26"/>
      </a:accent6>
      <a:hlink>
        <a:srgbClr val="4580C2"/>
      </a:hlink>
      <a:folHlink>
        <a:srgbClr val="FBDAC8"/>
      </a:folHlink>
    </a:clrScheme>
    <a:fontScheme name="Type A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Type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FCD7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62220</TotalTime>
  <Words>4754</Words>
  <Application>Microsoft Office PowerPoint</Application>
  <PresentationFormat>全屏显示(4:3)</PresentationFormat>
  <Paragraphs>3288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Default</vt:lpstr>
      <vt:lpstr>2016Q1’s IMS 城市表现汇总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Eisai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Eisai Strategy Presentation</dc:title>
  <dc:creator>Kyoko Tezuka</dc:creator>
  <cp:lastModifiedBy>Liqin Lu</cp:lastModifiedBy>
  <cp:revision>4371</cp:revision>
  <cp:lastPrinted>2012-08-15T01:17:35Z</cp:lastPrinted>
  <dcterms:created xsi:type="dcterms:W3CDTF">2001-10-01T14:33:37Z</dcterms:created>
  <dcterms:modified xsi:type="dcterms:W3CDTF">2016-05-17T04:10:47Z</dcterms:modified>
</cp:coreProperties>
</file>