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3"/>
  </p:notesMasterIdLst>
  <p:handoutMasterIdLst>
    <p:handoutMasterId r:id="rId14"/>
  </p:handoutMasterIdLst>
  <p:sldIdLst>
    <p:sldId id="1221" r:id="rId2"/>
    <p:sldId id="1357" r:id="rId3"/>
    <p:sldId id="1266" r:id="rId4"/>
    <p:sldId id="1354" r:id="rId5"/>
    <p:sldId id="1355" r:id="rId6"/>
    <p:sldId id="1351" r:id="rId7"/>
    <p:sldId id="1350" r:id="rId8"/>
    <p:sldId id="1352" r:id="rId9"/>
    <p:sldId id="1353" r:id="rId10"/>
    <p:sldId id="1356" r:id="rId11"/>
    <p:sldId id="1349" r:id="rId12"/>
  </p:sldIdLst>
  <p:sldSz cx="9144000" cy="6858000" type="screen4x3"/>
  <p:notesSz cx="6807200" cy="9939338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04">
          <p15:clr>
            <a:srgbClr val="A4A3A4"/>
          </p15:clr>
        </p15:guide>
        <p15:guide id="2" orient="horz" pos="18">
          <p15:clr>
            <a:srgbClr val="A4A3A4"/>
          </p15:clr>
        </p15:guide>
        <p15:guide id="3" orient="horz" pos="3054">
          <p15:clr>
            <a:srgbClr val="A4A3A4"/>
          </p15:clr>
        </p15:guide>
        <p15:guide id="4" orient="horz" pos="3737">
          <p15:clr>
            <a:srgbClr val="A4A3A4"/>
          </p15:clr>
        </p15:guide>
        <p15:guide id="5" pos="2871">
          <p15:clr>
            <a:srgbClr val="A4A3A4"/>
          </p15:clr>
        </p15:guide>
        <p15:guide id="6" pos="171">
          <p15:clr>
            <a:srgbClr val="A4A3A4"/>
          </p15:clr>
        </p15:guide>
        <p15:guide id="7" pos="284">
          <p15:clr>
            <a:srgbClr val="A4A3A4"/>
          </p15:clr>
        </p15:guide>
        <p15:guide id="8" pos="5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e Tao" initials="JT" lastIdx="2" clrIdx="0"/>
  <p:cmAuthor id="1" name="Amigo Ruan" initials="AR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99CC"/>
    <a:srgbClr val="5F5F5F"/>
    <a:srgbClr val="0000FF"/>
    <a:srgbClr val="FFFFFF"/>
    <a:srgbClr val="D5FDE7"/>
    <a:srgbClr val="FF0000"/>
    <a:srgbClr val="777777"/>
    <a:srgbClr val="E5FF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7" autoAdjust="0"/>
    <p:restoredTop sz="99638" autoAdjust="0"/>
  </p:normalViewPr>
  <p:slideViewPr>
    <p:cSldViewPr snapToGrid="0">
      <p:cViewPr varScale="1">
        <p:scale>
          <a:sx n="112" d="100"/>
          <a:sy n="112" d="100"/>
        </p:scale>
        <p:origin x="-246" y="-72"/>
      </p:cViewPr>
      <p:guideLst>
        <p:guide orient="horz" pos="1904"/>
        <p:guide orient="horz" pos="18"/>
        <p:guide orient="horz" pos="3054"/>
        <p:guide orient="horz" pos="3737"/>
        <p:guide pos="2871"/>
        <p:guide pos="171"/>
        <p:guide pos="284"/>
        <p:guide pos="5308"/>
      </p:guideLst>
    </p:cSldViewPr>
  </p:slideViewPr>
  <p:outlineViewPr>
    <p:cViewPr>
      <p:scale>
        <a:sx n="33" d="100"/>
        <a:sy n="33" d="100"/>
      </p:scale>
      <p:origin x="54" y="3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78" y="-72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900"/>
            </a:lvl1pPr>
          </a:lstStyle>
          <a:p>
            <a:fld id="{06BA2376-14E2-4671-9D69-94E812C680C8}" type="slidenum">
              <a:rPr lang="ja-JP" altLang="en-GB"/>
              <a:pPr/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676375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482"/>
            <a:ext cx="4991947" cy="447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smtClean="0"/>
              <a:t>Click to edit Master text styles</a:t>
            </a:r>
          </a:p>
          <a:p>
            <a:pPr lvl="1"/>
            <a:r>
              <a:rPr lang="en-GB" altLang="ja-JP" smtClean="0"/>
              <a:t>Second level</a:t>
            </a:r>
          </a:p>
          <a:p>
            <a:pPr lvl="2"/>
            <a:r>
              <a:rPr lang="en-GB" altLang="ja-JP" smtClean="0"/>
              <a:t>Third level</a:t>
            </a:r>
          </a:p>
          <a:p>
            <a:pPr lvl="3"/>
            <a:r>
              <a:rPr lang="en-GB" altLang="ja-JP" smtClean="0"/>
              <a:t>Fourth level</a:t>
            </a:r>
          </a:p>
          <a:p>
            <a:pPr lvl="4"/>
            <a:r>
              <a:rPr lang="en-GB" altLang="ja-JP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fld id="{3B035DE9-D086-43D8-95D1-7B50DEA42F34}" type="slidenum">
              <a:rPr lang="ja-JP" altLang="en-GB"/>
              <a:pPr/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582204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Plain_cover_hh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2" y="5796657"/>
            <a:ext cx="10795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cover_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11" y="824938"/>
            <a:ext cx="1316180" cy="7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 descr="basic_covercentercover_gr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89329"/>
            <a:ext cx="9144000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1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79388" y="1274763"/>
            <a:ext cx="8796337" cy="51768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350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79388" y="1274763"/>
            <a:ext cx="8796337" cy="29448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179387" y="4295163"/>
            <a:ext cx="8796337" cy="2157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54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50" y="-11110"/>
            <a:ext cx="8049834" cy="101576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49" y="1160196"/>
            <a:ext cx="4325221" cy="527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38039" y="1160196"/>
            <a:ext cx="4326612" cy="527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09835" y="6548438"/>
            <a:ext cx="3708400" cy="1889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6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 descr="Plain_contents_hh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6519863"/>
            <a:ext cx="61277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ntents_Mar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274639"/>
            <a:ext cx="647700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_contents_graphi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1" y="927100"/>
            <a:ext cx="9148763" cy="2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08" r:id="rId3"/>
    <p:sldLayoutId id="2147483709" r:id="rId4"/>
    <p:sldLayoutId id="214748371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80000"/>
        </a:lnSpc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title="Cover_Title_01"/>
          <p:cNvSpPr>
            <a:spLocks noGrp="1"/>
          </p:cNvSpPr>
          <p:nvPr>
            <p:ph type="ctrTitle" idx="4294967295"/>
          </p:nvPr>
        </p:nvSpPr>
        <p:spPr>
          <a:xfrm>
            <a:off x="1244600" y="1712912"/>
            <a:ext cx="6651625" cy="718789"/>
          </a:xfrm>
          <a:prstGeom prst="rect">
            <a:avLst/>
          </a:prstGeom>
        </p:spPr>
        <p:txBody>
          <a:bodyPr anchor="ctr" anchorCtr="0"/>
          <a:lstStyle/>
          <a:p>
            <a:pPr algn="ctr">
              <a:lnSpc>
                <a:spcPct val="150000"/>
              </a:lnSpc>
            </a:pPr>
            <a:r>
              <a:rPr lang="en-US" altLang="zh-CN" sz="2800" smtClean="0">
                <a:latin typeface="+mj-lt"/>
              </a:rPr>
              <a:t>2016Q1’s IMS </a:t>
            </a:r>
            <a:r>
              <a:rPr lang="zh-CN" altLang="en-US" sz="2800" smtClean="0">
                <a:latin typeface="+mj-lt"/>
              </a:rPr>
              <a:t>城市表现汇总</a:t>
            </a:r>
            <a:endParaRPr lang="zh-CN" altLang="en-US" sz="2600" dirty="0">
              <a:solidFill>
                <a:schemeClr val="accent5">
                  <a:lumMod val="5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7" name="TextBox 6" title="Cover_Info1"/>
          <p:cNvSpPr txBox="1"/>
          <p:nvPr/>
        </p:nvSpPr>
        <p:spPr>
          <a:xfrm>
            <a:off x="1244600" y="4042055"/>
            <a:ext cx="665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latin typeface="+mj-lt"/>
                <a:ea typeface="微软雅黑" panose="020B0503020204020204" pitchFamily="34" charset="-122"/>
              </a:rPr>
              <a:t>2016/5/14</a:t>
            </a:r>
            <a:endParaRPr lang="en-US" sz="1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 title="Cover_Info2"/>
          <p:cNvSpPr txBox="1"/>
          <p:nvPr/>
        </p:nvSpPr>
        <p:spPr>
          <a:xfrm>
            <a:off x="1244600" y="4436647"/>
            <a:ext cx="6651625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 dirty="0">
                <a:ea typeface="微软雅黑" panose="020B0503020204020204" pitchFamily="34" charset="-122"/>
              </a:rPr>
              <a:t>Business Analysis &amp; Intelligence Management, BAIM Dept</a:t>
            </a:r>
            <a:r>
              <a:rPr lang="en-US" altLang="ja-JP" sz="1400" b="1" dirty="0" smtClean="0">
                <a:ea typeface="微软雅黑" panose="020B0503020204020204" pitchFamily="34" charset="-122"/>
              </a:rPr>
              <a:t>.</a:t>
            </a:r>
            <a:endParaRPr lang="en-US" altLang="ja-JP" sz="1400" b="1" dirty="0">
              <a:ea typeface="微软雅黑" panose="020B0503020204020204" pitchFamily="34" charset="-122"/>
            </a:endParaRPr>
          </a:p>
        </p:txBody>
      </p:sp>
      <p:sp>
        <p:nvSpPr>
          <p:cNvPr id="10" name="Rectangle 21" title="TB_Footer"/>
          <p:cNvSpPr>
            <a:spLocks noChangeArrowheads="1"/>
          </p:cNvSpPr>
          <p:nvPr/>
        </p:nvSpPr>
        <p:spPr bwMode="auto">
          <a:xfrm>
            <a:off x="0" y="6550250"/>
            <a:ext cx="8185150" cy="26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7" rIns="91413" bIns="45707">
            <a:spAutoFit/>
          </a:bodyPr>
          <a:lstStyle/>
          <a:p>
            <a:pPr algn="l"/>
            <a:r>
              <a:rPr lang="en-US" altLang="zh-CN" sz="1100" smtClean="0">
                <a:solidFill>
                  <a:schemeClr val="hlink"/>
                </a:solidFill>
                <a:latin typeface="+mj-lt"/>
                <a:ea typeface="微软雅黑" panose="020B0503020204020204" pitchFamily="34" charset="-122"/>
              </a:rPr>
              <a:t>* Source: IMS Quarterly CHPA &amp; Cities Data (2016Q1, 2016.01 ~ 2016.03)</a:t>
            </a:r>
            <a:endParaRPr lang="en-US" altLang="zh-CN" sz="1100" u="sng" dirty="0">
              <a:solidFill>
                <a:schemeClr val="hlink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TextBox 7" title="Cover_Info3"/>
          <p:cNvSpPr txBox="1"/>
          <p:nvPr/>
        </p:nvSpPr>
        <p:spPr>
          <a:xfrm>
            <a:off x="1244600" y="4847438"/>
            <a:ext cx="6651625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ja-JP" sz="1400" b="1" dirty="0" smtClean="0">
                <a:latin typeface="+mj-lt"/>
                <a:ea typeface="微软雅黑" panose="020B0503020204020204" pitchFamily="34" charset="-122"/>
              </a:rPr>
              <a:t>Eisai Co., Ltd.</a:t>
            </a:r>
            <a:endParaRPr lang="en-US" altLang="ja-JP" sz="1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标题 1" title="Cover_Title_02"/>
          <p:cNvSpPr txBox="1">
            <a:spLocks/>
          </p:cNvSpPr>
          <p:nvPr/>
        </p:nvSpPr>
        <p:spPr>
          <a:xfrm>
            <a:off x="1244599" y="2400779"/>
            <a:ext cx="6651625" cy="718789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kern="0" smtClean="0">
                <a:latin typeface="+mj-lt"/>
              </a:rPr>
              <a:t>- ONCO BU -</a:t>
            </a:r>
            <a:endParaRPr lang="zh-CN" altLang="en-US" sz="2600" kern="0" dirty="0">
              <a:solidFill>
                <a:schemeClr val="accent5">
                  <a:lumMod val="5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367" y="5791051"/>
            <a:ext cx="95263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微软雅黑" pitchFamily="34" charset="-122"/>
              </a:rPr>
              <a:t>SERM</a:t>
            </a:r>
            <a:r>
              <a:rPr lang="zh-CN" altLang="en-US" dirty="0">
                <a:ea typeface="微软雅黑" pitchFamily="34" charset="-122"/>
              </a:rPr>
              <a:t>市场中，</a:t>
            </a:r>
            <a:r>
              <a:rPr lang="en-US" altLang="zh-CN" dirty="0">
                <a:ea typeface="微软雅黑" pitchFamily="34" charset="-122"/>
              </a:rPr>
              <a:t>QTR </a:t>
            </a:r>
            <a:r>
              <a:rPr lang="en-US" altLang="zh-CN" dirty="0" smtClean="0">
                <a:ea typeface="微软雅黑" pitchFamily="34" charset="-122"/>
              </a:rPr>
              <a:t>16Q1</a:t>
            </a:r>
            <a:r>
              <a:rPr lang="zh-CN" altLang="en-US" dirty="0" smtClean="0">
                <a:ea typeface="微软雅黑" pitchFamily="34" charset="-122"/>
              </a:rPr>
              <a:t>，</a:t>
            </a:r>
            <a:r>
              <a:rPr lang="en-US" altLang="zh-CN" dirty="0">
                <a:ea typeface="微软雅黑" pitchFamily="34" charset="-122"/>
              </a:rPr>
              <a:t>4</a:t>
            </a:r>
            <a:r>
              <a:rPr lang="zh-CN" altLang="en-US" dirty="0" smtClean="0">
                <a:ea typeface="微软雅黑" pitchFamily="34" charset="-122"/>
              </a:rPr>
              <a:t>城市（北京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杭州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武汉）</a:t>
            </a:r>
            <a:r>
              <a:rPr lang="en-US" altLang="zh-CN" dirty="0">
                <a:ea typeface="微软雅黑" pitchFamily="34" charset="-122"/>
              </a:rPr>
              <a:t>FRT PD</a:t>
            </a:r>
            <a:r>
              <a:rPr lang="zh-CN" altLang="en-US" dirty="0">
                <a:ea typeface="微软雅黑" pitchFamily="34" charset="-122"/>
              </a:rPr>
              <a:t>环比市场份额下降</a:t>
            </a:r>
            <a:r>
              <a:rPr lang="zh-CN" altLang="en-US" dirty="0" smtClean="0">
                <a:ea typeface="微软雅黑" pitchFamily="34" charset="-122"/>
              </a:rPr>
              <a:t>，无城市</a:t>
            </a:r>
            <a:r>
              <a:rPr lang="en-US" altLang="zh-CN" dirty="0" smtClean="0">
                <a:ea typeface="微软雅黑" pitchFamily="34" charset="-122"/>
              </a:rPr>
              <a:t>PD</a:t>
            </a:r>
            <a:r>
              <a:rPr lang="zh-CN" altLang="en-US" dirty="0">
                <a:ea typeface="微软雅黑" pitchFamily="34" charset="-122"/>
              </a:rPr>
              <a:t>同比负增长</a:t>
            </a:r>
            <a:r>
              <a:rPr lang="zh-CN" altLang="en-US" dirty="0" smtClean="0">
                <a:ea typeface="微软雅黑" pitchFamily="34" charset="-122"/>
              </a:rPr>
              <a:t>。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69894793"/>
              </p:ext>
            </p:extLst>
          </p:nvPr>
        </p:nvGraphicFramePr>
        <p:xfrm>
          <a:off x="179390" y="1351821"/>
          <a:ext cx="8796332" cy="502272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PD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l-G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3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1,385.1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38543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Toremifene + Tamoxifen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34539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altLang="ja-JP" dirty="0"/>
              <a:t>Appendix- IMS Data Instruction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5928" y="1160463"/>
            <a:ext cx="10189132" cy="52800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en-US" altLang="zh-CN" sz="2000" kern="0" smtClean="0">
                <a:solidFill>
                  <a:srgbClr val="1F448D"/>
                </a:solidFill>
              </a:rPr>
              <a:t>EV: Evolution Index; Compared with total market (EV=100)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zh-CN" altLang="en-US" sz="1800" kern="0" smtClean="0">
                <a:solidFill>
                  <a:schemeClr val="hlink"/>
                </a:solidFill>
              </a:rPr>
              <a:t>＞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“Gain Market Share” 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zh-CN" altLang="en-US" sz="1800" kern="0" smtClean="0">
                <a:solidFill>
                  <a:schemeClr val="hlink"/>
                </a:solidFill>
              </a:rPr>
              <a:t>＝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“Maintain Market Share”  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zh-CN" altLang="en-US" sz="1800" kern="0" smtClean="0">
                <a:solidFill>
                  <a:schemeClr val="hlink"/>
                </a:solidFill>
              </a:rPr>
              <a:t>＜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“Lose Market Share”</a:t>
            </a:r>
          </a:p>
          <a:p>
            <a:pPr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rgbClr val="1F448D"/>
              </a:solidFill>
            </a:endParaRPr>
          </a:p>
          <a:p>
            <a:pPr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en-US" altLang="zh-CN" sz="2000" kern="0" smtClean="0">
                <a:solidFill>
                  <a:srgbClr val="1F448D"/>
                </a:solidFill>
              </a:rPr>
              <a:t>Example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en-US" altLang="zh-CN" sz="1800" kern="0" smtClean="0">
                <a:solidFill>
                  <a:schemeClr val="hlink"/>
                </a:solidFill>
              </a:rPr>
              <a:t>EV = (100+12.2)÷(100+14.0)×100 = 98.5 </a:t>
            </a:r>
            <a:r>
              <a:rPr lang="zh-CN" altLang="en-US" sz="1800" kern="0" smtClean="0">
                <a:solidFill>
                  <a:schemeClr val="hlink"/>
                </a:solidFill>
              </a:rPr>
              <a:t>＜ 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MBL “Lose Market Share”</a:t>
            </a:r>
            <a:r>
              <a:rPr lang="zh-CN" altLang="en-US" sz="1800" kern="0" smtClean="0">
                <a:solidFill>
                  <a:schemeClr val="hlink"/>
                </a:solidFill>
              </a:rPr>
              <a:t> </a:t>
            </a:r>
            <a:r>
              <a:rPr lang="en-US" altLang="zh-CN" sz="1800" kern="0" smtClean="0">
                <a:solidFill>
                  <a:schemeClr val="hlink"/>
                </a:solidFill>
              </a:rPr>
              <a:t>in Beijing</a:t>
            </a:r>
            <a:endParaRPr lang="en-US" altLang="zh-CN" sz="1800" kern="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10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04242"/>
              </p:ext>
            </p:extLst>
          </p:nvPr>
        </p:nvGraphicFramePr>
        <p:xfrm>
          <a:off x="792163" y="3644900"/>
          <a:ext cx="5513387" cy="1117601"/>
        </p:xfrm>
        <a:graphic>
          <a:graphicData uri="http://schemas.openxmlformats.org/drawingml/2006/table">
            <a:tbl>
              <a:tblPr/>
              <a:tblGrid>
                <a:gridCol w="1673812"/>
                <a:gridCol w="836168"/>
                <a:gridCol w="624909"/>
                <a:gridCol w="972082"/>
                <a:gridCol w="703208"/>
                <a:gridCol w="703208"/>
              </a:tblGrid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MAT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GR%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EV%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</a:tr>
              <a:tr h="500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Total MKT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MBL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MBL Generics</a:t>
                      </a: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DBCC</a:t>
                      </a: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MBL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 Beijing</a:t>
                      </a:r>
                    </a:p>
                  </a:txBody>
                  <a:tcPr marL="35995" marR="35995" marT="36000" marB="3600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14.0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12.2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10.9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15.0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98.5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3587103" y="3024399"/>
            <a:ext cx="2048827" cy="103414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3152" dirty="0">
                <a:latin typeface="+mj-ea"/>
                <a:ea typeface="+mj-ea"/>
              </a:rPr>
              <a:t>法乐通</a:t>
            </a:r>
            <a:endParaRPr lang="en-US" altLang="zh-CN" sz="3152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zh-CN" sz="2802" dirty="0" err="1">
                <a:latin typeface="+mj-lt"/>
                <a:ea typeface="+mj-ea"/>
              </a:rPr>
              <a:t>Fareston</a:t>
            </a:r>
            <a:endParaRPr lang="zh-CN" altLang="en-US" sz="2802" dirty="0">
              <a:latin typeface="+mj-lt"/>
              <a:ea typeface="+mj-ea"/>
            </a:endParaRPr>
          </a:p>
        </p:txBody>
      </p:sp>
      <p:sp>
        <p:nvSpPr>
          <p:cNvPr id="4100" name="矩形 1"/>
          <p:cNvSpPr>
            <a:spLocks noChangeArrowheads="1"/>
          </p:cNvSpPr>
          <p:nvPr/>
        </p:nvSpPr>
        <p:spPr bwMode="auto">
          <a:xfrm>
            <a:off x="5151771" y="2949341"/>
            <a:ext cx="349776" cy="36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752" dirty="0"/>
              <a:t>®</a:t>
            </a:r>
            <a:endParaRPr lang="zh-CN" altLang="en-US" sz="1752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在乳腺癌内分泌治疗总市场中</a:t>
            </a:r>
            <a:r>
              <a:rPr lang="en-US" altLang="zh-CN" dirty="0">
                <a:ea typeface="微软雅黑" pitchFamily="34" charset="-122"/>
              </a:rPr>
              <a:t>,</a:t>
            </a:r>
            <a:r>
              <a:rPr lang="zh-CN" altLang="en-US" dirty="0">
                <a:ea typeface="微软雅黑" pitchFamily="34" charset="-122"/>
              </a:rPr>
              <a:t> </a:t>
            </a:r>
            <a:r>
              <a:rPr lang="en-US" altLang="zh-CN" dirty="0">
                <a:ea typeface="微软雅黑" pitchFamily="34" charset="-122"/>
              </a:rPr>
              <a:t>MAT </a:t>
            </a:r>
            <a:r>
              <a:rPr lang="en-US" altLang="zh-CN" dirty="0" smtClean="0">
                <a:ea typeface="微软雅黑" pitchFamily="34" charset="-122"/>
              </a:rPr>
              <a:t>16Q1, 2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广州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南京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r>
              <a:rPr lang="zh-CN" altLang="en-US" dirty="0" smtClean="0">
                <a:ea typeface="微软雅黑" pitchFamily="34" charset="-122"/>
              </a:rPr>
              <a:t>环</a:t>
            </a:r>
            <a:r>
              <a:rPr lang="zh-CN" altLang="en-US" dirty="0">
                <a:ea typeface="微软雅黑" pitchFamily="34" charset="-122"/>
              </a:rPr>
              <a:t>比市场份额下降，</a:t>
            </a:r>
            <a:r>
              <a:rPr lang="en-US" altLang="zh-CN" dirty="0">
                <a:ea typeface="微软雅黑" pitchFamily="34" charset="-122"/>
              </a:rPr>
              <a:t>1</a:t>
            </a:r>
            <a:r>
              <a:rPr lang="zh-CN" altLang="en-US" dirty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宁波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r>
              <a:rPr lang="zh-CN" altLang="en-US" dirty="0">
                <a:ea typeface="微软雅黑" pitchFamily="34" charset="-122"/>
              </a:rPr>
              <a:t>同比负增长</a:t>
            </a:r>
            <a:r>
              <a:rPr lang="zh-CN" altLang="en-US" dirty="0" smtClean="0">
                <a:ea typeface="微软雅黑" pitchFamily="34" charset="-122"/>
              </a:rPr>
              <a:t>。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084722638"/>
              </p:ext>
            </p:extLst>
          </p:nvPr>
        </p:nvGraphicFramePr>
        <p:xfrm>
          <a:off x="179390" y="1351821"/>
          <a:ext cx="8796332" cy="502272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1,987.3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1,059.7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Letrozole + Anastrozole + Exemestane + Toremifene + Tamoxifen + Fulvestrant {6 Molecules in L02B (Cytostatic Hormone Antagonists)}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12935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在乳腺癌内分泌治疗总市场中，</a:t>
            </a:r>
            <a:r>
              <a:rPr lang="en-US" altLang="zh-CN" dirty="0">
                <a:ea typeface="微软雅黑" pitchFamily="34" charset="-122"/>
              </a:rPr>
              <a:t>QTR </a:t>
            </a:r>
            <a:r>
              <a:rPr lang="en-US" altLang="zh-CN" dirty="0" smtClean="0">
                <a:ea typeface="微软雅黑" pitchFamily="34" charset="-122"/>
              </a:rPr>
              <a:t>16Q1, </a:t>
            </a:r>
            <a:r>
              <a:rPr lang="en-US" altLang="zh-CN" dirty="0">
                <a:ea typeface="微软雅黑" pitchFamily="34" charset="-122"/>
              </a:rPr>
              <a:t>4</a:t>
            </a:r>
            <a:r>
              <a:rPr lang="zh-CN" altLang="en-US" dirty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上海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广州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武汉</a:t>
            </a:r>
            <a:r>
              <a:rPr lang="en-US" altLang="zh-CN" dirty="0" smtClean="0">
                <a:ea typeface="微软雅黑" pitchFamily="34" charset="-122"/>
              </a:rPr>
              <a:t>) </a:t>
            </a:r>
            <a:r>
              <a:rPr lang="en-US" altLang="zh-CN" dirty="0">
                <a:ea typeface="微软雅黑" pitchFamily="34" charset="-122"/>
              </a:rPr>
              <a:t>FRT</a:t>
            </a:r>
            <a:r>
              <a:rPr lang="zh-CN" altLang="en-US" dirty="0">
                <a:ea typeface="微软雅黑" pitchFamily="34" charset="-122"/>
              </a:rPr>
              <a:t>环比市场份额下降</a:t>
            </a:r>
            <a:r>
              <a:rPr lang="zh-CN" altLang="en-US" dirty="0" smtClean="0">
                <a:ea typeface="微软雅黑" pitchFamily="34" charset="-122"/>
              </a:rPr>
              <a:t>，</a:t>
            </a:r>
            <a:r>
              <a:rPr lang="en-US" altLang="zh-CN" dirty="0" smtClean="0">
                <a:ea typeface="微软雅黑" pitchFamily="34" charset="-122"/>
              </a:rPr>
              <a:t>2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宁波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r>
              <a:rPr lang="zh-CN" altLang="en-US" dirty="0">
                <a:ea typeface="微软雅黑" pitchFamily="34" charset="-122"/>
              </a:rPr>
              <a:t>同比负增长</a:t>
            </a:r>
            <a:r>
              <a:rPr lang="zh-CN" altLang="en-US" dirty="0" smtClean="0">
                <a:ea typeface="微软雅黑" pitchFamily="34" charset="-122"/>
              </a:rPr>
              <a:t>。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33078981"/>
              </p:ext>
            </p:extLst>
          </p:nvPr>
        </p:nvGraphicFramePr>
        <p:xfrm>
          <a:off x="179390" y="1351821"/>
          <a:ext cx="8796332" cy="502272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l-G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279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D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Letrozole + Anastrozole + Exemestane + Toremifene + Tamoxifen + Fulvestrant {6 Molecules in L02B (Cytostatic Hormone Antagonists)}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8087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在乳腺癌内分泌治疗总市场中，</a:t>
            </a:r>
            <a:r>
              <a:rPr lang="en-US" altLang="zh-CN" dirty="0">
                <a:ea typeface="微软雅黑" pitchFamily="34" charset="-122"/>
              </a:rPr>
              <a:t>MAT </a:t>
            </a:r>
            <a:r>
              <a:rPr lang="en-US" altLang="zh-CN" dirty="0" smtClean="0">
                <a:ea typeface="微软雅黑" pitchFamily="34" charset="-122"/>
              </a:rPr>
              <a:t>16Q1,</a:t>
            </a:r>
            <a:r>
              <a:rPr lang="zh-CN" altLang="en-US" dirty="0" smtClean="0">
                <a:ea typeface="微软雅黑" pitchFamily="34" charset="-122"/>
              </a:rPr>
              <a:t> </a:t>
            </a:r>
            <a:r>
              <a:rPr lang="zh-CN" altLang="en-US" dirty="0">
                <a:ea typeface="微软雅黑" pitchFamily="34" charset="-122"/>
              </a:rPr>
              <a:t>无城市</a:t>
            </a:r>
            <a:r>
              <a:rPr lang="en-US" altLang="zh-CN" dirty="0">
                <a:ea typeface="微软雅黑" pitchFamily="34" charset="-122"/>
              </a:rPr>
              <a:t>PD</a:t>
            </a:r>
            <a:r>
              <a:rPr lang="zh-CN" altLang="en-US" dirty="0">
                <a:ea typeface="微软雅黑" pitchFamily="34" charset="-122"/>
              </a:rPr>
              <a:t>环比市场份额下降</a:t>
            </a:r>
            <a:r>
              <a:rPr lang="zh-CN" altLang="en-US" dirty="0" smtClean="0">
                <a:ea typeface="微软雅黑" pitchFamily="34" charset="-122"/>
              </a:rPr>
              <a:t>，</a:t>
            </a:r>
            <a:r>
              <a:rPr lang="en-US" altLang="zh-CN" dirty="0" smtClean="0">
                <a:ea typeface="微软雅黑" pitchFamily="34" charset="-122"/>
              </a:rPr>
              <a:t>1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PD(</a:t>
            </a:r>
            <a:r>
              <a:rPr lang="zh-CN" altLang="en-US" dirty="0" smtClean="0">
                <a:ea typeface="微软雅黑" pitchFamily="34" charset="-122"/>
              </a:rPr>
              <a:t>宁波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r>
              <a:rPr lang="zh-CN" altLang="en-US" dirty="0" smtClean="0">
                <a:ea typeface="微软雅黑" pitchFamily="34" charset="-122"/>
              </a:rPr>
              <a:t>同比</a:t>
            </a:r>
            <a:r>
              <a:rPr lang="zh-CN" altLang="en-US" dirty="0">
                <a:ea typeface="微软雅黑" pitchFamily="34" charset="-122"/>
              </a:rPr>
              <a:t>负增长</a:t>
            </a:r>
            <a:r>
              <a:rPr lang="zh-CN" altLang="en-US" dirty="0" smtClean="0">
                <a:ea typeface="微软雅黑" pitchFamily="34" charset="-122"/>
              </a:rPr>
              <a:t>。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642901471"/>
              </p:ext>
            </p:extLst>
          </p:nvPr>
        </p:nvGraphicFramePr>
        <p:xfrm>
          <a:off x="179390" y="1351821"/>
          <a:ext cx="8796332" cy="502272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PD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7A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38543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Letrozole + Anastrozole + Exemestane + Toremifene + Tamoxifen + Fulvestrant {6 Molecules in L02B (Cytostatic Hormone Antagonists)}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19932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在乳腺癌内分泌治疗总市场中，</a:t>
            </a:r>
            <a:r>
              <a:rPr lang="en-US" altLang="zh-CN" dirty="0">
                <a:ea typeface="微软雅黑" pitchFamily="34" charset="-122"/>
              </a:rPr>
              <a:t>QTR </a:t>
            </a:r>
            <a:r>
              <a:rPr lang="en-US" altLang="zh-CN" dirty="0" smtClean="0">
                <a:ea typeface="微软雅黑" pitchFamily="34" charset="-122"/>
              </a:rPr>
              <a:t>16Q1, 4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广州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杭州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武汉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r>
              <a:rPr lang="en-US" altLang="zh-CN" dirty="0">
                <a:ea typeface="微软雅黑" pitchFamily="34" charset="-122"/>
              </a:rPr>
              <a:t>FRT PD</a:t>
            </a:r>
            <a:r>
              <a:rPr lang="zh-CN" altLang="en-US" dirty="0">
                <a:ea typeface="微软雅黑" pitchFamily="34" charset="-122"/>
              </a:rPr>
              <a:t>环比市场份额下降，</a:t>
            </a:r>
            <a:r>
              <a:rPr lang="en-US" altLang="zh-CN" dirty="0">
                <a:ea typeface="微软雅黑" pitchFamily="34" charset="-122"/>
              </a:rPr>
              <a:t>1</a:t>
            </a:r>
            <a:r>
              <a:rPr lang="zh-CN" altLang="en-US" dirty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)PD</a:t>
            </a:r>
            <a:r>
              <a:rPr lang="zh-CN" altLang="en-US" dirty="0">
                <a:ea typeface="微软雅黑" pitchFamily="34" charset="-122"/>
              </a:rPr>
              <a:t>同比负增长</a:t>
            </a:r>
            <a:r>
              <a:rPr lang="zh-CN" altLang="en-US" dirty="0" smtClean="0">
                <a:ea typeface="微软雅黑" pitchFamily="34" charset="-122"/>
              </a:rPr>
              <a:t>。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36672772"/>
              </p:ext>
            </p:extLst>
          </p:nvPr>
        </p:nvGraphicFramePr>
        <p:xfrm>
          <a:off x="179390" y="1351821"/>
          <a:ext cx="8796332" cy="502272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PD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l-G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7E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Letrozole + Anastrozole + Exemestane + Toremifene + Tamoxifen + Fulvestrant {6 Molecules in L02B (Cytostatic Hormone Antagonists)}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22887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微软雅黑" pitchFamily="34" charset="-122"/>
              </a:rPr>
              <a:t>SERM</a:t>
            </a:r>
            <a:r>
              <a:rPr lang="zh-CN" altLang="en-US" dirty="0">
                <a:ea typeface="微软雅黑" pitchFamily="34" charset="-122"/>
              </a:rPr>
              <a:t>市场中，</a:t>
            </a:r>
            <a:r>
              <a:rPr lang="en-US" altLang="zh-CN" dirty="0">
                <a:ea typeface="微软雅黑" pitchFamily="34" charset="-122"/>
              </a:rPr>
              <a:t>MAT </a:t>
            </a:r>
            <a:r>
              <a:rPr lang="en-US" altLang="zh-CN" dirty="0" smtClean="0">
                <a:ea typeface="微软雅黑" pitchFamily="34" charset="-122"/>
              </a:rPr>
              <a:t>16Q1,</a:t>
            </a:r>
            <a:r>
              <a:rPr lang="zh-CN" altLang="en-US" dirty="0" smtClean="0"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2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广州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r>
              <a:rPr lang="en-US" altLang="zh-CN" dirty="0">
                <a:ea typeface="微软雅黑" pitchFamily="34" charset="-122"/>
              </a:rPr>
              <a:t>FRT</a:t>
            </a:r>
            <a:r>
              <a:rPr lang="zh-CN" altLang="en-US" dirty="0">
                <a:ea typeface="微软雅黑" pitchFamily="34" charset="-122"/>
              </a:rPr>
              <a:t>环比市场份额下降</a:t>
            </a:r>
            <a:r>
              <a:rPr lang="zh-CN" altLang="en-US" dirty="0" smtClean="0">
                <a:ea typeface="微软雅黑" pitchFamily="34" charset="-122"/>
              </a:rPr>
              <a:t>，无城市同比</a:t>
            </a:r>
            <a:r>
              <a:rPr lang="zh-CN" altLang="en-US" dirty="0">
                <a:ea typeface="微软雅黑" pitchFamily="34" charset="-122"/>
              </a:rPr>
              <a:t>负增长</a:t>
            </a:r>
            <a:r>
              <a:rPr lang="zh-CN" altLang="en-US" dirty="0" smtClean="0">
                <a:ea typeface="微软雅黑" pitchFamily="34" charset="-122"/>
              </a:rPr>
              <a:t>。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399333945"/>
              </p:ext>
            </p:extLst>
          </p:nvPr>
        </p:nvGraphicFramePr>
        <p:xfrm>
          <a:off x="179390" y="1351821"/>
          <a:ext cx="8796332" cy="502272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38543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Toremifene + Tamoxifen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4256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微软雅黑" pitchFamily="34" charset="-122"/>
              </a:rPr>
              <a:t>SERM</a:t>
            </a:r>
            <a:r>
              <a:rPr lang="zh-CN" altLang="en-US" dirty="0">
                <a:ea typeface="微软雅黑" pitchFamily="34" charset="-122"/>
              </a:rPr>
              <a:t>市场中，</a:t>
            </a:r>
            <a:r>
              <a:rPr lang="en-US" altLang="zh-CN" dirty="0">
                <a:ea typeface="微软雅黑" pitchFamily="34" charset="-122"/>
              </a:rPr>
              <a:t>QTR </a:t>
            </a:r>
            <a:r>
              <a:rPr lang="en-US" altLang="zh-CN" dirty="0" smtClean="0">
                <a:ea typeface="微软雅黑" pitchFamily="34" charset="-122"/>
              </a:rPr>
              <a:t>16Q1, 5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北京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广州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武汉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杭州）</a:t>
            </a:r>
            <a:r>
              <a:rPr lang="en-US" altLang="zh-CN" dirty="0">
                <a:ea typeface="微软雅黑" pitchFamily="34" charset="-122"/>
              </a:rPr>
              <a:t>FRT</a:t>
            </a:r>
            <a:r>
              <a:rPr lang="zh-CN" altLang="en-US" dirty="0">
                <a:ea typeface="微软雅黑" pitchFamily="34" charset="-122"/>
              </a:rPr>
              <a:t>环比市场份额下降</a:t>
            </a:r>
            <a:r>
              <a:rPr lang="zh-CN" altLang="en-US" dirty="0" smtClean="0">
                <a:ea typeface="微软雅黑" pitchFamily="34" charset="-122"/>
              </a:rPr>
              <a:t>，</a:t>
            </a:r>
            <a:r>
              <a:rPr lang="en-US" altLang="zh-CN" dirty="0" smtClean="0">
                <a:ea typeface="微软雅黑" pitchFamily="34" charset="-122"/>
              </a:rPr>
              <a:t>2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宁波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r>
              <a:rPr lang="zh-CN" altLang="en-US" dirty="0">
                <a:ea typeface="微软雅黑" pitchFamily="34" charset="-122"/>
              </a:rPr>
              <a:t>同比负增长</a:t>
            </a:r>
            <a:r>
              <a:rPr lang="zh-CN" altLang="en-US" dirty="0" smtClean="0">
                <a:ea typeface="微软雅黑" pitchFamily="34" charset="-122"/>
              </a:rPr>
              <a:t>。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744833934"/>
              </p:ext>
            </p:extLst>
          </p:nvPr>
        </p:nvGraphicFramePr>
        <p:xfrm>
          <a:off x="179390" y="1351821"/>
          <a:ext cx="8796332" cy="502272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l-G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38543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Toremifene + Tamoxifen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12401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微软雅黑" pitchFamily="34" charset="-122"/>
              </a:rPr>
              <a:t>SERM</a:t>
            </a:r>
            <a:r>
              <a:rPr lang="zh-CN" altLang="en-US" dirty="0">
                <a:ea typeface="微软雅黑" pitchFamily="34" charset="-122"/>
              </a:rPr>
              <a:t>市场中，</a:t>
            </a:r>
            <a:r>
              <a:rPr lang="en-US" altLang="zh-CN" dirty="0">
                <a:ea typeface="微软雅黑" pitchFamily="34" charset="-122"/>
              </a:rPr>
              <a:t>MAT </a:t>
            </a:r>
            <a:r>
              <a:rPr lang="en-US" altLang="zh-CN" dirty="0" smtClean="0">
                <a:ea typeface="微软雅黑" pitchFamily="34" charset="-122"/>
              </a:rPr>
              <a:t>16Q1</a:t>
            </a:r>
            <a:r>
              <a:rPr lang="zh-CN" altLang="en-US" dirty="0" smtClean="0">
                <a:ea typeface="微软雅黑" pitchFamily="34" charset="-122"/>
              </a:rPr>
              <a:t>，</a:t>
            </a:r>
            <a:r>
              <a:rPr lang="zh-CN" altLang="en-US" dirty="0">
                <a:ea typeface="微软雅黑" pitchFamily="34" charset="-122"/>
              </a:rPr>
              <a:t>无城市</a:t>
            </a:r>
            <a:r>
              <a:rPr lang="en-US" altLang="zh-CN" dirty="0">
                <a:ea typeface="微软雅黑" pitchFamily="34" charset="-122"/>
              </a:rPr>
              <a:t>PD</a:t>
            </a:r>
            <a:r>
              <a:rPr lang="zh-CN" altLang="en-US" dirty="0">
                <a:ea typeface="微软雅黑" pitchFamily="34" charset="-122"/>
              </a:rPr>
              <a:t>环比市场份额下降</a:t>
            </a:r>
            <a:r>
              <a:rPr lang="zh-CN" altLang="en-US" dirty="0" smtClean="0">
                <a:ea typeface="微软雅黑" pitchFamily="34" charset="-122"/>
              </a:rPr>
              <a:t>，</a:t>
            </a:r>
            <a:r>
              <a:rPr lang="en-US" altLang="zh-CN" dirty="0">
                <a:ea typeface="微软雅黑" pitchFamily="34" charset="-122"/>
              </a:rPr>
              <a:t>1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宁波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r>
              <a:rPr lang="en-US" altLang="zh-CN" dirty="0">
                <a:ea typeface="微软雅黑" pitchFamily="34" charset="-122"/>
              </a:rPr>
              <a:t>PD</a:t>
            </a:r>
            <a:r>
              <a:rPr lang="zh-CN" altLang="en-US" dirty="0">
                <a:ea typeface="微软雅黑" pitchFamily="34" charset="-122"/>
              </a:rPr>
              <a:t>同比负增长</a:t>
            </a:r>
            <a:r>
              <a:rPr lang="zh-CN" altLang="en-US" dirty="0" smtClean="0">
                <a:ea typeface="微软雅黑" pitchFamily="34" charset="-122"/>
              </a:rPr>
              <a:t>。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72979518"/>
              </p:ext>
            </p:extLst>
          </p:nvPr>
        </p:nvGraphicFramePr>
        <p:xfrm>
          <a:off x="179390" y="1351821"/>
          <a:ext cx="8796332" cy="502272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PD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 RUI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TAMOXIFEN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Toremifene + Tamoxifen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36125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BDD262"/>
      </a:lt1>
      <a:dk2>
        <a:srgbClr val="1F448D"/>
      </a:dk2>
      <a:lt2>
        <a:srgbClr val="FBCA5A"/>
      </a:lt2>
      <a:accent1>
        <a:srgbClr val="ABC5E7"/>
      </a:accent1>
      <a:accent2>
        <a:srgbClr val="EE782B"/>
      </a:accent2>
      <a:accent3>
        <a:srgbClr val="DBE5B7"/>
      </a:accent3>
      <a:accent4>
        <a:srgbClr val="000000"/>
      </a:accent4>
      <a:accent5>
        <a:srgbClr val="D2DFF1"/>
      </a:accent5>
      <a:accent6>
        <a:srgbClr val="D86C26"/>
      </a:accent6>
      <a:hlink>
        <a:srgbClr val="4580C2"/>
      </a:hlink>
      <a:folHlink>
        <a:srgbClr val="FBDAC8"/>
      </a:folHlink>
    </a:clrScheme>
    <a:fontScheme name="Type A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Type 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FCD7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62181</TotalTime>
  <Words>3701</Words>
  <Application>Microsoft Office PowerPoint</Application>
  <PresentationFormat>全屏显示(4:3)</PresentationFormat>
  <Paragraphs>2547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Default</vt:lpstr>
      <vt:lpstr>2016Q1’s IMS 城市表现汇总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Eisai Co.,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Eisai Strategy Presentation</dc:title>
  <dc:creator>Kyoko Tezuka</dc:creator>
  <cp:lastModifiedBy>Yiwei Li</cp:lastModifiedBy>
  <cp:revision>4336</cp:revision>
  <cp:lastPrinted>2012-08-15T01:17:35Z</cp:lastPrinted>
  <dcterms:created xsi:type="dcterms:W3CDTF">2001-10-01T14:33:37Z</dcterms:created>
  <dcterms:modified xsi:type="dcterms:W3CDTF">2016-05-16T10:20:42Z</dcterms:modified>
</cp:coreProperties>
</file>