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ppt/charts/chart31.xml" ContentType="application/vnd.openxmlformats-officedocument.drawingml.chart+xml"/>
  <Override PartName="/ppt/theme/themeOverride31.xml" ContentType="application/vnd.openxmlformats-officedocument.themeOverride+xml"/>
  <Override PartName="/ppt/charts/chart32.xml" ContentType="application/vnd.openxmlformats-officedocument.drawingml.chart+xml"/>
  <Override PartName="/ppt/theme/themeOverride32.xml" ContentType="application/vnd.openxmlformats-officedocument.themeOverride+xml"/>
  <Override PartName="/ppt/notesSlides/notesSlide2.xml" ContentType="application/vnd.openxmlformats-officedocument.presentationml.notesSlide+xml"/>
  <Override PartName="/ppt/charts/chart33.xml" ContentType="application/vnd.openxmlformats-officedocument.drawingml.chart+xml"/>
  <Override PartName="/ppt/theme/themeOverride33.xml" ContentType="application/vnd.openxmlformats-officedocument.themeOverride+xml"/>
  <Override PartName="/ppt/charts/chart34.xml" ContentType="application/vnd.openxmlformats-officedocument.drawingml.chart+xml"/>
  <Override PartName="/ppt/theme/themeOverride34.xml" ContentType="application/vnd.openxmlformats-officedocument.themeOverride+xml"/>
  <Override PartName="/ppt/charts/chart35.xml" ContentType="application/vnd.openxmlformats-officedocument.drawingml.chart+xml"/>
  <Override PartName="/ppt/theme/themeOverride35.xml" ContentType="application/vnd.openxmlformats-officedocument.themeOverride+xml"/>
  <Override PartName="/ppt/charts/chart36.xml" ContentType="application/vnd.openxmlformats-officedocument.drawingml.chart+xml"/>
  <Override PartName="/ppt/theme/themeOverride36.xml" ContentType="application/vnd.openxmlformats-officedocument.themeOverride+xml"/>
  <Override PartName="/ppt/charts/chart37.xml" ContentType="application/vnd.openxmlformats-officedocument.drawingml.chart+xml"/>
  <Override PartName="/ppt/theme/themeOverride37.xml" ContentType="application/vnd.openxmlformats-officedocument.themeOverride+xml"/>
  <Override PartName="/ppt/charts/chart38.xml" ContentType="application/vnd.openxmlformats-officedocument.drawingml.chart+xml"/>
  <Override PartName="/ppt/theme/themeOverride38.xml" ContentType="application/vnd.openxmlformats-officedocument.themeOverride+xml"/>
  <Override PartName="/ppt/charts/chart39.xml" ContentType="application/vnd.openxmlformats-officedocument.drawingml.chart+xml"/>
  <Override PartName="/ppt/theme/themeOverride39.xml" ContentType="application/vnd.openxmlformats-officedocument.themeOverride+xml"/>
  <Override PartName="/ppt/charts/chart40.xml" ContentType="application/vnd.openxmlformats-officedocument.drawingml.chart+xml"/>
  <Override PartName="/ppt/theme/themeOverride40.xml" ContentType="application/vnd.openxmlformats-officedocument.themeOverride+xml"/>
  <Override PartName="/ppt/charts/chart41.xml" ContentType="application/vnd.openxmlformats-officedocument.drawingml.chart+xml"/>
  <Override PartName="/ppt/theme/themeOverride41.xml" ContentType="application/vnd.openxmlformats-officedocument.themeOverride+xml"/>
  <Override PartName="/ppt/charts/chart42.xml" ContentType="application/vnd.openxmlformats-officedocument.drawingml.chart+xml"/>
  <Override PartName="/ppt/theme/themeOverride42.xml" ContentType="application/vnd.openxmlformats-officedocument.themeOverride+xml"/>
  <Override PartName="/ppt/charts/chart43.xml" ContentType="application/vnd.openxmlformats-officedocument.drawingml.chart+xml"/>
  <Override PartName="/ppt/theme/themeOverride43.xml" ContentType="application/vnd.openxmlformats-officedocument.themeOverride+xml"/>
  <Override PartName="/ppt/charts/chart44.xml" ContentType="application/vnd.openxmlformats-officedocument.drawingml.chart+xml"/>
  <Override PartName="/ppt/theme/themeOverride44.xml" ContentType="application/vnd.openxmlformats-officedocument.themeOverride+xml"/>
  <Override PartName="/ppt/charts/chart45.xml" ContentType="application/vnd.openxmlformats-officedocument.drawingml.chart+xml"/>
  <Override PartName="/ppt/theme/themeOverride45.xml" ContentType="application/vnd.openxmlformats-officedocument.themeOverride+xml"/>
  <Override PartName="/ppt/charts/chart46.xml" ContentType="application/vnd.openxmlformats-officedocument.drawingml.chart+xml"/>
  <Override PartName="/ppt/theme/themeOverride46.xml" ContentType="application/vnd.openxmlformats-officedocument.themeOverride+xml"/>
  <Override PartName="/ppt/charts/chart47.xml" ContentType="application/vnd.openxmlformats-officedocument.drawingml.chart+xml"/>
  <Override PartName="/ppt/theme/themeOverride47.xml" ContentType="application/vnd.openxmlformats-officedocument.themeOverride+xml"/>
  <Override PartName="/ppt/charts/chart48.xml" ContentType="application/vnd.openxmlformats-officedocument.drawingml.chart+xml"/>
  <Override PartName="/ppt/theme/themeOverride48.xml" ContentType="application/vnd.openxmlformats-officedocument.themeOverride+xml"/>
  <Override PartName="/ppt/charts/chart49.xml" ContentType="application/vnd.openxmlformats-officedocument.drawingml.chart+xml"/>
  <Override PartName="/ppt/theme/themeOverride49.xml" ContentType="application/vnd.openxmlformats-officedocument.themeOverride+xml"/>
  <Override PartName="/ppt/charts/chart50.xml" ContentType="application/vnd.openxmlformats-officedocument.drawingml.chart+xml"/>
  <Override PartName="/ppt/theme/themeOverride50.xml" ContentType="application/vnd.openxmlformats-officedocument.themeOverride+xml"/>
  <Override PartName="/ppt/charts/chart51.xml" ContentType="application/vnd.openxmlformats-officedocument.drawingml.chart+xml"/>
  <Override PartName="/ppt/theme/themeOverride51.xml" ContentType="application/vnd.openxmlformats-officedocument.themeOverride+xml"/>
  <Override PartName="/ppt/charts/chart52.xml" ContentType="application/vnd.openxmlformats-officedocument.drawingml.chart+xml"/>
  <Override PartName="/ppt/theme/themeOverride52.xml" ContentType="application/vnd.openxmlformats-officedocument.themeOverride+xml"/>
  <Override PartName="/ppt/notesSlides/notesSlide3.xml" ContentType="application/vnd.openxmlformats-officedocument.presentationml.notesSlide+xml"/>
  <Override PartName="/ppt/charts/chart53.xml" ContentType="application/vnd.openxmlformats-officedocument.drawingml.chart+xml"/>
  <Override PartName="/ppt/theme/themeOverride53.xml" ContentType="application/vnd.openxmlformats-officedocument.themeOverride+xml"/>
  <Override PartName="/ppt/charts/chart54.xml" ContentType="application/vnd.openxmlformats-officedocument.drawingml.chart+xml"/>
  <Override PartName="/ppt/theme/themeOverride54.xml" ContentType="application/vnd.openxmlformats-officedocument.themeOverride+xml"/>
  <Override PartName="/ppt/charts/chart55.xml" ContentType="application/vnd.openxmlformats-officedocument.drawingml.chart+xml"/>
  <Override PartName="/ppt/theme/themeOverride55.xml" ContentType="application/vnd.openxmlformats-officedocument.themeOverride+xml"/>
  <Override PartName="/ppt/charts/chart56.xml" ContentType="application/vnd.openxmlformats-officedocument.drawingml.chart+xml"/>
  <Override PartName="/ppt/theme/themeOverride56.xml" ContentType="application/vnd.openxmlformats-officedocument.themeOverride+xml"/>
  <Override PartName="/ppt/charts/chart57.xml" ContentType="application/vnd.openxmlformats-officedocument.drawingml.chart+xml"/>
  <Override PartName="/ppt/theme/themeOverride57.xml" ContentType="application/vnd.openxmlformats-officedocument.themeOverride+xml"/>
  <Override PartName="/ppt/charts/chart58.xml" ContentType="application/vnd.openxmlformats-officedocument.drawingml.chart+xml"/>
  <Override PartName="/ppt/theme/themeOverride58.xml" ContentType="application/vnd.openxmlformats-officedocument.themeOverride+xml"/>
  <Override PartName="/ppt/charts/chart59.xml" ContentType="application/vnd.openxmlformats-officedocument.drawingml.chart+xml"/>
  <Override PartName="/ppt/theme/themeOverride59.xml" ContentType="application/vnd.openxmlformats-officedocument.themeOverride+xml"/>
  <Override PartName="/ppt/charts/chart60.xml" ContentType="application/vnd.openxmlformats-officedocument.drawingml.chart+xml"/>
  <Override PartName="/ppt/theme/themeOverride60.xml" ContentType="application/vnd.openxmlformats-officedocument.themeOverride+xml"/>
  <Override PartName="/ppt/charts/chart61.xml" ContentType="application/vnd.openxmlformats-officedocument.drawingml.chart+xml"/>
  <Override PartName="/ppt/theme/themeOverride61.xml" ContentType="application/vnd.openxmlformats-officedocument.themeOverride+xml"/>
  <Override PartName="/ppt/charts/chart62.xml" ContentType="application/vnd.openxmlformats-officedocument.drawingml.chart+xml"/>
  <Override PartName="/ppt/theme/themeOverride62.xml" ContentType="application/vnd.openxmlformats-officedocument.themeOverride+xml"/>
  <Override PartName="/ppt/charts/chart63.xml" ContentType="application/vnd.openxmlformats-officedocument.drawingml.chart+xml"/>
  <Override PartName="/ppt/theme/themeOverride63.xml" ContentType="application/vnd.openxmlformats-officedocument.themeOverride+xml"/>
  <Override PartName="/ppt/charts/chart64.xml" ContentType="application/vnd.openxmlformats-officedocument.drawingml.chart+xml"/>
  <Override PartName="/ppt/theme/themeOverride6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olors9.xml" ContentType="application/vnd.ms-office.chartcolorstyle+xml"/>
  <Override PartName="/ppt/charts/style9.xml" ContentType="application/vnd.ms-office.chartstyle+xml"/>
  <Override PartName="/ppt/charts/colors10.xml" ContentType="application/vnd.ms-office.chartcolorstyle+xml"/>
  <Override PartName="/ppt/charts/style10.xml" ContentType="application/vnd.ms-office.chartstyle+xml"/>
  <Override PartName="/ppt/charts/colors11.xml" ContentType="application/vnd.ms-office.chartcolorstyle+xml"/>
  <Override PartName="/ppt/charts/style11.xml" ContentType="application/vnd.ms-office.chartstyle+xml"/>
  <Override PartName="/ppt/charts/colors12.xml" ContentType="application/vnd.ms-office.chartcolorstyle+xml"/>
  <Override PartName="/ppt/charts/style12.xml" ContentType="application/vnd.ms-office.chartstyle+xml"/>
  <Override PartName="/ppt/charts/colors13.xml" ContentType="application/vnd.ms-office.chartcolorstyle+xml"/>
  <Override PartName="/ppt/charts/style13.xml" ContentType="application/vnd.ms-office.chartstyle+xml"/>
  <Override PartName="/ppt/charts/colors14.xml" ContentType="application/vnd.ms-office.chartcolorstyle+xml"/>
  <Override PartName="/ppt/charts/style14.xml" ContentType="application/vnd.ms-office.chartstyle+xml"/>
  <Override PartName="/ppt/charts/colors15.xml" ContentType="application/vnd.ms-office.chartcolorstyle+xml"/>
  <Override PartName="/ppt/charts/style15.xml" ContentType="application/vnd.ms-office.chartstyle+xml"/>
  <Override PartName="/ppt/charts/colors16.xml" ContentType="application/vnd.ms-office.chartcolorstyle+xml"/>
  <Override PartName="/ppt/charts/style16.xml" ContentType="application/vnd.ms-office.chartstyle+xml"/>
  <Override PartName="/ppt/charts/colors17.xml" ContentType="application/vnd.ms-office.chartcolorstyle+xml"/>
  <Override PartName="/ppt/charts/style17.xml" ContentType="application/vnd.ms-office.chartstyle+xml"/>
  <Override PartName="/ppt/charts/colors18.xml" ContentType="application/vnd.ms-office.chartcolorstyle+xml"/>
  <Override PartName="/ppt/charts/style18.xml" ContentType="application/vnd.ms-office.chartstyle+xml"/>
  <Override PartName="/ppt/charts/colors19.xml" ContentType="application/vnd.ms-office.chartcolorstyle+xml"/>
  <Override PartName="/ppt/charts/style19.xml" ContentType="application/vnd.ms-office.chartstyle+xml"/>
  <Override PartName="/ppt/charts/colors20.xml" ContentType="application/vnd.ms-office.chartcolorstyle+xml"/>
  <Override PartName="/ppt/charts/style20.xml" ContentType="application/vnd.ms-office.chartstyle+xml"/>
  <Override PartName="/ppt/charts/colors29.xml" ContentType="application/vnd.ms-office.chartcolorstyle+xml"/>
  <Override PartName="/ppt/charts/style29.xml" ContentType="application/vnd.ms-office.chartstyle+xml"/>
  <Override PartName="/ppt/charts/colors30.xml" ContentType="application/vnd.ms-office.chartcolorstyle+xml"/>
  <Override PartName="/ppt/charts/style30.xml" ContentType="application/vnd.ms-office.chartstyle+xml"/>
  <Override PartName="/ppt/charts/colors31.xml" ContentType="application/vnd.ms-office.chartcolorstyle+xml"/>
  <Override PartName="/ppt/charts/style31.xml" ContentType="application/vnd.ms-office.chartstyle+xml"/>
  <Override PartName="/ppt/charts/colors32.xml" ContentType="application/vnd.ms-office.chartcolorstyle+xml"/>
  <Override PartName="/ppt/charts/style32.xml" ContentType="application/vnd.ms-office.chartstyle+xml"/>
  <Override PartName="/ppt/charts/colors33.xml" ContentType="application/vnd.ms-office.chartcolorstyle+xml"/>
  <Override PartName="/ppt/charts/style33.xml" ContentType="application/vnd.ms-office.chartstyle+xml"/>
  <Override PartName="/ppt/charts/colors34.xml" ContentType="application/vnd.ms-office.chartcolorstyle+xml"/>
  <Override PartName="/ppt/charts/style34.xml" ContentType="application/vnd.ms-office.chartstyle+xml"/>
  <Override PartName="/ppt/charts/colors35.xml" ContentType="application/vnd.ms-office.chartcolorstyle+xml"/>
  <Override PartName="/ppt/charts/style35.xml" ContentType="application/vnd.ms-office.chartstyle+xml"/>
  <Override PartName="/ppt/charts/colors36.xml" ContentType="application/vnd.ms-office.chartcolorstyle+xml"/>
  <Override PartName="/ppt/charts/style36.xml" ContentType="application/vnd.ms-office.chartstyle+xml"/>
  <Override PartName="/ppt/charts/colors37.xml" ContentType="application/vnd.ms-office.chartcolorstyle+xml"/>
  <Override PartName="/ppt/charts/style37.xml" ContentType="application/vnd.ms-office.chartstyle+xml"/>
  <Override PartName="/ppt/charts/colors38.xml" ContentType="application/vnd.ms-office.chartcolorstyle+xml"/>
  <Override PartName="/ppt/charts/style38.xml" ContentType="application/vnd.ms-office.chartstyle+xml"/>
  <Override PartName="/ppt/charts/colors39.xml" ContentType="application/vnd.ms-office.chartcolorstyle+xml"/>
  <Override PartName="/ppt/charts/style39.xml" ContentType="application/vnd.ms-office.chartstyle+xml"/>
  <Override PartName="/ppt/charts/colors40.xml" ContentType="application/vnd.ms-office.chartcolorstyle+xml"/>
  <Override PartName="/ppt/charts/style40.xml" ContentType="application/vnd.ms-office.chartstyle+xml"/>
  <Override PartName="/ppt/charts/colors41.xml" ContentType="application/vnd.ms-office.chartcolorstyle+xml"/>
  <Override PartName="/ppt/charts/style41.xml" ContentType="application/vnd.ms-office.chartstyle+xml"/>
  <Override PartName="/ppt/charts/colors42.xml" ContentType="application/vnd.ms-office.chartcolorstyle+xml"/>
  <Override PartName="/ppt/charts/style42.xml" ContentType="application/vnd.ms-office.chartstyle+xml"/>
  <Override PartName="/ppt/charts/colors43.xml" ContentType="application/vnd.ms-office.chartcolorstyle+xml"/>
  <Override PartName="/ppt/charts/style43.xml" ContentType="application/vnd.ms-office.chartstyle+xml"/>
  <Override PartName="/ppt/charts/colors44.xml" ContentType="application/vnd.ms-office.chartcolorstyle+xml"/>
  <Override PartName="/ppt/charts/style44.xml" ContentType="application/vnd.ms-office.chartstyle+xml"/>
  <Override PartName="/ppt/charts/colors45.xml" ContentType="application/vnd.ms-office.chartcolorstyle+xml"/>
  <Override PartName="/ppt/charts/style45.xml" ContentType="application/vnd.ms-office.chartstyle+xml"/>
  <Override PartName="/ppt/charts/colors46.xml" ContentType="application/vnd.ms-office.chartcolorstyle+xml"/>
  <Override PartName="/ppt/charts/style46.xml" ContentType="application/vnd.ms-office.chartstyle+xml"/>
  <Override PartName="/ppt/charts/colors47.xml" ContentType="application/vnd.ms-office.chartcolorstyle+xml"/>
  <Override PartName="/ppt/charts/style47.xml" ContentType="application/vnd.ms-office.chartstyle+xml"/>
  <Override PartName="/ppt/charts/colors48.xml" ContentType="application/vnd.ms-office.chartcolorstyle+xml"/>
  <Override PartName="/ppt/charts/style48.xml" ContentType="application/vnd.ms-office.chartstyle+xml"/>
  <Override PartName="/ppt/charts/colors49.xml" ContentType="application/vnd.ms-office.chartcolorstyle+xml"/>
  <Override PartName="/ppt/charts/style49.xml" ContentType="application/vnd.ms-office.chartstyle+xml"/>
  <Override PartName="/ppt/charts/colors50.xml" ContentType="application/vnd.ms-office.chartcolorstyle+xml"/>
  <Override PartName="/ppt/charts/style50.xml" ContentType="application/vnd.ms-office.chartstyle+xml"/>
  <Override PartName="/ppt/charts/colors51.xml" ContentType="application/vnd.ms-office.chartcolorstyle+xml"/>
  <Override PartName="/ppt/charts/style51.xml" ContentType="application/vnd.ms-office.chartstyle+xml"/>
  <Override PartName="/ppt/charts/colors52.xml" ContentType="application/vnd.ms-office.chartcolorstyle+xml"/>
  <Override PartName="/ppt/charts/style52.xml" ContentType="application/vnd.ms-office.chartstyle+xml"/>
  <Override PartName="/ppt/charts/colors53.xml" ContentType="application/vnd.ms-office.chartcolorstyle+xml"/>
  <Override PartName="/ppt/charts/style53.xml" ContentType="application/vnd.ms-office.chartstyle+xml"/>
  <Override PartName="/ppt/charts/colors54.xml" ContentType="application/vnd.ms-office.chartcolorstyle+xml"/>
  <Override PartName="/ppt/charts/style54.xml" ContentType="application/vnd.ms-office.chartstyle+xml"/>
  <Override PartName="/ppt/charts/colors55.xml" ContentType="application/vnd.ms-office.chartcolorstyle+xml"/>
  <Override PartName="/ppt/charts/style55.xml" ContentType="application/vnd.ms-office.chartstyle+xml"/>
  <Override PartName="/ppt/charts/colors56.xml" ContentType="application/vnd.ms-office.chartcolorstyle+xml"/>
  <Override PartName="/ppt/charts/style56.xml" ContentType="application/vnd.ms-office.chartstyle+xml"/>
  <Override PartName="/ppt/charts/colors57.xml" ContentType="application/vnd.ms-office.chartcolorstyle+xml"/>
  <Override PartName="/ppt/charts/style57.xml" ContentType="application/vnd.ms-office.chartstyle+xml"/>
  <Override PartName="/ppt/charts/colors58.xml" ContentType="application/vnd.ms-office.chartcolorstyle+xml"/>
  <Override PartName="/ppt/charts/style58.xml" ContentType="application/vnd.ms-office.chartstyle+xml"/>
  <Override PartName="/ppt/charts/colors59.xml" ContentType="application/vnd.ms-office.chartcolorstyle+xml"/>
  <Override PartName="/ppt/charts/style59.xml" ContentType="application/vnd.ms-office.chartstyle+xml"/>
  <Override PartName="/ppt/charts/colors60.xml" ContentType="application/vnd.ms-office.chartcolorstyle+xml"/>
  <Override PartName="/ppt/charts/style6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45"/>
  </p:notesMasterIdLst>
  <p:handoutMasterIdLst>
    <p:handoutMasterId r:id="rId46"/>
  </p:handoutMasterIdLst>
  <p:sldIdLst>
    <p:sldId id="1221" r:id="rId2"/>
    <p:sldId id="1227" r:id="rId3"/>
    <p:sldId id="1266" r:id="rId4"/>
    <p:sldId id="1705" r:id="rId5"/>
    <p:sldId id="1270" r:id="rId6"/>
    <p:sldId id="1289" r:id="rId7"/>
    <p:sldId id="1697" r:id="rId8"/>
    <p:sldId id="1698" r:id="rId9"/>
    <p:sldId id="1699" r:id="rId10"/>
    <p:sldId id="1700" r:id="rId11"/>
    <p:sldId id="1708" r:id="rId12"/>
    <p:sldId id="1709" r:id="rId13"/>
    <p:sldId id="1666" r:id="rId14"/>
    <p:sldId id="1667" r:id="rId15"/>
    <p:sldId id="1670" r:id="rId16"/>
    <p:sldId id="1671" r:id="rId17"/>
    <p:sldId id="1710" r:id="rId18"/>
    <p:sldId id="1711" r:id="rId19"/>
    <p:sldId id="1712" r:id="rId20"/>
    <p:sldId id="1713" r:id="rId21"/>
    <p:sldId id="1706" r:id="rId22"/>
    <p:sldId id="1574" r:id="rId23"/>
    <p:sldId id="1575" r:id="rId24"/>
    <p:sldId id="1543" r:id="rId25"/>
    <p:sldId id="1544" r:id="rId26"/>
    <p:sldId id="1547" r:id="rId27"/>
    <p:sldId id="1548" r:id="rId28"/>
    <p:sldId id="1502" r:id="rId29"/>
    <p:sldId id="1503" r:id="rId30"/>
    <p:sldId id="1506" r:id="rId31"/>
    <p:sldId id="1507" r:id="rId32"/>
    <p:sldId id="1707" r:id="rId33"/>
    <p:sldId id="1410" r:id="rId34"/>
    <p:sldId id="1411" r:id="rId35"/>
    <p:sldId id="1379" r:id="rId36"/>
    <p:sldId id="1380" r:id="rId37"/>
    <p:sldId id="1383" r:id="rId38"/>
    <p:sldId id="1384" r:id="rId39"/>
    <p:sldId id="1348" r:id="rId40"/>
    <p:sldId id="1349" r:id="rId41"/>
    <p:sldId id="1355" r:id="rId42"/>
    <p:sldId id="1356" r:id="rId43"/>
    <p:sldId id="1358" r:id="rId44"/>
  </p:sldIdLst>
  <p:sldSz cx="9144000" cy="6858000" type="screen4x3"/>
  <p:notesSz cx="6807200" cy="9939338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04">
          <p15:clr>
            <a:srgbClr val="A4A3A4"/>
          </p15:clr>
        </p15:guide>
        <p15:guide id="2" orient="horz" pos="18">
          <p15:clr>
            <a:srgbClr val="A4A3A4"/>
          </p15:clr>
        </p15:guide>
        <p15:guide id="3" orient="horz" pos="3054">
          <p15:clr>
            <a:srgbClr val="A4A3A4"/>
          </p15:clr>
        </p15:guide>
        <p15:guide id="4" orient="horz" pos="3737">
          <p15:clr>
            <a:srgbClr val="A4A3A4"/>
          </p15:clr>
        </p15:guide>
        <p15:guide id="5" pos="2871">
          <p15:clr>
            <a:srgbClr val="A4A3A4"/>
          </p15:clr>
        </p15:guide>
        <p15:guide id="6" pos="171">
          <p15:clr>
            <a:srgbClr val="A4A3A4"/>
          </p15:clr>
        </p15:guide>
        <p15:guide id="7" pos="284">
          <p15:clr>
            <a:srgbClr val="A4A3A4"/>
          </p15:clr>
        </p15:guide>
        <p15:guide id="8" pos="53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e Tao" initials="JT" lastIdx="2" clrIdx="0"/>
  <p:cmAuthor id="1" name="Amigo Ruan" initials="AR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FF99CC"/>
    <a:srgbClr val="5F5F5F"/>
    <a:srgbClr val="0000FF"/>
    <a:srgbClr val="FFFFFF"/>
    <a:srgbClr val="D5FDE7"/>
    <a:srgbClr val="FF0000"/>
    <a:srgbClr val="777777"/>
    <a:srgbClr val="E5FF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9638" autoAdjust="0"/>
  </p:normalViewPr>
  <p:slideViewPr>
    <p:cSldViewPr snapToGrid="0">
      <p:cViewPr>
        <p:scale>
          <a:sx n="100" d="100"/>
          <a:sy n="100" d="100"/>
        </p:scale>
        <p:origin x="-384" y="-264"/>
      </p:cViewPr>
      <p:guideLst>
        <p:guide orient="horz" pos="1904"/>
        <p:guide orient="horz" pos="18"/>
        <p:guide orient="horz" pos="3054"/>
        <p:guide orient="horz" pos="3737"/>
        <p:guide pos="2871"/>
        <p:guide pos="171"/>
        <p:guide pos="284"/>
        <p:guide pos="5308"/>
      </p:guideLst>
    </p:cSldViewPr>
  </p:slideViewPr>
  <p:outlineViewPr>
    <p:cViewPr>
      <p:scale>
        <a:sx n="33" d="100"/>
        <a:sy n="33" d="100"/>
      </p:scale>
      <p:origin x="54" y="3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78" y="-72"/>
      </p:cViewPr>
      <p:guideLst>
        <p:guide orient="horz" pos="313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Relationship Id="rId4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0.xml"/><Relationship Id="rId4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1.xml"/><Relationship Id="rId4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2.xml"/><Relationship Id="rId4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7.xml"/><Relationship Id="rId4" Type="http://schemas.microsoft.com/office/2011/relationships/chartStyle" Target="style13.xm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8.xml"/><Relationship Id="rId4" Type="http://schemas.microsoft.com/office/2011/relationships/chartStyle" Target="style14.xml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19.xml"/><Relationship Id="rId4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Relationship Id="rId4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0.xml"/><Relationship Id="rId4" Type="http://schemas.microsoft.com/office/2011/relationships/chartStyle" Target="style16.xml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1.xml"/><Relationship Id="rId4" Type="http://schemas.microsoft.com/office/2011/relationships/chartStyle" Target="style17.xml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2.xml"/><Relationship Id="rId4" Type="http://schemas.microsoft.com/office/2011/relationships/chartStyle" Target="style18.xml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3.xml"/><Relationship Id="rId4" Type="http://schemas.microsoft.com/office/2011/relationships/chartStyle" Target="style19.xml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4.xml"/><Relationship Id="rId4" Type="http://schemas.microsoft.com/office/2011/relationships/chartStyle" Target="style20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Relationship Id="rId4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30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31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32.xml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33.xml"/><Relationship Id="rId4" Type="http://schemas.microsoft.com/office/2011/relationships/chartStyle" Target="style29.xml"/></Relationships>
</file>

<file path=ppt/charts/_rels/chart34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4.xml"/><Relationship Id="rId4" Type="http://schemas.microsoft.com/office/2011/relationships/chartStyle" Target="style30.xml"/></Relationships>
</file>

<file path=ppt/charts/_rels/chart35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35.xml"/><Relationship Id="rId4" Type="http://schemas.microsoft.com/office/2011/relationships/chartStyle" Target="style31.xml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openxmlformats.org/officeDocument/2006/relationships/package" Target="../embeddings/Microsoft_Excel_Worksheet36.xlsx"/><Relationship Id="rId1" Type="http://schemas.openxmlformats.org/officeDocument/2006/relationships/themeOverride" Target="../theme/themeOverride36.xml"/><Relationship Id="rId4" Type="http://schemas.microsoft.com/office/2011/relationships/chartStyle" Target="style32.xml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37.xml"/><Relationship Id="rId4" Type="http://schemas.microsoft.com/office/2011/relationships/chartStyle" Target="style33.xml"/></Relationships>
</file>

<file path=ppt/charts/_rels/chart38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openxmlformats.org/officeDocument/2006/relationships/package" Target="../embeddings/Microsoft_Excel_Worksheet38.xlsx"/><Relationship Id="rId1" Type="http://schemas.openxmlformats.org/officeDocument/2006/relationships/themeOverride" Target="../theme/themeOverride38.xml"/><Relationship Id="rId4" Type="http://schemas.microsoft.com/office/2011/relationships/chartStyle" Target="style34.xml"/></Relationships>
</file>

<file path=ppt/charts/_rels/chart39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openxmlformats.org/officeDocument/2006/relationships/package" Target="../embeddings/Microsoft_Excel_Worksheet39.xlsx"/><Relationship Id="rId1" Type="http://schemas.openxmlformats.org/officeDocument/2006/relationships/themeOverride" Target="../theme/themeOverride39.xml"/><Relationship Id="rId4" Type="http://schemas.microsoft.com/office/2011/relationships/chartStyle" Target="style35.xm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Relationship Id="rId4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microsoft.com/office/2011/relationships/chartColorStyle" Target="colors36.xml"/><Relationship Id="rId2" Type="http://schemas.openxmlformats.org/officeDocument/2006/relationships/package" Target="../embeddings/Microsoft_Excel_Worksheet40.xlsx"/><Relationship Id="rId1" Type="http://schemas.openxmlformats.org/officeDocument/2006/relationships/themeOverride" Target="../theme/themeOverride40.xml"/><Relationship Id="rId4" Type="http://schemas.microsoft.com/office/2011/relationships/chartStyle" Target="style36.xml"/></Relationships>
</file>

<file path=ppt/charts/_rels/chart41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openxmlformats.org/officeDocument/2006/relationships/package" Target="../embeddings/Microsoft_Excel_Worksheet41.xlsx"/><Relationship Id="rId1" Type="http://schemas.openxmlformats.org/officeDocument/2006/relationships/themeOverride" Target="../theme/themeOverride41.xml"/><Relationship Id="rId4" Type="http://schemas.microsoft.com/office/2011/relationships/chartStyle" Target="style37.xml"/></Relationships>
</file>

<file path=ppt/charts/_rels/chart42.xml.rels><?xml version="1.0" encoding="UTF-8" standalone="yes"?>
<Relationships xmlns="http://schemas.openxmlformats.org/package/2006/relationships"><Relationship Id="rId3" Type="http://schemas.microsoft.com/office/2011/relationships/chartColorStyle" Target="colors38.xml"/><Relationship Id="rId2" Type="http://schemas.openxmlformats.org/officeDocument/2006/relationships/package" Target="../embeddings/Microsoft_Excel_Worksheet42.xlsx"/><Relationship Id="rId1" Type="http://schemas.openxmlformats.org/officeDocument/2006/relationships/themeOverride" Target="../theme/themeOverride42.xml"/><Relationship Id="rId4" Type="http://schemas.microsoft.com/office/2011/relationships/chartStyle" Target="style38.xml"/></Relationships>
</file>

<file path=ppt/charts/_rels/chart43.xml.rels><?xml version="1.0" encoding="UTF-8" standalone="yes"?>
<Relationships xmlns="http://schemas.openxmlformats.org/package/2006/relationships"><Relationship Id="rId3" Type="http://schemas.microsoft.com/office/2011/relationships/chartColorStyle" Target="colors39.xml"/><Relationship Id="rId2" Type="http://schemas.openxmlformats.org/officeDocument/2006/relationships/package" Target="../embeddings/Microsoft_Excel_Worksheet43.xlsx"/><Relationship Id="rId1" Type="http://schemas.openxmlformats.org/officeDocument/2006/relationships/themeOverride" Target="../theme/themeOverride43.xml"/><Relationship Id="rId4" Type="http://schemas.microsoft.com/office/2011/relationships/chartStyle" Target="style39.xml"/></Relationships>
</file>

<file path=ppt/charts/_rels/chart44.xml.rels><?xml version="1.0" encoding="UTF-8" standalone="yes"?>
<Relationships xmlns="http://schemas.openxmlformats.org/package/2006/relationships"><Relationship Id="rId3" Type="http://schemas.microsoft.com/office/2011/relationships/chartColorStyle" Target="colors40.xml"/><Relationship Id="rId2" Type="http://schemas.openxmlformats.org/officeDocument/2006/relationships/package" Target="../embeddings/Microsoft_Excel_Worksheet44.xlsx"/><Relationship Id="rId1" Type="http://schemas.openxmlformats.org/officeDocument/2006/relationships/themeOverride" Target="../theme/themeOverride44.xml"/><Relationship Id="rId4" Type="http://schemas.microsoft.com/office/2011/relationships/chartStyle" Target="style40.xml"/></Relationships>
</file>

<file path=ppt/charts/_rels/chart45.xml.rels><?xml version="1.0" encoding="UTF-8" standalone="yes"?>
<Relationships xmlns="http://schemas.openxmlformats.org/package/2006/relationships"><Relationship Id="rId3" Type="http://schemas.microsoft.com/office/2011/relationships/chartColorStyle" Target="colors41.xml"/><Relationship Id="rId2" Type="http://schemas.openxmlformats.org/officeDocument/2006/relationships/package" Target="../embeddings/Microsoft_Excel_Worksheet45.xlsx"/><Relationship Id="rId1" Type="http://schemas.openxmlformats.org/officeDocument/2006/relationships/themeOverride" Target="../theme/themeOverride45.xml"/><Relationship Id="rId4" Type="http://schemas.microsoft.com/office/2011/relationships/chartStyle" Target="style41.xml"/></Relationships>
</file>

<file path=ppt/charts/_rels/chart46.xml.rels><?xml version="1.0" encoding="UTF-8" standalone="yes"?>
<Relationships xmlns="http://schemas.openxmlformats.org/package/2006/relationships"><Relationship Id="rId3" Type="http://schemas.microsoft.com/office/2011/relationships/chartColorStyle" Target="colors42.xml"/><Relationship Id="rId2" Type="http://schemas.openxmlformats.org/officeDocument/2006/relationships/package" Target="../embeddings/Microsoft_Excel_Worksheet46.xlsx"/><Relationship Id="rId1" Type="http://schemas.openxmlformats.org/officeDocument/2006/relationships/themeOverride" Target="../theme/themeOverride46.xml"/><Relationship Id="rId4" Type="http://schemas.microsoft.com/office/2011/relationships/chartStyle" Target="style42.xml"/></Relationships>
</file>

<file path=ppt/charts/_rels/chart47.xml.rels><?xml version="1.0" encoding="UTF-8" standalone="yes"?>
<Relationships xmlns="http://schemas.openxmlformats.org/package/2006/relationships"><Relationship Id="rId3" Type="http://schemas.microsoft.com/office/2011/relationships/chartColorStyle" Target="colors43.xml"/><Relationship Id="rId2" Type="http://schemas.openxmlformats.org/officeDocument/2006/relationships/package" Target="../embeddings/Microsoft_Excel_Worksheet47.xlsx"/><Relationship Id="rId1" Type="http://schemas.openxmlformats.org/officeDocument/2006/relationships/themeOverride" Target="../theme/themeOverride47.xml"/><Relationship Id="rId4" Type="http://schemas.microsoft.com/office/2011/relationships/chartStyle" Target="style43.xml"/></Relationships>
</file>

<file path=ppt/charts/_rels/chart48.xml.rels><?xml version="1.0" encoding="UTF-8" standalone="yes"?>
<Relationships xmlns="http://schemas.openxmlformats.org/package/2006/relationships"><Relationship Id="rId3" Type="http://schemas.microsoft.com/office/2011/relationships/chartColorStyle" Target="colors44.xml"/><Relationship Id="rId2" Type="http://schemas.openxmlformats.org/officeDocument/2006/relationships/package" Target="../embeddings/Microsoft_Excel_Worksheet48.xlsx"/><Relationship Id="rId1" Type="http://schemas.openxmlformats.org/officeDocument/2006/relationships/themeOverride" Target="../theme/themeOverride48.xml"/><Relationship Id="rId4" Type="http://schemas.microsoft.com/office/2011/relationships/chartStyle" Target="style44.xml"/></Relationships>
</file>

<file path=ppt/charts/_rels/chart49.xml.rels><?xml version="1.0" encoding="UTF-8" standalone="yes"?>
<Relationships xmlns="http://schemas.openxmlformats.org/package/2006/relationships"><Relationship Id="rId3" Type="http://schemas.microsoft.com/office/2011/relationships/chartColorStyle" Target="colors45.xml"/><Relationship Id="rId2" Type="http://schemas.openxmlformats.org/officeDocument/2006/relationships/package" Target="../embeddings/Microsoft_Excel_Worksheet49.xlsx"/><Relationship Id="rId1" Type="http://schemas.openxmlformats.org/officeDocument/2006/relationships/themeOverride" Target="../theme/themeOverride49.xml"/><Relationship Id="rId4" Type="http://schemas.microsoft.com/office/2011/relationships/chartStyle" Target="style45.xm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Relationship Id="rId4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microsoft.com/office/2011/relationships/chartColorStyle" Target="colors46.xml"/><Relationship Id="rId2" Type="http://schemas.openxmlformats.org/officeDocument/2006/relationships/package" Target="../embeddings/Microsoft_Excel_Worksheet50.xlsx"/><Relationship Id="rId1" Type="http://schemas.openxmlformats.org/officeDocument/2006/relationships/themeOverride" Target="../theme/themeOverride50.xml"/><Relationship Id="rId4" Type="http://schemas.microsoft.com/office/2011/relationships/chartStyle" Target="style46.xml"/></Relationships>
</file>

<file path=ppt/charts/_rels/chart51.xml.rels><?xml version="1.0" encoding="UTF-8" standalone="yes"?>
<Relationships xmlns="http://schemas.openxmlformats.org/package/2006/relationships"><Relationship Id="rId3" Type="http://schemas.microsoft.com/office/2011/relationships/chartColorStyle" Target="colors47.xml"/><Relationship Id="rId2" Type="http://schemas.openxmlformats.org/officeDocument/2006/relationships/package" Target="../embeddings/Microsoft_Excel_Worksheet51.xlsx"/><Relationship Id="rId1" Type="http://schemas.openxmlformats.org/officeDocument/2006/relationships/themeOverride" Target="../theme/themeOverride51.xml"/><Relationship Id="rId4" Type="http://schemas.microsoft.com/office/2011/relationships/chartStyle" Target="style47.xml"/></Relationships>
</file>

<file path=ppt/charts/_rels/chart52.xml.rels><?xml version="1.0" encoding="UTF-8" standalone="yes"?>
<Relationships xmlns="http://schemas.openxmlformats.org/package/2006/relationships"><Relationship Id="rId3" Type="http://schemas.microsoft.com/office/2011/relationships/chartColorStyle" Target="colors48.xml"/><Relationship Id="rId2" Type="http://schemas.openxmlformats.org/officeDocument/2006/relationships/package" Target="../embeddings/Microsoft_Excel_Worksheet52.xlsx"/><Relationship Id="rId1" Type="http://schemas.openxmlformats.org/officeDocument/2006/relationships/themeOverride" Target="../theme/themeOverride52.xml"/><Relationship Id="rId4" Type="http://schemas.microsoft.com/office/2011/relationships/chartStyle" Target="style48.xml"/></Relationships>
</file>

<file path=ppt/charts/_rels/chart53.xml.rels><?xml version="1.0" encoding="UTF-8" standalone="yes"?>
<Relationships xmlns="http://schemas.openxmlformats.org/package/2006/relationships"><Relationship Id="rId3" Type="http://schemas.microsoft.com/office/2011/relationships/chartColorStyle" Target="colors49.xml"/><Relationship Id="rId2" Type="http://schemas.openxmlformats.org/officeDocument/2006/relationships/package" Target="../embeddings/Microsoft_Excel_Worksheet53.xlsx"/><Relationship Id="rId1" Type="http://schemas.openxmlformats.org/officeDocument/2006/relationships/themeOverride" Target="../theme/themeOverride53.xml"/><Relationship Id="rId4" Type="http://schemas.microsoft.com/office/2011/relationships/chartStyle" Target="style49.xml"/></Relationships>
</file>

<file path=ppt/charts/_rels/chart54.xml.rels><?xml version="1.0" encoding="UTF-8" standalone="yes"?>
<Relationships xmlns="http://schemas.openxmlformats.org/package/2006/relationships"><Relationship Id="rId3" Type="http://schemas.microsoft.com/office/2011/relationships/chartColorStyle" Target="colors50.xml"/><Relationship Id="rId2" Type="http://schemas.openxmlformats.org/officeDocument/2006/relationships/package" Target="../embeddings/Microsoft_Excel_Worksheet54.xlsx"/><Relationship Id="rId1" Type="http://schemas.openxmlformats.org/officeDocument/2006/relationships/themeOverride" Target="../theme/themeOverride54.xml"/><Relationship Id="rId4" Type="http://schemas.microsoft.com/office/2011/relationships/chartStyle" Target="style50.xml"/></Relationships>
</file>

<file path=ppt/charts/_rels/chart55.xml.rels><?xml version="1.0" encoding="UTF-8" standalone="yes"?>
<Relationships xmlns="http://schemas.openxmlformats.org/package/2006/relationships"><Relationship Id="rId3" Type="http://schemas.microsoft.com/office/2011/relationships/chartColorStyle" Target="colors51.xml"/><Relationship Id="rId2" Type="http://schemas.openxmlformats.org/officeDocument/2006/relationships/package" Target="../embeddings/Microsoft_Excel_Worksheet55.xlsx"/><Relationship Id="rId1" Type="http://schemas.openxmlformats.org/officeDocument/2006/relationships/themeOverride" Target="../theme/themeOverride55.xml"/><Relationship Id="rId4" Type="http://schemas.microsoft.com/office/2011/relationships/chartStyle" Target="style51.xml"/></Relationships>
</file>

<file path=ppt/charts/_rels/chart56.xml.rels><?xml version="1.0" encoding="UTF-8" standalone="yes"?>
<Relationships xmlns="http://schemas.openxmlformats.org/package/2006/relationships"><Relationship Id="rId3" Type="http://schemas.microsoft.com/office/2011/relationships/chartColorStyle" Target="colors52.xml"/><Relationship Id="rId2" Type="http://schemas.openxmlformats.org/officeDocument/2006/relationships/package" Target="../embeddings/Microsoft_Excel_Worksheet56.xlsx"/><Relationship Id="rId1" Type="http://schemas.openxmlformats.org/officeDocument/2006/relationships/themeOverride" Target="../theme/themeOverride56.xml"/><Relationship Id="rId4" Type="http://schemas.microsoft.com/office/2011/relationships/chartStyle" Target="style52.xml"/></Relationships>
</file>

<file path=ppt/charts/_rels/chart57.xml.rels><?xml version="1.0" encoding="UTF-8" standalone="yes"?>
<Relationships xmlns="http://schemas.openxmlformats.org/package/2006/relationships"><Relationship Id="rId3" Type="http://schemas.microsoft.com/office/2011/relationships/chartColorStyle" Target="colors53.xml"/><Relationship Id="rId2" Type="http://schemas.openxmlformats.org/officeDocument/2006/relationships/package" Target="../embeddings/Microsoft_Excel_Worksheet57.xlsx"/><Relationship Id="rId1" Type="http://schemas.openxmlformats.org/officeDocument/2006/relationships/themeOverride" Target="../theme/themeOverride57.xml"/><Relationship Id="rId4" Type="http://schemas.microsoft.com/office/2011/relationships/chartStyle" Target="style53.xml"/></Relationships>
</file>

<file path=ppt/charts/_rels/chart58.xml.rels><?xml version="1.0" encoding="UTF-8" standalone="yes"?>
<Relationships xmlns="http://schemas.openxmlformats.org/package/2006/relationships"><Relationship Id="rId3" Type="http://schemas.microsoft.com/office/2011/relationships/chartColorStyle" Target="colors54.xml"/><Relationship Id="rId2" Type="http://schemas.openxmlformats.org/officeDocument/2006/relationships/package" Target="../embeddings/Microsoft_Excel_Worksheet58.xlsx"/><Relationship Id="rId1" Type="http://schemas.openxmlformats.org/officeDocument/2006/relationships/themeOverride" Target="../theme/themeOverride58.xml"/><Relationship Id="rId4" Type="http://schemas.microsoft.com/office/2011/relationships/chartStyle" Target="style54.xml"/></Relationships>
</file>

<file path=ppt/charts/_rels/chart59.xml.rels><?xml version="1.0" encoding="UTF-8" standalone="yes"?>
<Relationships xmlns="http://schemas.openxmlformats.org/package/2006/relationships"><Relationship Id="rId3" Type="http://schemas.microsoft.com/office/2011/relationships/chartColorStyle" Target="colors55.xml"/><Relationship Id="rId2" Type="http://schemas.openxmlformats.org/officeDocument/2006/relationships/package" Target="../embeddings/Microsoft_Excel_Worksheet59.xlsx"/><Relationship Id="rId1" Type="http://schemas.openxmlformats.org/officeDocument/2006/relationships/themeOverride" Target="../theme/themeOverride59.xml"/><Relationship Id="rId4" Type="http://schemas.microsoft.com/office/2011/relationships/chartStyle" Target="style55.xm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Relationship Id="rId4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microsoft.com/office/2011/relationships/chartColorStyle" Target="colors56.xml"/><Relationship Id="rId2" Type="http://schemas.openxmlformats.org/officeDocument/2006/relationships/package" Target="../embeddings/Microsoft_Excel_Worksheet60.xlsx"/><Relationship Id="rId1" Type="http://schemas.openxmlformats.org/officeDocument/2006/relationships/themeOverride" Target="../theme/themeOverride60.xml"/><Relationship Id="rId4" Type="http://schemas.microsoft.com/office/2011/relationships/chartStyle" Target="style56.xml"/></Relationships>
</file>

<file path=ppt/charts/_rels/chart61.xml.rels><?xml version="1.0" encoding="UTF-8" standalone="yes"?>
<Relationships xmlns="http://schemas.openxmlformats.org/package/2006/relationships"><Relationship Id="rId3" Type="http://schemas.microsoft.com/office/2011/relationships/chartColorStyle" Target="colors57.xml"/><Relationship Id="rId2" Type="http://schemas.openxmlformats.org/officeDocument/2006/relationships/package" Target="../embeddings/Microsoft_Excel_Worksheet61.xlsx"/><Relationship Id="rId1" Type="http://schemas.openxmlformats.org/officeDocument/2006/relationships/themeOverride" Target="../theme/themeOverride61.xml"/><Relationship Id="rId4" Type="http://schemas.microsoft.com/office/2011/relationships/chartStyle" Target="style57.xml"/></Relationships>
</file>

<file path=ppt/charts/_rels/chart62.xml.rels><?xml version="1.0" encoding="UTF-8" standalone="yes"?>
<Relationships xmlns="http://schemas.openxmlformats.org/package/2006/relationships"><Relationship Id="rId3" Type="http://schemas.microsoft.com/office/2011/relationships/chartColorStyle" Target="colors58.xml"/><Relationship Id="rId2" Type="http://schemas.openxmlformats.org/officeDocument/2006/relationships/package" Target="../embeddings/Microsoft_Excel_Worksheet62.xlsx"/><Relationship Id="rId1" Type="http://schemas.openxmlformats.org/officeDocument/2006/relationships/themeOverride" Target="../theme/themeOverride62.xml"/><Relationship Id="rId4" Type="http://schemas.microsoft.com/office/2011/relationships/chartStyle" Target="style58.xml"/></Relationships>
</file>

<file path=ppt/charts/_rels/chart63.xml.rels><?xml version="1.0" encoding="UTF-8" standalone="yes"?>
<Relationships xmlns="http://schemas.openxmlformats.org/package/2006/relationships"><Relationship Id="rId3" Type="http://schemas.microsoft.com/office/2011/relationships/chartColorStyle" Target="colors59.xml"/><Relationship Id="rId2" Type="http://schemas.openxmlformats.org/officeDocument/2006/relationships/package" Target="../embeddings/Microsoft_Excel_Worksheet63.xlsx"/><Relationship Id="rId1" Type="http://schemas.openxmlformats.org/officeDocument/2006/relationships/themeOverride" Target="../theme/themeOverride63.xml"/><Relationship Id="rId4" Type="http://schemas.microsoft.com/office/2011/relationships/chartStyle" Target="style59.xml"/></Relationships>
</file>

<file path=ppt/charts/_rels/chart64.xml.rels><?xml version="1.0" encoding="UTF-8" standalone="yes"?>
<Relationships xmlns="http://schemas.openxmlformats.org/package/2006/relationships"><Relationship Id="rId3" Type="http://schemas.microsoft.com/office/2011/relationships/chartColorStyle" Target="colors60.xml"/><Relationship Id="rId2" Type="http://schemas.openxmlformats.org/officeDocument/2006/relationships/package" Target="../embeddings/Microsoft_Excel_Worksheet64.xlsx"/><Relationship Id="rId1" Type="http://schemas.openxmlformats.org/officeDocument/2006/relationships/themeOverride" Target="../theme/themeOverride64.xml"/><Relationship Id="rId4" Type="http://schemas.microsoft.com/office/2011/relationships/chartStyle" Target="style60.xm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7.xml"/><Relationship Id="rId4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8.xml"/><Relationship Id="rId4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Relationship Id="rId4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[IMS-Brand_S_04.xlsx]S_04!PT_01</c:name>
    <c:fmtId val="3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41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42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S_04!$H$3:$H$4</c:f>
              <c:strCache>
                <c:ptCount val="1"/>
                <c:pt idx="0">
                  <c:v>PRT Relevant MKT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S_04!$H$5:$H$20</c:f>
              <c:numCache>
                <c:formatCode>#,##0.00</c:formatCode>
                <c:ptCount val="16"/>
                <c:pt idx="0">
                  <c:v>13974.669400000001</c:v>
                </c:pt>
                <c:pt idx="1">
                  <c:v>14851.5573</c:v>
                </c:pt>
                <c:pt idx="2">
                  <c:v>15583.6687</c:v>
                </c:pt>
                <c:pt idx="3">
                  <c:v>15969.077799999999</c:v>
                </c:pt>
                <c:pt idx="4">
                  <c:v>16586.315299999998</c:v>
                </c:pt>
                <c:pt idx="5">
                  <c:v>17351.105599999999</c:v>
                </c:pt>
                <c:pt idx="6">
                  <c:v>18068.838599999999</c:v>
                </c:pt>
                <c:pt idx="7">
                  <c:v>18705.047900000001</c:v>
                </c:pt>
                <c:pt idx="8">
                  <c:v>19370.928199999998</c:v>
                </c:pt>
                <c:pt idx="9">
                  <c:v>20027.669699999999</c:v>
                </c:pt>
                <c:pt idx="10">
                  <c:v>20554.884399999999</c:v>
                </c:pt>
                <c:pt idx="11">
                  <c:v>21126.872299999999</c:v>
                </c:pt>
                <c:pt idx="12">
                  <c:v>21319.9722</c:v>
                </c:pt>
                <c:pt idx="13">
                  <c:v>21508.0749</c:v>
                </c:pt>
                <c:pt idx="14">
                  <c:v>21619.960500000001</c:v>
                </c:pt>
                <c:pt idx="15">
                  <c:v>21959.697400000001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S_04!$I$3:$I$4</c:f>
              <c:strCache>
                <c:ptCount val="1"/>
                <c:pt idx="0">
                  <c:v>PPI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S_04!$I$5:$I$20</c:f>
              <c:numCache>
                <c:formatCode>#,##0.00</c:formatCode>
                <c:ptCount val="16"/>
                <c:pt idx="0">
                  <c:v>13715.076300000001</c:v>
                </c:pt>
                <c:pt idx="1">
                  <c:v>14590.477800000001</c:v>
                </c:pt>
                <c:pt idx="2">
                  <c:v>15325.478499999999</c:v>
                </c:pt>
                <c:pt idx="3">
                  <c:v>15711.0965</c:v>
                </c:pt>
                <c:pt idx="4">
                  <c:v>16332.8424</c:v>
                </c:pt>
                <c:pt idx="5">
                  <c:v>17090.4954</c:v>
                </c:pt>
                <c:pt idx="6">
                  <c:v>17800.846600000001</c:v>
                </c:pt>
                <c:pt idx="7">
                  <c:v>18429.742200000001</c:v>
                </c:pt>
                <c:pt idx="8">
                  <c:v>19095.1711</c:v>
                </c:pt>
                <c:pt idx="9">
                  <c:v>19749.219099999998</c:v>
                </c:pt>
                <c:pt idx="10">
                  <c:v>20280.258900000001</c:v>
                </c:pt>
                <c:pt idx="11">
                  <c:v>20856.73</c:v>
                </c:pt>
                <c:pt idx="12">
                  <c:v>21048.975600000002</c:v>
                </c:pt>
                <c:pt idx="13">
                  <c:v>21232.095300000001</c:v>
                </c:pt>
                <c:pt idx="14">
                  <c:v>21326.017500000002</c:v>
                </c:pt>
                <c:pt idx="15">
                  <c:v>21644.465100000001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S_04!$J$3:$J$4</c:f>
              <c:strCache>
                <c:ptCount val="1"/>
                <c:pt idx="0">
                  <c:v>PPI Amp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S_04!$J$5:$J$20</c:f>
              <c:numCache>
                <c:formatCode>#,##0.00</c:formatCode>
                <c:ptCount val="16"/>
                <c:pt idx="0">
                  <c:v>10167.3645</c:v>
                </c:pt>
                <c:pt idx="1">
                  <c:v>10795.2276</c:v>
                </c:pt>
                <c:pt idx="2">
                  <c:v>11294.8959</c:v>
                </c:pt>
                <c:pt idx="3">
                  <c:v>11598.8989</c:v>
                </c:pt>
                <c:pt idx="4">
                  <c:v>12078.869500000001</c:v>
                </c:pt>
                <c:pt idx="5">
                  <c:v>12705.2389</c:v>
                </c:pt>
                <c:pt idx="6">
                  <c:v>13290.958000000001</c:v>
                </c:pt>
                <c:pt idx="7">
                  <c:v>13759.847100000001</c:v>
                </c:pt>
                <c:pt idx="8">
                  <c:v>14252.2629</c:v>
                </c:pt>
                <c:pt idx="9">
                  <c:v>14681.1183</c:v>
                </c:pt>
                <c:pt idx="10">
                  <c:v>15000.459699999999</c:v>
                </c:pt>
                <c:pt idx="11">
                  <c:v>15340.0767</c:v>
                </c:pt>
                <c:pt idx="12">
                  <c:v>15429.481900000001</c:v>
                </c:pt>
                <c:pt idx="13">
                  <c:v>15525.516900000001</c:v>
                </c:pt>
                <c:pt idx="14">
                  <c:v>15533.765299999999</c:v>
                </c:pt>
                <c:pt idx="15">
                  <c:v>15764.3073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S_04!$K$3:$K$4</c:f>
              <c:strCache>
                <c:ptCount val="1"/>
                <c:pt idx="0">
                  <c:v>PPI Oral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62995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S_04!$K$5:$K$20</c:f>
              <c:numCache>
                <c:formatCode>#,##0.00</c:formatCode>
                <c:ptCount val="16"/>
                <c:pt idx="0">
                  <c:v>3547.7118</c:v>
                </c:pt>
                <c:pt idx="1">
                  <c:v>3795.2501999999999</c:v>
                </c:pt>
                <c:pt idx="2">
                  <c:v>4030.5826000000002</c:v>
                </c:pt>
                <c:pt idx="3">
                  <c:v>4112.1976000000004</c:v>
                </c:pt>
                <c:pt idx="4">
                  <c:v>4253.9728999999998</c:v>
                </c:pt>
                <c:pt idx="5">
                  <c:v>4385.2564000000002</c:v>
                </c:pt>
                <c:pt idx="6">
                  <c:v>4509.8886000000002</c:v>
                </c:pt>
                <c:pt idx="7">
                  <c:v>4669.8950999999997</c:v>
                </c:pt>
                <c:pt idx="8">
                  <c:v>4842.9081999999999</c:v>
                </c:pt>
                <c:pt idx="9">
                  <c:v>5068.1008000000002</c:v>
                </c:pt>
                <c:pt idx="10">
                  <c:v>5279.7992000000004</c:v>
                </c:pt>
                <c:pt idx="11">
                  <c:v>5516.6532999999999</c:v>
                </c:pt>
                <c:pt idx="12">
                  <c:v>5619.4935999999998</c:v>
                </c:pt>
                <c:pt idx="13">
                  <c:v>5706.5783000000001</c:v>
                </c:pt>
                <c:pt idx="14">
                  <c:v>5792.2521999999999</c:v>
                </c:pt>
                <c:pt idx="15">
                  <c:v>5880.1578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S_04!$L$3:$L$4</c:f>
              <c:strCache>
                <c:ptCount val="1"/>
                <c:pt idx="0">
                  <c:v>H2 antagonists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DC0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S_04!$L$5:$L$20</c:f>
              <c:numCache>
                <c:formatCode>#,##0.00</c:formatCode>
                <c:ptCount val="16"/>
                <c:pt idx="0">
                  <c:v>259.59309999999999</c:v>
                </c:pt>
                <c:pt idx="1">
                  <c:v>261.0795</c:v>
                </c:pt>
                <c:pt idx="2">
                  <c:v>258.1902</c:v>
                </c:pt>
                <c:pt idx="3">
                  <c:v>257.98129999999998</c:v>
                </c:pt>
                <c:pt idx="4">
                  <c:v>253.47280000000001</c:v>
                </c:pt>
                <c:pt idx="5">
                  <c:v>260.61020000000002</c:v>
                </c:pt>
                <c:pt idx="6">
                  <c:v>267.99200000000002</c:v>
                </c:pt>
                <c:pt idx="7">
                  <c:v>275.3057</c:v>
                </c:pt>
                <c:pt idx="8">
                  <c:v>275.75709999999998</c:v>
                </c:pt>
                <c:pt idx="9">
                  <c:v>278.45060000000001</c:v>
                </c:pt>
                <c:pt idx="10">
                  <c:v>274.62549999999999</c:v>
                </c:pt>
                <c:pt idx="11">
                  <c:v>270.14229999999998</c:v>
                </c:pt>
                <c:pt idx="12">
                  <c:v>270.9966</c:v>
                </c:pt>
                <c:pt idx="13">
                  <c:v>275.97969999999998</c:v>
                </c:pt>
                <c:pt idx="14">
                  <c:v>293.94290000000001</c:v>
                </c:pt>
                <c:pt idx="15">
                  <c:v>315.23219999999998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S_04!$M$3:$M$4</c:f>
              <c:strCache>
                <c:ptCount val="1"/>
                <c:pt idx="0">
                  <c:v>H2 antagonists Oral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S_04!$M$5:$M$20</c:f>
              <c:numCache>
                <c:formatCode>#,##0.00</c:formatCode>
                <c:ptCount val="16"/>
                <c:pt idx="0">
                  <c:v>149.8253</c:v>
                </c:pt>
                <c:pt idx="1">
                  <c:v>154.66759999999999</c:v>
                </c:pt>
                <c:pt idx="2">
                  <c:v>159.82669999999999</c:v>
                </c:pt>
                <c:pt idx="3">
                  <c:v>161.04859999999999</c:v>
                </c:pt>
                <c:pt idx="4">
                  <c:v>161.50810000000001</c:v>
                </c:pt>
                <c:pt idx="5">
                  <c:v>163.1052</c:v>
                </c:pt>
                <c:pt idx="6">
                  <c:v>165.82810000000001</c:v>
                </c:pt>
                <c:pt idx="7">
                  <c:v>168.37719999999999</c:v>
                </c:pt>
                <c:pt idx="8">
                  <c:v>168.91970000000001</c:v>
                </c:pt>
                <c:pt idx="9">
                  <c:v>173.03030000000001</c:v>
                </c:pt>
                <c:pt idx="10">
                  <c:v>169.5188</c:v>
                </c:pt>
                <c:pt idx="11">
                  <c:v>165.05520000000001</c:v>
                </c:pt>
                <c:pt idx="12">
                  <c:v>158.61330000000001</c:v>
                </c:pt>
                <c:pt idx="13">
                  <c:v>154.26730000000001</c:v>
                </c:pt>
                <c:pt idx="14">
                  <c:v>154.48009999999999</c:v>
                </c:pt>
                <c:pt idx="15">
                  <c:v>157.68690000000001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S_04!$N$3:$N$4</c:f>
              <c:strCache>
                <c:ptCount val="1"/>
                <c:pt idx="0">
                  <c:v>H2 antagonists Amp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S_04!$N$5:$N$20</c:f>
              <c:numCache>
                <c:formatCode>#,##0.00</c:formatCode>
                <c:ptCount val="16"/>
                <c:pt idx="0">
                  <c:v>109.76779999999999</c:v>
                </c:pt>
                <c:pt idx="1">
                  <c:v>106.4118</c:v>
                </c:pt>
                <c:pt idx="2">
                  <c:v>98.363600000000005</c:v>
                </c:pt>
                <c:pt idx="3">
                  <c:v>96.932699999999997</c:v>
                </c:pt>
                <c:pt idx="4">
                  <c:v>91.964699999999993</c:v>
                </c:pt>
                <c:pt idx="5">
                  <c:v>97.504999999999995</c:v>
                </c:pt>
                <c:pt idx="6">
                  <c:v>102.1639</c:v>
                </c:pt>
                <c:pt idx="7">
                  <c:v>106.9285</c:v>
                </c:pt>
                <c:pt idx="8">
                  <c:v>106.8374</c:v>
                </c:pt>
                <c:pt idx="9">
                  <c:v>105.4203</c:v>
                </c:pt>
                <c:pt idx="10">
                  <c:v>105.1067</c:v>
                </c:pt>
                <c:pt idx="11">
                  <c:v>105.08710000000001</c:v>
                </c:pt>
                <c:pt idx="12">
                  <c:v>112.38330000000001</c:v>
                </c:pt>
                <c:pt idx="13">
                  <c:v>121.7124</c:v>
                </c:pt>
                <c:pt idx="14">
                  <c:v>139.46279999999999</c:v>
                </c:pt>
                <c:pt idx="15">
                  <c:v>157.5454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889280"/>
        <c:axId val="117907840"/>
      </c:lineChart>
      <c:catAx>
        <c:axId val="1178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7907840"/>
        <c:crosses val="autoZero"/>
        <c:auto val="1"/>
        <c:lblAlgn val="ctr"/>
        <c:lblOffset val="100"/>
        <c:noMultiLvlLbl val="0"/>
      </c:catAx>
      <c:valAx>
        <c:axId val="11790784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788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[IMS-Brand_S_06.xlsx]S_06!PT_01</c:name>
    <c:fmtId val="3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8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60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S_06!$H$3:$H$4</c:f>
              <c:strCache>
                <c:ptCount val="1"/>
                <c:pt idx="0">
                  <c:v>RABEPRAZOLE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S_06!$H$5:$H$20</c:f>
              <c:numCache>
                <c:formatCode>#,##0.00</c:formatCode>
                <c:ptCount val="16"/>
                <c:pt idx="0">
                  <c:v>34.4</c:v>
                </c:pt>
                <c:pt idx="1">
                  <c:v>35</c:v>
                </c:pt>
                <c:pt idx="2">
                  <c:v>35.5</c:v>
                </c:pt>
                <c:pt idx="3">
                  <c:v>35.9</c:v>
                </c:pt>
                <c:pt idx="4">
                  <c:v>36</c:v>
                </c:pt>
                <c:pt idx="5">
                  <c:v>36.4</c:v>
                </c:pt>
                <c:pt idx="6">
                  <c:v>36.700000000000003</c:v>
                </c:pt>
                <c:pt idx="7">
                  <c:v>36.799999999999997</c:v>
                </c:pt>
                <c:pt idx="8">
                  <c:v>36.700000000000003</c:v>
                </c:pt>
                <c:pt idx="9">
                  <c:v>36.700000000000003</c:v>
                </c:pt>
                <c:pt idx="10">
                  <c:v>37.1</c:v>
                </c:pt>
                <c:pt idx="11">
                  <c:v>37.299999999999997</c:v>
                </c:pt>
                <c:pt idx="12">
                  <c:v>37.799999999999997</c:v>
                </c:pt>
                <c:pt idx="13">
                  <c:v>38</c:v>
                </c:pt>
                <c:pt idx="14">
                  <c:v>37.9</c:v>
                </c:pt>
                <c:pt idx="15">
                  <c:v>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S_06!$I$3:$I$4</c:f>
              <c:strCache>
                <c:ptCount val="1"/>
                <c:pt idx="0">
                  <c:v>PANTOPRAZOLE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S_06!$I$5:$I$20</c:f>
              <c:numCache>
                <c:formatCode>#,##0.00</c:formatCode>
                <c:ptCount val="16"/>
                <c:pt idx="0">
                  <c:v>16.3</c:v>
                </c:pt>
                <c:pt idx="1">
                  <c:v>16.3</c:v>
                </c:pt>
                <c:pt idx="2">
                  <c:v>16.399999999999999</c:v>
                </c:pt>
                <c:pt idx="3">
                  <c:v>16.5</c:v>
                </c:pt>
                <c:pt idx="4">
                  <c:v>16.5</c:v>
                </c:pt>
                <c:pt idx="5">
                  <c:v>16.399999999999999</c:v>
                </c:pt>
                <c:pt idx="6">
                  <c:v>16.399999999999999</c:v>
                </c:pt>
                <c:pt idx="7">
                  <c:v>16.399999999999999</c:v>
                </c:pt>
                <c:pt idx="8">
                  <c:v>16.5</c:v>
                </c:pt>
                <c:pt idx="9">
                  <c:v>16.600000000000001</c:v>
                </c:pt>
                <c:pt idx="10">
                  <c:v>16.8</c:v>
                </c:pt>
                <c:pt idx="11">
                  <c:v>16.899999999999999</c:v>
                </c:pt>
                <c:pt idx="12">
                  <c:v>17</c:v>
                </c:pt>
                <c:pt idx="13">
                  <c:v>16.899999999999999</c:v>
                </c:pt>
                <c:pt idx="14">
                  <c:v>16.8</c:v>
                </c:pt>
                <c:pt idx="15">
                  <c:v>16.5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S_06!$J$3:$J$4</c:f>
              <c:strCache>
                <c:ptCount val="1"/>
                <c:pt idx="0">
                  <c:v>ESOMEPRAZOLE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S_06!$J$5:$J$20</c:f>
              <c:numCache>
                <c:formatCode>#,##0.00</c:formatCode>
                <c:ptCount val="16"/>
                <c:pt idx="0">
                  <c:v>15.9</c:v>
                </c:pt>
                <c:pt idx="1">
                  <c:v>15.9</c:v>
                </c:pt>
                <c:pt idx="2">
                  <c:v>15.9</c:v>
                </c:pt>
                <c:pt idx="3">
                  <c:v>15.7</c:v>
                </c:pt>
                <c:pt idx="4">
                  <c:v>15.9</c:v>
                </c:pt>
                <c:pt idx="5">
                  <c:v>15.7</c:v>
                </c:pt>
                <c:pt idx="6">
                  <c:v>15.7</c:v>
                </c:pt>
                <c:pt idx="7">
                  <c:v>16.100000000000001</c:v>
                </c:pt>
                <c:pt idx="8">
                  <c:v>16.399999999999999</c:v>
                </c:pt>
                <c:pt idx="9">
                  <c:v>16.7</c:v>
                </c:pt>
                <c:pt idx="10">
                  <c:v>16.8</c:v>
                </c:pt>
                <c:pt idx="11">
                  <c:v>16.5</c:v>
                </c:pt>
                <c:pt idx="12">
                  <c:v>15.8</c:v>
                </c:pt>
                <c:pt idx="13">
                  <c:v>15.5</c:v>
                </c:pt>
                <c:pt idx="14">
                  <c:v>15.3</c:v>
                </c:pt>
                <c:pt idx="15">
                  <c:v>15.4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S_06!$K$3:$K$4</c:f>
              <c:strCache>
                <c:ptCount val="1"/>
                <c:pt idx="0">
                  <c:v>OMEPRAZOLE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S_06!$K$5:$K$20</c:f>
              <c:numCache>
                <c:formatCode>#,##0.00</c:formatCode>
                <c:ptCount val="16"/>
                <c:pt idx="0">
                  <c:v>17.600000000000001</c:v>
                </c:pt>
                <c:pt idx="1">
                  <c:v>16.899999999999999</c:v>
                </c:pt>
                <c:pt idx="2">
                  <c:v>16.600000000000001</c:v>
                </c:pt>
                <c:pt idx="3">
                  <c:v>16.3</c:v>
                </c:pt>
                <c:pt idx="4">
                  <c:v>15.8</c:v>
                </c:pt>
                <c:pt idx="5">
                  <c:v>15.6</c:v>
                </c:pt>
                <c:pt idx="6">
                  <c:v>15.3</c:v>
                </c:pt>
                <c:pt idx="7">
                  <c:v>14.9</c:v>
                </c:pt>
                <c:pt idx="8">
                  <c:v>14.6</c:v>
                </c:pt>
                <c:pt idx="9">
                  <c:v>14.2</c:v>
                </c:pt>
                <c:pt idx="10">
                  <c:v>13.8</c:v>
                </c:pt>
                <c:pt idx="11">
                  <c:v>13.5</c:v>
                </c:pt>
                <c:pt idx="12">
                  <c:v>13.3</c:v>
                </c:pt>
                <c:pt idx="13">
                  <c:v>13.3</c:v>
                </c:pt>
                <c:pt idx="14">
                  <c:v>13.3</c:v>
                </c:pt>
                <c:pt idx="15">
                  <c:v>13.1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S_06!$L$3:$L$4</c:f>
              <c:strCache>
                <c:ptCount val="1"/>
                <c:pt idx="0">
                  <c:v>LANSOPRAZOLE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S_06!$L$5:$L$20</c:f>
              <c:numCache>
                <c:formatCode>#,##0.00</c:formatCode>
                <c:ptCount val="16"/>
                <c:pt idx="0">
                  <c:v>14.9</c:v>
                </c:pt>
                <c:pt idx="1">
                  <c:v>14.8</c:v>
                </c:pt>
                <c:pt idx="2">
                  <c:v>14.7</c:v>
                </c:pt>
                <c:pt idx="3">
                  <c:v>14.4</c:v>
                </c:pt>
                <c:pt idx="4">
                  <c:v>14.4</c:v>
                </c:pt>
                <c:pt idx="5">
                  <c:v>14.3</c:v>
                </c:pt>
                <c:pt idx="6">
                  <c:v>14.4</c:v>
                </c:pt>
                <c:pt idx="7">
                  <c:v>14.1</c:v>
                </c:pt>
                <c:pt idx="8">
                  <c:v>13.8</c:v>
                </c:pt>
                <c:pt idx="9">
                  <c:v>13.5</c:v>
                </c:pt>
                <c:pt idx="10">
                  <c:v>13.2</c:v>
                </c:pt>
                <c:pt idx="11">
                  <c:v>13.1</c:v>
                </c:pt>
                <c:pt idx="12">
                  <c:v>13.1</c:v>
                </c:pt>
                <c:pt idx="13">
                  <c:v>13.1</c:v>
                </c:pt>
                <c:pt idx="14">
                  <c:v>13.1</c:v>
                </c:pt>
                <c:pt idx="15">
                  <c:v>13.1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S_06!$M$3:$M$4</c:f>
              <c:strCache>
                <c:ptCount val="1"/>
                <c:pt idx="0">
                  <c:v>ILAPRAZOLE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S_06!$M$5:$M$20</c:f>
              <c:numCache>
                <c:formatCode>#,##0.00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1</c:v>
                </c:pt>
                <c:pt idx="3">
                  <c:v>1.1000000000000001</c:v>
                </c:pt>
                <c:pt idx="4">
                  <c:v>1.3</c:v>
                </c:pt>
                <c:pt idx="5">
                  <c:v>1.5</c:v>
                </c:pt>
                <c:pt idx="6">
                  <c:v>1.6</c:v>
                </c:pt>
                <c:pt idx="7">
                  <c:v>1.8</c:v>
                </c:pt>
                <c:pt idx="8">
                  <c:v>2</c:v>
                </c:pt>
                <c:pt idx="9">
                  <c:v>2.2000000000000002</c:v>
                </c:pt>
                <c:pt idx="10">
                  <c:v>2.4</c:v>
                </c:pt>
                <c:pt idx="11">
                  <c:v>2.7</c:v>
                </c:pt>
                <c:pt idx="12">
                  <c:v>2.9</c:v>
                </c:pt>
                <c:pt idx="13">
                  <c:v>3.2</c:v>
                </c:pt>
                <c:pt idx="14">
                  <c:v>3.6</c:v>
                </c:pt>
                <c:pt idx="15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785856"/>
        <c:axId val="199788032"/>
      </c:lineChart>
      <c:catAx>
        <c:axId val="19978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9788032"/>
        <c:crosses val="autoZero"/>
        <c:auto val="1"/>
        <c:lblAlgn val="ctr"/>
        <c:lblOffset val="100"/>
        <c:noMultiLvlLbl val="0"/>
      </c:catAx>
      <c:valAx>
        <c:axId val="1997880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978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PPI Oral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6.1</c:v>
              </c:pt>
            </c:numLit>
          </c:val>
        </c:ser>
        <c:ser>
          <c:idx val="1"/>
          <c:order val="1"/>
          <c:tx>
            <c:v>RABEPRAZOLE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6.4</c:v>
              </c:pt>
            </c:numLit>
          </c:val>
        </c:ser>
        <c:ser>
          <c:idx val="2"/>
          <c:order val="2"/>
          <c:tx>
            <c:v>PANTOPRAZOLE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0.3</c:v>
              </c:pt>
            </c:numLit>
          </c:val>
        </c:ser>
        <c:ser>
          <c:idx val="3"/>
          <c:order val="3"/>
          <c:tx>
            <c:v>ESOMEPRAZOLE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7</c:v>
              </c:pt>
            </c:numLit>
          </c:val>
        </c:ser>
        <c:ser>
          <c:idx val="4"/>
          <c:order val="4"/>
          <c:tx>
            <c:v>OMEPRAZOLE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0.9</c:v>
              </c:pt>
            </c:numLit>
          </c:val>
        </c:ser>
        <c:ser>
          <c:idx val="5"/>
          <c:order val="5"/>
          <c:tx>
            <c:v>LANSOPRAZOLE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5.2</c:v>
              </c:pt>
            </c:numLit>
          </c:val>
        </c:ser>
        <c:ser>
          <c:idx val="6"/>
          <c:order val="6"/>
          <c:tx>
            <c:v>ILAPRAZOLE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55.9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00570752"/>
        <c:axId val="200572288"/>
      </c:barChart>
      <c:catAx>
        <c:axId val="200570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0572288"/>
        <c:crosses val="autoZero"/>
        <c:auto val="1"/>
        <c:lblAlgn val="ctr"/>
        <c:lblOffset val="100"/>
        <c:noMultiLvlLbl val="0"/>
      </c:catAx>
      <c:valAx>
        <c:axId val="200572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057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[IMS-Brand_S_06.xlsx]S_06!PT_01</c:name>
    <c:fmtId val="3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8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60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S_06!$H$3:$H$4</c:f>
              <c:strCache>
                <c:ptCount val="1"/>
                <c:pt idx="0">
                  <c:v>RABEPRAZOLE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S_06!$H$5:$H$20</c:f>
              <c:numCache>
                <c:formatCode>#,##0.00</c:formatCode>
                <c:ptCount val="16"/>
                <c:pt idx="0">
                  <c:v>36.6</c:v>
                </c:pt>
                <c:pt idx="1">
                  <c:v>35.1</c:v>
                </c:pt>
                <c:pt idx="2">
                  <c:v>35.9</c:v>
                </c:pt>
                <c:pt idx="3">
                  <c:v>35.9</c:v>
                </c:pt>
                <c:pt idx="4">
                  <c:v>37.200000000000003</c:v>
                </c:pt>
                <c:pt idx="5">
                  <c:v>36.700000000000003</c:v>
                </c:pt>
                <c:pt idx="6">
                  <c:v>36.9</c:v>
                </c:pt>
                <c:pt idx="7">
                  <c:v>36.6</c:v>
                </c:pt>
                <c:pt idx="8">
                  <c:v>36.6</c:v>
                </c:pt>
                <c:pt idx="9">
                  <c:v>36.9</c:v>
                </c:pt>
                <c:pt idx="10">
                  <c:v>38.1</c:v>
                </c:pt>
                <c:pt idx="11">
                  <c:v>37.700000000000003</c:v>
                </c:pt>
                <c:pt idx="12">
                  <c:v>38.6</c:v>
                </c:pt>
                <c:pt idx="13">
                  <c:v>37.5</c:v>
                </c:pt>
                <c:pt idx="14">
                  <c:v>37.799999999999997</c:v>
                </c:pt>
                <c:pt idx="15">
                  <c:v>37.9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S_06!$I$3:$I$4</c:f>
              <c:strCache>
                <c:ptCount val="1"/>
                <c:pt idx="0">
                  <c:v>PANTOPRAZOLE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S_06!$I$5:$I$20</c:f>
              <c:numCache>
                <c:formatCode>#,##0.00</c:formatCode>
                <c:ptCount val="16"/>
                <c:pt idx="0">
                  <c:v>16.3</c:v>
                </c:pt>
                <c:pt idx="1">
                  <c:v>16.8</c:v>
                </c:pt>
                <c:pt idx="2">
                  <c:v>16.600000000000001</c:v>
                </c:pt>
                <c:pt idx="3">
                  <c:v>16.399999999999999</c:v>
                </c:pt>
                <c:pt idx="4">
                  <c:v>16.100000000000001</c:v>
                </c:pt>
                <c:pt idx="5">
                  <c:v>16.600000000000001</c:v>
                </c:pt>
                <c:pt idx="6">
                  <c:v>16.3</c:v>
                </c:pt>
                <c:pt idx="7">
                  <c:v>16.399999999999999</c:v>
                </c:pt>
                <c:pt idx="8">
                  <c:v>16.7</c:v>
                </c:pt>
                <c:pt idx="9">
                  <c:v>17</c:v>
                </c:pt>
                <c:pt idx="10">
                  <c:v>17</c:v>
                </c:pt>
                <c:pt idx="11">
                  <c:v>17.100000000000001</c:v>
                </c:pt>
                <c:pt idx="12">
                  <c:v>16.8</c:v>
                </c:pt>
                <c:pt idx="13">
                  <c:v>16.600000000000001</c:v>
                </c:pt>
                <c:pt idx="14">
                  <c:v>16.600000000000001</c:v>
                </c:pt>
                <c:pt idx="15">
                  <c:v>16.100000000000001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S_06!$J$3:$J$4</c:f>
              <c:strCache>
                <c:ptCount val="1"/>
                <c:pt idx="0">
                  <c:v>ESOMEPRAZOLE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S_06!$J$5:$J$20</c:f>
              <c:numCache>
                <c:formatCode>#,##0.00</c:formatCode>
                <c:ptCount val="16"/>
                <c:pt idx="0">
                  <c:v>15.1</c:v>
                </c:pt>
                <c:pt idx="1">
                  <c:v>16.600000000000001</c:v>
                </c:pt>
                <c:pt idx="2">
                  <c:v>15.5</c:v>
                </c:pt>
                <c:pt idx="3">
                  <c:v>15.8</c:v>
                </c:pt>
                <c:pt idx="4">
                  <c:v>15.9</c:v>
                </c:pt>
                <c:pt idx="5">
                  <c:v>15.8</c:v>
                </c:pt>
                <c:pt idx="6">
                  <c:v>15.3</c:v>
                </c:pt>
                <c:pt idx="7">
                  <c:v>17.100000000000001</c:v>
                </c:pt>
                <c:pt idx="8">
                  <c:v>17.3</c:v>
                </c:pt>
                <c:pt idx="9">
                  <c:v>17.100000000000001</c:v>
                </c:pt>
                <c:pt idx="10">
                  <c:v>15.7</c:v>
                </c:pt>
                <c:pt idx="11">
                  <c:v>15.9</c:v>
                </c:pt>
                <c:pt idx="12">
                  <c:v>14.8</c:v>
                </c:pt>
                <c:pt idx="13">
                  <c:v>15.6</c:v>
                </c:pt>
                <c:pt idx="14">
                  <c:v>15</c:v>
                </c:pt>
                <c:pt idx="15">
                  <c:v>16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S_06!$K$3:$K$4</c:f>
              <c:strCache>
                <c:ptCount val="1"/>
                <c:pt idx="0">
                  <c:v>OMEPRAZOLE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S_06!$K$5:$K$20</c:f>
              <c:numCache>
                <c:formatCode>#,##0.00</c:formatCode>
                <c:ptCount val="16"/>
                <c:pt idx="0">
                  <c:v>16.399999999999999</c:v>
                </c:pt>
                <c:pt idx="1">
                  <c:v>15.9</c:v>
                </c:pt>
                <c:pt idx="2">
                  <c:v>16.899999999999999</c:v>
                </c:pt>
                <c:pt idx="3">
                  <c:v>16</c:v>
                </c:pt>
                <c:pt idx="4">
                  <c:v>14.7</c:v>
                </c:pt>
                <c:pt idx="5">
                  <c:v>14.9</c:v>
                </c:pt>
                <c:pt idx="6">
                  <c:v>15.5</c:v>
                </c:pt>
                <c:pt idx="7">
                  <c:v>14.4</c:v>
                </c:pt>
                <c:pt idx="8">
                  <c:v>13.8</c:v>
                </c:pt>
                <c:pt idx="9">
                  <c:v>13.4</c:v>
                </c:pt>
                <c:pt idx="10">
                  <c:v>13.4</c:v>
                </c:pt>
                <c:pt idx="11">
                  <c:v>13.3</c:v>
                </c:pt>
                <c:pt idx="12">
                  <c:v>13.1</c:v>
                </c:pt>
                <c:pt idx="13">
                  <c:v>13.4</c:v>
                </c:pt>
                <c:pt idx="14">
                  <c:v>13.4</c:v>
                </c:pt>
                <c:pt idx="15">
                  <c:v>12.7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S_06!$L$3:$L$4</c:f>
              <c:strCache>
                <c:ptCount val="1"/>
                <c:pt idx="0">
                  <c:v>LANSOPRAZOLE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S_06!$L$5:$L$20</c:f>
              <c:numCache>
                <c:formatCode>#,##0.00</c:formatCode>
                <c:ptCount val="16"/>
                <c:pt idx="0">
                  <c:v>14.7</c:v>
                </c:pt>
                <c:pt idx="1">
                  <c:v>14.5</c:v>
                </c:pt>
                <c:pt idx="2">
                  <c:v>13.9</c:v>
                </c:pt>
                <c:pt idx="3">
                  <c:v>14.7</c:v>
                </c:pt>
                <c:pt idx="4">
                  <c:v>14.5</c:v>
                </c:pt>
                <c:pt idx="5">
                  <c:v>14.1</c:v>
                </c:pt>
                <c:pt idx="6">
                  <c:v>14.2</c:v>
                </c:pt>
                <c:pt idx="7">
                  <c:v>13.5</c:v>
                </c:pt>
                <c:pt idx="8">
                  <c:v>13.4</c:v>
                </c:pt>
                <c:pt idx="9">
                  <c:v>12.9</c:v>
                </c:pt>
                <c:pt idx="10">
                  <c:v>13.1</c:v>
                </c:pt>
                <c:pt idx="11">
                  <c:v>13</c:v>
                </c:pt>
                <c:pt idx="12">
                  <c:v>13.3</c:v>
                </c:pt>
                <c:pt idx="13">
                  <c:v>13</c:v>
                </c:pt>
                <c:pt idx="14">
                  <c:v>13</c:v>
                </c:pt>
                <c:pt idx="15">
                  <c:v>12.9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S_06!$M$3:$M$4</c:f>
              <c:strCache>
                <c:ptCount val="1"/>
                <c:pt idx="0">
                  <c:v>ILAPRAZOLE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S_06!$M$5:$M$20</c:f>
              <c:numCache>
                <c:formatCode>#,##0.00</c:formatCode>
                <c:ptCount val="16"/>
                <c:pt idx="0">
                  <c:v>0.9</c:v>
                </c:pt>
                <c:pt idx="1">
                  <c:v>1.1000000000000001</c:v>
                </c:pt>
                <c:pt idx="2">
                  <c:v>1.2</c:v>
                </c:pt>
                <c:pt idx="3">
                  <c:v>1.2</c:v>
                </c:pt>
                <c:pt idx="4">
                  <c:v>1.6</c:v>
                </c:pt>
                <c:pt idx="5">
                  <c:v>1.8</c:v>
                </c:pt>
                <c:pt idx="6">
                  <c:v>1.8</c:v>
                </c:pt>
                <c:pt idx="7">
                  <c:v>2</c:v>
                </c:pt>
                <c:pt idx="8">
                  <c:v>2.2000000000000002</c:v>
                </c:pt>
                <c:pt idx="9">
                  <c:v>2.7</c:v>
                </c:pt>
                <c:pt idx="10">
                  <c:v>2.7</c:v>
                </c:pt>
                <c:pt idx="11">
                  <c:v>3</c:v>
                </c:pt>
                <c:pt idx="12">
                  <c:v>3.4</c:v>
                </c:pt>
                <c:pt idx="13">
                  <c:v>3.9</c:v>
                </c:pt>
                <c:pt idx="14">
                  <c:v>4.2</c:v>
                </c:pt>
                <c:pt idx="15">
                  <c:v>4.4000000000000004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181824"/>
        <c:axId val="201188096"/>
      </c:lineChart>
      <c:catAx>
        <c:axId val="20118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1188096"/>
        <c:crosses val="autoZero"/>
        <c:auto val="1"/>
        <c:lblAlgn val="ctr"/>
        <c:lblOffset val="100"/>
        <c:noMultiLvlLbl val="0"/>
      </c:catAx>
      <c:valAx>
        <c:axId val="20118809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118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[IMS-Brand_S_04.xlsx]S_04!PT_01</c:name>
    <c:fmtId val="-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0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2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4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S_04!$H$3:$H$4</c:f>
              <c:strCache>
                <c:ptCount val="1"/>
                <c:pt idx="0">
                  <c:v>NEXIUM             AZN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S_04!$H$5:$H$20</c:f>
              <c:numCache>
                <c:formatCode>#,##0.00</c:formatCode>
                <c:ptCount val="16"/>
                <c:pt idx="0">
                  <c:v>564.71190000000001</c:v>
                </c:pt>
                <c:pt idx="1">
                  <c:v>605.21910000000003</c:v>
                </c:pt>
                <c:pt idx="2">
                  <c:v>640.53909999999996</c:v>
                </c:pt>
                <c:pt idx="3">
                  <c:v>647.35770000000002</c:v>
                </c:pt>
                <c:pt idx="4">
                  <c:v>677.69179999999994</c:v>
                </c:pt>
                <c:pt idx="5">
                  <c:v>690.65980000000002</c:v>
                </c:pt>
                <c:pt idx="6">
                  <c:v>707.8691</c:v>
                </c:pt>
                <c:pt idx="7">
                  <c:v>749.54579999999999</c:v>
                </c:pt>
                <c:pt idx="8">
                  <c:v>795.06550000000004</c:v>
                </c:pt>
                <c:pt idx="9">
                  <c:v>848.18910000000005</c:v>
                </c:pt>
                <c:pt idx="10">
                  <c:v>883.84299999999996</c:v>
                </c:pt>
                <c:pt idx="11">
                  <c:v>904.12400000000002</c:v>
                </c:pt>
                <c:pt idx="12">
                  <c:v>883.63570000000004</c:v>
                </c:pt>
                <c:pt idx="13">
                  <c:v>869.87480000000005</c:v>
                </c:pt>
                <c:pt idx="14">
                  <c:v>867.14279999999997</c:v>
                </c:pt>
                <c:pt idx="15">
                  <c:v>873.17920000000004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S_04!$I$3:$I$4</c:f>
              <c:strCache>
                <c:ptCount val="1"/>
                <c:pt idx="0">
                  <c:v>YI LI AN           LZB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_);[Red]\(#,##0\)" sourceLinked="0"/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S_04!$I$5:$I$20</c:f>
              <c:numCache>
                <c:formatCode>#,##0.00</c:formatCode>
                <c:ptCount val="16"/>
                <c:pt idx="0">
                  <c:v>33.464100000000002</c:v>
                </c:pt>
                <c:pt idx="1">
                  <c:v>36.087699999999998</c:v>
                </c:pt>
                <c:pt idx="2">
                  <c:v>41.048499999999997</c:v>
                </c:pt>
                <c:pt idx="3">
                  <c:v>46.106200000000001</c:v>
                </c:pt>
                <c:pt idx="4">
                  <c:v>55.200400000000002</c:v>
                </c:pt>
                <c:pt idx="5">
                  <c:v>65.261300000000006</c:v>
                </c:pt>
                <c:pt idx="6">
                  <c:v>73.034800000000004</c:v>
                </c:pt>
                <c:pt idx="7">
                  <c:v>85.205699999999993</c:v>
                </c:pt>
                <c:pt idx="8">
                  <c:v>95.277600000000007</c:v>
                </c:pt>
                <c:pt idx="9">
                  <c:v>111.176</c:v>
                </c:pt>
                <c:pt idx="10">
                  <c:v>127.9451</c:v>
                </c:pt>
                <c:pt idx="11">
                  <c:v>146.3442</c:v>
                </c:pt>
                <c:pt idx="12">
                  <c:v>165.44489999999999</c:v>
                </c:pt>
                <c:pt idx="13">
                  <c:v>184.84909999999999</c:v>
                </c:pt>
                <c:pt idx="14">
                  <c:v>208.56030000000001</c:v>
                </c:pt>
                <c:pt idx="15">
                  <c:v>232.68170000000001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S_04!$J$3:$J$4</c:f>
              <c:strCache>
                <c:ptCount val="1"/>
                <c:pt idx="0">
                  <c:v>PARIET             EI2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S_04!$J$5:$J$20</c:f>
              <c:numCache>
                <c:formatCode>#,##0.00</c:formatCode>
                <c:ptCount val="16"/>
                <c:pt idx="0">
                  <c:v>119.81959999999999</c:v>
                </c:pt>
                <c:pt idx="1">
                  <c:v>131.33369999999999</c:v>
                </c:pt>
                <c:pt idx="2">
                  <c:v>134.24549999999999</c:v>
                </c:pt>
                <c:pt idx="3">
                  <c:v>135.16540000000001</c:v>
                </c:pt>
                <c:pt idx="4">
                  <c:v>135.5111</c:v>
                </c:pt>
                <c:pt idx="5">
                  <c:v>139.9811</c:v>
                </c:pt>
                <c:pt idx="6">
                  <c:v>145.5814</c:v>
                </c:pt>
                <c:pt idx="7">
                  <c:v>151.7259</c:v>
                </c:pt>
                <c:pt idx="8">
                  <c:v>159.68520000000001</c:v>
                </c:pt>
                <c:pt idx="9">
                  <c:v>168.44139999999999</c:v>
                </c:pt>
                <c:pt idx="10">
                  <c:v>177.63480000000001</c:v>
                </c:pt>
                <c:pt idx="11">
                  <c:v>187.22819999999999</c:v>
                </c:pt>
                <c:pt idx="12">
                  <c:v>193.98169999999999</c:v>
                </c:pt>
                <c:pt idx="13">
                  <c:v>196.60749999999999</c:v>
                </c:pt>
                <c:pt idx="14">
                  <c:v>198.40350000000001</c:v>
                </c:pt>
                <c:pt idx="15">
                  <c:v>205.27449999999999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S_04!$K$3:$K$4</c:f>
              <c:strCache>
                <c:ptCount val="1"/>
                <c:pt idx="0">
                  <c:v>PANTOLOC           NYE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S_04!$K$5:$K$20</c:f>
              <c:numCache>
                <c:formatCode>#,##0.00</c:formatCode>
                <c:ptCount val="16"/>
                <c:pt idx="0">
                  <c:v>60.089799999999997</c:v>
                </c:pt>
                <c:pt idx="1">
                  <c:v>67.200999999999993</c:v>
                </c:pt>
                <c:pt idx="2">
                  <c:v>75.350099999999998</c:v>
                </c:pt>
                <c:pt idx="3">
                  <c:v>76.052499999999995</c:v>
                </c:pt>
                <c:pt idx="4">
                  <c:v>71.889099999999999</c:v>
                </c:pt>
                <c:pt idx="5">
                  <c:v>71.8172</c:v>
                </c:pt>
                <c:pt idx="6">
                  <c:v>72.515900000000002</c:v>
                </c:pt>
                <c:pt idx="7">
                  <c:v>77.359700000000004</c:v>
                </c:pt>
                <c:pt idx="8">
                  <c:v>88.727099999999993</c:v>
                </c:pt>
                <c:pt idx="9">
                  <c:v>98.864400000000003</c:v>
                </c:pt>
                <c:pt idx="10">
                  <c:v>108.86109999999999</c:v>
                </c:pt>
                <c:pt idx="11">
                  <c:v>119.8903</c:v>
                </c:pt>
                <c:pt idx="12">
                  <c:v>130.5026</c:v>
                </c:pt>
                <c:pt idx="13">
                  <c:v>141.9049</c:v>
                </c:pt>
                <c:pt idx="14">
                  <c:v>152.1816</c:v>
                </c:pt>
                <c:pt idx="15">
                  <c:v>162.5421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S_04!$L$3:$L$4</c:f>
              <c:strCache>
                <c:ptCount val="1"/>
                <c:pt idx="0">
                  <c:v>TAKEPRON           T/T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S_04!$L$5:$L$20</c:f>
              <c:numCache>
                <c:formatCode>#,##0.00</c:formatCode>
                <c:ptCount val="16"/>
                <c:pt idx="0">
                  <c:v>48.473100000000002</c:v>
                </c:pt>
                <c:pt idx="1">
                  <c:v>58.011899999999997</c:v>
                </c:pt>
                <c:pt idx="2">
                  <c:v>64.382099999999994</c:v>
                </c:pt>
                <c:pt idx="3">
                  <c:v>69.692099999999996</c:v>
                </c:pt>
                <c:pt idx="4">
                  <c:v>74.2864</c:v>
                </c:pt>
                <c:pt idx="5">
                  <c:v>77.576300000000003</c:v>
                </c:pt>
                <c:pt idx="6">
                  <c:v>81.020099999999999</c:v>
                </c:pt>
                <c:pt idx="7">
                  <c:v>83.094700000000003</c:v>
                </c:pt>
                <c:pt idx="8">
                  <c:v>86.1721</c:v>
                </c:pt>
                <c:pt idx="9">
                  <c:v>91.367900000000006</c:v>
                </c:pt>
                <c:pt idx="10">
                  <c:v>97.837400000000002</c:v>
                </c:pt>
                <c:pt idx="11">
                  <c:v>104.8331</c:v>
                </c:pt>
                <c:pt idx="12">
                  <c:v>112.42100000000001</c:v>
                </c:pt>
                <c:pt idx="13">
                  <c:v>119.0989</c:v>
                </c:pt>
                <c:pt idx="14">
                  <c:v>123.2259</c:v>
                </c:pt>
                <c:pt idx="15">
                  <c:v>127.49039999999999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511168"/>
        <c:axId val="211546112"/>
      </c:lineChart>
      <c:catAx>
        <c:axId val="21151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1546112"/>
        <c:crosses val="autoZero"/>
        <c:auto val="1"/>
        <c:lblAlgn val="ctr"/>
        <c:lblOffset val="100"/>
        <c:noMultiLvlLbl val="0"/>
      </c:catAx>
      <c:valAx>
        <c:axId val="21154611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151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PRT Relevant Market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9.5</c:v>
              </c:pt>
            </c:numLit>
          </c:val>
        </c:ser>
        <c:ser>
          <c:idx val="1"/>
          <c:order val="1"/>
          <c:tx>
            <c:v>NEXIUM             AZN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-3.4</c:v>
              </c:pt>
            </c:numLit>
          </c:val>
        </c:ser>
        <c:ser>
          <c:idx val="2"/>
          <c:order val="2"/>
          <c:tx>
            <c:v>YI LI AN           LZB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59</c:v>
              </c:pt>
            </c:numLit>
          </c:val>
        </c:ser>
        <c:ser>
          <c:idx val="3"/>
          <c:order val="3"/>
          <c:tx>
            <c:v>PARIET             EI2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9.6</c:v>
              </c:pt>
            </c:numLit>
          </c:val>
        </c:ser>
        <c:ser>
          <c:idx val="4"/>
          <c:order val="4"/>
          <c:tx>
            <c:v>PANTOLOC           NYE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35.6</c:v>
              </c:pt>
            </c:numLit>
          </c:val>
        </c:ser>
        <c:ser>
          <c:idx val="5"/>
          <c:order val="5"/>
          <c:tx>
            <c:v>TAKEPRON           T/T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21.6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11884288"/>
        <c:axId val="211894272"/>
      </c:barChart>
      <c:catAx>
        <c:axId val="211884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894272"/>
        <c:crosses val="autoZero"/>
        <c:auto val="1"/>
        <c:lblAlgn val="ctr"/>
        <c:lblOffset val="100"/>
        <c:noMultiLvlLbl val="0"/>
      </c:catAx>
      <c:valAx>
        <c:axId val="211894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88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[IMS-Brand_S_04.xlsx]S_04!PT_01</c:name>
    <c:fmtId val="-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0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2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4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S_04!$H$3:$H$4</c:f>
              <c:strCache>
                <c:ptCount val="1"/>
                <c:pt idx="0">
                  <c:v>NEXIUM             AZN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S_04!$H$5:$H$20</c:f>
              <c:numCache>
                <c:formatCode>#,##0.00</c:formatCode>
                <c:ptCount val="16"/>
                <c:pt idx="0">
                  <c:v>151.47739999999999</c:v>
                </c:pt>
                <c:pt idx="1">
                  <c:v>168.60230000000001</c:v>
                </c:pt>
                <c:pt idx="2">
                  <c:v>161.6206</c:v>
                </c:pt>
                <c:pt idx="3">
                  <c:v>165.6574</c:v>
                </c:pt>
                <c:pt idx="4">
                  <c:v>181.8115</c:v>
                </c:pt>
                <c:pt idx="5">
                  <c:v>181.5703</c:v>
                </c:pt>
                <c:pt idx="6">
                  <c:v>178.83</c:v>
                </c:pt>
                <c:pt idx="7">
                  <c:v>207.33410000000001</c:v>
                </c:pt>
                <c:pt idx="8">
                  <c:v>227.3312</c:v>
                </c:pt>
                <c:pt idx="9">
                  <c:v>234.69390000000001</c:v>
                </c:pt>
                <c:pt idx="10">
                  <c:v>214.4838</c:v>
                </c:pt>
                <c:pt idx="11">
                  <c:v>227.61519999999999</c:v>
                </c:pt>
                <c:pt idx="12">
                  <c:v>206.84289999999999</c:v>
                </c:pt>
                <c:pt idx="13">
                  <c:v>220.93299999999999</c:v>
                </c:pt>
                <c:pt idx="14">
                  <c:v>211.7518</c:v>
                </c:pt>
                <c:pt idx="15">
                  <c:v>233.6515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S_04!$I$3:$I$4</c:f>
              <c:strCache>
                <c:ptCount val="1"/>
                <c:pt idx="0">
                  <c:v>YI LI AN           LZB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_);[Red]\(#,##0\)" sourceLinked="0"/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S_04!$I$5:$I$20</c:f>
              <c:numCache>
                <c:formatCode>#,##0.00</c:formatCode>
                <c:ptCount val="16"/>
                <c:pt idx="0">
                  <c:v>9.5140999999999991</c:v>
                </c:pt>
                <c:pt idx="1">
                  <c:v>11.008100000000001</c:v>
                </c:pt>
                <c:pt idx="2">
                  <c:v>12.975899999999999</c:v>
                </c:pt>
                <c:pt idx="3">
                  <c:v>12.6081</c:v>
                </c:pt>
                <c:pt idx="4">
                  <c:v>18.6083</c:v>
                </c:pt>
                <c:pt idx="5">
                  <c:v>21.068899999999999</c:v>
                </c:pt>
                <c:pt idx="6">
                  <c:v>20.749400000000001</c:v>
                </c:pt>
                <c:pt idx="7">
                  <c:v>24.779</c:v>
                </c:pt>
                <c:pt idx="8">
                  <c:v>28.680199999999999</c:v>
                </c:pt>
                <c:pt idx="9">
                  <c:v>36.967399999999998</c:v>
                </c:pt>
                <c:pt idx="10">
                  <c:v>37.518500000000003</c:v>
                </c:pt>
                <c:pt idx="11">
                  <c:v>43.178199999999997</c:v>
                </c:pt>
                <c:pt idx="12">
                  <c:v>47.780799999999999</c:v>
                </c:pt>
                <c:pt idx="13">
                  <c:v>56.371600000000001</c:v>
                </c:pt>
                <c:pt idx="14">
                  <c:v>61.229599999999998</c:v>
                </c:pt>
                <c:pt idx="15">
                  <c:v>67.299599999999998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S_04!$J$3:$J$4</c:f>
              <c:strCache>
                <c:ptCount val="1"/>
                <c:pt idx="0">
                  <c:v>PARIET             EI2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S_04!$J$5:$J$20</c:f>
              <c:numCache>
                <c:formatCode>#,##0.00</c:formatCode>
                <c:ptCount val="16"/>
                <c:pt idx="0">
                  <c:v>35.450400000000002</c:v>
                </c:pt>
                <c:pt idx="1">
                  <c:v>34.957299999999996</c:v>
                </c:pt>
                <c:pt idx="2">
                  <c:v>32.936599999999999</c:v>
                </c:pt>
                <c:pt idx="3">
                  <c:v>31.821000000000002</c:v>
                </c:pt>
                <c:pt idx="4">
                  <c:v>35.796100000000003</c:v>
                </c:pt>
                <c:pt idx="5">
                  <c:v>39.427300000000002</c:v>
                </c:pt>
                <c:pt idx="6">
                  <c:v>38.536999999999999</c:v>
                </c:pt>
                <c:pt idx="7">
                  <c:v>37.965499999999999</c:v>
                </c:pt>
                <c:pt idx="8">
                  <c:v>43.755400000000002</c:v>
                </c:pt>
                <c:pt idx="9">
                  <c:v>48.183500000000002</c:v>
                </c:pt>
                <c:pt idx="10">
                  <c:v>47.7303</c:v>
                </c:pt>
                <c:pt idx="11">
                  <c:v>47.558900000000001</c:v>
                </c:pt>
                <c:pt idx="12">
                  <c:v>50.509</c:v>
                </c:pt>
                <c:pt idx="13">
                  <c:v>50.8093</c:v>
                </c:pt>
                <c:pt idx="14">
                  <c:v>49.526299999999999</c:v>
                </c:pt>
                <c:pt idx="15">
                  <c:v>54.429900000000004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S_04!$K$3:$K$4</c:f>
              <c:strCache>
                <c:ptCount val="1"/>
                <c:pt idx="0">
                  <c:v>PANTOLOC           NYE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S_04!$K$5:$K$20</c:f>
              <c:numCache>
                <c:formatCode>#,##0.00</c:formatCode>
                <c:ptCount val="16"/>
                <c:pt idx="0">
                  <c:v>18.497800000000002</c:v>
                </c:pt>
                <c:pt idx="1">
                  <c:v>20.251999999999999</c:v>
                </c:pt>
                <c:pt idx="2">
                  <c:v>21.126799999999999</c:v>
                </c:pt>
                <c:pt idx="3">
                  <c:v>16.175799999999999</c:v>
                </c:pt>
                <c:pt idx="4">
                  <c:v>14.334300000000001</c:v>
                </c:pt>
                <c:pt idx="5">
                  <c:v>20.180199999999999</c:v>
                </c:pt>
                <c:pt idx="6">
                  <c:v>21.825500000000002</c:v>
                </c:pt>
                <c:pt idx="7">
                  <c:v>21.0197</c:v>
                </c:pt>
                <c:pt idx="8">
                  <c:v>25.701699999999999</c:v>
                </c:pt>
                <c:pt idx="9">
                  <c:v>30.317499999999999</c:v>
                </c:pt>
                <c:pt idx="10">
                  <c:v>31.822199999999999</c:v>
                </c:pt>
                <c:pt idx="11">
                  <c:v>32.048900000000003</c:v>
                </c:pt>
                <c:pt idx="12">
                  <c:v>36.314</c:v>
                </c:pt>
                <c:pt idx="13">
                  <c:v>41.719799999999999</c:v>
                </c:pt>
                <c:pt idx="14">
                  <c:v>42.0989</c:v>
                </c:pt>
                <c:pt idx="15">
                  <c:v>42.409500000000001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S_04!$L$3:$L$4</c:f>
              <c:strCache>
                <c:ptCount val="1"/>
                <c:pt idx="0">
                  <c:v>TAKEPRON           T/T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S_04!$L$5:$L$20</c:f>
              <c:numCache>
                <c:formatCode>#,##0.00</c:formatCode>
                <c:ptCount val="16"/>
                <c:pt idx="0">
                  <c:v>15.2044</c:v>
                </c:pt>
                <c:pt idx="1">
                  <c:v>17.673100000000002</c:v>
                </c:pt>
                <c:pt idx="2">
                  <c:v>18.183599999999998</c:v>
                </c:pt>
                <c:pt idx="3">
                  <c:v>18.631</c:v>
                </c:pt>
                <c:pt idx="4">
                  <c:v>19.7987</c:v>
                </c:pt>
                <c:pt idx="5">
                  <c:v>20.963100000000001</c:v>
                </c:pt>
                <c:pt idx="6">
                  <c:v>21.627400000000002</c:v>
                </c:pt>
                <c:pt idx="7">
                  <c:v>20.7056</c:v>
                </c:pt>
                <c:pt idx="8">
                  <c:v>22.876100000000001</c:v>
                </c:pt>
                <c:pt idx="9">
                  <c:v>26.158799999999999</c:v>
                </c:pt>
                <c:pt idx="10">
                  <c:v>28.096900000000002</c:v>
                </c:pt>
                <c:pt idx="11">
                  <c:v>27.7013</c:v>
                </c:pt>
                <c:pt idx="12">
                  <c:v>30.463999999999999</c:v>
                </c:pt>
                <c:pt idx="13">
                  <c:v>32.836599999999997</c:v>
                </c:pt>
                <c:pt idx="14">
                  <c:v>32.223999999999997</c:v>
                </c:pt>
                <c:pt idx="15">
                  <c:v>31.965699999999998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655488"/>
        <c:axId val="212698624"/>
      </c:lineChart>
      <c:catAx>
        <c:axId val="21265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2698624"/>
        <c:crosses val="autoZero"/>
        <c:auto val="1"/>
        <c:lblAlgn val="ctr"/>
        <c:lblOffset val="100"/>
        <c:noMultiLvlLbl val="0"/>
      </c:catAx>
      <c:valAx>
        <c:axId val="212698624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265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PRT Relevant Market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13.7</c:v>
              </c:pt>
            </c:numLit>
          </c:val>
        </c:ser>
        <c:ser>
          <c:idx val="1"/>
          <c:order val="1"/>
          <c:tx>
            <c:v>NEXIUM             AZN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2.7</c:v>
              </c:pt>
            </c:numLit>
          </c:val>
        </c:ser>
        <c:ser>
          <c:idx val="2"/>
          <c:order val="2"/>
          <c:tx>
            <c:v>YI LI AN           LZB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55.9</c:v>
              </c:pt>
            </c:numLit>
          </c:val>
        </c:ser>
        <c:ser>
          <c:idx val="3"/>
          <c:order val="3"/>
          <c:tx>
            <c:v>PARIET             EI2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14.4</c:v>
              </c:pt>
            </c:numLit>
          </c:val>
        </c:ser>
        <c:ser>
          <c:idx val="4"/>
          <c:order val="4"/>
          <c:tx>
            <c:v>PANTOLOC           NYE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32.299999999999997</c:v>
              </c:pt>
            </c:numLit>
          </c:val>
        </c:ser>
        <c:ser>
          <c:idx val="5"/>
          <c:order val="5"/>
          <c:tx>
            <c:v>TAKEPRON           T/T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15.4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15865600"/>
        <c:axId val="216342528"/>
      </c:barChart>
      <c:catAx>
        <c:axId val="2158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6342528"/>
        <c:crosses val="autoZero"/>
        <c:auto val="1"/>
        <c:lblAlgn val="ctr"/>
        <c:lblOffset val="100"/>
        <c:noMultiLvlLbl val="0"/>
      </c:catAx>
      <c:valAx>
        <c:axId val="216342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586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[IMS-Brand_S_06.xlsx]S_06!PT_01</c:name>
    <c:fmtId val="3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0E87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4C8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0E87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4C8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5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0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0E87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4C8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64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65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66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67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9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S_06!$H$3:$H$4</c:f>
              <c:strCache>
                <c:ptCount val="1"/>
                <c:pt idx="0">
                  <c:v>NEXIUM             AZN</c:v>
                </c:pt>
              </c:strCache>
            </c:strRef>
          </c:tx>
          <c:spPr>
            <a:ln w="28575" cap="rnd">
              <a:solidFill>
                <a:srgbClr val="0E87B8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0E87B8"/>
              </a:solidFill>
              <a:ln w="3175">
                <a:solidFill>
                  <a:srgbClr val="0E87B8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0E87B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S_06!$H$5:$H$20</c:f>
              <c:numCache>
                <c:formatCode>#,##0.00</c:formatCode>
                <c:ptCount val="16"/>
                <c:pt idx="0">
                  <c:v>15.9</c:v>
                </c:pt>
                <c:pt idx="1">
                  <c:v>15.9</c:v>
                </c:pt>
                <c:pt idx="2">
                  <c:v>15.9</c:v>
                </c:pt>
                <c:pt idx="3">
                  <c:v>15.7</c:v>
                </c:pt>
                <c:pt idx="4">
                  <c:v>15.9</c:v>
                </c:pt>
                <c:pt idx="5">
                  <c:v>15.7</c:v>
                </c:pt>
                <c:pt idx="6">
                  <c:v>15.7</c:v>
                </c:pt>
                <c:pt idx="7">
                  <c:v>16.100000000000001</c:v>
                </c:pt>
                <c:pt idx="8">
                  <c:v>16.399999999999999</c:v>
                </c:pt>
                <c:pt idx="9">
                  <c:v>16.7</c:v>
                </c:pt>
                <c:pt idx="10">
                  <c:v>16.7</c:v>
                </c:pt>
                <c:pt idx="11">
                  <c:v>16.399999999999999</c:v>
                </c:pt>
                <c:pt idx="12">
                  <c:v>15.7</c:v>
                </c:pt>
                <c:pt idx="13">
                  <c:v>15.2</c:v>
                </c:pt>
                <c:pt idx="14">
                  <c:v>15</c:v>
                </c:pt>
                <c:pt idx="15">
                  <c:v>14.8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S_06!$I$3:$I$4</c:f>
              <c:strCache>
                <c:ptCount val="1"/>
                <c:pt idx="0">
                  <c:v>JI NUO             JY5</c:v>
                </c:pt>
              </c:strCache>
            </c:strRef>
          </c:tx>
          <c:spPr>
            <a:ln w="28575" cap="rnd">
              <a:solidFill>
                <a:srgbClr val="54C85C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4C85C"/>
              </a:solidFill>
              <a:ln w="3175">
                <a:solidFill>
                  <a:srgbClr val="54C85C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54C85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S_06!$I$5:$I$20</c:f>
              <c:numCache>
                <c:formatCode>#,##0.00</c:formatCode>
                <c:ptCount val="16"/>
                <c:pt idx="0">
                  <c:v>10.6</c:v>
                </c:pt>
                <c:pt idx="1">
                  <c:v>11</c:v>
                </c:pt>
                <c:pt idx="2">
                  <c:v>11.6</c:v>
                </c:pt>
                <c:pt idx="3">
                  <c:v>11.8</c:v>
                </c:pt>
                <c:pt idx="4">
                  <c:v>11.9</c:v>
                </c:pt>
                <c:pt idx="5">
                  <c:v>11.8</c:v>
                </c:pt>
                <c:pt idx="6">
                  <c:v>11.8</c:v>
                </c:pt>
                <c:pt idx="7">
                  <c:v>11.9</c:v>
                </c:pt>
                <c:pt idx="8">
                  <c:v>11.9</c:v>
                </c:pt>
                <c:pt idx="9">
                  <c:v>12.2</c:v>
                </c:pt>
                <c:pt idx="10">
                  <c:v>12.6</c:v>
                </c:pt>
                <c:pt idx="11">
                  <c:v>12.8</c:v>
                </c:pt>
                <c:pt idx="12">
                  <c:v>13.1</c:v>
                </c:pt>
                <c:pt idx="13">
                  <c:v>13.1</c:v>
                </c:pt>
                <c:pt idx="14">
                  <c:v>13.1</c:v>
                </c:pt>
                <c:pt idx="15">
                  <c:v>13.1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S_06!$J$3:$J$4</c:f>
              <c:strCache>
                <c:ptCount val="1"/>
                <c:pt idx="0">
                  <c:v>RUI BO TE          JLG</c:v>
                </c:pt>
              </c:strCache>
            </c:strRef>
          </c:tx>
          <c:spPr>
            <a:ln w="28575" cap="rnd">
              <a:solidFill>
                <a:srgbClr val="8154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154E6"/>
              </a:solidFill>
              <a:ln w="3175">
                <a:solidFill>
                  <a:srgbClr val="8154E6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S_06!$J$5:$J$20</c:f>
              <c:numCache>
                <c:formatCode>#,##0.00</c:formatCode>
                <c:ptCount val="16"/>
                <c:pt idx="0">
                  <c:v>8</c:v>
                </c:pt>
                <c:pt idx="1">
                  <c:v>8.1</c:v>
                </c:pt>
                <c:pt idx="2">
                  <c:v>8.1999999999999993</c:v>
                </c:pt>
                <c:pt idx="3">
                  <c:v>8.4</c:v>
                </c:pt>
                <c:pt idx="4">
                  <c:v>8.6999999999999993</c:v>
                </c:pt>
                <c:pt idx="5">
                  <c:v>8.6999999999999993</c:v>
                </c:pt>
                <c:pt idx="6">
                  <c:v>8.6999999999999993</c:v>
                </c:pt>
                <c:pt idx="7">
                  <c:v>8.6</c:v>
                </c:pt>
                <c:pt idx="8">
                  <c:v>8.3000000000000007</c:v>
                </c:pt>
                <c:pt idx="9">
                  <c:v>8.1999999999999993</c:v>
                </c:pt>
                <c:pt idx="10">
                  <c:v>8.3000000000000007</c:v>
                </c:pt>
                <c:pt idx="11">
                  <c:v>8.1999999999999993</c:v>
                </c:pt>
                <c:pt idx="12">
                  <c:v>8.1999999999999993</c:v>
                </c:pt>
                <c:pt idx="13">
                  <c:v>8.1</c:v>
                </c:pt>
                <c:pt idx="14">
                  <c:v>7.9</c:v>
                </c:pt>
                <c:pt idx="15">
                  <c:v>7.8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S_06!$K$3:$K$4</c:f>
              <c:strCache>
                <c:ptCount val="1"/>
                <c:pt idx="0">
                  <c:v>PAN LI SU          HZH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S_06!$K$5:$K$20</c:f>
              <c:numCache>
                <c:formatCode>#,##0.00</c:formatCode>
                <c:ptCount val="16"/>
                <c:pt idx="0">
                  <c:v>4.3</c:v>
                </c:pt>
                <c:pt idx="1">
                  <c:v>4.2</c:v>
                </c:pt>
                <c:pt idx="2">
                  <c:v>4.2</c:v>
                </c:pt>
                <c:pt idx="3">
                  <c:v>4.2</c:v>
                </c:pt>
                <c:pt idx="4">
                  <c:v>4.2</c:v>
                </c:pt>
                <c:pt idx="5">
                  <c:v>4.3</c:v>
                </c:pt>
                <c:pt idx="6">
                  <c:v>4.4000000000000004</c:v>
                </c:pt>
                <c:pt idx="7">
                  <c:v>4.5999999999999996</c:v>
                </c:pt>
                <c:pt idx="8">
                  <c:v>4.5999999999999996</c:v>
                </c:pt>
                <c:pt idx="9">
                  <c:v>4.7</c:v>
                </c:pt>
                <c:pt idx="10">
                  <c:v>4.8</c:v>
                </c:pt>
                <c:pt idx="11">
                  <c:v>4.9000000000000004</c:v>
                </c:pt>
                <c:pt idx="12">
                  <c:v>5.0999999999999996</c:v>
                </c:pt>
                <c:pt idx="13">
                  <c:v>5.0999999999999996</c:v>
                </c:pt>
                <c:pt idx="14">
                  <c:v>5.0999999999999996</c:v>
                </c:pt>
                <c:pt idx="15">
                  <c:v>5.0999999999999996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S_06!$L$3:$L$4</c:f>
              <c:strCache>
                <c:ptCount val="1"/>
                <c:pt idx="0">
                  <c:v>AN SI FEI          SD7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S_06!$L$5:$L$20</c:f>
              <c:numCache>
                <c:formatCode>#,##0.00</c:formatCode>
                <c:ptCount val="16"/>
                <c:pt idx="0">
                  <c:v>4.0999999999999996</c:v>
                </c:pt>
                <c:pt idx="1">
                  <c:v>4.2</c:v>
                </c:pt>
                <c:pt idx="2">
                  <c:v>4.3</c:v>
                </c:pt>
                <c:pt idx="3">
                  <c:v>4.4000000000000004</c:v>
                </c:pt>
                <c:pt idx="4">
                  <c:v>4.5</c:v>
                </c:pt>
                <c:pt idx="5">
                  <c:v>4.7</c:v>
                </c:pt>
                <c:pt idx="6">
                  <c:v>4.8</c:v>
                </c:pt>
                <c:pt idx="7">
                  <c:v>4.8</c:v>
                </c:pt>
                <c:pt idx="8">
                  <c:v>4.7</c:v>
                </c:pt>
                <c:pt idx="9">
                  <c:v>4.5999999999999996</c:v>
                </c:pt>
                <c:pt idx="10">
                  <c:v>4.5999999999999996</c:v>
                </c:pt>
                <c:pt idx="11">
                  <c:v>4.5999999999999996</c:v>
                </c:pt>
                <c:pt idx="12">
                  <c:v>4.5999999999999996</c:v>
                </c:pt>
                <c:pt idx="13">
                  <c:v>4.5</c:v>
                </c:pt>
                <c:pt idx="14">
                  <c:v>4.3</c:v>
                </c:pt>
                <c:pt idx="15">
                  <c:v>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S_06!$M$3:$M$4</c:f>
              <c:strCache>
                <c:ptCount val="1"/>
                <c:pt idx="0">
                  <c:v>YI LI AN           LZB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S_06!$M$5:$M$20</c:f>
              <c:numCache>
                <c:formatCode>#,##0.00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1</c:v>
                </c:pt>
                <c:pt idx="3">
                  <c:v>1.1000000000000001</c:v>
                </c:pt>
                <c:pt idx="4">
                  <c:v>1.3</c:v>
                </c:pt>
                <c:pt idx="5">
                  <c:v>1.5</c:v>
                </c:pt>
                <c:pt idx="6">
                  <c:v>1.6</c:v>
                </c:pt>
                <c:pt idx="7">
                  <c:v>1.8</c:v>
                </c:pt>
                <c:pt idx="8">
                  <c:v>2</c:v>
                </c:pt>
                <c:pt idx="9">
                  <c:v>2.2000000000000002</c:v>
                </c:pt>
                <c:pt idx="10">
                  <c:v>2.4</c:v>
                </c:pt>
                <c:pt idx="11">
                  <c:v>2.7</c:v>
                </c:pt>
                <c:pt idx="12">
                  <c:v>2.9</c:v>
                </c:pt>
                <c:pt idx="13">
                  <c:v>3.2</c:v>
                </c:pt>
                <c:pt idx="14">
                  <c:v>3.6</c:v>
                </c:pt>
                <c:pt idx="15">
                  <c:v>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S_06!$N$3:$N$4</c:f>
              <c:strCache>
                <c:ptCount val="1"/>
                <c:pt idx="0">
                  <c:v>PARIET             EI2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62995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S_06!$N$5:$N$20</c:f>
              <c:numCache>
                <c:formatCode>#,##0.00</c:formatCode>
                <c:ptCount val="16"/>
                <c:pt idx="0">
                  <c:v>3.4</c:v>
                </c:pt>
                <c:pt idx="1">
                  <c:v>3.5</c:v>
                </c:pt>
                <c:pt idx="2">
                  <c:v>3.3</c:v>
                </c:pt>
                <c:pt idx="3">
                  <c:v>3.3</c:v>
                </c:pt>
                <c:pt idx="4">
                  <c:v>3.2</c:v>
                </c:pt>
                <c:pt idx="5">
                  <c:v>3.2</c:v>
                </c:pt>
                <c:pt idx="6">
                  <c:v>3.2</c:v>
                </c:pt>
                <c:pt idx="7">
                  <c:v>3.2</c:v>
                </c:pt>
                <c:pt idx="8">
                  <c:v>3.3</c:v>
                </c:pt>
                <c:pt idx="9">
                  <c:v>3.3</c:v>
                </c:pt>
                <c:pt idx="10">
                  <c:v>3.4</c:v>
                </c:pt>
                <c:pt idx="11">
                  <c:v>3.4</c:v>
                </c:pt>
                <c:pt idx="12">
                  <c:v>3.5</c:v>
                </c:pt>
                <c:pt idx="13">
                  <c:v>3.4</c:v>
                </c:pt>
                <c:pt idx="14">
                  <c:v>3.4</c:v>
                </c:pt>
                <c:pt idx="15">
                  <c:v>3.5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S_06!$O$3:$O$4</c:f>
              <c:strCache>
                <c:ptCount val="1"/>
                <c:pt idx="0">
                  <c:v>PANTOLOC           NYE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S_06!$O$5:$O$20</c:f>
              <c:numCache>
                <c:formatCode>#,##0.00</c:formatCode>
                <c:ptCount val="16"/>
                <c:pt idx="0">
                  <c:v>1.7</c:v>
                </c:pt>
                <c:pt idx="1">
                  <c:v>1.8</c:v>
                </c:pt>
                <c:pt idx="2">
                  <c:v>1.9</c:v>
                </c:pt>
                <c:pt idx="3">
                  <c:v>1.8</c:v>
                </c:pt>
                <c:pt idx="4">
                  <c:v>1.7</c:v>
                </c:pt>
                <c:pt idx="5">
                  <c:v>1.6</c:v>
                </c:pt>
                <c:pt idx="6">
                  <c:v>1.6</c:v>
                </c:pt>
                <c:pt idx="7">
                  <c:v>1.7</c:v>
                </c:pt>
                <c:pt idx="8">
                  <c:v>1.8</c:v>
                </c:pt>
                <c:pt idx="9">
                  <c:v>2</c:v>
                </c:pt>
                <c:pt idx="10">
                  <c:v>2.1</c:v>
                </c:pt>
                <c:pt idx="11">
                  <c:v>2.2000000000000002</c:v>
                </c:pt>
                <c:pt idx="12">
                  <c:v>2.2999999999999998</c:v>
                </c:pt>
                <c:pt idx="13">
                  <c:v>2.5</c:v>
                </c:pt>
                <c:pt idx="14">
                  <c:v>2.6</c:v>
                </c:pt>
                <c:pt idx="15">
                  <c:v>2.8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S_06!$P$3:$P$4</c:f>
              <c:strCache>
                <c:ptCount val="1"/>
                <c:pt idx="0">
                  <c:v>TAKEPRON           T/T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S_06!$P$5:$P$20</c:f>
              <c:numCache>
                <c:formatCode>#,##0.00</c:formatCode>
                <c:ptCount val="16"/>
                <c:pt idx="0">
                  <c:v>1.4</c:v>
                </c:pt>
                <c:pt idx="1">
                  <c:v>1.5</c:v>
                </c:pt>
                <c:pt idx="2">
                  <c:v>1.6</c:v>
                </c:pt>
                <c:pt idx="3">
                  <c:v>1.7</c:v>
                </c:pt>
                <c:pt idx="4">
                  <c:v>1.7</c:v>
                </c:pt>
                <c:pt idx="5">
                  <c:v>1.8</c:v>
                </c:pt>
                <c:pt idx="6">
                  <c:v>1.8</c:v>
                </c:pt>
                <c:pt idx="7">
                  <c:v>1.8</c:v>
                </c:pt>
                <c:pt idx="8">
                  <c:v>1.8</c:v>
                </c:pt>
                <c:pt idx="9">
                  <c:v>1.8</c:v>
                </c:pt>
                <c:pt idx="10">
                  <c:v>1.9</c:v>
                </c:pt>
                <c:pt idx="11">
                  <c:v>1.9</c:v>
                </c:pt>
                <c:pt idx="12">
                  <c:v>2</c:v>
                </c:pt>
                <c:pt idx="13">
                  <c:v>2.1</c:v>
                </c:pt>
                <c:pt idx="14">
                  <c:v>2.1</c:v>
                </c:pt>
                <c:pt idx="15">
                  <c:v>2.2000000000000002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0893312"/>
        <c:axId val="240903296"/>
      </c:lineChart>
      <c:catAx>
        <c:axId val="24089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0903296"/>
        <c:crosses val="autoZero"/>
        <c:auto val="1"/>
        <c:lblAlgn val="ctr"/>
        <c:lblOffset val="100"/>
        <c:noMultiLvlLbl val="0"/>
      </c:catAx>
      <c:valAx>
        <c:axId val="24090329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089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PRT Relevant Market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6.6</c:v>
              </c:pt>
            </c:numLit>
          </c:val>
        </c:ser>
        <c:ser>
          <c:idx val="1"/>
          <c:order val="1"/>
          <c:tx>
            <c:v>NEXIUM             AZN</c:v>
          </c:tx>
          <c:spPr>
            <a:solidFill>
              <a:srgbClr val="0E87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-3.4</c:v>
              </c:pt>
            </c:numLit>
          </c:val>
        </c:ser>
        <c:ser>
          <c:idx val="2"/>
          <c:order val="2"/>
          <c:tx>
            <c:v>JI NUO             JY5</c:v>
          </c:tx>
          <c:spPr>
            <a:solidFill>
              <a:srgbClr val="54C8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8.5</c:v>
              </c:pt>
            </c:numLit>
          </c:val>
        </c:ser>
        <c:ser>
          <c:idx val="3"/>
          <c:order val="3"/>
          <c:tx>
            <c:v>RUI BO TE          JLG</c:v>
          </c:tx>
          <c:spPr>
            <a:solidFill>
              <a:srgbClr val="8154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1.4</c:v>
              </c:pt>
            </c:numLit>
          </c:val>
        </c:ser>
        <c:ser>
          <c:idx val="4"/>
          <c:order val="4"/>
          <c:tx>
            <c:v>PAN LI SU          HZH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10.1</c:v>
              </c:pt>
            </c:numLit>
          </c:val>
        </c:ser>
        <c:ser>
          <c:idx val="5"/>
          <c:order val="5"/>
          <c:tx>
            <c:v>AN SI FEI          SD7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-4.0999999999999996</c:v>
              </c:pt>
            </c:numLit>
          </c:val>
        </c:ser>
        <c:ser>
          <c:idx val="6"/>
          <c:order val="6"/>
          <c:tx>
            <c:v>YI LI AN           LZB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59</c:v>
              </c:pt>
            </c:numLit>
          </c:val>
        </c:ser>
        <c:ser>
          <c:idx val="7"/>
          <c:order val="7"/>
          <c:tx>
            <c:v>PARIET             EI2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9.6</c:v>
              </c:pt>
            </c:numLit>
          </c:val>
        </c:ser>
        <c:ser>
          <c:idx val="8"/>
          <c:order val="8"/>
          <c:tx>
            <c:v>PANTOLOC           NYE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35.6</c:v>
              </c:pt>
            </c:numLit>
          </c:val>
        </c:ser>
        <c:ser>
          <c:idx val="9"/>
          <c:order val="9"/>
          <c:tx>
            <c:v>TAKEPRON           T/T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21.6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00211456"/>
        <c:axId val="206517376"/>
      </c:barChart>
      <c:catAx>
        <c:axId val="200211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6517376"/>
        <c:crosses val="autoZero"/>
        <c:auto val="1"/>
        <c:lblAlgn val="ctr"/>
        <c:lblOffset val="100"/>
        <c:noMultiLvlLbl val="0"/>
      </c:catAx>
      <c:valAx>
        <c:axId val="206517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021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7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[IMS-Brand_S_06.xlsx]S_06!PT_01</c:name>
    <c:fmtId val="3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0E87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4C8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0E87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4C8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5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0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0E87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4C8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64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65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66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67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9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S_06!$H$3:$H$4</c:f>
              <c:strCache>
                <c:ptCount val="1"/>
                <c:pt idx="0">
                  <c:v>NEXIUM             AZN</c:v>
                </c:pt>
              </c:strCache>
            </c:strRef>
          </c:tx>
          <c:spPr>
            <a:ln w="28575" cap="rnd">
              <a:solidFill>
                <a:srgbClr val="0E87B8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0E87B8"/>
              </a:solidFill>
              <a:ln w="3175">
                <a:solidFill>
                  <a:srgbClr val="0E87B8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0E87B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S_06!$H$5:$H$20</c:f>
              <c:numCache>
                <c:formatCode>#,##0.00</c:formatCode>
                <c:ptCount val="16"/>
                <c:pt idx="0">
                  <c:v>15.1</c:v>
                </c:pt>
                <c:pt idx="1">
                  <c:v>16.600000000000001</c:v>
                </c:pt>
                <c:pt idx="2">
                  <c:v>15.5</c:v>
                </c:pt>
                <c:pt idx="3">
                  <c:v>15.8</c:v>
                </c:pt>
                <c:pt idx="4">
                  <c:v>15.9</c:v>
                </c:pt>
                <c:pt idx="5">
                  <c:v>15.8</c:v>
                </c:pt>
                <c:pt idx="6">
                  <c:v>15.3</c:v>
                </c:pt>
                <c:pt idx="7">
                  <c:v>17.100000000000001</c:v>
                </c:pt>
                <c:pt idx="8">
                  <c:v>17.3</c:v>
                </c:pt>
                <c:pt idx="9">
                  <c:v>17.100000000000001</c:v>
                </c:pt>
                <c:pt idx="10">
                  <c:v>15.6</c:v>
                </c:pt>
                <c:pt idx="11">
                  <c:v>15.7</c:v>
                </c:pt>
                <c:pt idx="12">
                  <c:v>14.6</c:v>
                </c:pt>
                <c:pt idx="13">
                  <c:v>15.1</c:v>
                </c:pt>
                <c:pt idx="14">
                  <c:v>14.5</c:v>
                </c:pt>
                <c:pt idx="15">
                  <c:v>15.2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S_06!$I$3:$I$4</c:f>
              <c:strCache>
                <c:ptCount val="1"/>
                <c:pt idx="0">
                  <c:v>JI NUO             JY5</c:v>
                </c:pt>
              </c:strCache>
            </c:strRef>
          </c:tx>
          <c:spPr>
            <a:ln w="28575" cap="rnd">
              <a:solidFill>
                <a:srgbClr val="54C85C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4C85C"/>
              </a:solidFill>
              <a:ln w="3175">
                <a:solidFill>
                  <a:srgbClr val="54C85C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54C85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S_06!$I$5:$I$20</c:f>
              <c:numCache>
                <c:formatCode>#,##0.00</c:formatCode>
                <c:ptCount val="16"/>
                <c:pt idx="0">
                  <c:v>11.7</c:v>
                </c:pt>
                <c:pt idx="1">
                  <c:v>11.5</c:v>
                </c:pt>
                <c:pt idx="2">
                  <c:v>12.1</c:v>
                </c:pt>
                <c:pt idx="3">
                  <c:v>11.9</c:v>
                </c:pt>
                <c:pt idx="4">
                  <c:v>12</c:v>
                </c:pt>
                <c:pt idx="5">
                  <c:v>11.5</c:v>
                </c:pt>
                <c:pt idx="6">
                  <c:v>11.7</c:v>
                </c:pt>
                <c:pt idx="7">
                  <c:v>12.3</c:v>
                </c:pt>
                <c:pt idx="8">
                  <c:v>12.2</c:v>
                </c:pt>
                <c:pt idx="9">
                  <c:v>12.7</c:v>
                </c:pt>
                <c:pt idx="10">
                  <c:v>12.9</c:v>
                </c:pt>
                <c:pt idx="11">
                  <c:v>13.4</c:v>
                </c:pt>
                <c:pt idx="12">
                  <c:v>13.5</c:v>
                </c:pt>
                <c:pt idx="13">
                  <c:v>12.5</c:v>
                </c:pt>
                <c:pt idx="14">
                  <c:v>12.9</c:v>
                </c:pt>
                <c:pt idx="15">
                  <c:v>13.4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S_06!$J$3:$J$4</c:f>
              <c:strCache>
                <c:ptCount val="1"/>
                <c:pt idx="0">
                  <c:v>RUI BO TE          JLG</c:v>
                </c:pt>
              </c:strCache>
            </c:strRef>
          </c:tx>
          <c:spPr>
            <a:ln w="28575" cap="rnd">
              <a:solidFill>
                <a:srgbClr val="8154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154E6"/>
              </a:solidFill>
              <a:ln w="3175">
                <a:solidFill>
                  <a:srgbClr val="8154E6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S_06!$J$5:$J$20</c:f>
              <c:numCache>
                <c:formatCode>#,##0.00</c:formatCode>
                <c:ptCount val="16"/>
                <c:pt idx="0">
                  <c:v>8.4</c:v>
                </c:pt>
                <c:pt idx="1">
                  <c:v>7.9</c:v>
                </c:pt>
                <c:pt idx="2">
                  <c:v>8.6999999999999993</c:v>
                </c:pt>
                <c:pt idx="3">
                  <c:v>8.6999999999999993</c:v>
                </c:pt>
                <c:pt idx="4">
                  <c:v>9.3000000000000007</c:v>
                </c:pt>
                <c:pt idx="5">
                  <c:v>8.1999999999999993</c:v>
                </c:pt>
                <c:pt idx="6">
                  <c:v>8.5</c:v>
                </c:pt>
                <c:pt idx="7">
                  <c:v>8.1999999999999993</c:v>
                </c:pt>
                <c:pt idx="8">
                  <c:v>8.4</c:v>
                </c:pt>
                <c:pt idx="9">
                  <c:v>7.8</c:v>
                </c:pt>
                <c:pt idx="10">
                  <c:v>8.6</c:v>
                </c:pt>
                <c:pt idx="11">
                  <c:v>8</c:v>
                </c:pt>
                <c:pt idx="12">
                  <c:v>8.3000000000000007</c:v>
                </c:pt>
                <c:pt idx="13">
                  <c:v>7.6</c:v>
                </c:pt>
                <c:pt idx="14">
                  <c:v>7.9</c:v>
                </c:pt>
                <c:pt idx="15">
                  <c:v>7.5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S_06!$K$3:$K$4</c:f>
              <c:strCache>
                <c:ptCount val="1"/>
                <c:pt idx="0">
                  <c:v>PAN LI SU          HZH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S_06!$K$5:$K$20</c:f>
              <c:numCache>
                <c:formatCode>#,##0.00</c:formatCode>
                <c:ptCount val="16"/>
                <c:pt idx="0">
                  <c:v>4.4000000000000004</c:v>
                </c:pt>
                <c:pt idx="1">
                  <c:v>4.2</c:v>
                </c:pt>
                <c:pt idx="2">
                  <c:v>4.2</c:v>
                </c:pt>
                <c:pt idx="3">
                  <c:v>4.0999999999999996</c:v>
                </c:pt>
                <c:pt idx="4">
                  <c:v>4.3</c:v>
                </c:pt>
                <c:pt idx="5">
                  <c:v>4.7</c:v>
                </c:pt>
                <c:pt idx="6">
                  <c:v>4.5999999999999996</c:v>
                </c:pt>
                <c:pt idx="7">
                  <c:v>4.5999999999999996</c:v>
                </c:pt>
                <c:pt idx="8">
                  <c:v>4.7</c:v>
                </c:pt>
                <c:pt idx="9">
                  <c:v>4.8</c:v>
                </c:pt>
                <c:pt idx="10">
                  <c:v>5.2</c:v>
                </c:pt>
                <c:pt idx="11">
                  <c:v>5</c:v>
                </c:pt>
                <c:pt idx="12">
                  <c:v>5.3</c:v>
                </c:pt>
                <c:pt idx="13">
                  <c:v>5</c:v>
                </c:pt>
                <c:pt idx="14">
                  <c:v>5.0999999999999996</c:v>
                </c:pt>
                <c:pt idx="15">
                  <c:v>4.9000000000000004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S_06!$L$3:$L$4</c:f>
              <c:strCache>
                <c:ptCount val="1"/>
                <c:pt idx="0">
                  <c:v>AN SI FEI          SD7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S_06!$L$5:$L$20</c:f>
              <c:numCache>
                <c:formatCode>#,##0.00</c:formatCode>
                <c:ptCount val="16"/>
                <c:pt idx="0">
                  <c:v>4.4000000000000004</c:v>
                </c:pt>
                <c:pt idx="1">
                  <c:v>4.3</c:v>
                </c:pt>
                <c:pt idx="2">
                  <c:v>4.4000000000000004</c:v>
                </c:pt>
                <c:pt idx="3">
                  <c:v>4.5</c:v>
                </c:pt>
                <c:pt idx="4">
                  <c:v>4.9000000000000004</c:v>
                </c:pt>
                <c:pt idx="5">
                  <c:v>4.8</c:v>
                </c:pt>
                <c:pt idx="6">
                  <c:v>4.8</c:v>
                </c:pt>
                <c:pt idx="7">
                  <c:v>4.5</c:v>
                </c:pt>
                <c:pt idx="8">
                  <c:v>4.5</c:v>
                </c:pt>
                <c:pt idx="9">
                  <c:v>4.7</c:v>
                </c:pt>
                <c:pt idx="10">
                  <c:v>4.7</c:v>
                </c:pt>
                <c:pt idx="11">
                  <c:v>4.5999999999999996</c:v>
                </c:pt>
                <c:pt idx="12">
                  <c:v>4.4000000000000004</c:v>
                </c:pt>
                <c:pt idx="13">
                  <c:v>4.2</c:v>
                </c:pt>
                <c:pt idx="14">
                  <c:v>4.2</c:v>
                </c:pt>
                <c:pt idx="15">
                  <c:v>3.9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S_06!$M$3:$M$4</c:f>
              <c:strCache>
                <c:ptCount val="1"/>
                <c:pt idx="0">
                  <c:v>YI LI AN           LZB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trendline>
            <c:trendlineType val="linear"/>
            <c:dispRSqr val="0"/>
            <c:dispEq val="0"/>
          </c:trendline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S_06!$M$5:$M$20</c:f>
              <c:numCache>
                <c:formatCode>#,##0.00</c:formatCode>
                <c:ptCount val="16"/>
                <c:pt idx="0">
                  <c:v>0.9</c:v>
                </c:pt>
                <c:pt idx="1">
                  <c:v>1.1000000000000001</c:v>
                </c:pt>
                <c:pt idx="2">
                  <c:v>1.2</c:v>
                </c:pt>
                <c:pt idx="3">
                  <c:v>1.2</c:v>
                </c:pt>
                <c:pt idx="4">
                  <c:v>1.6</c:v>
                </c:pt>
                <c:pt idx="5">
                  <c:v>1.8</c:v>
                </c:pt>
                <c:pt idx="6">
                  <c:v>1.8</c:v>
                </c:pt>
                <c:pt idx="7">
                  <c:v>2</c:v>
                </c:pt>
                <c:pt idx="8">
                  <c:v>2.2000000000000002</c:v>
                </c:pt>
                <c:pt idx="9">
                  <c:v>2.7</c:v>
                </c:pt>
                <c:pt idx="10">
                  <c:v>2.7</c:v>
                </c:pt>
                <c:pt idx="11">
                  <c:v>3</c:v>
                </c:pt>
                <c:pt idx="12">
                  <c:v>3.4</c:v>
                </c:pt>
                <c:pt idx="13">
                  <c:v>3.9</c:v>
                </c:pt>
                <c:pt idx="14">
                  <c:v>4.2</c:v>
                </c:pt>
                <c:pt idx="15">
                  <c:v>4.4000000000000004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S_06!$N$3:$N$4</c:f>
              <c:strCache>
                <c:ptCount val="1"/>
                <c:pt idx="0">
                  <c:v>PARIET             EI2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62995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S_06!$N$5:$N$20</c:f>
              <c:numCache>
                <c:formatCode>#,##0.00</c:formatCode>
                <c:ptCount val="16"/>
                <c:pt idx="0">
                  <c:v>3.5</c:v>
                </c:pt>
                <c:pt idx="1">
                  <c:v>3.4</c:v>
                </c:pt>
                <c:pt idx="2">
                  <c:v>3.2</c:v>
                </c:pt>
                <c:pt idx="3">
                  <c:v>3</c:v>
                </c:pt>
                <c:pt idx="4">
                  <c:v>3.1</c:v>
                </c:pt>
                <c:pt idx="5">
                  <c:v>3.4</c:v>
                </c:pt>
                <c:pt idx="6">
                  <c:v>3.3</c:v>
                </c:pt>
                <c:pt idx="7">
                  <c:v>3.1</c:v>
                </c:pt>
                <c:pt idx="8">
                  <c:v>3.3</c:v>
                </c:pt>
                <c:pt idx="9">
                  <c:v>3.5</c:v>
                </c:pt>
                <c:pt idx="10">
                  <c:v>3.5</c:v>
                </c:pt>
                <c:pt idx="11">
                  <c:v>3.3</c:v>
                </c:pt>
                <c:pt idx="12">
                  <c:v>3.6</c:v>
                </c:pt>
                <c:pt idx="13">
                  <c:v>3.5</c:v>
                </c:pt>
                <c:pt idx="14">
                  <c:v>3.4</c:v>
                </c:pt>
                <c:pt idx="15">
                  <c:v>3.5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S_06!$O$3:$O$4</c:f>
              <c:strCache>
                <c:ptCount val="1"/>
                <c:pt idx="0">
                  <c:v>PANTOLOC           NYE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S_06!$O$5:$O$20</c:f>
              <c:numCache>
                <c:formatCode>#,##0.00</c:formatCode>
                <c:ptCount val="16"/>
                <c:pt idx="0">
                  <c:v>1.8</c:v>
                </c:pt>
                <c:pt idx="1">
                  <c:v>2</c:v>
                </c:pt>
                <c:pt idx="2">
                  <c:v>2</c:v>
                </c:pt>
                <c:pt idx="3">
                  <c:v>1.5</c:v>
                </c:pt>
                <c:pt idx="4">
                  <c:v>1.3</c:v>
                </c:pt>
                <c:pt idx="5">
                  <c:v>1.8</c:v>
                </c:pt>
                <c:pt idx="6">
                  <c:v>1.9</c:v>
                </c:pt>
                <c:pt idx="7">
                  <c:v>1.7</c:v>
                </c:pt>
                <c:pt idx="8">
                  <c:v>2</c:v>
                </c:pt>
                <c:pt idx="9">
                  <c:v>2.2000000000000002</c:v>
                </c:pt>
                <c:pt idx="10">
                  <c:v>2.2999999999999998</c:v>
                </c:pt>
                <c:pt idx="11">
                  <c:v>2.2000000000000002</c:v>
                </c:pt>
                <c:pt idx="12">
                  <c:v>2.6</c:v>
                </c:pt>
                <c:pt idx="13">
                  <c:v>2.9</c:v>
                </c:pt>
                <c:pt idx="14">
                  <c:v>2.9</c:v>
                </c:pt>
                <c:pt idx="15">
                  <c:v>2.8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S_06!$P$3:$P$4</c:f>
              <c:strCache>
                <c:ptCount val="1"/>
                <c:pt idx="0">
                  <c:v>TAKEPRON           T/T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S_06!$P$5:$P$20</c:f>
              <c:numCache>
                <c:formatCode>#,##0.00</c:formatCode>
                <c:ptCount val="16"/>
                <c:pt idx="0">
                  <c:v>1.5</c:v>
                </c:pt>
                <c:pt idx="1">
                  <c:v>1.7</c:v>
                </c:pt>
                <c:pt idx="2">
                  <c:v>1.7</c:v>
                </c:pt>
                <c:pt idx="3">
                  <c:v>1.8</c:v>
                </c:pt>
                <c:pt idx="4">
                  <c:v>1.7</c:v>
                </c:pt>
                <c:pt idx="5">
                  <c:v>1.8</c:v>
                </c:pt>
                <c:pt idx="6">
                  <c:v>1.9</c:v>
                </c:pt>
                <c:pt idx="7">
                  <c:v>1.7</c:v>
                </c:pt>
                <c:pt idx="8">
                  <c:v>1.7</c:v>
                </c:pt>
                <c:pt idx="9">
                  <c:v>1.9</c:v>
                </c:pt>
                <c:pt idx="10">
                  <c:v>2</c:v>
                </c:pt>
                <c:pt idx="11">
                  <c:v>1.9</c:v>
                </c:pt>
                <c:pt idx="12">
                  <c:v>2.1</c:v>
                </c:pt>
                <c:pt idx="13">
                  <c:v>2.2999999999999998</c:v>
                </c:pt>
                <c:pt idx="14">
                  <c:v>2.2000000000000002</c:v>
                </c:pt>
                <c:pt idx="15">
                  <c:v>2.1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644352"/>
        <c:axId val="210738560"/>
      </c:lineChart>
      <c:catAx>
        <c:axId val="21064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0738560"/>
        <c:crosses val="autoZero"/>
        <c:auto val="1"/>
        <c:lblAlgn val="ctr"/>
        <c:lblOffset val="100"/>
        <c:noMultiLvlLbl val="0"/>
      </c:catAx>
      <c:valAx>
        <c:axId val="21073856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064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PRT Relevant MKT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3.9</c:v>
              </c:pt>
            </c:numLit>
          </c:val>
        </c:ser>
        <c:ser>
          <c:idx val="1"/>
          <c:order val="1"/>
          <c:tx>
            <c:v>PPI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3.8</c:v>
              </c:pt>
            </c:numLit>
          </c:val>
        </c:ser>
        <c:ser>
          <c:idx val="2"/>
          <c:order val="2"/>
          <c:tx>
            <c:v>PPI Amp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2.8</c:v>
              </c:pt>
            </c:numLit>
          </c:val>
        </c:ser>
        <c:ser>
          <c:idx val="3"/>
          <c:order val="3"/>
          <c:tx>
            <c:v>PPI Oral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6.6</c:v>
              </c:pt>
            </c:numLit>
          </c:val>
        </c:ser>
        <c:ser>
          <c:idx val="4"/>
          <c:order val="4"/>
          <c:tx>
            <c:v>H2 antagonists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16.7</c:v>
              </c:pt>
            </c:numLit>
          </c:val>
        </c:ser>
        <c:ser>
          <c:idx val="5"/>
          <c:order val="5"/>
          <c:tx>
            <c:v>H2 antagonists Oral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-4.5</c:v>
              </c:pt>
            </c:numLit>
          </c:val>
        </c:ser>
        <c:ser>
          <c:idx val="6"/>
          <c:order val="6"/>
          <c:tx>
            <c:v>H2 antagonists Amp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49.9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118280192"/>
        <c:axId val="118281728"/>
      </c:barChart>
      <c:catAx>
        <c:axId val="118280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281728"/>
        <c:crosses val="autoZero"/>
        <c:auto val="1"/>
        <c:lblAlgn val="ctr"/>
        <c:lblOffset val="100"/>
        <c:noMultiLvlLbl val="0"/>
      </c:catAx>
      <c:valAx>
        <c:axId val="118281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28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PRT Relevant Market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6.1</c:v>
              </c:pt>
            </c:numLit>
          </c:val>
        </c:ser>
        <c:ser>
          <c:idx val="1"/>
          <c:order val="1"/>
          <c:tx>
            <c:v>NEXIUM             AZN</c:v>
          </c:tx>
          <c:spPr>
            <a:solidFill>
              <a:srgbClr val="0E87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2.7</c:v>
              </c:pt>
            </c:numLit>
          </c:val>
        </c:ser>
        <c:ser>
          <c:idx val="2"/>
          <c:order val="2"/>
          <c:tx>
            <c:v>JI NUO             JY5</c:v>
          </c:tx>
          <c:spPr>
            <a:solidFill>
              <a:srgbClr val="54C8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5.7</c:v>
              </c:pt>
            </c:numLit>
          </c:val>
        </c:ser>
        <c:ser>
          <c:idx val="3"/>
          <c:order val="3"/>
          <c:tx>
            <c:v>RUI BO TE          JLG</c:v>
          </c:tx>
          <c:spPr>
            <a:solidFill>
              <a:srgbClr val="8154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-0.1</c:v>
              </c:pt>
            </c:numLit>
          </c:val>
        </c:ser>
        <c:ser>
          <c:idx val="4"/>
          <c:order val="4"/>
          <c:tx>
            <c:v>PAN LI SU          HZH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3.6</c:v>
              </c:pt>
            </c:numLit>
          </c:val>
        </c:ser>
        <c:ser>
          <c:idx val="5"/>
          <c:order val="5"/>
          <c:tx>
            <c:v>AN SI FEI          SD7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-8.5</c:v>
              </c:pt>
            </c:numLit>
          </c:val>
        </c:ser>
        <c:ser>
          <c:idx val="6"/>
          <c:order val="6"/>
          <c:tx>
            <c:v>YI LI AN           LZB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55.9</c:v>
              </c:pt>
            </c:numLit>
          </c:val>
        </c:ser>
        <c:ser>
          <c:idx val="7"/>
          <c:order val="7"/>
          <c:tx>
            <c:v>PARIET             EI2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14.4</c:v>
              </c:pt>
            </c:numLit>
          </c:val>
        </c:ser>
        <c:ser>
          <c:idx val="8"/>
          <c:order val="8"/>
          <c:tx>
            <c:v>PANTOLOC           NYE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32.299999999999997</c:v>
              </c:pt>
            </c:numLit>
          </c:val>
        </c:ser>
        <c:ser>
          <c:idx val="9"/>
          <c:order val="9"/>
          <c:tx>
            <c:v>TAKEPRON           T/T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15.4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12653568"/>
        <c:axId val="214178048"/>
      </c:barChart>
      <c:catAx>
        <c:axId val="212653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178048"/>
        <c:crosses val="autoZero"/>
        <c:auto val="1"/>
        <c:lblAlgn val="ctr"/>
        <c:lblOffset val="100"/>
        <c:noMultiLvlLbl val="0"/>
      </c:catAx>
      <c:valAx>
        <c:axId val="214178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265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7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[IMS-Brand_S_07.xlsx]S_07!PT_01</c:name>
    <c:fmtId val="34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</c:pivotFmt>
      <c:pivotFmt>
        <c:idx val="45"/>
      </c:pivotFmt>
      <c:pivotFmt>
        <c:idx val="46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4C8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0E87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6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4C8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0E87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6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63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4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65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66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4C8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0E87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6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70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72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73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S_07!$H$3:$H$4</c:f>
              <c:strCache>
                <c:ptCount val="1"/>
                <c:pt idx="0">
                  <c:v>RUI BO TE          JLG</c:v>
                </c:pt>
              </c:strCache>
            </c:strRef>
          </c:tx>
          <c:spPr>
            <a:ln w="28575" cap="rnd">
              <a:solidFill>
                <a:srgbClr val="8154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154E6"/>
              </a:solidFill>
              <a:ln w="3175">
                <a:solidFill>
                  <a:srgbClr val="8154E6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S_07!$H$5:$H$20</c:f>
              <c:numCache>
                <c:formatCode>#,##0.00</c:formatCode>
                <c:ptCount val="16"/>
                <c:pt idx="0">
                  <c:v>10</c:v>
                </c:pt>
                <c:pt idx="1">
                  <c:v>10.1</c:v>
                </c:pt>
                <c:pt idx="2">
                  <c:v>10.3</c:v>
                </c:pt>
                <c:pt idx="3">
                  <c:v>10.6</c:v>
                </c:pt>
                <c:pt idx="4">
                  <c:v>10.9</c:v>
                </c:pt>
                <c:pt idx="5">
                  <c:v>11.1</c:v>
                </c:pt>
                <c:pt idx="6">
                  <c:v>11</c:v>
                </c:pt>
                <c:pt idx="7">
                  <c:v>11.1</c:v>
                </c:pt>
                <c:pt idx="8">
                  <c:v>10.9</c:v>
                </c:pt>
                <c:pt idx="9">
                  <c:v>10.9</c:v>
                </c:pt>
                <c:pt idx="10">
                  <c:v>11.1</c:v>
                </c:pt>
                <c:pt idx="11">
                  <c:v>11.2</c:v>
                </c:pt>
                <c:pt idx="12">
                  <c:v>11.3</c:v>
                </c:pt>
                <c:pt idx="13">
                  <c:v>11.3</c:v>
                </c:pt>
                <c:pt idx="14">
                  <c:v>11.2</c:v>
                </c:pt>
                <c:pt idx="15">
                  <c:v>11.1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S_07!$I$3:$I$4</c:f>
              <c:strCache>
                <c:ptCount val="1"/>
                <c:pt idx="0">
                  <c:v>JI NUO             JY5</c:v>
                </c:pt>
              </c:strCache>
            </c:strRef>
          </c:tx>
          <c:spPr>
            <a:ln w="28575" cap="rnd">
              <a:solidFill>
                <a:srgbClr val="54C85C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4C85C"/>
              </a:solidFill>
              <a:ln w="3175">
                <a:solidFill>
                  <a:srgbClr val="54C85C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54C85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S_07!$I$5:$I$20</c:f>
              <c:numCache>
                <c:formatCode>#,##0.00</c:formatCode>
                <c:ptCount val="16"/>
                <c:pt idx="0">
                  <c:v>6.5</c:v>
                </c:pt>
                <c:pt idx="1">
                  <c:v>6.8</c:v>
                </c:pt>
                <c:pt idx="2">
                  <c:v>7.2</c:v>
                </c:pt>
                <c:pt idx="3">
                  <c:v>7.3</c:v>
                </c:pt>
                <c:pt idx="4">
                  <c:v>7.5</c:v>
                </c:pt>
                <c:pt idx="5">
                  <c:v>7.5</c:v>
                </c:pt>
                <c:pt idx="6">
                  <c:v>7.5</c:v>
                </c:pt>
                <c:pt idx="7">
                  <c:v>7.7</c:v>
                </c:pt>
                <c:pt idx="8">
                  <c:v>7.9</c:v>
                </c:pt>
                <c:pt idx="9">
                  <c:v>8.1999999999999993</c:v>
                </c:pt>
                <c:pt idx="10">
                  <c:v>8.5</c:v>
                </c:pt>
                <c:pt idx="11">
                  <c:v>8.8000000000000007</c:v>
                </c:pt>
                <c:pt idx="12">
                  <c:v>9.1</c:v>
                </c:pt>
                <c:pt idx="13">
                  <c:v>9.1</c:v>
                </c:pt>
                <c:pt idx="14">
                  <c:v>9.1999999999999993</c:v>
                </c:pt>
                <c:pt idx="15">
                  <c:v>9.1999999999999993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S_07!$J$3:$J$4</c:f>
              <c:strCache>
                <c:ptCount val="1"/>
                <c:pt idx="0">
                  <c:v>NEXIUM             AZN</c:v>
                </c:pt>
              </c:strCache>
            </c:strRef>
          </c:tx>
          <c:spPr>
            <a:ln w="28575" cap="rnd">
              <a:solidFill>
                <a:srgbClr val="0E87B8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0E87B8"/>
              </a:solidFill>
              <a:ln w="3175">
                <a:solidFill>
                  <a:srgbClr val="0E87B8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0E87B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S_07!$J$5:$J$20</c:f>
              <c:numCache>
                <c:formatCode>#,##0.00</c:formatCode>
                <c:ptCount val="16"/>
                <c:pt idx="0">
                  <c:v>7.2</c:v>
                </c:pt>
                <c:pt idx="1">
                  <c:v>7.1</c:v>
                </c:pt>
                <c:pt idx="2">
                  <c:v>7</c:v>
                </c:pt>
                <c:pt idx="3">
                  <c:v>6.8</c:v>
                </c:pt>
                <c:pt idx="4">
                  <c:v>6.9</c:v>
                </c:pt>
                <c:pt idx="5">
                  <c:v>6.9</c:v>
                </c:pt>
                <c:pt idx="6">
                  <c:v>6.9</c:v>
                </c:pt>
                <c:pt idx="7">
                  <c:v>7.2</c:v>
                </c:pt>
                <c:pt idx="8">
                  <c:v>7.4</c:v>
                </c:pt>
                <c:pt idx="9">
                  <c:v>7.6</c:v>
                </c:pt>
                <c:pt idx="10">
                  <c:v>7.7</c:v>
                </c:pt>
                <c:pt idx="11">
                  <c:v>7.6</c:v>
                </c:pt>
                <c:pt idx="12">
                  <c:v>7.4</c:v>
                </c:pt>
                <c:pt idx="13">
                  <c:v>7.2</c:v>
                </c:pt>
                <c:pt idx="14">
                  <c:v>7.1</c:v>
                </c:pt>
                <c:pt idx="15">
                  <c:v>7.1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S_07!$K$3:$K$4</c:f>
              <c:strCache>
                <c:ptCount val="1"/>
                <c:pt idx="0">
                  <c:v>PAN LI SU          HZH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S_07!$K$5:$K$20</c:f>
              <c:numCache>
                <c:formatCode>#,##0.00</c:formatCode>
                <c:ptCount val="16"/>
                <c:pt idx="0">
                  <c:v>3.6</c:v>
                </c:pt>
                <c:pt idx="1">
                  <c:v>3.6</c:v>
                </c:pt>
                <c:pt idx="2">
                  <c:v>3.6</c:v>
                </c:pt>
                <c:pt idx="3">
                  <c:v>3.5</c:v>
                </c:pt>
                <c:pt idx="4">
                  <c:v>3.5</c:v>
                </c:pt>
                <c:pt idx="5">
                  <c:v>3.6</c:v>
                </c:pt>
                <c:pt idx="6">
                  <c:v>3.7</c:v>
                </c:pt>
                <c:pt idx="7">
                  <c:v>3.9</c:v>
                </c:pt>
                <c:pt idx="8">
                  <c:v>4</c:v>
                </c:pt>
                <c:pt idx="9">
                  <c:v>4.0999999999999996</c:v>
                </c:pt>
                <c:pt idx="10">
                  <c:v>4.3</c:v>
                </c:pt>
                <c:pt idx="11">
                  <c:v>4.4000000000000004</c:v>
                </c:pt>
                <c:pt idx="12">
                  <c:v>4.5999999999999996</c:v>
                </c:pt>
                <c:pt idx="13">
                  <c:v>4.7</c:v>
                </c:pt>
                <c:pt idx="14">
                  <c:v>4.8</c:v>
                </c:pt>
                <c:pt idx="15">
                  <c:v>4.8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S_07!$L$3:$L$4</c:f>
              <c:strCache>
                <c:ptCount val="1"/>
                <c:pt idx="0">
                  <c:v>AN SI FEI          SD7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S_07!$L$5:$L$20</c:f>
              <c:numCache>
                <c:formatCode>#,##0.00</c:formatCode>
                <c:ptCount val="16"/>
                <c:pt idx="0">
                  <c:v>2.7</c:v>
                </c:pt>
                <c:pt idx="1">
                  <c:v>2.8</c:v>
                </c:pt>
                <c:pt idx="2">
                  <c:v>2.8</c:v>
                </c:pt>
                <c:pt idx="3">
                  <c:v>2.9</c:v>
                </c:pt>
                <c:pt idx="4">
                  <c:v>3</c:v>
                </c:pt>
                <c:pt idx="5">
                  <c:v>3.1</c:v>
                </c:pt>
                <c:pt idx="6">
                  <c:v>3.2</c:v>
                </c:pt>
                <c:pt idx="7">
                  <c:v>3.2</c:v>
                </c:pt>
                <c:pt idx="8">
                  <c:v>3.2</c:v>
                </c:pt>
                <c:pt idx="9">
                  <c:v>3.3</c:v>
                </c:pt>
                <c:pt idx="10">
                  <c:v>3.3</c:v>
                </c:pt>
                <c:pt idx="11">
                  <c:v>3.3</c:v>
                </c:pt>
                <c:pt idx="12">
                  <c:v>3.3</c:v>
                </c:pt>
                <c:pt idx="13">
                  <c:v>3.2</c:v>
                </c:pt>
                <c:pt idx="14">
                  <c:v>3.2</c:v>
                </c:pt>
                <c:pt idx="15">
                  <c:v>3.1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S_07!$M$3:$M$4</c:f>
              <c:strCache>
                <c:ptCount val="1"/>
                <c:pt idx="0">
                  <c:v>PARIET             EI2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62995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S_07!$M$5:$M$20</c:f>
              <c:numCache>
                <c:formatCode>#,##0.00</c:formatCode>
                <c:ptCount val="16"/>
                <c:pt idx="0">
                  <c:v>1.3</c:v>
                </c:pt>
                <c:pt idx="1">
                  <c:v>1.3</c:v>
                </c:pt>
                <c:pt idx="2">
                  <c:v>1.3</c:v>
                </c:pt>
                <c:pt idx="3">
                  <c:v>1.3</c:v>
                </c:pt>
                <c:pt idx="4">
                  <c:v>1.3</c:v>
                </c:pt>
                <c:pt idx="5">
                  <c:v>1.3</c:v>
                </c:pt>
                <c:pt idx="6">
                  <c:v>1.3</c:v>
                </c:pt>
                <c:pt idx="7">
                  <c:v>1.3</c:v>
                </c:pt>
                <c:pt idx="8">
                  <c:v>1.3</c:v>
                </c:pt>
                <c:pt idx="9">
                  <c:v>1.4</c:v>
                </c:pt>
                <c:pt idx="10">
                  <c:v>1.4</c:v>
                </c:pt>
                <c:pt idx="11">
                  <c:v>1.4</c:v>
                </c:pt>
                <c:pt idx="12">
                  <c:v>1.5</c:v>
                </c:pt>
                <c:pt idx="13">
                  <c:v>1.4</c:v>
                </c:pt>
                <c:pt idx="14">
                  <c:v>1.4</c:v>
                </c:pt>
                <c:pt idx="15">
                  <c:v>1.5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S_07!$N$3:$N$4</c:f>
              <c:strCache>
                <c:ptCount val="1"/>
                <c:pt idx="0">
                  <c:v>YI LI AN           LZB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);[Red]\(#,##0.0\)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S_07!$N$5:$N$20</c:f>
              <c:numCache>
                <c:formatCode>#,##0.00</c:formatCode>
                <c:ptCount val="16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0.4</c:v>
                </c:pt>
                <c:pt idx="4">
                  <c:v>0.4</c:v>
                </c:pt>
                <c:pt idx="5">
                  <c:v>0.5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0.7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  <c:pt idx="13">
                  <c:v>1.1000000000000001</c:v>
                </c:pt>
                <c:pt idx="14">
                  <c:v>1.3</c:v>
                </c:pt>
                <c:pt idx="15">
                  <c:v>1.4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S_07!$O$3:$O$4</c:f>
              <c:strCache>
                <c:ptCount val="1"/>
                <c:pt idx="0">
                  <c:v>PANTOLOC           NYE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S_07!$O$5:$O$20</c:f>
              <c:numCache>
                <c:formatCode>#,##0.00</c:formatCode>
                <c:ptCount val="16"/>
                <c:pt idx="0">
                  <c:v>0.8</c:v>
                </c:pt>
                <c:pt idx="1">
                  <c:v>0.8</c:v>
                </c:pt>
                <c:pt idx="2">
                  <c:v>0.9</c:v>
                </c:pt>
                <c:pt idx="3">
                  <c:v>0.9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1.3</c:v>
                </c:pt>
                <c:pt idx="15">
                  <c:v>1.4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S_07!$P$3:$P$4</c:f>
              <c:strCache>
                <c:ptCount val="1"/>
                <c:pt idx="0">
                  <c:v>TAKEPRON           T/T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S_07!$P$5:$P$20</c:f>
              <c:numCache>
                <c:formatCode>#,##0.00</c:formatCode>
                <c:ptCount val="16"/>
                <c:pt idx="0">
                  <c:v>0.7</c:v>
                </c:pt>
                <c:pt idx="1">
                  <c:v>0.8</c:v>
                </c:pt>
                <c:pt idx="2">
                  <c:v>0.8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1.1000000000000001</c:v>
                </c:pt>
                <c:pt idx="12">
                  <c:v>1.1000000000000001</c:v>
                </c:pt>
                <c:pt idx="13">
                  <c:v>1.2</c:v>
                </c:pt>
                <c:pt idx="14">
                  <c:v>1.2</c:v>
                </c:pt>
                <c:pt idx="15">
                  <c:v>1.3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6818688"/>
        <c:axId val="246837248"/>
      </c:lineChart>
      <c:catAx>
        <c:axId val="24681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6837248"/>
        <c:crosses val="autoZero"/>
        <c:auto val="1"/>
        <c:lblAlgn val="ctr"/>
        <c:lblOffset val="100"/>
        <c:noMultiLvlLbl val="0"/>
      </c:catAx>
      <c:valAx>
        <c:axId val="24683724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681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PRT Relevant Market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7</c:v>
              </c:pt>
            </c:numLit>
          </c:val>
        </c:ser>
        <c:ser>
          <c:idx val="1"/>
          <c:order val="1"/>
          <c:tx>
            <c:v>RUI BO TE          JLG</c:v>
          </c:tx>
          <c:spPr>
            <a:solidFill>
              <a:srgbClr val="8154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6.2</c:v>
              </c:pt>
            </c:numLit>
          </c:val>
        </c:ser>
        <c:ser>
          <c:idx val="2"/>
          <c:order val="2"/>
          <c:tx>
            <c:v>JI NUO             JY5</c:v>
          </c:tx>
          <c:spPr>
            <a:solidFill>
              <a:srgbClr val="54C8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12.6</c:v>
              </c:pt>
            </c:numLit>
          </c:val>
        </c:ser>
        <c:ser>
          <c:idx val="3"/>
          <c:order val="3"/>
          <c:tx>
            <c:v>NEXIUM             AZN</c:v>
          </c:tx>
          <c:spPr>
            <a:solidFill>
              <a:srgbClr val="0E87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-0.8</c:v>
              </c:pt>
            </c:numLit>
          </c:val>
        </c:ser>
        <c:ser>
          <c:idx val="4"/>
          <c:order val="4"/>
          <c:tx>
            <c:v>PAN LI SU          HZH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17.399999999999999</c:v>
              </c:pt>
            </c:numLit>
          </c:val>
        </c:ser>
        <c:ser>
          <c:idx val="5"/>
          <c:order val="5"/>
          <c:tx>
            <c:v>AN SI FEI          SD7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-0.4</c:v>
              </c:pt>
            </c:numLit>
          </c:val>
        </c:ser>
        <c:ser>
          <c:idx val="6"/>
          <c:order val="6"/>
          <c:tx>
            <c:v>PARIET             EI2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10.1</c:v>
              </c:pt>
            </c:numLit>
          </c:val>
        </c:ser>
        <c:ser>
          <c:idx val="7"/>
          <c:order val="7"/>
          <c:tx>
            <c:v>YI LI AN           LZB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66.599999999999994</c:v>
              </c:pt>
            </c:numLit>
          </c:val>
        </c:ser>
        <c:ser>
          <c:idx val="8"/>
          <c:order val="8"/>
          <c:tx>
            <c:v>PANTOLOC           NYE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38.4</c:v>
              </c:pt>
            </c:numLit>
          </c:val>
        </c:ser>
        <c:ser>
          <c:idx val="9"/>
          <c:order val="9"/>
          <c:tx>
            <c:v>TAKEPRON           T/T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27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48342784"/>
        <c:axId val="248365056"/>
      </c:barChart>
      <c:catAx>
        <c:axId val="248342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8365056"/>
        <c:crosses val="autoZero"/>
        <c:auto val="1"/>
        <c:lblAlgn val="ctr"/>
        <c:lblOffset val="100"/>
        <c:noMultiLvlLbl val="0"/>
      </c:catAx>
      <c:valAx>
        <c:axId val="248365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834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[IMS-Brand_S_07.xlsx]S_07!PT_01</c:name>
    <c:fmtId val="34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</c:pivotFmt>
      <c:pivotFmt>
        <c:idx val="45"/>
      </c:pivotFmt>
      <c:pivotFmt>
        <c:idx val="46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4C8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0E87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6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4C8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0E87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6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62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3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65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66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4C8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0E87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6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70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71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72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S_07!$H$3:$H$4</c:f>
              <c:strCache>
                <c:ptCount val="1"/>
                <c:pt idx="0">
                  <c:v>RUI BO TE          JLG</c:v>
                </c:pt>
              </c:strCache>
            </c:strRef>
          </c:tx>
          <c:spPr>
            <a:ln w="28575" cap="rnd">
              <a:solidFill>
                <a:srgbClr val="8154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154E6"/>
              </a:solidFill>
              <a:ln w="3175">
                <a:solidFill>
                  <a:srgbClr val="8154E6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S_07!$H$5:$H$20</c:f>
              <c:numCache>
                <c:formatCode>#,##0.00</c:formatCode>
                <c:ptCount val="16"/>
                <c:pt idx="0">
                  <c:v>10.6</c:v>
                </c:pt>
                <c:pt idx="1">
                  <c:v>10.1</c:v>
                </c:pt>
                <c:pt idx="2">
                  <c:v>10.9</c:v>
                </c:pt>
                <c:pt idx="3">
                  <c:v>10.7</c:v>
                </c:pt>
                <c:pt idx="4">
                  <c:v>11.9</c:v>
                </c:pt>
                <c:pt idx="5">
                  <c:v>10.7</c:v>
                </c:pt>
                <c:pt idx="6">
                  <c:v>10.9</c:v>
                </c:pt>
                <c:pt idx="7">
                  <c:v>10.8</c:v>
                </c:pt>
                <c:pt idx="8">
                  <c:v>11.3</c:v>
                </c:pt>
                <c:pt idx="9">
                  <c:v>10.7</c:v>
                </c:pt>
                <c:pt idx="10">
                  <c:v>11.7</c:v>
                </c:pt>
                <c:pt idx="11">
                  <c:v>11</c:v>
                </c:pt>
                <c:pt idx="12">
                  <c:v>11.7</c:v>
                </c:pt>
                <c:pt idx="13">
                  <c:v>10.9</c:v>
                </c:pt>
                <c:pt idx="14">
                  <c:v>11.2</c:v>
                </c:pt>
                <c:pt idx="15">
                  <c:v>10.7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S_07!$I$3:$I$4</c:f>
              <c:strCache>
                <c:ptCount val="1"/>
                <c:pt idx="0">
                  <c:v>JI NUO             JY5</c:v>
                </c:pt>
              </c:strCache>
            </c:strRef>
          </c:tx>
          <c:spPr>
            <a:ln w="28575" cap="rnd">
              <a:solidFill>
                <a:srgbClr val="54C85C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4C85C"/>
              </a:solidFill>
              <a:ln w="3175">
                <a:solidFill>
                  <a:srgbClr val="54C85C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54C85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S_07!$I$5:$I$20</c:f>
              <c:numCache>
                <c:formatCode>#,##0.00</c:formatCode>
                <c:ptCount val="16"/>
                <c:pt idx="0">
                  <c:v>7.2</c:v>
                </c:pt>
                <c:pt idx="1">
                  <c:v>7.3</c:v>
                </c:pt>
                <c:pt idx="2">
                  <c:v>7.5</c:v>
                </c:pt>
                <c:pt idx="3">
                  <c:v>7.3</c:v>
                </c:pt>
                <c:pt idx="4">
                  <c:v>7.7</c:v>
                </c:pt>
                <c:pt idx="5">
                  <c:v>7.5</c:v>
                </c:pt>
                <c:pt idx="6">
                  <c:v>7.5</c:v>
                </c:pt>
                <c:pt idx="7">
                  <c:v>8.1999999999999993</c:v>
                </c:pt>
                <c:pt idx="8">
                  <c:v>8.3000000000000007</c:v>
                </c:pt>
                <c:pt idx="9">
                  <c:v>8.6999999999999993</c:v>
                </c:pt>
                <c:pt idx="10">
                  <c:v>8.8000000000000007</c:v>
                </c:pt>
                <c:pt idx="11">
                  <c:v>9.3000000000000007</c:v>
                </c:pt>
                <c:pt idx="12">
                  <c:v>9.4</c:v>
                </c:pt>
                <c:pt idx="13">
                  <c:v>8.9</c:v>
                </c:pt>
                <c:pt idx="14">
                  <c:v>9.1</c:v>
                </c:pt>
                <c:pt idx="15">
                  <c:v>9.6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S_07!$J$3:$J$4</c:f>
              <c:strCache>
                <c:ptCount val="1"/>
                <c:pt idx="0">
                  <c:v>NEXIUM             AZN</c:v>
                </c:pt>
              </c:strCache>
            </c:strRef>
          </c:tx>
          <c:spPr>
            <a:ln w="28575" cap="rnd">
              <a:solidFill>
                <a:srgbClr val="0E87B8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0E87B8"/>
              </a:solidFill>
              <a:ln w="3175">
                <a:solidFill>
                  <a:srgbClr val="0E87B8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0E87B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S_07!$J$5:$J$20</c:f>
              <c:numCache>
                <c:formatCode>#,##0.00</c:formatCode>
                <c:ptCount val="16"/>
                <c:pt idx="0">
                  <c:v>6.6</c:v>
                </c:pt>
                <c:pt idx="1">
                  <c:v>7.4</c:v>
                </c:pt>
                <c:pt idx="2">
                  <c:v>6.7</c:v>
                </c:pt>
                <c:pt idx="3">
                  <c:v>6.7</c:v>
                </c:pt>
                <c:pt idx="4">
                  <c:v>7</c:v>
                </c:pt>
                <c:pt idx="5">
                  <c:v>7.1</c:v>
                </c:pt>
                <c:pt idx="6">
                  <c:v>6.8</c:v>
                </c:pt>
                <c:pt idx="7">
                  <c:v>7.8</c:v>
                </c:pt>
                <c:pt idx="8">
                  <c:v>8</c:v>
                </c:pt>
                <c:pt idx="9">
                  <c:v>8</c:v>
                </c:pt>
                <c:pt idx="10">
                  <c:v>7.2</c:v>
                </c:pt>
                <c:pt idx="11">
                  <c:v>7.3</c:v>
                </c:pt>
                <c:pt idx="12">
                  <c:v>6.9</c:v>
                </c:pt>
                <c:pt idx="13">
                  <c:v>7.2</c:v>
                </c:pt>
                <c:pt idx="14">
                  <c:v>6.9</c:v>
                </c:pt>
                <c:pt idx="15">
                  <c:v>7.3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S_07!$K$3:$K$4</c:f>
              <c:strCache>
                <c:ptCount val="1"/>
                <c:pt idx="0">
                  <c:v>PAN LI SU          HZH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S_07!$K$5:$K$20</c:f>
              <c:numCache>
                <c:formatCode>#,##0.00</c:formatCode>
                <c:ptCount val="16"/>
                <c:pt idx="0">
                  <c:v>3.7</c:v>
                </c:pt>
                <c:pt idx="1">
                  <c:v>3.6</c:v>
                </c:pt>
                <c:pt idx="2">
                  <c:v>3.5</c:v>
                </c:pt>
                <c:pt idx="3">
                  <c:v>3.4</c:v>
                </c:pt>
                <c:pt idx="4">
                  <c:v>3.7</c:v>
                </c:pt>
                <c:pt idx="5">
                  <c:v>4</c:v>
                </c:pt>
                <c:pt idx="6">
                  <c:v>3.9</c:v>
                </c:pt>
                <c:pt idx="7">
                  <c:v>4</c:v>
                </c:pt>
                <c:pt idx="8">
                  <c:v>4.0999999999999996</c:v>
                </c:pt>
                <c:pt idx="9">
                  <c:v>4.3</c:v>
                </c:pt>
                <c:pt idx="10">
                  <c:v>4.5999999999999996</c:v>
                </c:pt>
                <c:pt idx="11">
                  <c:v>4.5999999999999996</c:v>
                </c:pt>
                <c:pt idx="12">
                  <c:v>4.9000000000000004</c:v>
                </c:pt>
                <c:pt idx="13">
                  <c:v>4.8</c:v>
                </c:pt>
                <c:pt idx="14">
                  <c:v>4.9000000000000004</c:v>
                </c:pt>
                <c:pt idx="15">
                  <c:v>4.7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S_07!$L$3:$L$4</c:f>
              <c:strCache>
                <c:ptCount val="1"/>
                <c:pt idx="0">
                  <c:v>AN SI FEI          SD7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S_07!$L$5:$L$20</c:f>
              <c:numCache>
                <c:formatCode>#,##0.00</c:formatCode>
                <c:ptCount val="16"/>
                <c:pt idx="0">
                  <c:v>2.9</c:v>
                </c:pt>
                <c:pt idx="1">
                  <c:v>2.9</c:v>
                </c:pt>
                <c:pt idx="2">
                  <c:v>2.9</c:v>
                </c:pt>
                <c:pt idx="3">
                  <c:v>2.9</c:v>
                </c:pt>
                <c:pt idx="4">
                  <c:v>3.3</c:v>
                </c:pt>
                <c:pt idx="5">
                  <c:v>3.3</c:v>
                </c:pt>
                <c:pt idx="6">
                  <c:v>3.2</c:v>
                </c:pt>
                <c:pt idx="7">
                  <c:v>3.2</c:v>
                </c:pt>
                <c:pt idx="8">
                  <c:v>3.2</c:v>
                </c:pt>
                <c:pt idx="9">
                  <c:v>3.4</c:v>
                </c:pt>
                <c:pt idx="10">
                  <c:v>3.4</c:v>
                </c:pt>
                <c:pt idx="11">
                  <c:v>3.3</c:v>
                </c:pt>
                <c:pt idx="12">
                  <c:v>3.2</c:v>
                </c:pt>
                <c:pt idx="13">
                  <c:v>3.1</c:v>
                </c:pt>
                <c:pt idx="14">
                  <c:v>3.1</c:v>
                </c:pt>
                <c:pt idx="15">
                  <c:v>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S_07!$M$3:$M$4</c:f>
              <c:strCache>
                <c:ptCount val="1"/>
                <c:pt idx="0">
                  <c:v>YI LI AN           LZB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S_07!$M$5:$M$20</c:f>
              <c:numCache>
                <c:formatCode>#,##0.00</c:formatCode>
                <c:ptCount val="16"/>
                <c:pt idx="0">
                  <c:v>0.3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0.6</c:v>
                </c:pt>
                <c:pt idx="7">
                  <c:v>0.7</c:v>
                </c:pt>
                <c:pt idx="8">
                  <c:v>0.7</c:v>
                </c:pt>
                <c:pt idx="9">
                  <c:v>0.9</c:v>
                </c:pt>
                <c:pt idx="10">
                  <c:v>0.9</c:v>
                </c:pt>
                <c:pt idx="11">
                  <c:v>1</c:v>
                </c:pt>
                <c:pt idx="12">
                  <c:v>1.2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S_07!$N$3:$N$4</c:f>
              <c:strCache>
                <c:ptCount val="1"/>
                <c:pt idx="0">
                  <c:v>PANTOLOC           NYE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S_07!$N$5:$N$20</c:f>
              <c:numCache>
                <c:formatCode>#,##0.00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0.9</c:v>
                </c:pt>
                <c:pt idx="3">
                  <c:v>0.7</c:v>
                </c:pt>
                <c:pt idx="4">
                  <c:v>0.6</c:v>
                </c:pt>
                <c:pt idx="5">
                  <c:v>0.9</c:v>
                </c:pt>
                <c:pt idx="6">
                  <c:v>0.9</c:v>
                </c:pt>
                <c:pt idx="7">
                  <c:v>0.8</c:v>
                </c:pt>
                <c:pt idx="8">
                  <c:v>1</c:v>
                </c:pt>
                <c:pt idx="9">
                  <c:v>1.1000000000000001</c:v>
                </c:pt>
                <c:pt idx="10">
                  <c:v>1.2</c:v>
                </c:pt>
                <c:pt idx="11">
                  <c:v>1.1000000000000001</c:v>
                </c:pt>
                <c:pt idx="12">
                  <c:v>1.3</c:v>
                </c:pt>
                <c:pt idx="13">
                  <c:v>1.5</c:v>
                </c:pt>
                <c:pt idx="14">
                  <c:v>1.5</c:v>
                </c:pt>
                <c:pt idx="15">
                  <c:v>1.4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S_07!$O$3:$O$4</c:f>
              <c:strCache>
                <c:ptCount val="1"/>
                <c:pt idx="0">
                  <c:v>PARIET             EI2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62995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S_07!$O$5:$O$20</c:f>
              <c:numCache>
                <c:formatCode>#,##0.00</c:formatCode>
                <c:ptCount val="16"/>
                <c:pt idx="0">
                  <c:v>1.3</c:v>
                </c:pt>
                <c:pt idx="1">
                  <c:v>1.4</c:v>
                </c:pt>
                <c:pt idx="2">
                  <c:v>1.2</c:v>
                </c:pt>
                <c:pt idx="3">
                  <c:v>1.2</c:v>
                </c:pt>
                <c:pt idx="4">
                  <c:v>1.3</c:v>
                </c:pt>
                <c:pt idx="5">
                  <c:v>1.4</c:v>
                </c:pt>
                <c:pt idx="6">
                  <c:v>1.3</c:v>
                </c:pt>
                <c:pt idx="7">
                  <c:v>1.3</c:v>
                </c:pt>
                <c:pt idx="8">
                  <c:v>1.4</c:v>
                </c:pt>
                <c:pt idx="9">
                  <c:v>1.5</c:v>
                </c:pt>
                <c:pt idx="10">
                  <c:v>1.4</c:v>
                </c:pt>
                <c:pt idx="11">
                  <c:v>1.4</c:v>
                </c:pt>
                <c:pt idx="12">
                  <c:v>1.5</c:v>
                </c:pt>
                <c:pt idx="13">
                  <c:v>1.5</c:v>
                </c:pt>
                <c:pt idx="14">
                  <c:v>1.4</c:v>
                </c:pt>
                <c:pt idx="15">
                  <c:v>1.5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S_07!$P$3:$P$4</c:f>
              <c:strCache>
                <c:ptCount val="1"/>
                <c:pt idx="0">
                  <c:v>TAKEPRON           T/T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S_07!$P$5:$P$20</c:f>
              <c:numCache>
                <c:formatCode>#,##0.00</c:formatCode>
                <c:ptCount val="16"/>
                <c:pt idx="0">
                  <c:v>0.8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1</c:v>
                </c:pt>
                <c:pt idx="6">
                  <c:v>1</c:v>
                </c:pt>
                <c:pt idx="7">
                  <c:v>0.9</c:v>
                </c:pt>
                <c:pt idx="8">
                  <c:v>1</c:v>
                </c:pt>
                <c:pt idx="9">
                  <c:v>1.1000000000000001</c:v>
                </c:pt>
                <c:pt idx="10">
                  <c:v>1.1000000000000001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1.3</c:v>
                </c:pt>
                <c:pt idx="15">
                  <c:v>1.2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618432"/>
        <c:axId val="253702528"/>
      </c:lineChart>
      <c:catAx>
        <c:axId val="25361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53702528"/>
        <c:crosses val="autoZero"/>
        <c:auto val="1"/>
        <c:lblAlgn val="ctr"/>
        <c:lblOffset val="100"/>
        <c:noMultiLvlLbl val="0"/>
      </c:catAx>
      <c:valAx>
        <c:axId val="25370252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5361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7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PRT Relevant Market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5.7</c:v>
              </c:pt>
            </c:numLit>
          </c:val>
        </c:ser>
        <c:ser>
          <c:idx val="1"/>
          <c:order val="1"/>
          <c:tx>
            <c:v>RUI BO TE          JLG</c:v>
          </c:tx>
          <c:spPr>
            <a:solidFill>
              <a:srgbClr val="8154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2.6</c:v>
              </c:pt>
            </c:numLit>
          </c:val>
        </c:ser>
        <c:ser>
          <c:idx val="2"/>
          <c:order val="2"/>
          <c:tx>
            <c:v>JI NUO             JY5</c:v>
          </c:tx>
          <c:spPr>
            <a:solidFill>
              <a:srgbClr val="54C8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9.4</c:v>
              </c:pt>
            </c:numLit>
          </c:val>
        </c:ser>
        <c:ser>
          <c:idx val="3"/>
          <c:order val="3"/>
          <c:tx>
            <c:v>NEXIUM             AZN</c:v>
          </c:tx>
          <c:spPr>
            <a:solidFill>
              <a:srgbClr val="0E87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5.9</c:v>
              </c:pt>
            </c:numLit>
          </c:val>
        </c:ser>
        <c:ser>
          <c:idx val="4"/>
          <c:order val="4"/>
          <c:tx>
            <c:v>PAN LI SU          HZH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9.6</c:v>
              </c:pt>
            </c:numLit>
          </c:val>
        </c:ser>
        <c:ser>
          <c:idx val="5"/>
          <c:order val="5"/>
          <c:tx>
            <c:v>AN SI FEI          SD7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-4.8</c:v>
              </c:pt>
            </c:numLit>
          </c:val>
        </c:ser>
        <c:ser>
          <c:idx val="6"/>
          <c:order val="6"/>
          <c:tx>
            <c:v>YI LI AN           LZB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64</c:v>
              </c:pt>
            </c:numLit>
          </c:val>
        </c:ser>
        <c:ser>
          <c:idx val="7"/>
          <c:order val="7"/>
          <c:tx>
            <c:v>PANTOLOC           NYE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35.5</c:v>
              </c:pt>
            </c:numLit>
          </c:val>
        </c:ser>
        <c:ser>
          <c:idx val="8"/>
          <c:order val="8"/>
          <c:tx>
            <c:v>PARIET             EI2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13.9</c:v>
              </c:pt>
            </c:numLit>
          </c:val>
        </c:ser>
        <c:ser>
          <c:idx val="9"/>
          <c:order val="9"/>
          <c:tx>
            <c:v>TAKEPRON           T/T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20.399999999999999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54250368"/>
        <c:axId val="254260352"/>
      </c:barChart>
      <c:catAx>
        <c:axId val="2542503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4260352"/>
        <c:crosses val="autoZero"/>
        <c:auto val="1"/>
        <c:lblAlgn val="ctr"/>
        <c:lblOffset val="100"/>
        <c:noMultiLvlLbl val="0"/>
      </c:catAx>
      <c:valAx>
        <c:axId val="2542603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425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8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[IMS-Brand_S_06.xlsx]S_06!PT_01</c:name>
    <c:fmtId val="-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0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S_06!$H$3:$H$4</c:f>
              <c:strCache>
                <c:ptCount val="1"/>
                <c:pt idx="0">
                  <c:v>NEXIUM             AZN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S_06!$H$5:$H$20</c:f>
              <c:numCache>
                <c:formatCode>#,##0.00</c:formatCode>
                <c:ptCount val="16"/>
                <c:pt idx="0">
                  <c:v>58.2</c:v>
                </c:pt>
                <c:pt idx="1">
                  <c:v>58.1</c:v>
                </c:pt>
                <c:pt idx="2">
                  <c:v>57.9</c:v>
                </c:pt>
                <c:pt idx="3">
                  <c:v>57.5</c:v>
                </c:pt>
                <c:pt idx="4">
                  <c:v>57.8</c:v>
                </c:pt>
                <c:pt idx="5">
                  <c:v>57.2</c:v>
                </c:pt>
                <c:pt idx="6">
                  <c:v>56.9</c:v>
                </c:pt>
                <c:pt idx="7">
                  <c:v>57.1</c:v>
                </c:pt>
                <c:pt idx="8">
                  <c:v>57</c:v>
                </c:pt>
                <c:pt idx="9">
                  <c:v>56.9</c:v>
                </c:pt>
                <c:pt idx="10">
                  <c:v>56.3</c:v>
                </c:pt>
                <c:pt idx="11">
                  <c:v>55.1</c:v>
                </c:pt>
                <c:pt idx="12">
                  <c:v>53</c:v>
                </c:pt>
                <c:pt idx="13">
                  <c:v>51.2</c:v>
                </c:pt>
                <c:pt idx="14">
                  <c:v>49.8</c:v>
                </c:pt>
                <c:pt idx="15">
                  <c:v>48.8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S_06!$I$3:$I$4</c:f>
              <c:strCache>
                <c:ptCount val="1"/>
                <c:pt idx="0">
                  <c:v>YI LI AN           LZB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);[Red]\(#,##0.0\)" sourceLinked="0"/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trendlineType val="linear"/>
            <c:dispRSqr val="0"/>
            <c:dispEq val="0"/>
          </c:trendline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S_06!$I$5:$I$20</c:f>
              <c:numCache>
                <c:formatCode>#,##0.00</c:formatCode>
                <c:ptCount val="16"/>
                <c:pt idx="0">
                  <c:v>3.4</c:v>
                </c:pt>
                <c:pt idx="1">
                  <c:v>3.5</c:v>
                </c:pt>
                <c:pt idx="2">
                  <c:v>3.7</c:v>
                </c:pt>
                <c:pt idx="3">
                  <c:v>4.0999999999999996</c:v>
                </c:pt>
                <c:pt idx="4">
                  <c:v>4.7</c:v>
                </c:pt>
                <c:pt idx="5">
                  <c:v>5.4</c:v>
                </c:pt>
                <c:pt idx="6">
                  <c:v>5.9</c:v>
                </c:pt>
                <c:pt idx="7">
                  <c:v>6.5</c:v>
                </c:pt>
                <c:pt idx="8">
                  <c:v>6.8</c:v>
                </c:pt>
                <c:pt idx="9">
                  <c:v>7.5</c:v>
                </c:pt>
                <c:pt idx="10">
                  <c:v>8.1999999999999993</c:v>
                </c:pt>
                <c:pt idx="11">
                  <c:v>8.9</c:v>
                </c:pt>
                <c:pt idx="12">
                  <c:v>9.9</c:v>
                </c:pt>
                <c:pt idx="13">
                  <c:v>10.9</c:v>
                </c:pt>
                <c:pt idx="14">
                  <c:v>12</c:v>
                </c:pt>
                <c:pt idx="15">
                  <c:v>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S_06!$J$3:$J$4</c:f>
              <c:strCache>
                <c:ptCount val="1"/>
                <c:pt idx="0">
                  <c:v>PARIET             EI2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trendlineType val="linear"/>
            <c:dispRSqr val="0"/>
            <c:dispEq val="0"/>
          </c:trendline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S_06!$J$5:$J$20</c:f>
              <c:numCache>
                <c:formatCode>#,##0.00</c:formatCode>
                <c:ptCount val="16"/>
                <c:pt idx="0">
                  <c:v>12.4</c:v>
                </c:pt>
                <c:pt idx="1">
                  <c:v>12.6</c:v>
                </c:pt>
                <c:pt idx="2">
                  <c:v>12.1</c:v>
                </c:pt>
                <c:pt idx="3">
                  <c:v>12</c:v>
                </c:pt>
                <c:pt idx="4">
                  <c:v>11.6</c:v>
                </c:pt>
                <c:pt idx="5">
                  <c:v>11.6</c:v>
                </c:pt>
                <c:pt idx="6">
                  <c:v>11.7</c:v>
                </c:pt>
                <c:pt idx="7">
                  <c:v>11.6</c:v>
                </c:pt>
                <c:pt idx="8">
                  <c:v>11.4</c:v>
                </c:pt>
                <c:pt idx="9">
                  <c:v>11.3</c:v>
                </c:pt>
                <c:pt idx="10">
                  <c:v>11.3</c:v>
                </c:pt>
                <c:pt idx="11">
                  <c:v>11.4</c:v>
                </c:pt>
                <c:pt idx="12">
                  <c:v>11.6</c:v>
                </c:pt>
                <c:pt idx="13">
                  <c:v>11.6</c:v>
                </c:pt>
                <c:pt idx="14">
                  <c:v>11.4</c:v>
                </c:pt>
                <c:pt idx="15">
                  <c:v>11.5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S_06!$K$3:$K$4</c:f>
              <c:strCache>
                <c:ptCount val="1"/>
                <c:pt idx="0">
                  <c:v>LOSEC              AZM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S_06!$K$5:$K$20</c:f>
              <c:numCache>
                <c:formatCode>#,##0.00</c:formatCode>
                <c:ptCount val="16"/>
                <c:pt idx="0">
                  <c:v>14.8</c:v>
                </c:pt>
                <c:pt idx="1">
                  <c:v>13.9</c:v>
                </c:pt>
                <c:pt idx="2">
                  <c:v>13.7</c:v>
                </c:pt>
                <c:pt idx="3">
                  <c:v>13.5</c:v>
                </c:pt>
                <c:pt idx="4">
                  <c:v>13.4</c:v>
                </c:pt>
                <c:pt idx="5">
                  <c:v>13.4</c:v>
                </c:pt>
                <c:pt idx="6">
                  <c:v>13.1</c:v>
                </c:pt>
                <c:pt idx="7">
                  <c:v>12.6</c:v>
                </c:pt>
                <c:pt idx="8">
                  <c:v>12.2</c:v>
                </c:pt>
                <c:pt idx="9">
                  <c:v>11.6</c:v>
                </c:pt>
                <c:pt idx="10">
                  <c:v>11</c:v>
                </c:pt>
                <c:pt idx="11">
                  <c:v>10.9</c:v>
                </c:pt>
                <c:pt idx="12">
                  <c:v>10.8</c:v>
                </c:pt>
                <c:pt idx="13">
                  <c:v>11</c:v>
                </c:pt>
                <c:pt idx="14">
                  <c:v>11</c:v>
                </c:pt>
                <c:pt idx="15">
                  <c:v>10.6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S_06!$L$3:$L$4</c:f>
              <c:strCache>
                <c:ptCount val="1"/>
                <c:pt idx="0">
                  <c:v>PANTOLOC           NYE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S_06!$L$5:$L$20</c:f>
              <c:numCache>
                <c:formatCode>#,##0.00</c:formatCode>
                <c:ptCount val="16"/>
                <c:pt idx="0">
                  <c:v>6.2</c:v>
                </c:pt>
                <c:pt idx="1">
                  <c:v>6.4</c:v>
                </c:pt>
                <c:pt idx="2">
                  <c:v>6.8</c:v>
                </c:pt>
                <c:pt idx="3">
                  <c:v>6.8</c:v>
                </c:pt>
                <c:pt idx="4">
                  <c:v>6.1</c:v>
                </c:pt>
                <c:pt idx="5">
                  <c:v>5.9</c:v>
                </c:pt>
                <c:pt idx="6">
                  <c:v>5.8</c:v>
                </c:pt>
                <c:pt idx="7">
                  <c:v>5.9</c:v>
                </c:pt>
                <c:pt idx="8">
                  <c:v>6.4</c:v>
                </c:pt>
                <c:pt idx="9">
                  <c:v>6.6</c:v>
                </c:pt>
                <c:pt idx="10">
                  <c:v>6.9</c:v>
                </c:pt>
                <c:pt idx="11">
                  <c:v>7.3</c:v>
                </c:pt>
                <c:pt idx="12">
                  <c:v>7.8</c:v>
                </c:pt>
                <c:pt idx="13">
                  <c:v>8.3000000000000007</c:v>
                </c:pt>
                <c:pt idx="14">
                  <c:v>8.6999999999999993</c:v>
                </c:pt>
                <c:pt idx="15">
                  <c:v>9.1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S_06!$M$3:$M$4</c:f>
              <c:strCache>
                <c:ptCount val="1"/>
                <c:pt idx="0">
                  <c:v>TAKEPRON           T/T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S_06!$M$5:$M$20</c:f>
              <c:numCache>
                <c:formatCode>#,##0.00</c:formatCode>
                <c:ptCount val="16"/>
                <c:pt idx="0">
                  <c:v>5</c:v>
                </c:pt>
                <c:pt idx="1">
                  <c:v>5.6</c:v>
                </c:pt>
                <c:pt idx="2">
                  <c:v>5.8</c:v>
                </c:pt>
                <c:pt idx="3">
                  <c:v>6.2</c:v>
                </c:pt>
                <c:pt idx="4">
                  <c:v>6.3</c:v>
                </c:pt>
                <c:pt idx="5">
                  <c:v>6.4</c:v>
                </c:pt>
                <c:pt idx="6">
                  <c:v>6.5</c:v>
                </c:pt>
                <c:pt idx="7">
                  <c:v>6.3</c:v>
                </c:pt>
                <c:pt idx="8">
                  <c:v>6.2</c:v>
                </c:pt>
                <c:pt idx="9">
                  <c:v>6.1</c:v>
                </c:pt>
                <c:pt idx="10">
                  <c:v>6.2</c:v>
                </c:pt>
                <c:pt idx="11">
                  <c:v>6.4</c:v>
                </c:pt>
                <c:pt idx="12">
                  <c:v>6.7</c:v>
                </c:pt>
                <c:pt idx="13">
                  <c:v>7</c:v>
                </c:pt>
                <c:pt idx="14">
                  <c:v>7.1</c:v>
                </c:pt>
                <c:pt idx="15">
                  <c:v>7.1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8141696"/>
        <c:axId val="248160256"/>
      </c:lineChart>
      <c:catAx>
        <c:axId val="24814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8160256"/>
        <c:crosses val="autoZero"/>
        <c:auto val="1"/>
        <c:lblAlgn val="ctr"/>
        <c:lblOffset val="100"/>
        <c:noMultiLvlLbl val="0"/>
      </c:catAx>
      <c:valAx>
        <c:axId val="24816025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814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6"/>
        <c:delete val="1"/>
      </c:legendEntry>
      <c:legendEntry>
        <c:idx val="7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PRT Relevant Market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9.1</c:v>
              </c:pt>
            </c:numLit>
          </c:val>
        </c:ser>
        <c:ser>
          <c:idx val="1"/>
          <c:order val="1"/>
          <c:tx>
            <c:v>NEXIUM             AZN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-3.4</c:v>
              </c:pt>
            </c:numLit>
          </c:val>
        </c:ser>
        <c:ser>
          <c:idx val="2"/>
          <c:order val="2"/>
          <c:tx>
            <c:v>YI LI AN           LZB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59</c:v>
              </c:pt>
            </c:numLit>
          </c:val>
        </c:ser>
        <c:ser>
          <c:idx val="3"/>
          <c:order val="3"/>
          <c:tx>
            <c:v>PARIET             EI2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9.6</c:v>
              </c:pt>
            </c:numLit>
          </c:val>
        </c:ser>
        <c:ser>
          <c:idx val="4"/>
          <c:order val="4"/>
          <c:tx>
            <c:v>LOSEC              AZM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5.5</c:v>
              </c:pt>
            </c:numLit>
          </c:val>
        </c:ser>
        <c:ser>
          <c:idx val="5"/>
          <c:order val="5"/>
          <c:tx>
            <c:v>PANTOLOC           NYE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35.6</c:v>
              </c:pt>
            </c:numLit>
          </c:val>
        </c:ser>
        <c:ser>
          <c:idx val="6"/>
          <c:order val="6"/>
          <c:tx>
            <c:v>TAKEPRON           T/T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21.6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56962944"/>
        <c:axId val="256964480"/>
      </c:barChart>
      <c:catAx>
        <c:axId val="256962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6964480"/>
        <c:crosses val="autoZero"/>
        <c:auto val="1"/>
        <c:lblAlgn val="ctr"/>
        <c:lblOffset val="100"/>
        <c:noMultiLvlLbl val="0"/>
      </c:catAx>
      <c:valAx>
        <c:axId val="256964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696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[IMS-Brand_S_06.xlsx]S_06!PT_01</c:name>
    <c:fmtId val="-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0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S_06!$H$3:$H$4</c:f>
              <c:strCache>
                <c:ptCount val="1"/>
                <c:pt idx="0">
                  <c:v>NEXIUM             AZN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S_06!$H$5:$H$20</c:f>
              <c:numCache>
                <c:formatCode>#,##0.00</c:formatCode>
                <c:ptCount val="16"/>
                <c:pt idx="0">
                  <c:v>57.5</c:v>
                </c:pt>
                <c:pt idx="1">
                  <c:v>58.5</c:v>
                </c:pt>
                <c:pt idx="2">
                  <c:v>55.8</c:v>
                </c:pt>
                <c:pt idx="3">
                  <c:v>58.2</c:v>
                </c:pt>
                <c:pt idx="4">
                  <c:v>58.9</c:v>
                </c:pt>
                <c:pt idx="5">
                  <c:v>56</c:v>
                </c:pt>
                <c:pt idx="6">
                  <c:v>55</c:v>
                </c:pt>
                <c:pt idx="7">
                  <c:v>58.7</c:v>
                </c:pt>
                <c:pt idx="8">
                  <c:v>58</c:v>
                </c:pt>
                <c:pt idx="9">
                  <c:v>55.9</c:v>
                </c:pt>
                <c:pt idx="10">
                  <c:v>53.1</c:v>
                </c:pt>
                <c:pt idx="11">
                  <c:v>53.4</c:v>
                </c:pt>
                <c:pt idx="12">
                  <c:v>49.7</c:v>
                </c:pt>
                <c:pt idx="13">
                  <c:v>48.7</c:v>
                </c:pt>
                <c:pt idx="14">
                  <c:v>47.6</c:v>
                </c:pt>
                <c:pt idx="15">
                  <c:v>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S_06!$I$3:$I$4</c:f>
              <c:strCache>
                <c:ptCount val="1"/>
                <c:pt idx="0">
                  <c:v>YI LI AN           LZB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);[Red]\(#,##0.0\)" sourceLinked="0"/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S_06!$I$5:$I$20</c:f>
              <c:numCache>
                <c:formatCode>#,##0.00</c:formatCode>
                <c:ptCount val="16"/>
                <c:pt idx="0">
                  <c:v>3.6</c:v>
                </c:pt>
                <c:pt idx="1">
                  <c:v>3.8</c:v>
                </c:pt>
                <c:pt idx="2">
                  <c:v>4.5</c:v>
                </c:pt>
                <c:pt idx="3">
                  <c:v>4.4000000000000004</c:v>
                </c:pt>
                <c:pt idx="4">
                  <c:v>6</c:v>
                </c:pt>
                <c:pt idx="5">
                  <c:v>6.5</c:v>
                </c:pt>
                <c:pt idx="6">
                  <c:v>6.4</c:v>
                </c:pt>
                <c:pt idx="7">
                  <c:v>7</c:v>
                </c:pt>
                <c:pt idx="8">
                  <c:v>7.3</c:v>
                </c:pt>
                <c:pt idx="9">
                  <c:v>8.8000000000000007</c:v>
                </c:pt>
                <c:pt idx="10">
                  <c:v>9.3000000000000007</c:v>
                </c:pt>
                <c:pt idx="11">
                  <c:v>10.1</c:v>
                </c:pt>
                <c:pt idx="12">
                  <c:v>11.5</c:v>
                </c:pt>
                <c:pt idx="13">
                  <c:v>12.4</c:v>
                </c:pt>
                <c:pt idx="14">
                  <c:v>13.8</c:v>
                </c:pt>
                <c:pt idx="15">
                  <c:v>14.1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S_06!$J$3:$J$4</c:f>
              <c:strCache>
                <c:ptCount val="1"/>
                <c:pt idx="0">
                  <c:v>PARIET             EI2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S_06!$J$5:$J$20</c:f>
              <c:numCache>
                <c:formatCode>#,##0.00</c:formatCode>
                <c:ptCount val="16"/>
                <c:pt idx="0">
                  <c:v>13.5</c:v>
                </c:pt>
                <c:pt idx="1">
                  <c:v>12.1</c:v>
                </c:pt>
                <c:pt idx="2">
                  <c:v>11.4</c:v>
                </c:pt>
                <c:pt idx="3">
                  <c:v>11.2</c:v>
                </c:pt>
                <c:pt idx="4">
                  <c:v>11.6</c:v>
                </c:pt>
                <c:pt idx="5">
                  <c:v>12.2</c:v>
                </c:pt>
                <c:pt idx="6">
                  <c:v>11.9</c:v>
                </c:pt>
                <c:pt idx="7">
                  <c:v>10.8</c:v>
                </c:pt>
                <c:pt idx="8">
                  <c:v>11.2</c:v>
                </c:pt>
                <c:pt idx="9">
                  <c:v>11.5</c:v>
                </c:pt>
                <c:pt idx="10">
                  <c:v>11.8</c:v>
                </c:pt>
                <c:pt idx="11">
                  <c:v>11.2</c:v>
                </c:pt>
                <c:pt idx="12">
                  <c:v>12.1</c:v>
                </c:pt>
                <c:pt idx="13">
                  <c:v>11.2</c:v>
                </c:pt>
                <c:pt idx="14">
                  <c:v>11.1</c:v>
                </c:pt>
                <c:pt idx="15">
                  <c:v>11.4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S_06!$K$3:$K$4</c:f>
              <c:strCache>
                <c:ptCount val="1"/>
                <c:pt idx="0">
                  <c:v>LOSEC              AZM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S_06!$K$5:$K$20</c:f>
              <c:numCache>
                <c:formatCode>#,##0.00</c:formatCode>
                <c:ptCount val="16"/>
                <c:pt idx="0">
                  <c:v>12.6</c:v>
                </c:pt>
                <c:pt idx="1">
                  <c:v>12.5</c:v>
                </c:pt>
                <c:pt idx="2">
                  <c:v>14.7</c:v>
                </c:pt>
                <c:pt idx="3">
                  <c:v>14</c:v>
                </c:pt>
                <c:pt idx="4">
                  <c:v>12.5</c:v>
                </c:pt>
                <c:pt idx="5">
                  <c:v>12.7</c:v>
                </c:pt>
                <c:pt idx="6">
                  <c:v>13.4</c:v>
                </c:pt>
                <c:pt idx="7">
                  <c:v>11.7</c:v>
                </c:pt>
                <c:pt idx="8">
                  <c:v>11.2</c:v>
                </c:pt>
                <c:pt idx="9">
                  <c:v>10.4</c:v>
                </c:pt>
                <c:pt idx="10">
                  <c:v>10.9</c:v>
                </c:pt>
                <c:pt idx="11">
                  <c:v>11.3</c:v>
                </c:pt>
                <c:pt idx="12">
                  <c:v>10.6</c:v>
                </c:pt>
                <c:pt idx="13">
                  <c:v>11.3</c:v>
                </c:pt>
                <c:pt idx="14">
                  <c:v>10.7</c:v>
                </c:pt>
                <c:pt idx="15">
                  <c:v>9.8000000000000007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S_06!$L$3:$L$4</c:f>
              <c:strCache>
                <c:ptCount val="1"/>
                <c:pt idx="0">
                  <c:v>PANTOLOC           NYE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S_06!$L$5:$L$20</c:f>
              <c:numCache>
                <c:formatCode>#,##0.00</c:formatCode>
                <c:ptCount val="16"/>
                <c:pt idx="0">
                  <c:v>7</c:v>
                </c:pt>
                <c:pt idx="1">
                  <c:v>7</c:v>
                </c:pt>
                <c:pt idx="2">
                  <c:v>7.3</c:v>
                </c:pt>
                <c:pt idx="3">
                  <c:v>5.7</c:v>
                </c:pt>
                <c:pt idx="4">
                  <c:v>4.5999999999999996</c:v>
                </c:pt>
                <c:pt idx="5">
                  <c:v>6.2</c:v>
                </c:pt>
                <c:pt idx="6">
                  <c:v>6.7</c:v>
                </c:pt>
                <c:pt idx="7">
                  <c:v>6</c:v>
                </c:pt>
                <c:pt idx="8">
                  <c:v>6.6</c:v>
                </c:pt>
                <c:pt idx="9">
                  <c:v>7.2</c:v>
                </c:pt>
                <c:pt idx="10">
                  <c:v>7.9</c:v>
                </c:pt>
                <c:pt idx="11">
                  <c:v>7.5</c:v>
                </c:pt>
                <c:pt idx="12">
                  <c:v>8.6999999999999993</c:v>
                </c:pt>
                <c:pt idx="13">
                  <c:v>9.1999999999999993</c:v>
                </c:pt>
                <c:pt idx="14">
                  <c:v>9.5</c:v>
                </c:pt>
                <c:pt idx="15">
                  <c:v>8.9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S_06!$M$3:$M$4</c:f>
              <c:strCache>
                <c:ptCount val="1"/>
                <c:pt idx="0">
                  <c:v>TAKEPRON           T/T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S_06!$M$5:$M$20</c:f>
              <c:numCache>
                <c:formatCode>#,##0.00</c:formatCode>
                <c:ptCount val="16"/>
                <c:pt idx="0">
                  <c:v>5.8</c:v>
                </c:pt>
                <c:pt idx="1">
                  <c:v>6.1</c:v>
                </c:pt>
                <c:pt idx="2">
                  <c:v>6.3</c:v>
                </c:pt>
                <c:pt idx="3">
                  <c:v>6.5</c:v>
                </c:pt>
                <c:pt idx="4">
                  <c:v>6.4</c:v>
                </c:pt>
                <c:pt idx="5">
                  <c:v>6.5</c:v>
                </c:pt>
                <c:pt idx="6">
                  <c:v>6.7</c:v>
                </c:pt>
                <c:pt idx="7">
                  <c:v>5.9</c:v>
                </c:pt>
                <c:pt idx="8">
                  <c:v>5.8</c:v>
                </c:pt>
                <c:pt idx="9">
                  <c:v>6.2</c:v>
                </c:pt>
                <c:pt idx="10">
                  <c:v>7</c:v>
                </c:pt>
                <c:pt idx="11">
                  <c:v>6.5</c:v>
                </c:pt>
                <c:pt idx="12">
                  <c:v>7.3</c:v>
                </c:pt>
                <c:pt idx="13">
                  <c:v>7.2</c:v>
                </c:pt>
                <c:pt idx="14">
                  <c:v>7.3</c:v>
                </c:pt>
                <c:pt idx="15">
                  <c:v>6.7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633536"/>
        <c:axId val="259635456"/>
      </c:lineChart>
      <c:catAx>
        <c:axId val="25963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59635456"/>
        <c:crosses val="autoZero"/>
        <c:auto val="1"/>
        <c:lblAlgn val="ctr"/>
        <c:lblOffset val="100"/>
        <c:noMultiLvlLbl val="0"/>
      </c:catAx>
      <c:valAx>
        <c:axId val="25963545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5963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PRT Relevant Market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11.8</c:v>
              </c:pt>
            </c:numLit>
          </c:val>
        </c:ser>
        <c:ser>
          <c:idx val="1"/>
          <c:order val="1"/>
          <c:tx>
            <c:v>NEXIUM             AZN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2.7</c:v>
              </c:pt>
            </c:numLit>
          </c:val>
        </c:ser>
        <c:ser>
          <c:idx val="2"/>
          <c:order val="2"/>
          <c:tx>
            <c:v>YI LI AN           LZB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55.9</c:v>
              </c:pt>
            </c:numLit>
          </c:val>
        </c:ser>
        <c:ser>
          <c:idx val="3"/>
          <c:order val="3"/>
          <c:tx>
            <c:v>PARIET             EI2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14.4</c:v>
              </c:pt>
            </c:numLit>
          </c:val>
        </c:ser>
        <c:ser>
          <c:idx val="4"/>
          <c:order val="4"/>
          <c:tx>
            <c:v>LOSEC              AZM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-2.9</c:v>
              </c:pt>
            </c:numLit>
          </c:val>
        </c:ser>
        <c:ser>
          <c:idx val="5"/>
          <c:order val="5"/>
          <c:tx>
            <c:v>PANTOLOC           NYE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32.299999999999997</c:v>
              </c:pt>
            </c:numLit>
          </c:val>
        </c:ser>
        <c:ser>
          <c:idx val="6"/>
          <c:order val="6"/>
          <c:tx>
            <c:v>TAKEPRON           T/T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15.4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59745664"/>
        <c:axId val="259747200"/>
      </c:barChart>
      <c:catAx>
        <c:axId val="259745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9747200"/>
        <c:crosses val="autoZero"/>
        <c:auto val="1"/>
        <c:lblAlgn val="ctr"/>
        <c:lblOffset val="100"/>
        <c:noMultiLvlLbl val="0"/>
      </c:catAx>
      <c:valAx>
        <c:axId val="259747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974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[IMS-Brand_S_07.xlsx]S_07!PT_01</c:name>
    <c:fmtId val="-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</c:pivotFmt>
      <c:pivotFmt>
        <c:idx val="45"/>
      </c:pivotFmt>
      <c:pivotFmt>
        <c:idx val="46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8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64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S_07!$H$3:$H$4</c:f>
              <c:strCache>
                <c:ptCount val="1"/>
                <c:pt idx="0">
                  <c:v>NEXIUM             AZN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S_07!$H$5:$H$20</c:f>
              <c:numCache>
                <c:formatCode>#,##0.00</c:formatCode>
                <c:ptCount val="16"/>
                <c:pt idx="0">
                  <c:v>63.6</c:v>
                </c:pt>
                <c:pt idx="1">
                  <c:v>63.1</c:v>
                </c:pt>
                <c:pt idx="2">
                  <c:v>62.7</c:v>
                </c:pt>
                <c:pt idx="3">
                  <c:v>62.1</c:v>
                </c:pt>
                <c:pt idx="4">
                  <c:v>62.4</c:v>
                </c:pt>
                <c:pt idx="5">
                  <c:v>61.9</c:v>
                </c:pt>
                <c:pt idx="6">
                  <c:v>61.7</c:v>
                </c:pt>
                <c:pt idx="7">
                  <c:v>61.9</c:v>
                </c:pt>
                <c:pt idx="8">
                  <c:v>61.8</c:v>
                </c:pt>
                <c:pt idx="9">
                  <c:v>61.8</c:v>
                </c:pt>
                <c:pt idx="10">
                  <c:v>61.3</c:v>
                </c:pt>
                <c:pt idx="11">
                  <c:v>60.2</c:v>
                </c:pt>
                <c:pt idx="12">
                  <c:v>58.2</c:v>
                </c:pt>
                <c:pt idx="13">
                  <c:v>56.5</c:v>
                </c:pt>
                <c:pt idx="14">
                  <c:v>55.2</c:v>
                </c:pt>
                <c:pt idx="15">
                  <c:v>54.2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S_07!$I$3:$I$4</c:f>
              <c:strCache>
                <c:ptCount val="1"/>
                <c:pt idx="0">
                  <c:v>LOSEC              AZM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S_07!$I$5:$I$20</c:f>
              <c:numCache>
                <c:formatCode>#,##0.00</c:formatCode>
                <c:ptCount val="16"/>
                <c:pt idx="0">
                  <c:v>13.4</c:v>
                </c:pt>
                <c:pt idx="1">
                  <c:v>12.5</c:v>
                </c:pt>
                <c:pt idx="2">
                  <c:v>12.2</c:v>
                </c:pt>
                <c:pt idx="3">
                  <c:v>12</c:v>
                </c:pt>
                <c:pt idx="4">
                  <c:v>11.9</c:v>
                </c:pt>
                <c:pt idx="5">
                  <c:v>12</c:v>
                </c:pt>
                <c:pt idx="6">
                  <c:v>11.8</c:v>
                </c:pt>
                <c:pt idx="7">
                  <c:v>11.3</c:v>
                </c:pt>
                <c:pt idx="8">
                  <c:v>10.9</c:v>
                </c:pt>
                <c:pt idx="9">
                  <c:v>10.4</c:v>
                </c:pt>
                <c:pt idx="10">
                  <c:v>9.9</c:v>
                </c:pt>
                <c:pt idx="11">
                  <c:v>9.9</c:v>
                </c:pt>
                <c:pt idx="12">
                  <c:v>9.9</c:v>
                </c:pt>
                <c:pt idx="13">
                  <c:v>10.1</c:v>
                </c:pt>
                <c:pt idx="14">
                  <c:v>10.1</c:v>
                </c:pt>
                <c:pt idx="15">
                  <c:v>9.6999999999999993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S_07!$J$3:$J$4</c:f>
              <c:strCache>
                <c:ptCount val="1"/>
                <c:pt idx="0">
                  <c:v>PARIET             EI2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S_07!$J$5:$J$20</c:f>
              <c:numCache>
                <c:formatCode>#,##0.00</c:formatCode>
                <c:ptCount val="16"/>
                <c:pt idx="0">
                  <c:v>9.3000000000000007</c:v>
                </c:pt>
                <c:pt idx="1">
                  <c:v>9.8000000000000007</c:v>
                </c:pt>
                <c:pt idx="2">
                  <c:v>9.6999999999999993</c:v>
                </c:pt>
                <c:pt idx="3">
                  <c:v>9.8000000000000007</c:v>
                </c:pt>
                <c:pt idx="4">
                  <c:v>9.6</c:v>
                </c:pt>
                <c:pt idx="5">
                  <c:v>9.6</c:v>
                </c:pt>
                <c:pt idx="6">
                  <c:v>9.6999999999999993</c:v>
                </c:pt>
                <c:pt idx="7">
                  <c:v>9.6</c:v>
                </c:pt>
                <c:pt idx="8">
                  <c:v>9.5</c:v>
                </c:pt>
                <c:pt idx="9">
                  <c:v>9.4</c:v>
                </c:pt>
                <c:pt idx="10">
                  <c:v>9.4</c:v>
                </c:pt>
                <c:pt idx="11">
                  <c:v>9.5</c:v>
                </c:pt>
                <c:pt idx="12">
                  <c:v>9.6999999999999993</c:v>
                </c:pt>
                <c:pt idx="13">
                  <c:v>9.6</c:v>
                </c:pt>
                <c:pt idx="14">
                  <c:v>9.5</c:v>
                </c:pt>
                <c:pt idx="15">
                  <c:v>9.6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S_07!$K$3:$K$4</c:f>
              <c:strCache>
                <c:ptCount val="1"/>
                <c:pt idx="0">
                  <c:v>PANTOLOC           NYE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S_07!$K$5:$K$20</c:f>
              <c:numCache>
                <c:formatCode>#,##0.00</c:formatCode>
                <c:ptCount val="16"/>
                <c:pt idx="0">
                  <c:v>6</c:v>
                </c:pt>
                <c:pt idx="1">
                  <c:v>6.3</c:v>
                </c:pt>
                <c:pt idx="2">
                  <c:v>6.7</c:v>
                </c:pt>
                <c:pt idx="3">
                  <c:v>6.7</c:v>
                </c:pt>
                <c:pt idx="4">
                  <c:v>6.1</c:v>
                </c:pt>
                <c:pt idx="5">
                  <c:v>5.9</c:v>
                </c:pt>
                <c:pt idx="6">
                  <c:v>5.8</c:v>
                </c:pt>
                <c:pt idx="7">
                  <c:v>5.9</c:v>
                </c:pt>
                <c:pt idx="8">
                  <c:v>6.3</c:v>
                </c:pt>
                <c:pt idx="9">
                  <c:v>6.6</c:v>
                </c:pt>
                <c:pt idx="10">
                  <c:v>6.9</c:v>
                </c:pt>
                <c:pt idx="11">
                  <c:v>7.3</c:v>
                </c:pt>
                <c:pt idx="12">
                  <c:v>7.8</c:v>
                </c:pt>
                <c:pt idx="13">
                  <c:v>8.4</c:v>
                </c:pt>
                <c:pt idx="14">
                  <c:v>8.8000000000000007</c:v>
                </c:pt>
                <c:pt idx="15">
                  <c:v>9.1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S_07!$L$3:$L$4</c:f>
              <c:strCache>
                <c:ptCount val="1"/>
                <c:pt idx="0">
                  <c:v>YI LI AN           LZB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S_07!$L$5:$L$20</c:f>
              <c:numCache>
                <c:formatCode>#,##0.00</c:formatCode>
                <c:ptCount val="16"/>
                <c:pt idx="0">
                  <c:v>2.2999999999999998</c:v>
                </c:pt>
                <c:pt idx="1">
                  <c:v>2.2999999999999998</c:v>
                </c:pt>
                <c:pt idx="2">
                  <c:v>2.5</c:v>
                </c:pt>
                <c:pt idx="3">
                  <c:v>2.8</c:v>
                </c:pt>
                <c:pt idx="4">
                  <c:v>3.2</c:v>
                </c:pt>
                <c:pt idx="5">
                  <c:v>3.7</c:v>
                </c:pt>
                <c:pt idx="6">
                  <c:v>4</c:v>
                </c:pt>
                <c:pt idx="7">
                  <c:v>4.4000000000000004</c:v>
                </c:pt>
                <c:pt idx="8">
                  <c:v>4.7</c:v>
                </c:pt>
                <c:pt idx="9">
                  <c:v>5.0999999999999996</c:v>
                </c:pt>
                <c:pt idx="10">
                  <c:v>5.6</c:v>
                </c:pt>
                <c:pt idx="11">
                  <c:v>6.1</c:v>
                </c:pt>
                <c:pt idx="12">
                  <c:v>6.8</c:v>
                </c:pt>
                <c:pt idx="13">
                  <c:v>7.6</c:v>
                </c:pt>
                <c:pt idx="14">
                  <c:v>8.4</c:v>
                </c:pt>
                <c:pt idx="15">
                  <c:v>9.1999999999999993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S_07!$M$3:$M$4</c:f>
              <c:strCache>
                <c:ptCount val="1"/>
                <c:pt idx="0">
                  <c:v>TAKEPRON           T/T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S_07!$M$5:$M$20</c:f>
              <c:numCache>
                <c:formatCode>#,##0.00</c:formatCode>
                <c:ptCount val="16"/>
                <c:pt idx="0">
                  <c:v>5.3</c:v>
                </c:pt>
                <c:pt idx="1">
                  <c:v>5.9</c:v>
                </c:pt>
                <c:pt idx="2">
                  <c:v>6.2</c:v>
                </c:pt>
                <c:pt idx="3">
                  <c:v>6.6</c:v>
                </c:pt>
                <c:pt idx="4">
                  <c:v>6.8</c:v>
                </c:pt>
                <c:pt idx="5">
                  <c:v>7</c:v>
                </c:pt>
                <c:pt idx="6">
                  <c:v>7.1</c:v>
                </c:pt>
                <c:pt idx="7">
                  <c:v>6.9</c:v>
                </c:pt>
                <c:pt idx="8">
                  <c:v>6.8</c:v>
                </c:pt>
                <c:pt idx="9">
                  <c:v>6.7</c:v>
                </c:pt>
                <c:pt idx="10">
                  <c:v>6.9</c:v>
                </c:pt>
                <c:pt idx="11">
                  <c:v>7.1</c:v>
                </c:pt>
                <c:pt idx="12">
                  <c:v>7.5</c:v>
                </c:pt>
                <c:pt idx="13">
                  <c:v>7.9</c:v>
                </c:pt>
                <c:pt idx="14">
                  <c:v>8</c:v>
                </c:pt>
                <c:pt idx="15">
                  <c:v>8.1999999999999993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0679552"/>
        <c:axId val="240694016"/>
      </c:lineChart>
      <c:catAx>
        <c:axId val="24067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0694016"/>
        <c:crosses val="autoZero"/>
        <c:auto val="1"/>
        <c:lblAlgn val="ctr"/>
        <c:lblOffset val="100"/>
        <c:noMultiLvlLbl val="0"/>
      </c:catAx>
      <c:valAx>
        <c:axId val="24069401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0679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[IMS-Brand_S_04.xlsx]S_04!PT_01</c:name>
    <c:fmtId val="3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41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42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S_04!$H$3:$H$4</c:f>
              <c:strCache>
                <c:ptCount val="1"/>
                <c:pt idx="0">
                  <c:v>PRT Relevant MKT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S_04!$H$5:$H$20</c:f>
              <c:numCache>
                <c:formatCode>#,##0.00</c:formatCode>
                <c:ptCount val="16"/>
                <c:pt idx="0">
                  <c:v>3887.7213999999999</c:v>
                </c:pt>
                <c:pt idx="1">
                  <c:v>3988.7046999999998</c:v>
                </c:pt>
                <c:pt idx="2">
                  <c:v>3911.8258000000001</c:v>
                </c:pt>
                <c:pt idx="3">
                  <c:v>4180.8258999999998</c:v>
                </c:pt>
                <c:pt idx="4">
                  <c:v>4504.9588000000003</c:v>
                </c:pt>
                <c:pt idx="5">
                  <c:v>4753.4949999999999</c:v>
                </c:pt>
                <c:pt idx="6">
                  <c:v>4629.5589</c:v>
                </c:pt>
                <c:pt idx="7">
                  <c:v>4817.0352000000003</c:v>
                </c:pt>
                <c:pt idx="8">
                  <c:v>5170.8391000000001</c:v>
                </c:pt>
                <c:pt idx="9">
                  <c:v>5410.2365</c:v>
                </c:pt>
                <c:pt idx="10">
                  <c:v>5156.7735000000002</c:v>
                </c:pt>
                <c:pt idx="11">
                  <c:v>5389.0231000000003</c:v>
                </c:pt>
                <c:pt idx="12">
                  <c:v>5363.9390999999996</c:v>
                </c:pt>
                <c:pt idx="13">
                  <c:v>5598.3392000000003</c:v>
                </c:pt>
                <c:pt idx="14">
                  <c:v>5268.6590999999999</c:v>
                </c:pt>
                <c:pt idx="15">
                  <c:v>5728.76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S_04!$I$3:$I$4</c:f>
              <c:strCache>
                <c:ptCount val="1"/>
                <c:pt idx="0">
                  <c:v>PPI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S_04!$I$5:$I$20</c:f>
              <c:numCache>
                <c:formatCode>#,##0.00</c:formatCode>
                <c:ptCount val="16"/>
                <c:pt idx="0">
                  <c:v>3816.3636999999999</c:v>
                </c:pt>
                <c:pt idx="1">
                  <c:v>3923.3908999999999</c:v>
                </c:pt>
                <c:pt idx="2">
                  <c:v>3851.9688000000001</c:v>
                </c:pt>
                <c:pt idx="3">
                  <c:v>4119.3732</c:v>
                </c:pt>
                <c:pt idx="4">
                  <c:v>4438.1094999999996</c:v>
                </c:pt>
                <c:pt idx="5">
                  <c:v>4681.0438000000004</c:v>
                </c:pt>
                <c:pt idx="6">
                  <c:v>4562.32</c:v>
                </c:pt>
                <c:pt idx="7">
                  <c:v>4748.2687999999998</c:v>
                </c:pt>
                <c:pt idx="8">
                  <c:v>5103.5384999999997</c:v>
                </c:pt>
                <c:pt idx="9">
                  <c:v>5335.0918000000001</c:v>
                </c:pt>
                <c:pt idx="10">
                  <c:v>5093.3598000000002</c:v>
                </c:pt>
                <c:pt idx="11">
                  <c:v>5324.7398999999996</c:v>
                </c:pt>
                <c:pt idx="12">
                  <c:v>5295.7840999999999</c:v>
                </c:pt>
                <c:pt idx="13">
                  <c:v>5518.2114000000001</c:v>
                </c:pt>
                <c:pt idx="14">
                  <c:v>5187.2821000000004</c:v>
                </c:pt>
                <c:pt idx="15">
                  <c:v>5643.1875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S_04!$J$3:$J$4</c:f>
              <c:strCache>
                <c:ptCount val="1"/>
                <c:pt idx="0">
                  <c:v>PPI Amp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S_04!$J$5:$J$20</c:f>
              <c:numCache>
                <c:formatCode>#,##0.00</c:formatCode>
                <c:ptCount val="16"/>
                <c:pt idx="0">
                  <c:v>2813.3132000000001</c:v>
                </c:pt>
                <c:pt idx="1">
                  <c:v>2907.7020000000002</c:v>
                </c:pt>
                <c:pt idx="2">
                  <c:v>2809.4144999999999</c:v>
                </c:pt>
                <c:pt idx="3">
                  <c:v>3068.4693000000002</c:v>
                </c:pt>
                <c:pt idx="4">
                  <c:v>3293.2838000000002</c:v>
                </c:pt>
                <c:pt idx="5">
                  <c:v>3534.0713999999998</c:v>
                </c:pt>
                <c:pt idx="6">
                  <c:v>3395.1334999999999</c:v>
                </c:pt>
                <c:pt idx="7">
                  <c:v>3537.3584000000001</c:v>
                </c:pt>
                <c:pt idx="8">
                  <c:v>3785.6995999999999</c:v>
                </c:pt>
                <c:pt idx="9">
                  <c:v>3962.9267</c:v>
                </c:pt>
                <c:pt idx="10">
                  <c:v>3714.4749999999999</c:v>
                </c:pt>
                <c:pt idx="11">
                  <c:v>3876.9753000000001</c:v>
                </c:pt>
                <c:pt idx="12">
                  <c:v>3875.1048999999998</c:v>
                </c:pt>
                <c:pt idx="13">
                  <c:v>4058.9616999999998</c:v>
                </c:pt>
                <c:pt idx="14">
                  <c:v>3722.7233999999999</c:v>
                </c:pt>
                <c:pt idx="15">
                  <c:v>4107.5173000000004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S_04!$K$3:$K$4</c:f>
              <c:strCache>
                <c:ptCount val="1"/>
                <c:pt idx="0">
                  <c:v>PPI Oral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62995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S_04!$K$5:$K$20</c:f>
              <c:numCache>
                <c:formatCode>#,##0.00</c:formatCode>
                <c:ptCount val="16"/>
                <c:pt idx="0">
                  <c:v>1003.0504</c:v>
                </c:pt>
                <c:pt idx="1">
                  <c:v>1015.6889</c:v>
                </c:pt>
                <c:pt idx="2">
                  <c:v>1042.5543</c:v>
                </c:pt>
                <c:pt idx="3">
                  <c:v>1050.9039</c:v>
                </c:pt>
                <c:pt idx="4">
                  <c:v>1144.8258000000001</c:v>
                </c:pt>
                <c:pt idx="5">
                  <c:v>1146.9724000000001</c:v>
                </c:pt>
                <c:pt idx="6">
                  <c:v>1167.1865</c:v>
                </c:pt>
                <c:pt idx="7">
                  <c:v>1210.9104</c:v>
                </c:pt>
                <c:pt idx="8">
                  <c:v>1317.8388</c:v>
                </c:pt>
                <c:pt idx="9">
                  <c:v>1372.1650999999999</c:v>
                </c:pt>
                <c:pt idx="10">
                  <c:v>1378.8848</c:v>
                </c:pt>
                <c:pt idx="11">
                  <c:v>1447.7646</c:v>
                </c:pt>
                <c:pt idx="12">
                  <c:v>1420.6792</c:v>
                </c:pt>
                <c:pt idx="13">
                  <c:v>1459.2497000000001</c:v>
                </c:pt>
                <c:pt idx="14">
                  <c:v>1464.5587</c:v>
                </c:pt>
                <c:pt idx="15">
                  <c:v>1535.6702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S_04!$L$3:$L$4</c:f>
              <c:strCache>
                <c:ptCount val="1"/>
                <c:pt idx="0">
                  <c:v>H2 antagonists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DC0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S_04!$L$5:$L$20</c:f>
              <c:numCache>
                <c:formatCode>#,##0.00</c:formatCode>
                <c:ptCount val="16"/>
                <c:pt idx="0">
                  <c:v>71.357799999999997</c:v>
                </c:pt>
                <c:pt idx="1">
                  <c:v>65.313800000000001</c:v>
                </c:pt>
                <c:pt idx="2">
                  <c:v>59.856999999999999</c:v>
                </c:pt>
                <c:pt idx="3">
                  <c:v>61.4527</c:v>
                </c:pt>
                <c:pt idx="4">
                  <c:v>66.849299999999999</c:v>
                </c:pt>
                <c:pt idx="5">
                  <c:v>72.4512</c:v>
                </c:pt>
                <c:pt idx="6">
                  <c:v>67.238799999999998</c:v>
                </c:pt>
                <c:pt idx="7">
                  <c:v>68.766400000000004</c:v>
                </c:pt>
                <c:pt idx="8">
                  <c:v>67.300700000000006</c:v>
                </c:pt>
                <c:pt idx="9">
                  <c:v>75.1447</c:v>
                </c:pt>
                <c:pt idx="10">
                  <c:v>63.413699999999999</c:v>
                </c:pt>
                <c:pt idx="11">
                  <c:v>64.283299999999997</c:v>
                </c:pt>
                <c:pt idx="12">
                  <c:v>68.154899999999998</c:v>
                </c:pt>
                <c:pt idx="13">
                  <c:v>80.127799999999993</c:v>
                </c:pt>
                <c:pt idx="14">
                  <c:v>81.376900000000006</c:v>
                </c:pt>
                <c:pt idx="15">
                  <c:v>85.572599999999994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S_04!$M$3:$M$4</c:f>
              <c:strCache>
                <c:ptCount val="1"/>
                <c:pt idx="0">
                  <c:v>H2 antagonists Amp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S_04!$M$5:$M$20</c:f>
              <c:numCache>
                <c:formatCode>#,##0.00</c:formatCode>
                <c:ptCount val="16"/>
                <c:pt idx="0">
                  <c:v>29.008900000000001</c:v>
                </c:pt>
                <c:pt idx="1">
                  <c:v>24.640599999999999</c:v>
                </c:pt>
                <c:pt idx="2">
                  <c:v>20.593299999999999</c:v>
                </c:pt>
                <c:pt idx="3">
                  <c:v>22.689900000000002</c:v>
                </c:pt>
                <c:pt idx="4">
                  <c:v>24.040900000000001</c:v>
                </c:pt>
                <c:pt idx="5">
                  <c:v>30.180900000000001</c:v>
                </c:pt>
                <c:pt idx="6">
                  <c:v>25.252199999999998</c:v>
                </c:pt>
                <c:pt idx="7">
                  <c:v>27.4544</c:v>
                </c:pt>
                <c:pt idx="8">
                  <c:v>23.9498</c:v>
                </c:pt>
                <c:pt idx="9">
                  <c:v>28.7638</c:v>
                </c:pt>
                <c:pt idx="10">
                  <c:v>24.938600000000001</c:v>
                </c:pt>
                <c:pt idx="11">
                  <c:v>27.434899999999999</c:v>
                </c:pt>
                <c:pt idx="12">
                  <c:v>31.245999999999999</c:v>
                </c:pt>
                <c:pt idx="13">
                  <c:v>38.0929</c:v>
                </c:pt>
                <c:pt idx="14">
                  <c:v>42.689</c:v>
                </c:pt>
                <c:pt idx="15">
                  <c:v>45.517400000000002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S_04!$N$3:$N$4</c:f>
              <c:strCache>
                <c:ptCount val="1"/>
                <c:pt idx="0">
                  <c:v>H2 antagonists Oral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S_04!$N$5:$N$20</c:f>
              <c:numCache>
                <c:formatCode>#,##0.00</c:formatCode>
                <c:ptCount val="16"/>
                <c:pt idx="0">
                  <c:v>42.3489</c:v>
                </c:pt>
                <c:pt idx="1">
                  <c:v>40.673200000000001</c:v>
                </c:pt>
                <c:pt idx="2">
                  <c:v>39.2637</c:v>
                </c:pt>
                <c:pt idx="3">
                  <c:v>38.762900000000002</c:v>
                </c:pt>
                <c:pt idx="4">
                  <c:v>42.808399999999999</c:v>
                </c:pt>
                <c:pt idx="5">
                  <c:v>42.270299999999999</c:v>
                </c:pt>
                <c:pt idx="6">
                  <c:v>41.986600000000003</c:v>
                </c:pt>
                <c:pt idx="7">
                  <c:v>41.311999999999998</c:v>
                </c:pt>
                <c:pt idx="8">
                  <c:v>43.3508</c:v>
                </c:pt>
                <c:pt idx="9">
                  <c:v>46.380899999999997</c:v>
                </c:pt>
                <c:pt idx="10">
                  <c:v>38.475099999999998</c:v>
                </c:pt>
                <c:pt idx="11">
                  <c:v>36.848399999999998</c:v>
                </c:pt>
                <c:pt idx="12">
                  <c:v>36.908900000000003</c:v>
                </c:pt>
                <c:pt idx="13">
                  <c:v>42.0349</c:v>
                </c:pt>
                <c:pt idx="14">
                  <c:v>38.687899999999999</c:v>
                </c:pt>
                <c:pt idx="15">
                  <c:v>40.055100000000003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217024"/>
        <c:axId val="145218944"/>
      </c:lineChart>
      <c:catAx>
        <c:axId val="14521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5218944"/>
        <c:crosses val="autoZero"/>
        <c:auto val="1"/>
        <c:lblAlgn val="ctr"/>
        <c:lblOffset val="100"/>
        <c:noMultiLvlLbl val="0"/>
      </c:catAx>
      <c:valAx>
        <c:axId val="145218944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521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PRT Relevant Market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9.9</c:v>
              </c:pt>
            </c:numLit>
          </c:val>
        </c:ser>
        <c:ser>
          <c:idx val="1"/>
          <c:order val="1"/>
          <c:tx>
            <c:v>NEXIUM             AZN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-1.1000000000000001</c:v>
              </c:pt>
            </c:numLit>
          </c:val>
        </c:ser>
        <c:ser>
          <c:idx val="2"/>
          <c:order val="2"/>
          <c:tx>
            <c:v>LOSEC              AZM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7.9</c:v>
              </c:pt>
            </c:numLit>
          </c:val>
        </c:ser>
        <c:ser>
          <c:idx val="3"/>
          <c:order val="3"/>
          <c:tx>
            <c:v>PARIET             EI2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10.7</c:v>
              </c:pt>
            </c:numLit>
          </c:val>
        </c:ser>
        <c:ser>
          <c:idx val="4"/>
          <c:order val="4"/>
          <c:tx>
            <c:v>PANTOLOC           NYE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38.4</c:v>
              </c:pt>
            </c:numLit>
          </c:val>
        </c:ser>
        <c:ser>
          <c:idx val="5"/>
          <c:order val="5"/>
          <c:tx>
            <c:v>YI LI AN           LZB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66.599999999999994</c:v>
              </c:pt>
            </c:numLit>
          </c:val>
        </c:ser>
        <c:ser>
          <c:idx val="6"/>
          <c:order val="6"/>
          <c:tx>
            <c:v>TAKEPRON           T/T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27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29093760"/>
        <c:axId val="229095296"/>
      </c:barChart>
      <c:catAx>
        <c:axId val="229093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9095296"/>
        <c:crosses val="autoZero"/>
        <c:auto val="1"/>
        <c:lblAlgn val="ctr"/>
        <c:lblOffset val="100"/>
        <c:noMultiLvlLbl val="0"/>
      </c:catAx>
      <c:valAx>
        <c:axId val="229095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909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[IMS-Brand_S_07.xlsx]S_07!PT_01</c:name>
    <c:fmtId val="-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</c:pivotFmt>
      <c:pivotFmt>
        <c:idx val="45"/>
      </c:pivotFmt>
      <c:pivotFmt>
        <c:idx val="46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62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3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S_07!$H$3:$H$4</c:f>
              <c:strCache>
                <c:ptCount val="1"/>
                <c:pt idx="0">
                  <c:v>NEXIUM             AZN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S_07!$H$5:$H$20</c:f>
              <c:numCache>
                <c:formatCode>#,##0.00</c:formatCode>
                <c:ptCount val="16"/>
                <c:pt idx="0">
                  <c:v>62.5</c:v>
                </c:pt>
                <c:pt idx="1">
                  <c:v>62.9</c:v>
                </c:pt>
                <c:pt idx="2">
                  <c:v>60.4</c:v>
                </c:pt>
                <c:pt idx="3">
                  <c:v>62.7</c:v>
                </c:pt>
                <c:pt idx="4">
                  <c:v>63.7</c:v>
                </c:pt>
                <c:pt idx="5">
                  <c:v>60.7</c:v>
                </c:pt>
                <c:pt idx="6">
                  <c:v>59.7</c:v>
                </c:pt>
                <c:pt idx="7">
                  <c:v>63.5</c:v>
                </c:pt>
                <c:pt idx="8">
                  <c:v>62.9</c:v>
                </c:pt>
                <c:pt idx="9">
                  <c:v>60.9</c:v>
                </c:pt>
                <c:pt idx="10">
                  <c:v>58.3</c:v>
                </c:pt>
                <c:pt idx="11">
                  <c:v>58.7</c:v>
                </c:pt>
                <c:pt idx="12">
                  <c:v>55.1</c:v>
                </c:pt>
                <c:pt idx="13">
                  <c:v>54</c:v>
                </c:pt>
                <c:pt idx="14">
                  <c:v>53.1</c:v>
                </c:pt>
                <c:pt idx="15">
                  <c:v>54.5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S_07!$I$3:$I$4</c:f>
              <c:strCache>
                <c:ptCount val="1"/>
                <c:pt idx="0">
                  <c:v>LOSEC              AZM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S_07!$I$5:$I$20</c:f>
              <c:numCache>
                <c:formatCode>#,##0.00</c:formatCode>
                <c:ptCount val="16"/>
                <c:pt idx="0">
                  <c:v>11.3</c:v>
                </c:pt>
                <c:pt idx="1">
                  <c:v>11.1</c:v>
                </c:pt>
                <c:pt idx="2">
                  <c:v>13.1</c:v>
                </c:pt>
                <c:pt idx="3">
                  <c:v>12.5</c:v>
                </c:pt>
                <c:pt idx="4">
                  <c:v>11.1</c:v>
                </c:pt>
                <c:pt idx="5">
                  <c:v>11.4</c:v>
                </c:pt>
                <c:pt idx="6">
                  <c:v>12.1</c:v>
                </c:pt>
                <c:pt idx="7">
                  <c:v>10.5</c:v>
                </c:pt>
                <c:pt idx="8">
                  <c:v>10</c:v>
                </c:pt>
                <c:pt idx="9">
                  <c:v>9.4</c:v>
                </c:pt>
                <c:pt idx="10">
                  <c:v>9.9</c:v>
                </c:pt>
                <c:pt idx="11">
                  <c:v>10.4</c:v>
                </c:pt>
                <c:pt idx="12">
                  <c:v>9.6999999999999993</c:v>
                </c:pt>
                <c:pt idx="13">
                  <c:v>10.4</c:v>
                </c:pt>
                <c:pt idx="14">
                  <c:v>9.9</c:v>
                </c:pt>
                <c:pt idx="15">
                  <c:v>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S_07!$J$3:$J$4</c:f>
              <c:strCache>
                <c:ptCount val="1"/>
                <c:pt idx="0">
                  <c:v>YI LI AN           LZB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S_07!$J$5:$J$20</c:f>
              <c:numCache>
                <c:formatCode>#,##0.00</c:formatCode>
                <c:ptCount val="16"/>
                <c:pt idx="0">
                  <c:v>2.4</c:v>
                </c:pt>
                <c:pt idx="1">
                  <c:v>2.6</c:v>
                </c:pt>
                <c:pt idx="2">
                  <c:v>3</c:v>
                </c:pt>
                <c:pt idx="3">
                  <c:v>3</c:v>
                </c:pt>
                <c:pt idx="4">
                  <c:v>4.0999999999999996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4.8</c:v>
                </c:pt>
                <c:pt idx="8">
                  <c:v>5</c:v>
                </c:pt>
                <c:pt idx="9">
                  <c:v>6</c:v>
                </c:pt>
                <c:pt idx="10">
                  <c:v>6.4</c:v>
                </c:pt>
                <c:pt idx="11">
                  <c:v>6.9</c:v>
                </c:pt>
                <c:pt idx="12">
                  <c:v>8</c:v>
                </c:pt>
                <c:pt idx="13">
                  <c:v>8.8000000000000007</c:v>
                </c:pt>
                <c:pt idx="14">
                  <c:v>9.8000000000000007</c:v>
                </c:pt>
                <c:pt idx="15">
                  <c:v>10.1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S_07!$K$3:$K$4</c:f>
              <c:strCache>
                <c:ptCount val="1"/>
                <c:pt idx="0">
                  <c:v>PANTOLOC           NYE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S_07!$K$5:$K$20</c:f>
              <c:numCache>
                <c:formatCode>#,##0.00</c:formatCode>
                <c:ptCount val="16"/>
                <c:pt idx="0">
                  <c:v>6.9</c:v>
                </c:pt>
                <c:pt idx="1">
                  <c:v>6.9</c:v>
                </c:pt>
                <c:pt idx="2">
                  <c:v>7.2</c:v>
                </c:pt>
                <c:pt idx="3">
                  <c:v>5.6</c:v>
                </c:pt>
                <c:pt idx="4">
                  <c:v>4.5999999999999996</c:v>
                </c:pt>
                <c:pt idx="5">
                  <c:v>6.2</c:v>
                </c:pt>
                <c:pt idx="6">
                  <c:v>6.7</c:v>
                </c:pt>
                <c:pt idx="7">
                  <c:v>5.9</c:v>
                </c:pt>
                <c:pt idx="8">
                  <c:v>6.5</c:v>
                </c:pt>
                <c:pt idx="9">
                  <c:v>7.2</c:v>
                </c:pt>
                <c:pt idx="10">
                  <c:v>7.9</c:v>
                </c:pt>
                <c:pt idx="11">
                  <c:v>7.5</c:v>
                </c:pt>
                <c:pt idx="12">
                  <c:v>8.6999999999999993</c:v>
                </c:pt>
                <c:pt idx="13">
                  <c:v>9.1999999999999993</c:v>
                </c:pt>
                <c:pt idx="14">
                  <c:v>9.6</c:v>
                </c:pt>
                <c:pt idx="15">
                  <c:v>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S_07!$L$3:$L$4</c:f>
              <c:strCache>
                <c:ptCount val="1"/>
                <c:pt idx="0">
                  <c:v>PARIET             EI2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S_07!$L$5:$L$20</c:f>
              <c:numCache>
                <c:formatCode>#,##0.00</c:formatCode>
                <c:ptCount val="16"/>
                <c:pt idx="0">
                  <c:v>10.7</c:v>
                </c:pt>
                <c:pt idx="1">
                  <c:v>10</c:v>
                </c:pt>
                <c:pt idx="2">
                  <c:v>9.4</c:v>
                </c:pt>
                <c:pt idx="3">
                  <c:v>9.1999999999999993</c:v>
                </c:pt>
                <c:pt idx="4">
                  <c:v>9.6</c:v>
                </c:pt>
                <c:pt idx="5">
                  <c:v>10.1</c:v>
                </c:pt>
                <c:pt idx="6">
                  <c:v>9.9</c:v>
                </c:pt>
                <c:pt idx="7">
                  <c:v>8.9</c:v>
                </c:pt>
                <c:pt idx="8">
                  <c:v>9.3000000000000007</c:v>
                </c:pt>
                <c:pt idx="9">
                  <c:v>9.6</c:v>
                </c:pt>
                <c:pt idx="10">
                  <c:v>9.9</c:v>
                </c:pt>
                <c:pt idx="11">
                  <c:v>9.3000000000000007</c:v>
                </c:pt>
                <c:pt idx="12">
                  <c:v>10.1</c:v>
                </c:pt>
                <c:pt idx="13">
                  <c:v>9.3000000000000007</c:v>
                </c:pt>
                <c:pt idx="14">
                  <c:v>9.3000000000000007</c:v>
                </c:pt>
                <c:pt idx="15">
                  <c:v>9.6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S_07!$M$3:$M$4</c:f>
              <c:strCache>
                <c:ptCount val="1"/>
                <c:pt idx="0">
                  <c:v>TAKEPRON           T/T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S_07!$M$5:$M$20</c:f>
              <c:numCache>
                <c:formatCode>#,##0.00</c:formatCode>
                <c:ptCount val="16"/>
                <c:pt idx="0">
                  <c:v>6.2</c:v>
                </c:pt>
                <c:pt idx="1">
                  <c:v>6.5</c:v>
                </c:pt>
                <c:pt idx="2">
                  <c:v>6.8</c:v>
                </c:pt>
                <c:pt idx="3">
                  <c:v>7.1</c:v>
                </c:pt>
                <c:pt idx="4">
                  <c:v>6.9</c:v>
                </c:pt>
                <c:pt idx="5">
                  <c:v>7.1</c:v>
                </c:pt>
                <c:pt idx="6">
                  <c:v>7.3</c:v>
                </c:pt>
                <c:pt idx="7">
                  <c:v>6.4</c:v>
                </c:pt>
                <c:pt idx="8">
                  <c:v>6.4</c:v>
                </c:pt>
                <c:pt idx="9">
                  <c:v>6.9</c:v>
                </c:pt>
                <c:pt idx="10">
                  <c:v>7.7</c:v>
                </c:pt>
                <c:pt idx="11">
                  <c:v>7.3</c:v>
                </c:pt>
                <c:pt idx="12">
                  <c:v>8.3000000000000007</c:v>
                </c:pt>
                <c:pt idx="13">
                  <c:v>8.3000000000000007</c:v>
                </c:pt>
                <c:pt idx="14">
                  <c:v>8.3000000000000007</c:v>
                </c:pt>
                <c:pt idx="15">
                  <c:v>7.7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0567040"/>
        <c:axId val="240568960"/>
      </c:lineChart>
      <c:catAx>
        <c:axId val="24056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0568960"/>
        <c:crosses val="autoZero"/>
        <c:auto val="1"/>
        <c:lblAlgn val="ctr"/>
        <c:lblOffset val="100"/>
        <c:noMultiLvlLbl val="0"/>
      </c:catAx>
      <c:valAx>
        <c:axId val="24056896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056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PRT Relevant Market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12.7</c:v>
              </c:pt>
            </c:numLit>
          </c:val>
        </c:ser>
        <c:ser>
          <c:idx val="1"/>
          <c:order val="1"/>
          <c:tx>
            <c:v>NEXIUM             AZN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4.8</c:v>
              </c:pt>
            </c:numLit>
          </c:val>
        </c:ser>
        <c:ser>
          <c:idx val="2"/>
          <c:order val="2"/>
          <c:tx>
            <c:v>LOSEC              AZM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-1.9</c:v>
              </c:pt>
            </c:numLit>
          </c:val>
        </c:ser>
        <c:ser>
          <c:idx val="3"/>
          <c:order val="3"/>
          <c:tx>
            <c:v>YI LI AN           LZB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64</c:v>
              </c:pt>
            </c:numLit>
          </c:val>
        </c:ser>
        <c:ser>
          <c:idx val="4"/>
          <c:order val="4"/>
          <c:tx>
            <c:v>PANTOLOC           NYE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35.5</c:v>
              </c:pt>
            </c:numLit>
          </c:val>
        </c:ser>
        <c:ser>
          <c:idx val="5"/>
          <c:order val="5"/>
          <c:tx>
            <c:v>PARIET             EI2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16.5</c:v>
              </c:pt>
            </c:numLit>
          </c:val>
        </c:ser>
        <c:ser>
          <c:idx val="6"/>
          <c:order val="6"/>
          <c:tx>
            <c:v>TAKEPRON           T/T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20.399999999999999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41293568"/>
        <c:axId val="193871872"/>
      </c:barChart>
      <c:catAx>
        <c:axId val="241293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3871872"/>
        <c:crosses val="autoZero"/>
        <c:auto val="1"/>
        <c:lblAlgn val="ctr"/>
        <c:lblOffset val="100"/>
        <c:noMultiLvlLbl val="0"/>
      </c:catAx>
      <c:valAx>
        <c:axId val="193871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129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[IMS-Brand_S_04.xlsx]S_04!PT_01</c:name>
    <c:fmtId val="3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0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S_04!$H$3:$H$4</c:f>
              <c:strCache>
                <c:ptCount val="1"/>
                <c:pt idx="0">
                  <c:v>SLX Relevant MKT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S_04!$H$5:$H$20</c:f>
              <c:numCache>
                <c:formatCode>#,##0.00</c:formatCode>
                <c:ptCount val="16"/>
                <c:pt idx="0">
                  <c:v>1584.5237999999999</c:v>
                </c:pt>
                <c:pt idx="1">
                  <c:v>1788.0915</c:v>
                </c:pt>
                <c:pt idx="2">
                  <c:v>1974.701</c:v>
                </c:pt>
                <c:pt idx="3">
                  <c:v>2054.4985999999999</c:v>
                </c:pt>
                <c:pt idx="4">
                  <c:v>2143.9288999999999</c:v>
                </c:pt>
                <c:pt idx="5">
                  <c:v>2200.6855999999998</c:v>
                </c:pt>
                <c:pt idx="6">
                  <c:v>2254.7881000000002</c:v>
                </c:pt>
                <c:pt idx="7">
                  <c:v>2292.5826999999999</c:v>
                </c:pt>
                <c:pt idx="8">
                  <c:v>2333.8683999999998</c:v>
                </c:pt>
                <c:pt idx="9">
                  <c:v>2401.0358999999999</c:v>
                </c:pt>
                <c:pt idx="10">
                  <c:v>2462.8841000000002</c:v>
                </c:pt>
                <c:pt idx="11">
                  <c:v>2560.0070999999998</c:v>
                </c:pt>
                <c:pt idx="12">
                  <c:v>2595.4886999999999</c:v>
                </c:pt>
                <c:pt idx="13">
                  <c:v>2623.4558999999999</c:v>
                </c:pt>
                <c:pt idx="14">
                  <c:v>2639.5942</c:v>
                </c:pt>
                <c:pt idx="15">
                  <c:v>2642.6893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S_04!$I$3:$I$4</c:f>
              <c:strCache>
                <c:ptCount val="1"/>
                <c:pt idx="0">
                  <c:v>Sub Total（A02A1+A02B9)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S_04!$I$5:$I$20</c:f>
              <c:numCache>
                <c:formatCode>#,##0.00</c:formatCode>
                <c:ptCount val="16"/>
                <c:pt idx="0">
                  <c:v>900.86210000000005</c:v>
                </c:pt>
                <c:pt idx="1">
                  <c:v>968.64909999999998</c:v>
                </c:pt>
                <c:pt idx="2">
                  <c:v>1022.7348</c:v>
                </c:pt>
                <c:pt idx="3">
                  <c:v>1051.8525</c:v>
                </c:pt>
                <c:pt idx="4">
                  <c:v>1087.5254</c:v>
                </c:pt>
                <c:pt idx="5">
                  <c:v>1111.5823</c:v>
                </c:pt>
                <c:pt idx="6">
                  <c:v>1139.1325999999999</c:v>
                </c:pt>
                <c:pt idx="7">
                  <c:v>1166.7219</c:v>
                </c:pt>
                <c:pt idx="8">
                  <c:v>1193.4070999999999</c:v>
                </c:pt>
                <c:pt idx="9">
                  <c:v>1238.424</c:v>
                </c:pt>
                <c:pt idx="10">
                  <c:v>1275.6555000000001</c:v>
                </c:pt>
                <c:pt idx="11">
                  <c:v>1324.2023999999999</c:v>
                </c:pt>
                <c:pt idx="12">
                  <c:v>1341.2744</c:v>
                </c:pt>
                <c:pt idx="13">
                  <c:v>1350.8195000000001</c:v>
                </c:pt>
                <c:pt idx="14">
                  <c:v>1365.8058000000001</c:v>
                </c:pt>
                <c:pt idx="15">
                  <c:v>1377.213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S_04!$J$3:$J$4</c:f>
              <c:strCache>
                <c:ptCount val="1"/>
                <c:pt idx="0">
                  <c:v>TCM-Oral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S_04!$J$5:$J$20</c:f>
              <c:numCache>
                <c:formatCode>#,##0.00</c:formatCode>
                <c:ptCount val="16"/>
                <c:pt idx="0">
                  <c:v>683.6617</c:v>
                </c:pt>
                <c:pt idx="1">
                  <c:v>819.44240000000002</c:v>
                </c:pt>
                <c:pt idx="2">
                  <c:v>951.96619999999996</c:v>
                </c:pt>
                <c:pt idx="3">
                  <c:v>1002.6461</c:v>
                </c:pt>
                <c:pt idx="4">
                  <c:v>1056.4034999999999</c:v>
                </c:pt>
                <c:pt idx="5">
                  <c:v>1089.1033</c:v>
                </c:pt>
                <c:pt idx="6">
                  <c:v>1115.6555000000001</c:v>
                </c:pt>
                <c:pt idx="7">
                  <c:v>1125.8608999999999</c:v>
                </c:pt>
                <c:pt idx="8">
                  <c:v>1140.4612999999999</c:v>
                </c:pt>
                <c:pt idx="9">
                  <c:v>1162.6120000000001</c:v>
                </c:pt>
                <c:pt idx="10">
                  <c:v>1187.2285999999999</c:v>
                </c:pt>
                <c:pt idx="11">
                  <c:v>1235.8046999999999</c:v>
                </c:pt>
                <c:pt idx="12">
                  <c:v>1254.2143000000001</c:v>
                </c:pt>
                <c:pt idx="13">
                  <c:v>1272.6364000000001</c:v>
                </c:pt>
                <c:pt idx="14">
                  <c:v>1273.7882999999999</c:v>
                </c:pt>
                <c:pt idx="15">
                  <c:v>1265.4763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S_04!$K$3:$K$4</c:f>
              <c:strCache>
                <c:ptCount val="1"/>
                <c:pt idx="0">
                  <c:v>A02A1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62995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S_04!$K$5:$K$20</c:f>
              <c:numCache>
                <c:formatCode>#,##0.00</c:formatCode>
                <c:ptCount val="16"/>
                <c:pt idx="0">
                  <c:v>529.81560000000002</c:v>
                </c:pt>
                <c:pt idx="1">
                  <c:v>569.48469999999998</c:v>
                </c:pt>
                <c:pt idx="2">
                  <c:v>606.33389999999997</c:v>
                </c:pt>
                <c:pt idx="3">
                  <c:v>630.06949999999995</c:v>
                </c:pt>
                <c:pt idx="4">
                  <c:v>655.71680000000003</c:v>
                </c:pt>
                <c:pt idx="5">
                  <c:v>671.07060000000001</c:v>
                </c:pt>
                <c:pt idx="6">
                  <c:v>687.70429999999999</c:v>
                </c:pt>
                <c:pt idx="7">
                  <c:v>703.6173</c:v>
                </c:pt>
                <c:pt idx="8">
                  <c:v>714.08600000000001</c:v>
                </c:pt>
                <c:pt idx="9">
                  <c:v>735.54100000000005</c:v>
                </c:pt>
                <c:pt idx="10">
                  <c:v>750.55010000000004</c:v>
                </c:pt>
                <c:pt idx="11">
                  <c:v>773.29190000000006</c:v>
                </c:pt>
                <c:pt idx="12">
                  <c:v>774.97609999999997</c:v>
                </c:pt>
                <c:pt idx="13">
                  <c:v>772.25890000000004</c:v>
                </c:pt>
                <c:pt idx="14">
                  <c:v>771.0059</c:v>
                </c:pt>
                <c:pt idx="15">
                  <c:v>764.00739999999996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S_04!$L$3:$L$4</c:f>
              <c:strCache>
                <c:ptCount val="1"/>
                <c:pt idx="0">
                  <c:v>A02B9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FDC0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S_04!$L$5:$L$20</c:f>
              <c:numCache>
                <c:formatCode>#,##0.00</c:formatCode>
                <c:ptCount val="16"/>
                <c:pt idx="0">
                  <c:v>371.04649999999998</c:v>
                </c:pt>
                <c:pt idx="1">
                  <c:v>399.16449999999998</c:v>
                </c:pt>
                <c:pt idx="2">
                  <c:v>416.40089999999998</c:v>
                </c:pt>
                <c:pt idx="3">
                  <c:v>421.78300000000002</c:v>
                </c:pt>
                <c:pt idx="4">
                  <c:v>431.80860000000001</c:v>
                </c:pt>
                <c:pt idx="5">
                  <c:v>440.51170000000002</c:v>
                </c:pt>
                <c:pt idx="6">
                  <c:v>451.42829999999998</c:v>
                </c:pt>
                <c:pt idx="7">
                  <c:v>463.1046</c:v>
                </c:pt>
                <c:pt idx="8">
                  <c:v>479.3211</c:v>
                </c:pt>
                <c:pt idx="9">
                  <c:v>502.88299999999998</c:v>
                </c:pt>
                <c:pt idx="10">
                  <c:v>525.10530000000006</c:v>
                </c:pt>
                <c:pt idx="11">
                  <c:v>550.91049999999996</c:v>
                </c:pt>
                <c:pt idx="12">
                  <c:v>566.29830000000004</c:v>
                </c:pt>
                <c:pt idx="13">
                  <c:v>578.56060000000002</c:v>
                </c:pt>
                <c:pt idx="14">
                  <c:v>594.79989999999998</c:v>
                </c:pt>
                <c:pt idx="15">
                  <c:v>613.2056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57692032"/>
        <c:axId val="257717760"/>
      </c:lineChart>
      <c:catAx>
        <c:axId val="25769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57717760"/>
        <c:crosses val="autoZero"/>
        <c:auto val="1"/>
        <c:lblAlgn val="ctr"/>
        <c:lblOffset val="100"/>
        <c:noMultiLvlLbl val="0"/>
      </c:catAx>
      <c:valAx>
        <c:axId val="25771776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5769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SLX Relevant MKT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3.2</c:v>
              </c:pt>
            </c:numLit>
          </c:val>
        </c:ser>
        <c:ser>
          <c:idx val="1"/>
          <c:order val="1"/>
          <c:tx>
            <c:v>Sub Total（A02A1+A02B9)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</c:v>
              </c:pt>
            </c:numLit>
          </c:val>
        </c:ser>
        <c:ser>
          <c:idx val="2"/>
          <c:order val="2"/>
          <c:tx>
            <c:v>TCM-Oral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2.4</c:v>
              </c:pt>
            </c:numLit>
          </c:val>
        </c:ser>
        <c:ser>
          <c:idx val="3"/>
          <c:order val="3"/>
          <c:tx>
            <c:v>A02A1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-1.2</c:v>
              </c:pt>
            </c:numLit>
          </c:val>
        </c:ser>
        <c:ser>
          <c:idx val="4"/>
          <c:order val="4"/>
          <c:tx>
            <c:v>A02B9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11.3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59397120"/>
        <c:axId val="259437696"/>
      </c:barChart>
      <c:catAx>
        <c:axId val="259397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9437696"/>
        <c:crosses val="autoZero"/>
        <c:auto val="1"/>
        <c:lblAlgn val="ctr"/>
        <c:lblOffset val="100"/>
        <c:noMultiLvlLbl val="0"/>
      </c:catAx>
      <c:valAx>
        <c:axId val="259437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939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[IMS-Brand_S_04.xlsx]S_04!PT_01</c:name>
    <c:fmtId val="3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0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629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S_04!$H$3:$H$4</c:f>
              <c:strCache>
                <c:ptCount val="1"/>
                <c:pt idx="0">
                  <c:v>SLX Relevant MKT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S_04!$H$5:$H$20</c:f>
              <c:numCache>
                <c:formatCode>#,##0.00</c:formatCode>
                <c:ptCount val="16"/>
                <c:pt idx="0">
                  <c:v>481.63240000000002</c:v>
                </c:pt>
                <c:pt idx="1">
                  <c:v>519.65729999999996</c:v>
                </c:pt>
                <c:pt idx="2">
                  <c:v>522.21770000000004</c:v>
                </c:pt>
                <c:pt idx="3">
                  <c:v>530.99120000000005</c:v>
                </c:pt>
                <c:pt idx="4">
                  <c:v>571.06259999999997</c:v>
                </c:pt>
                <c:pt idx="5">
                  <c:v>576.41409999999996</c:v>
                </c:pt>
                <c:pt idx="6">
                  <c:v>576.32010000000002</c:v>
                </c:pt>
                <c:pt idx="7">
                  <c:v>568.78589999999997</c:v>
                </c:pt>
                <c:pt idx="8">
                  <c:v>612.34820000000002</c:v>
                </c:pt>
                <c:pt idx="9">
                  <c:v>643.58169999999996</c:v>
                </c:pt>
                <c:pt idx="10">
                  <c:v>638.16819999999996</c:v>
                </c:pt>
                <c:pt idx="11">
                  <c:v>665.90899999999999</c:v>
                </c:pt>
                <c:pt idx="12">
                  <c:v>647.82979999999998</c:v>
                </c:pt>
                <c:pt idx="13">
                  <c:v>671.5489</c:v>
                </c:pt>
                <c:pt idx="14">
                  <c:v>654.30650000000003</c:v>
                </c:pt>
                <c:pt idx="15">
                  <c:v>669.00409999999999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S_04!$I$3:$I$4</c:f>
              <c:strCache>
                <c:ptCount val="1"/>
                <c:pt idx="0">
                  <c:v>Sub Total（A02A1+A02B9)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S_04!$I$5:$I$20</c:f>
              <c:numCache>
                <c:formatCode>#,##0.00</c:formatCode>
                <c:ptCount val="16"/>
                <c:pt idx="0">
                  <c:v>255.03530000000001</c:v>
                </c:pt>
                <c:pt idx="1">
                  <c:v>264.4452</c:v>
                </c:pt>
                <c:pt idx="2">
                  <c:v>264.65870000000001</c:v>
                </c:pt>
                <c:pt idx="3">
                  <c:v>267.7133</c:v>
                </c:pt>
                <c:pt idx="4">
                  <c:v>290.7081</c:v>
                </c:pt>
                <c:pt idx="5">
                  <c:v>288.50220000000002</c:v>
                </c:pt>
                <c:pt idx="6">
                  <c:v>292.20890000000003</c:v>
                </c:pt>
                <c:pt idx="7">
                  <c:v>295.30259999999998</c:v>
                </c:pt>
                <c:pt idx="8">
                  <c:v>317.39330000000001</c:v>
                </c:pt>
                <c:pt idx="9">
                  <c:v>333.51920000000001</c:v>
                </c:pt>
                <c:pt idx="10">
                  <c:v>329.44040000000001</c:v>
                </c:pt>
                <c:pt idx="11">
                  <c:v>343.84960000000001</c:v>
                </c:pt>
                <c:pt idx="12">
                  <c:v>334.46519999999998</c:v>
                </c:pt>
                <c:pt idx="13">
                  <c:v>343.0643</c:v>
                </c:pt>
                <c:pt idx="14">
                  <c:v>344.42669999999998</c:v>
                </c:pt>
                <c:pt idx="15">
                  <c:v>355.25670000000002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S_04!$J$3:$J$4</c:f>
              <c:strCache>
                <c:ptCount val="1"/>
                <c:pt idx="0">
                  <c:v>TCM-Oral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S_04!$J$5:$J$20</c:f>
              <c:numCache>
                <c:formatCode>#,##0.00</c:formatCode>
                <c:ptCount val="16"/>
                <c:pt idx="0">
                  <c:v>226.59719999999999</c:v>
                </c:pt>
                <c:pt idx="1">
                  <c:v>255.21209999999999</c:v>
                </c:pt>
                <c:pt idx="2">
                  <c:v>257.55900000000003</c:v>
                </c:pt>
                <c:pt idx="3">
                  <c:v>263.27789999999999</c:v>
                </c:pt>
                <c:pt idx="4">
                  <c:v>280.35449999999997</c:v>
                </c:pt>
                <c:pt idx="5">
                  <c:v>287.9119</c:v>
                </c:pt>
                <c:pt idx="6">
                  <c:v>284.1112</c:v>
                </c:pt>
                <c:pt idx="7">
                  <c:v>273.48329999999999</c:v>
                </c:pt>
                <c:pt idx="8">
                  <c:v>294.95490000000001</c:v>
                </c:pt>
                <c:pt idx="9">
                  <c:v>310.0625</c:v>
                </c:pt>
                <c:pt idx="10">
                  <c:v>308.7278</c:v>
                </c:pt>
                <c:pt idx="11">
                  <c:v>322.05939999999998</c:v>
                </c:pt>
                <c:pt idx="12">
                  <c:v>313.3646</c:v>
                </c:pt>
                <c:pt idx="13">
                  <c:v>328.4846</c:v>
                </c:pt>
                <c:pt idx="14">
                  <c:v>309.87970000000001</c:v>
                </c:pt>
                <c:pt idx="15">
                  <c:v>313.74740000000003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S_04!$K$3:$K$4</c:f>
              <c:strCache>
                <c:ptCount val="1"/>
                <c:pt idx="0">
                  <c:v>A02A1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62995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S_04!$K$5:$K$20</c:f>
              <c:numCache>
                <c:formatCode>#,##0.00</c:formatCode>
                <c:ptCount val="16"/>
                <c:pt idx="0">
                  <c:v>149.85589999999999</c:v>
                </c:pt>
                <c:pt idx="1">
                  <c:v>157.24250000000001</c:v>
                </c:pt>
                <c:pt idx="2">
                  <c:v>160.24600000000001</c:v>
                </c:pt>
                <c:pt idx="3">
                  <c:v>162.7251</c:v>
                </c:pt>
                <c:pt idx="4">
                  <c:v>175.50319999999999</c:v>
                </c:pt>
                <c:pt idx="5">
                  <c:v>172.59630000000001</c:v>
                </c:pt>
                <c:pt idx="6">
                  <c:v>176.87970000000001</c:v>
                </c:pt>
                <c:pt idx="7">
                  <c:v>178.63800000000001</c:v>
                </c:pt>
                <c:pt idx="8">
                  <c:v>185.97190000000001</c:v>
                </c:pt>
                <c:pt idx="9">
                  <c:v>194.0514</c:v>
                </c:pt>
                <c:pt idx="10">
                  <c:v>191.88890000000001</c:v>
                </c:pt>
                <c:pt idx="11">
                  <c:v>201.37979999999999</c:v>
                </c:pt>
                <c:pt idx="12">
                  <c:v>187.65610000000001</c:v>
                </c:pt>
                <c:pt idx="13">
                  <c:v>191.33420000000001</c:v>
                </c:pt>
                <c:pt idx="14">
                  <c:v>190.63589999999999</c:v>
                </c:pt>
                <c:pt idx="15">
                  <c:v>194.38120000000001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S_04!$L$3:$L$4</c:f>
              <c:strCache>
                <c:ptCount val="1"/>
                <c:pt idx="0">
                  <c:v>A02B9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FDC0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S_04!$L$5:$L$20</c:f>
              <c:numCache>
                <c:formatCode>#,##0.00</c:formatCode>
                <c:ptCount val="16"/>
                <c:pt idx="0">
                  <c:v>105.1793</c:v>
                </c:pt>
                <c:pt idx="1">
                  <c:v>107.2028</c:v>
                </c:pt>
                <c:pt idx="2">
                  <c:v>104.4127</c:v>
                </c:pt>
                <c:pt idx="3">
                  <c:v>104.9883</c:v>
                </c:pt>
                <c:pt idx="4">
                  <c:v>115.20489999999999</c:v>
                </c:pt>
                <c:pt idx="5">
                  <c:v>115.9059</c:v>
                </c:pt>
                <c:pt idx="6">
                  <c:v>115.3292</c:v>
                </c:pt>
                <c:pt idx="7">
                  <c:v>116.66459999999999</c:v>
                </c:pt>
                <c:pt idx="8">
                  <c:v>131.42140000000001</c:v>
                </c:pt>
                <c:pt idx="9">
                  <c:v>139.46780000000001</c:v>
                </c:pt>
                <c:pt idx="10">
                  <c:v>137.5515</c:v>
                </c:pt>
                <c:pt idx="11">
                  <c:v>142.46979999999999</c:v>
                </c:pt>
                <c:pt idx="12">
                  <c:v>146.8091</c:v>
                </c:pt>
                <c:pt idx="13">
                  <c:v>151.73009999999999</c:v>
                </c:pt>
                <c:pt idx="14">
                  <c:v>153.79089999999999</c:v>
                </c:pt>
                <c:pt idx="15">
                  <c:v>160.87549999999999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926144"/>
        <c:axId val="263927680"/>
      </c:lineChart>
      <c:catAx>
        <c:axId val="26392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63927680"/>
        <c:crosses val="autoZero"/>
        <c:auto val="1"/>
        <c:lblAlgn val="ctr"/>
        <c:lblOffset val="100"/>
        <c:noMultiLvlLbl val="0"/>
      </c:catAx>
      <c:valAx>
        <c:axId val="26392768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6392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SLX Relevant MKT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0.5</c:v>
              </c:pt>
            </c:numLit>
          </c:val>
        </c:ser>
        <c:ser>
          <c:idx val="1"/>
          <c:order val="1"/>
          <c:tx>
            <c:v>Sub Total（A02A1+A02B9)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3.3</c:v>
              </c:pt>
            </c:numLit>
          </c:val>
        </c:ser>
        <c:ser>
          <c:idx val="2"/>
          <c:order val="2"/>
          <c:tx>
            <c:v>TCM-Oral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-2.6</c:v>
              </c:pt>
            </c:numLit>
          </c:val>
        </c:ser>
        <c:ser>
          <c:idx val="3"/>
          <c:order val="3"/>
          <c:tx>
            <c:v>A02A1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-3.5</c:v>
              </c:pt>
            </c:numLit>
          </c:val>
        </c:ser>
        <c:ser>
          <c:idx val="4"/>
          <c:order val="4"/>
          <c:tx>
            <c:v>A02B9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12.9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64735360"/>
        <c:axId val="264761728"/>
      </c:barChart>
      <c:catAx>
        <c:axId val="2647353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64761728"/>
        <c:crosses val="autoZero"/>
        <c:auto val="1"/>
        <c:lblAlgn val="ctr"/>
        <c:lblOffset val="100"/>
        <c:noMultiLvlLbl val="0"/>
      </c:catAx>
      <c:valAx>
        <c:axId val="264761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473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[IMS-Brand_S_06.xlsx]S_06!PT_01</c:name>
    <c:fmtId val="3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4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331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8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331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  <c:pivotFmt>
        <c:idx val="62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6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6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6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7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68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69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331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71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  <c:pivotFmt>
        <c:idx val="72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S_06!$H$3:$H$4</c:f>
              <c:strCache>
                <c:ptCount val="1"/>
                <c:pt idx="0">
                  <c:v>TALCID             BY6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S_06!$H$5:$H$20</c:f>
              <c:numCache>
                <c:formatCode>#,##0.00</c:formatCode>
                <c:ptCount val="16"/>
                <c:pt idx="0">
                  <c:v>15.9</c:v>
                </c:pt>
                <c:pt idx="1">
                  <c:v>15.3</c:v>
                </c:pt>
                <c:pt idx="2">
                  <c:v>15</c:v>
                </c:pt>
                <c:pt idx="3">
                  <c:v>14.8</c:v>
                </c:pt>
                <c:pt idx="4">
                  <c:v>14.9</c:v>
                </c:pt>
                <c:pt idx="5">
                  <c:v>15</c:v>
                </c:pt>
                <c:pt idx="6">
                  <c:v>14.8</c:v>
                </c:pt>
                <c:pt idx="7">
                  <c:v>14.9</c:v>
                </c:pt>
                <c:pt idx="8">
                  <c:v>14.8</c:v>
                </c:pt>
                <c:pt idx="9">
                  <c:v>14.8</c:v>
                </c:pt>
                <c:pt idx="10">
                  <c:v>14.8</c:v>
                </c:pt>
                <c:pt idx="11">
                  <c:v>14.6</c:v>
                </c:pt>
                <c:pt idx="12">
                  <c:v>14.5</c:v>
                </c:pt>
                <c:pt idx="13">
                  <c:v>14.4</c:v>
                </c:pt>
                <c:pt idx="14">
                  <c:v>14.4</c:v>
                </c:pt>
                <c:pt idx="15">
                  <c:v>14.3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S_06!$I$3:$I$4</c:f>
              <c:strCache>
                <c:ptCount val="1"/>
                <c:pt idx="0">
                  <c:v>AN DA              JY7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S_06!$I$5:$I$20</c:f>
              <c:numCache>
                <c:formatCode>#,##0.00</c:formatCode>
                <c:ptCount val="16"/>
                <c:pt idx="0">
                  <c:v>12.3</c:v>
                </c:pt>
                <c:pt idx="1">
                  <c:v>12.4</c:v>
                </c:pt>
                <c:pt idx="2">
                  <c:v>12.4</c:v>
                </c:pt>
                <c:pt idx="3">
                  <c:v>12.8</c:v>
                </c:pt>
                <c:pt idx="4">
                  <c:v>13.4</c:v>
                </c:pt>
                <c:pt idx="5">
                  <c:v>14.1</c:v>
                </c:pt>
                <c:pt idx="6">
                  <c:v>14.6</c:v>
                </c:pt>
                <c:pt idx="7">
                  <c:v>15</c:v>
                </c:pt>
                <c:pt idx="8">
                  <c:v>15.1</c:v>
                </c:pt>
                <c:pt idx="9">
                  <c:v>14.9</c:v>
                </c:pt>
                <c:pt idx="10">
                  <c:v>14.8</c:v>
                </c:pt>
                <c:pt idx="11">
                  <c:v>14.5</c:v>
                </c:pt>
                <c:pt idx="12">
                  <c:v>14</c:v>
                </c:pt>
                <c:pt idx="13">
                  <c:v>13.4</c:v>
                </c:pt>
                <c:pt idx="14">
                  <c:v>12.9</c:v>
                </c:pt>
                <c:pt idx="15">
                  <c:v>12.6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S_06!$J$3:$J$4</c:f>
              <c:strCache>
                <c:ptCount val="1"/>
                <c:pt idx="0">
                  <c:v>JIE WEI LE         BYU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S_06!$J$5:$J$20</c:f>
              <c:numCache>
                <c:formatCode>#,##0.00</c:formatCode>
                <c:ptCount val="16"/>
                <c:pt idx="0">
                  <c:v>11.3</c:v>
                </c:pt>
                <c:pt idx="1">
                  <c:v>11.5</c:v>
                </c:pt>
                <c:pt idx="2">
                  <c:v>11.8</c:v>
                </c:pt>
                <c:pt idx="3">
                  <c:v>11.8</c:v>
                </c:pt>
                <c:pt idx="4">
                  <c:v>11.6</c:v>
                </c:pt>
                <c:pt idx="5">
                  <c:v>11.4</c:v>
                </c:pt>
                <c:pt idx="6">
                  <c:v>11.3</c:v>
                </c:pt>
                <c:pt idx="7">
                  <c:v>11.2</c:v>
                </c:pt>
                <c:pt idx="8">
                  <c:v>11</c:v>
                </c:pt>
                <c:pt idx="9">
                  <c:v>10.6</c:v>
                </c:pt>
                <c:pt idx="10">
                  <c:v>10.3</c:v>
                </c:pt>
                <c:pt idx="11">
                  <c:v>10.4</c:v>
                </c:pt>
                <c:pt idx="12">
                  <c:v>10.5</c:v>
                </c:pt>
                <c:pt idx="13">
                  <c:v>10.6</c:v>
                </c:pt>
                <c:pt idx="14">
                  <c:v>10.6</c:v>
                </c:pt>
                <c:pt idx="15">
                  <c:v>10.1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S_06!$K$3:$K$4</c:f>
              <c:strCache>
                <c:ptCount val="1"/>
                <c:pt idx="0">
                  <c:v>MUCOSTA            OSU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S_06!$K$5:$K$20</c:f>
              <c:numCache>
                <c:formatCode>#,##0.00</c:formatCode>
                <c:ptCount val="16"/>
                <c:pt idx="0">
                  <c:v>5.6</c:v>
                </c:pt>
                <c:pt idx="1">
                  <c:v>5.7</c:v>
                </c:pt>
                <c:pt idx="2">
                  <c:v>5.8</c:v>
                </c:pt>
                <c:pt idx="3">
                  <c:v>5.5</c:v>
                </c:pt>
                <c:pt idx="4">
                  <c:v>5.5</c:v>
                </c:pt>
                <c:pt idx="5">
                  <c:v>5.5</c:v>
                </c:pt>
                <c:pt idx="6">
                  <c:v>5.6</c:v>
                </c:pt>
                <c:pt idx="7">
                  <c:v>5.8</c:v>
                </c:pt>
                <c:pt idx="8">
                  <c:v>5.9</c:v>
                </c:pt>
                <c:pt idx="9">
                  <c:v>6</c:v>
                </c:pt>
                <c:pt idx="10">
                  <c:v>6.1</c:v>
                </c:pt>
                <c:pt idx="11">
                  <c:v>6.2</c:v>
                </c:pt>
                <c:pt idx="12">
                  <c:v>6.3</c:v>
                </c:pt>
                <c:pt idx="13">
                  <c:v>6.4</c:v>
                </c:pt>
                <c:pt idx="14">
                  <c:v>6.6</c:v>
                </c:pt>
                <c:pt idx="15">
                  <c:v>6.7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S_06!$L$3:$L$4</c:f>
              <c:strCache>
                <c:ptCount val="1"/>
                <c:pt idx="0">
                  <c:v>WEI DI MEI         SQH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S_06!$L$5:$L$20</c:f>
              <c:numCache>
                <c:formatCode>#,##0.00</c:formatCode>
                <c:ptCount val="16"/>
                <c:pt idx="0">
                  <c:v>7.6</c:v>
                </c:pt>
                <c:pt idx="1">
                  <c:v>7.6</c:v>
                </c:pt>
                <c:pt idx="2">
                  <c:v>7.7</c:v>
                </c:pt>
                <c:pt idx="3">
                  <c:v>7.6</c:v>
                </c:pt>
                <c:pt idx="4">
                  <c:v>7.4</c:v>
                </c:pt>
                <c:pt idx="5">
                  <c:v>7.1</c:v>
                </c:pt>
                <c:pt idx="6">
                  <c:v>7.1</c:v>
                </c:pt>
                <c:pt idx="7">
                  <c:v>7</c:v>
                </c:pt>
                <c:pt idx="8">
                  <c:v>6.8</c:v>
                </c:pt>
                <c:pt idx="9">
                  <c:v>6.8</c:v>
                </c:pt>
                <c:pt idx="10">
                  <c:v>6.6</c:v>
                </c:pt>
                <c:pt idx="11">
                  <c:v>6.5</c:v>
                </c:pt>
                <c:pt idx="12">
                  <c:v>6.5</c:v>
                </c:pt>
                <c:pt idx="13">
                  <c:v>6.6</c:v>
                </c:pt>
                <c:pt idx="14">
                  <c:v>6.6</c:v>
                </c:pt>
                <c:pt idx="15">
                  <c:v>6.6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S_06!$M$3:$M$4</c:f>
              <c:strCache>
                <c:ptCount val="1"/>
                <c:pt idx="0">
                  <c:v>HUI NING           Z.Y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S_06!$M$5:$M$20</c:f>
              <c:numCache>
                <c:formatCode>#,##0.00</c:formatCode>
                <c:ptCount val="16"/>
                <c:pt idx="0">
                  <c:v>2.8</c:v>
                </c:pt>
                <c:pt idx="1">
                  <c:v>2.9</c:v>
                </c:pt>
                <c:pt idx="2">
                  <c:v>3</c:v>
                </c:pt>
                <c:pt idx="3">
                  <c:v>3.2</c:v>
                </c:pt>
                <c:pt idx="4">
                  <c:v>3.3</c:v>
                </c:pt>
                <c:pt idx="5">
                  <c:v>3.6</c:v>
                </c:pt>
                <c:pt idx="6">
                  <c:v>3.8</c:v>
                </c:pt>
                <c:pt idx="7">
                  <c:v>4</c:v>
                </c:pt>
                <c:pt idx="8">
                  <c:v>4.3</c:v>
                </c:pt>
                <c:pt idx="9">
                  <c:v>4.4000000000000004</c:v>
                </c:pt>
                <c:pt idx="10">
                  <c:v>4.5999999999999996</c:v>
                </c:pt>
                <c:pt idx="11">
                  <c:v>4.7</c:v>
                </c:pt>
                <c:pt idx="12">
                  <c:v>5</c:v>
                </c:pt>
                <c:pt idx="13">
                  <c:v>5.3</c:v>
                </c:pt>
                <c:pt idx="14">
                  <c:v>5.6</c:v>
                </c:pt>
                <c:pt idx="15">
                  <c:v>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S_06!$N$3:$N$4</c:f>
              <c:strCache>
                <c:ptCount val="1"/>
                <c:pt idx="0">
                  <c:v>SELBEX             EI2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E331C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S_06!$N$5:$N$20</c:f>
              <c:numCache>
                <c:formatCode>#,##0.00</c:formatCode>
                <c:ptCount val="16"/>
                <c:pt idx="0">
                  <c:v>5.6</c:v>
                </c:pt>
                <c:pt idx="1">
                  <c:v>5.6</c:v>
                </c:pt>
                <c:pt idx="2">
                  <c:v>5.6</c:v>
                </c:pt>
                <c:pt idx="3">
                  <c:v>5.4</c:v>
                </c:pt>
                <c:pt idx="4">
                  <c:v>5.3</c:v>
                </c:pt>
                <c:pt idx="5">
                  <c:v>5.3</c:v>
                </c:pt>
                <c:pt idx="6">
                  <c:v>5.3</c:v>
                </c:pt>
                <c:pt idx="7">
                  <c:v>5.3</c:v>
                </c:pt>
                <c:pt idx="8">
                  <c:v>5.2</c:v>
                </c:pt>
                <c:pt idx="9">
                  <c:v>5.2</c:v>
                </c:pt>
                <c:pt idx="10">
                  <c:v>5.3</c:v>
                </c:pt>
                <c:pt idx="11">
                  <c:v>5.3</c:v>
                </c:pt>
                <c:pt idx="12">
                  <c:v>5.4</c:v>
                </c:pt>
                <c:pt idx="13">
                  <c:v>5.5</c:v>
                </c:pt>
                <c:pt idx="14">
                  <c:v>5.4</c:v>
                </c:pt>
                <c:pt idx="15">
                  <c:v>5.4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S_06!$O$3:$O$4</c:f>
              <c:strCache>
                <c:ptCount val="1"/>
                <c:pt idx="0">
                  <c:v>WYCAKON-G          SY.</c:v>
                </c:pt>
              </c:strCache>
            </c:strRef>
          </c:tx>
          <c:spPr>
            <a:ln w="28575" cap="rnd">
              <a:solidFill>
                <a:srgbClr val="0E87B8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0E87B8"/>
              </a:solidFill>
              <a:ln w="3175">
                <a:solidFill>
                  <a:srgbClr val="0E87B8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S_06!$O$5:$O$20</c:f>
              <c:numCache>
                <c:formatCode>#,##0.00</c:formatCode>
                <c:ptCount val="16"/>
                <c:pt idx="0">
                  <c:v>6.4</c:v>
                </c:pt>
                <c:pt idx="1">
                  <c:v>5.8</c:v>
                </c:pt>
                <c:pt idx="2">
                  <c:v>5.4</c:v>
                </c:pt>
                <c:pt idx="3">
                  <c:v>5.0999999999999996</c:v>
                </c:pt>
                <c:pt idx="4">
                  <c:v>4.9000000000000004</c:v>
                </c:pt>
                <c:pt idx="5">
                  <c:v>4.8</c:v>
                </c:pt>
                <c:pt idx="6">
                  <c:v>4.7</c:v>
                </c:pt>
                <c:pt idx="7">
                  <c:v>4.7</c:v>
                </c:pt>
                <c:pt idx="8">
                  <c:v>4.7</c:v>
                </c:pt>
                <c:pt idx="9">
                  <c:v>4.7</c:v>
                </c:pt>
                <c:pt idx="10">
                  <c:v>4.7</c:v>
                </c:pt>
                <c:pt idx="11">
                  <c:v>4.5999999999999996</c:v>
                </c:pt>
                <c:pt idx="12">
                  <c:v>4.5999999999999996</c:v>
                </c:pt>
                <c:pt idx="13">
                  <c:v>4.5999999999999996</c:v>
                </c:pt>
                <c:pt idx="14">
                  <c:v>4.5999999999999996</c:v>
                </c:pt>
                <c:pt idx="15">
                  <c:v>4.5999999999999996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S_06!$P$3:$P$4</c:f>
              <c:strCache>
                <c:ptCount val="1"/>
                <c:pt idx="0">
                  <c:v>WEI BAO            SK7</c:v>
                </c:pt>
              </c:strCache>
            </c:strRef>
          </c:tx>
          <c:spPr>
            <a:ln w="28575" cap="rnd">
              <a:solidFill>
                <a:srgbClr val="54C85C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4C85C"/>
              </a:solidFill>
              <a:ln w="3175">
                <a:solidFill>
                  <a:srgbClr val="54C85C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S_06!$P$5:$P$20</c:f>
              <c:numCache>
                <c:formatCode>#,##0.00</c:formatCode>
                <c:ptCount val="16"/>
                <c:pt idx="0">
                  <c:v>5.5</c:v>
                </c:pt>
                <c:pt idx="1">
                  <c:v>5.4</c:v>
                </c:pt>
                <c:pt idx="2">
                  <c:v>5.5</c:v>
                </c:pt>
                <c:pt idx="3">
                  <c:v>5.4</c:v>
                </c:pt>
                <c:pt idx="4">
                  <c:v>5.3</c:v>
                </c:pt>
                <c:pt idx="5">
                  <c:v>5.2</c:v>
                </c:pt>
                <c:pt idx="6">
                  <c:v>5</c:v>
                </c:pt>
                <c:pt idx="7">
                  <c:v>4.8</c:v>
                </c:pt>
                <c:pt idx="8">
                  <c:v>4.7</c:v>
                </c:pt>
                <c:pt idx="9">
                  <c:v>4.8</c:v>
                </c:pt>
                <c:pt idx="10">
                  <c:v>4.5999999999999996</c:v>
                </c:pt>
                <c:pt idx="11">
                  <c:v>4.5</c:v>
                </c:pt>
                <c:pt idx="12">
                  <c:v>4.5</c:v>
                </c:pt>
                <c:pt idx="13">
                  <c:v>4.2</c:v>
                </c:pt>
                <c:pt idx="14">
                  <c:v>4.2</c:v>
                </c:pt>
                <c:pt idx="15">
                  <c:v>4.0999999999999996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S_06!$Q$3:$Q$4</c:f>
              <c:strCache>
                <c:ptCount val="1"/>
                <c:pt idx="0">
                  <c:v>SUCRALFATE         YKJ</c:v>
                </c:pt>
              </c:strCache>
            </c:strRef>
          </c:tx>
          <c:spPr>
            <a:ln w="28575" cap="rnd">
              <a:solidFill>
                <a:srgbClr val="8154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154E6"/>
              </a:solidFill>
              <a:ln w="3175">
                <a:solidFill>
                  <a:srgbClr val="8154E6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S_06!$Q$5:$Q$20</c:f>
              <c:numCache>
                <c:formatCode>#,##0.00</c:formatCode>
                <c:ptCount val="16"/>
                <c:pt idx="0">
                  <c:v>1</c:v>
                </c:pt>
                <c:pt idx="1">
                  <c:v>1.2</c:v>
                </c:pt>
                <c:pt idx="2">
                  <c:v>1.4</c:v>
                </c:pt>
                <c:pt idx="3">
                  <c:v>1.7</c:v>
                </c:pt>
                <c:pt idx="4">
                  <c:v>2.1</c:v>
                </c:pt>
                <c:pt idx="5">
                  <c:v>2.4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3</c:v>
                </c:pt>
                <c:pt idx="10">
                  <c:v>3.2</c:v>
                </c:pt>
                <c:pt idx="11">
                  <c:v>3.3</c:v>
                </c:pt>
                <c:pt idx="12">
                  <c:v>3.5</c:v>
                </c:pt>
                <c:pt idx="13">
                  <c:v>3.8</c:v>
                </c:pt>
                <c:pt idx="14">
                  <c:v>4.0999999999999996</c:v>
                </c:pt>
                <c:pt idx="15">
                  <c:v>4.3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8211968"/>
        <c:axId val="338213888"/>
      </c:lineChart>
      <c:catAx>
        <c:axId val="33821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8213888"/>
        <c:crosses val="autoZero"/>
        <c:auto val="1"/>
        <c:lblAlgn val="ctr"/>
        <c:lblOffset val="100"/>
        <c:noMultiLvlLbl val="0"/>
      </c:catAx>
      <c:valAx>
        <c:axId val="3382138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821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SLX Relevant Market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</c:v>
              </c:pt>
            </c:numLit>
          </c:val>
        </c:ser>
        <c:ser>
          <c:idx val="1"/>
          <c:order val="1"/>
          <c:tx>
            <c:v>TALCID             BY6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1.7</c:v>
              </c:pt>
            </c:numLit>
          </c:val>
        </c:ser>
        <c:ser>
          <c:idx val="2"/>
          <c:order val="2"/>
          <c:tx>
            <c:v>AN DA              JY7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-9.4</c:v>
              </c:pt>
            </c:numLit>
          </c:val>
        </c:ser>
        <c:ser>
          <c:idx val="3"/>
          <c:order val="3"/>
          <c:tx>
            <c:v>JIE WEI LE         BYU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</c:v>
              </c:pt>
            </c:numLit>
          </c:val>
        </c:ser>
        <c:ser>
          <c:idx val="4"/>
          <c:order val="4"/>
          <c:tx>
            <c:v>MUCOSTA            OSU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13.5</c:v>
              </c:pt>
            </c:numLit>
          </c:val>
        </c:ser>
        <c:ser>
          <c:idx val="5"/>
          <c:order val="5"/>
          <c:tx>
            <c:v>WEI DI MEI         SQH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</c:v>
              </c:pt>
            </c:numLit>
          </c:val>
        </c:ser>
        <c:ser>
          <c:idx val="6"/>
          <c:order val="6"/>
          <c:tx>
            <c:v>HUI NING           Z.Y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32.1</c:v>
              </c:pt>
            </c:numLit>
          </c:val>
        </c:ser>
        <c:ser>
          <c:idx val="7"/>
          <c:order val="7"/>
          <c:tx>
            <c:v>SELBEX             EI2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5.5</c:v>
              </c:pt>
            </c:numLit>
          </c:val>
        </c:ser>
        <c:ser>
          <c:idx val="8"/>
          <c:order val="8"/>
          <c:tx>
            <c:v>WYCAKON-G          SY.</c:v>
          </c:tx>
          <c:spPr>
            <a:solidFill>
              <a:srgbClr val="0E87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2.2000000000000002</c:v>
              </c:pt>
            </c:numLit>
          </c:val>
        </c:ser>
        <c:ser>
          <c:idx val="9"/>
          <c:order val="9"/>
          <c:tx>
            <c:v>WEI BAO            SK7</c:v>
          </c:tx>
          <c:spPr>
            <a:solidFill>
              <a:srgbClr val="54C8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-6</c:v>
              </c:pt>
            </c:numLit>
          </c:val>
        </c:ser>
        <c:ser>
          <c:idx val="10"/>
          <c:order val="10"/>
          <c:tx>
            <c:v>SUCRALFATE         YKJ</c:v>
          </c:tx>
          <c:spPr>
            <a:solidFill>
              <a:srgbClr val="8154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35.1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339840384"/>
        <c:axId val="339842176"/>
      </c:barChart>
      <c:catAx>
        <c:axId val="339840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9842176"/>
        <c:crosses val="autoZero"/>
        <c:auto val="1"/>
        <c:lblAlgn val="ctr"/>
        <c:lblOffset val="100"/>
        <c:noMultiLvlLbl val="0"/>
      </c:catAx>
      <c:valAx>
        <c:axId val="339842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984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7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[IMS-Brand_S_06.xlsx]S_06!PT_01</c:name>
    <c:fmtId val="3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4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331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8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331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62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  <c:pivotFmt>
        <c:idx val="6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6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6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7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68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69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331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71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72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S_06!$H$3:$H$4</c:f>
              <c:strCache>
                <c:ptCount val="1"/>
                <c:pt idx="0">
                  <c:v>TALCID             BY6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S_06!$H$5:$H$20</c:f>
              <c:numCache>
                <c:formatCode>#,##0.00</c:formatCode>
                <c:ptCount val="16"/>
                <c:pt idx="0">
                  <c:v>14</c:v>
                </c:pt>
                <c:pt idx="1">
                  <c:v>14.4</c:v>
                </c:pt>
                <c:pt idx="2">
                  <c:v>15.7</c:v>
                </c:pt>
                <c:pt idx="3">
                  <c:v>15</c:v>
                </c:pt>
                <c:pt idx="4">
                  <c:v>14.7</c:v>
                </c:pt>
                <c:pt idx="5">
                  <c:v>14.7</c:v>
                </c:pt>
                <c:pt idx="6">
                  <c:v>14.9</c:v>
                </c:pt>
                <c:pt idx="7">
                  <c:v>15.5</c:v>
                </c:pt>
                <c:pt idx="8">
                  <c:v>14.2</c:v>
                </c:pt>
                <c:pt idx="9">
                  <c:v>14.7</c:v>
                </c:pt>
                <c:pt idx="10">
                  <c:v>14.9</c:v>
                </c:pt>
                <c:pt idx="11">
                  <c:v>14.7</c:v>
                </c:pt>
                <c:pt idx="12">
                  <c:v>13.8</c:v>
                </c:pt>
                <c:pt idx="13">
                  <c:v>14.4</c:v>
                </c:pt>
                <c:pt idx="14">
                  <c:v>14.8</c:v>
                </c:pt>
                <c:pt idx="15">
                  <c:v>14.3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S_06!$I$3:$I$4</c:f>
              <c:strCache>
                <c:ptCount val="1"/>
                <c:pt idx="0">
                  <c:v>AN DA              JY7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S_06!$I$5:$I$20</c:f>
              <c:numCache>
                <c:formatCode>#,##0.00</c:formatCode>
                <c:ptCount val="16"/>
                <c:pt idx="0">
                  <c:v>12.5</c:v>
                </c:pt>
                <c:pt idx="1">
                  <c:v>12.2</c:v>
                </c:pt>
                <c:pt idx="2">
                  <c:v>13.2</c:v>
                </c:pt>
                <c:pt idx="3">
                  <c:v>13.3</c:v>
                </c:pt>
                <c:pt idx="4">
                  <c:v>14.8</c:v>
                </c:pt>
                <c:pt idx="5">
                  <c:v>14.9</c:v>
                </c:pt>
                <c:pt idx="6">
                  <c:v>15.1</c:v>
                </c:pt>
                <c:pt idx="7">
                  <c:v>15.1</c:v>
                </c:pt>
                <c:pt idx="8">
                  <c:v>15.3</c:v>
                </c:pt>
                <c:pt idx="9">
                  <c:v>14.3</c:v>
                </c:pt>
                <c:pt idx="10">
                  <c:v>14.7</c:v>
                </c:pt>
                <c:pt idx="11">
                  <c:v>13.7</c:v>
                </c:pt>
                <c:pt idx="12">
                  <c:v>13.2</c:v>
                </c:pt>
                <c:pt idx="13">
                  <c:v>12.1</c:v>
                </c:pt>
                <c:pt idx="14">
                  <c:v>12.8</c:v>
                </c:pt>
                <c:pt idx="15">
                  <c:v>12.4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S_06!$J$3:$J$4</c:f>
              <c:strCache>
                <c:ptCount val="1"/>
                <c:pt idx="0">
                  <c:v>JIE WEI LE         BYU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S_06!$J$5:$J$20</c:f>
              <c:numCache>
                <c:formatCode>#,##0.00</c:formatCode>
                <c:ptCount val="16"/>
                <c:pt idx="0">
                  <c:v>11.9</c:v>
                </c:pt>
                <c:pt idx="1">
                  <c:v>12</c:v>
                </c:pt>
                <c:pt idx="2">
                  <c:v>12.3</c:v>
                </c:pt>
                <c:pt idx="3">
                  <c:v>11</c:v>
                </c:pt>
                <c:pt idx="4">
                  <c:v>11</c:v>
                </c:pt>
                <c:pt idx="5">
                  <c:v>11.5</c:v>
                </c:pt>
                <c:pt idx="6">
                  <c:v>11.8</c:v>
                </c:pt>
                <c:pt idx="7">
                  <c:v>10.5</c:v>
                </c:pt>
                <c:pt idx="8">
                  <c:v>10.199999999999999</c:v>
                </c:pt>
                <c:pt idx="9">
                  <c:v>9.9</c:v>
                </c:pt>
                <c:pt idx="10">
                  <c:v>10.6</c:v>
                </c:pt>
                <c:pt idx="11">
                  <c:v>10.9</c:v>
                </c:pt>
                <c:pt idx="12">
                  <c:v>10.5</c:v>
                </c:pt>
                <c:pt idx="13">
                  <c:v>10.3</c:v>
                </c:pt>
                <c:pt idx="14">
                  <c:v>10.6</c:v>
                </c:pt>
                <c:pt idx="15">
                  <c:v>9.1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S_06!$K$3:$K$4</c:f>
              <c:strCache>
                <c:ptCount val="1"/>
                <c:pt idx="0">
                  <c:v>MUCOSTA            OSU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S_06!$K$5:$K$20</c:f>
              <c:numCache>
                <c:formatCode>#,##0.00</c:formatCode>
                <c:ptCount val="16"/>
                <c:pt idx="0">
                  <c:v>6</c:v>
                </c:pt>
                <c:pt idx="1">
                  <c:v>5.7</c:v>
                </c:pt>
                <c:pt idx="2">
                  <c:v>5.3</c:v>
                </c:pt>
                <c:pt idx="3">
                  <c:v>5.2</c:v>
                </c:pt>
                <c:pt idx="4">
                  <c:v>5.6</c:v>
                </c:pt>
                <c:pt idx="5">
                  <c:v>5.9</c:v>
                </c:pt>
                <c:pt idx="6">
                  <c:v>5.8</c:v>
                </c:pt>
                <c:pt idx="7">
                  <c:v>5.8</c:v>
                </c:pt>
                <c:pt idx="8">
                  <c:v>6.2</c:v>
                </c:pt>
                <c:pt idx="9">
                  <c:v>6.2</c:v>
                </c:pt>
                <c:pt idx="10">
                  <c:v>6.2</c:v>
                </c:pt>
                <c:pt idx="11">
                  <c:v>6.1</c:v>
                </c:pt>
                <c:pt idx="12">
                  <c:v>6.6</c:v>
                </c:pt>
                <c:pt idx="13">
                  <c:v>6.7</c:v>
                </c:pt>
                <c:pt idx="14">
                  <c:v>6.9</c:v>
                </c:pt>
                <c:pt idx="15">
                  <c:v>6.8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S_06!$L$3:$L$4</c:f>
              <c:strCache>
                <c:ptCount val="1"/>
                <c:pt idx="0">
                  <c:v>WEI DI MEI         SQH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S_06!$L$5:$L$20</c:f>
              <c:numCache>
                <c:formatCode>#,##0.00</c:formatCode>
                <c:ptCount val="16"/>
                <c:pt idx="0">
                  <c:v>8.1</c:v>
                </c:pt>
                <c:pt idx="1">
                  <c:v>7.9</c:v>
                </c:pt>
                <c:pt idx="2">
                  <c:v>6.8</c:v>
                </c:pt>
                <c:pt idx="3">
                  <c:v>7.7</c:v>
                </c:pt>
                <c:pt idx="4">
                  <c:v>7.1</c:v>
                </c:pt>
                <c:pt idx="5">
                  <c:v>6.7</c:v>
                </c:pt>
                <c:pt idx="6">
                  <c:v>6.9</c:v>
                </c:pt>
                <c:pt idx="7">
                  <c:v>7.2</c:v>
                </c:pt>
                <c:pt idx="8">
                  <c:v>6.4</c:v>
                </c:pt>
                <c:pt idx="9">
                  <c:v>6.7</c:v>
                </c:pt>
                <c:pt idx="10">
                  <c:v>6.1</c:v>
                </c:pt>
                <c:pt idx="11">
                  <c:v>6.9</c:v>
                </c:pt>
                <c:pt idx="12">
                  <c:v>6.5</c:v>
                </c:pt>
                <c:pt idx="13">
                  <c:v>6.9</c:v>
                </c:pt>
                <c:pt idx="14">
                  <c:v>6.2</c:v>
                </c:pt>
                <c:pt idx="15">
                  <c:v>6.7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S_06!$M$3:$M$4</c:f>
              <c:strCache>
                <c:ptCount val="1"/>
                <c:pt idx="0">
                  <c:v>HUI NING           Z.Y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S_06!$M$5:$M$20</c:f>
              <c:numCache>
                <c:formatCode>#,##0.00</c:formatCode>
                <c:ptCount val="16"/>
                <c:pt idx="0">
                  <c:v>3</c:v>
                </c:pt>
                <c:pt idx="1">
                  <c:v>2.9</c:v>
                </c:pt>
                <c:pt idx="2">
                  <c:v>3.2</c:v>
                </c:pt>
                <c:pt idx="3">
                  <c:v>3.4</c:v>
                </c:pt>
                <c:pt idx="4">
                  <c:v>3.5</c:v>
                </c:pt>
                <c:pt idx="5">
                  <c:v>4.0999999999999996</c:v>
                </c:pt>
                <c:pt idx="6">
                  <c:v>4.2</c:v>
                </c:pt>
                <c:pt idx="7">
                  <c:v>4.3</c:v>
                </c:pt>
                <c:pt idx="8">
                  <c:v>4.5</c:v>
                </c:pt>
                <c:pt idx="9">
                  <c:v>4.5999999999999996</c:v>
                </c:pt>
                <c:pt idx="10">
                  <c:v>5</c:v>
                </c:pt>
                <c:pt idx="11">
                  <c:v>4.9000000000000004</c:v>
                </c:pt>
                <c:pt idx="12">
                  <c:v>5.7</c:v>
                </c:pt>
                <c:pt idx="13">
                  <c:v>5.7</c:v>
                </c:pt>
                <c:pt idx="14">
                  <c:v>6.2</c:v>
                </c:pt>
                <c:pt idx="15">
                  <c:v>6.5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S_06!$N$3:$N$4</c:f>
              <c:strCache>
                <c:ptCount val="1"/>
                <c:pt idx="0">
                  <c:v>SELBEX             EI2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E331C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S_06!$N$5:$N$20</c:f>
              <c:numCache>
                <c:formatCode>#,##0.00</c:formatCode>
                <c:ptCount val="16"/>
                <c:pt idx="0">
                  <c:v>5.9</c:v>
                </c:pt>
                <c:pt idx="1">
                  <c:v>5.3</c:v>
                </c:pt>
                <c:pt idx="2">
                  <c:v>5.3</c:v>
                </c:pt>
                <c:pt idx="3">
                  <c:v>5.2</c:v>
                </c:pt>
                <c:pt idx="4">
                  <c:v>5.4</c:v>
                </c:pt>
                <c:pt idx="5">
                  <c:v>5.3</c:v>
                </c:pt>
                <c:pt idx="6">
                  <c:v>5.0999999999999996</c:v>
                </c:pt>
                <c:pt idx="7">
                  <c:v>5.0999999999999996</c:v>
                </c:pt>
                <c:pt idx="8">
                  <c:v>5.2</c:v>
                </c:pt>
                <c:pt idx="9">
                  <c:v>5.3</c:v>
                </c:pt>
                <c:pt idx="10">
                  <c:v>5.6</c:v>
                </c:pt>
                <c:pt idx="11">
                  <c:v>5.2</c:v>
                </c:pt>
                <c:pt idx="12">
                  <c:v>5.6</c:v>
                </c:pt>
                <c:pt idx="13">
                  <c:v>5.5</c:v>
                </c:pt>
                <c:pt idx="14">
                  <c:v>5.2</c:v>
                </c:pt>
                <c:pt idx="15">
                  <c:v>5.3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S_06!$O$3:$O$4</c:f>
              <c:strCache>
                <c:ptCount val="1"/>
                <c:pt idx="0">
                  <c:v>WYCAKON-G          SY.</c:v>
                </c:pt>
              </c:strCache>
            </c:strRef>
          </c:tx>
          <c:spPr>
            <a:ln w="28575" cap="rnd">
              <a:solidFill>
                <a:srgbClr val="0E87B8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0E87B8"/>
              </a:solidFill>
              <a:ln w="3175">
                <a:solidFill>
                  <a:srgbClr val="0E87B8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S_06!$O$5:$O$20</c:f>
              <c:numCache>
                <c:formatCode>#,##0.00</c:formatCode>
                <c:ptCount val="16"/>
                <c:pt idx="0">
                  <c:v>5.2</c:v>
                </c:pt>
                <c:pt idx="1">
                  <c:v>5</c:v>
                </c:pt>
                <c:pt idx="2">
                  <c:v>5.2</c:v>
                </c:pt>
                <c:pt idx="3">
                  <c:v>4.9000000000000004</c:v>
                </c:pt>
                <c:pt idx="4">
                  <c:v>4.5999999999999996</c:v>
                </c:pt>
                <c:pt idx="5">
                  <c:v>4.5</c:v>
                </c:pt>
                <c:pt idx="6">
                  <c:v>4.9000000000000004</c:v>
                </c:pt>
                <c:pt idx="7">
                  <c:v>4.9000000000000004</c:v>
                </c:pt>
                <c:pt idx="8">
                  <c:v>4.5</c:v>
                </c:pt>
                <c:pt idx="9">
                  <c:v>4.5</c:v>
                </c:pt>
                <c:pt idx="10">
                  <c:v>4.9000000000000004</c:v>
                </c:pt>
                <c:pt idx="11">
                  <c:v>4.5999999999999996</c:v>
                </c:pt>
                <c:pt idx="12">
                  <c:v>4.5</c:v>
                </c:pt>
                <c:pt idx="13">
                  <c:v>4.5</c:v>
                </c:pt>
                <c:pt idx="14">
                  <c:v>4.8</c:v>
                </c:pt>
                <c:pt idx="15">
                  <c:v>4.4000000000000004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S_06!$P$3:$P$4</c:f>
              <c:strCache>
                <c:ptCount val="1"/>
                <c:pt idx="0">
                  <c:v>SUCRALFATE         YKJ</c:v>
                </c:pt>
              </c:strCache>
            </c:strRef>
          </c:tx>
          <c:spPr>
            <a:ln w="28575" cap="rnd">
              <a:solidFill>
                <a:srgbClr val="8154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154E6"/>
              </a:solidFill>
              <a:ln w="3175">
                <a:solidFill>
                  <a:srgbClr val="8154E6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S_06!$P$5:$P$20</c:f>
              <c:numCache>
                <c:formatCode>#,##0.00</c:formatCode>
                <c:ptCount val="16"/>
                <c:pt idx="0">
                  <c:v>1.3</c:v>
                </c:pt>
                <c:pt idx="1">
                  <c:v>1.5</c:v>
                </c:pt>
                <c:pt idx="2">
                  <c:v>1.6</c:v>
                </c:pt>
                <c:pt idx="3">
                  <c:v>2.4</c:v>
                </c:pt>
                <c:pt idx="4">
                  <c:v>2.8</c:v>
                </c:pt>
                <c:pt idx="5">
                  <c:v>2.7</c:v>
                </c:pt>
                <c:pt idx="6">
                  <c:v>2.6</c:v>
                </c:pt>
                <c:pt idx="7">
                  <c:v>2.8</c:v>
                </c:pt>
                <c:pt idx="8">
                  <c:v>3.2</c:v>
                </c:pt>
                <c:pt idx="9">
                  <c:v>3.2</c:v>
                </c:pt>
                <c:pt idx="10">
                  <c:v>3.4</c:v>
                </c:pt>
                <c:pt idx="11">
                  <c:v>3.6</c:v>
                </c:pt>
                <c:pt idx="12">
                  <c:v>4</c:v>
                </c:pt>
                <c:pt idx="13">
                  <c:v>4.3</c:v>
                </c:pt>
                <c:pt idx="14">
                  <c:v>4.5</c:v>
                </c:pt>
                <c:pt idx="15">
                  <c:v>4.5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S_06!$Q$3:$Q$4</c:f>
              <c:strCache>
                <c:ptCount val="1"/>
                <c:pt idx="0">
                  <c:v>WEI BAO            SK7</c:v>
                </c:pt>
              </c:strCache>
            </c:strRef>
          </c:tx>
          <c:spPr>
            <a:ln w="28575" cap="rnd">
              <a:solidFill>
                <a:srgbClr val="54C85C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4C85C"/>
              </a:solidFill>
              <a:ln w="3175">
                <a:solidFill>
                  <a:srgbClr val="54C85C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S_06!$Q$5:$Q$20</c:f>
              <c:numCache>
                <c:formatCode>#,##0.00</c:formatCode>
                <c:ptCount val="16"/>
                <c:pt idx="0">
                  <c:v>5.4</c:v>
                </c:pt>
                <c:pt idx="1">
                  <c:v>5.4</c:v>
                </c:pt>
                <c:pt idx="2">
                  <c:v>5.4</c:v>
                </c:pt>
                <c:pt idx="3">
                  <c:v>5.4</c:v>
                </c:pt>
                <c:pt idx="4">
                  <c:v>5</c:v>
                </c:pt>
                <c:pt idx="5">
                  <c:v>4.8</c:v>
                </c:pt>
                <c:pt idx="6">
                  <c:v>4.9000000000000004</c:v>
                </c:pt>
                <c:pt idx="7">
                  <c:v>4.5999999999999996</c:v>
                </c:pt>
                <c:pt idx="8">
                  <c:v>4.5999999999999996</c:v>
                </c:pt>
                <c:pt idx="9">
                  <c:v>5</c:v>
                </c:pt>
                <c:pt idx="10">
                  <c:v>4.3</c:v>
                </c:pt>
                <c:pt idx="11">
                  <c:v>4.2</c:v>
                </c:pt>
                <c:pt idx="12">
                  <c:v>4.3</c:v>
                </c:pt>
                <c:pt idx="13">
                  <c:v>4.0999999999999996</c:v>
                </c:pt>
                <c:pt idx="14">
                  <c:v>3.9</c:v>
                </c:pt>
                <c:pt idx="15">
                  <c:v>3.9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291264"/>
        <c:axId val="201293184"/>
      </c:lineChart>
      <c:catAx>
        <c:axId val="20129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1293184"/>
        <c:crosses val="autoZero"/>
        <c:auto val="1"/>
        <c:lblAlgn val="ctr"/>
        <c:lblOffset val="100"/>
        <c:noMultiLvlLbl val="0"/>
      </c:catAx>
      <c:valAx>
        <c:axId val="201293184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129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PRT Relevant MKT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6.3</c:v>
              </c:pt>
            </c:numLit>
          </c:val>
        </c:ser>
        <c:ser>
          <c:idx val="1"/>
          <c:order val="1"/>
          <c:tx>
            <c:v>PPI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</c:v>
              </c:pt>
            </c:numLit>
          </c:val>
        </c:ser>
        <c:ser>
          <c:idx val="2"/>
          <c:order val="2"/>
          <c:tx>
            <c:v>PPI Amp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5.9</c:v>
              </c:pt>
            </c:numLit>
          </c:val>
        </c:ser>
        <c:ser>
          <c:idx val="3"/>
          <c:order val="3"/>
          <c:tx>
            <c:v>PPI Oral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6.1</c:v>
              </c:pt>
            </c:numLit>
          </c:val>
        </c:ser>
        <c:ser>
          <c:idx val="4"/>
          <c:order val="4"/>
          <c:tx>
            <c:v>H2 antagonists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33.1</c:v>
              </c:pt>
            </c:numLit>
          </c:val>
        </c:ser>
        <c:ser>
          <c:idx val="5"/>
          <c:order val="5"/>
          <c:tx>
            <c:v>H2 antagonists Amp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65.900000000000006</c:v>
              </c:pt>
            </c:numLit>
          </c:val>
        </c:ser>
        <c:ser>
          <c:idx val="6"/>
          <c:order val="6"/>
          <c:tx>
            <c:v>H2 antagonists Oral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8.6999999999999993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145566720"/>
        <c:axId val="145572608"/>
      </c:barChart>
      <c:catAx>
        <c:axId val="145566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5572608"/>
        <c:crosses val="autoZero"/>
        <c:auto val="1"/>
        <c:lblAlgn val="ctr"/>
        <c:lblOffset val="100"/>
        <c:noMultiLvlLbl val="0"/>
      </c:catAx>
      <c:valAx>
        <c:axId val="145572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56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SLX Relevant Market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3.3</c:v>
              </c:pt>
            </c:numLit>
          </c:val>
        </c:ser>
        <c:ser>
          <c:idx val="1"/>
          <c:order val="1"/>
          <c:tx>
            <c:v>TALCID             BY6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0.3</c:v>
              </c:pt>
            </c:numLit>
          </c:val>
        </c:ser>
        <c:ser>
          <c:idx val="2"/>
          <c:order val="2"/>
          <c:tx>
            <c:v>AN DA              JY7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-6.4</c:v>
              </c:pt>
            </c:numLit>
          </c:val>
        </c:ser>
        <c:ser>
          <c:idx val="3"/>
          <c:order val="3"/>
          <c:tx>
            <c:v>JIE WEI LE         BYU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-13.8</c:v>
              </c:pt>
            </c:numLit>
          </c:val>
        </c:ser>
        <c:ser>
          <c:idx val="4"/>
          <c:order val="4"/>
          <c:tx>
            <c:v>MUCOSTA            OSU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15.3</c:v>
              </c:pt>
            </c:numLit>
          </c:val>
        </c:ser>
        <c:ser>
          <c:idx val="5"/>
          <c:order val="5"/>
          <c:tx>
            <c:v>WEI DI MEI         SQH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0.8</c:v>
              </c:pt>
            </c:numLit>
          </c:val>
        </c:ser>
        <c:ser>
          <c:idx val="6"/>
          <c:order val="6"/>
          <c:tx>
            <c:v>HUI NING           Z.Y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37.299999999999997</c:v>
              </c:pt>
            </c:numLit>
          </c:val>
        </c:ser>
        <c:ser>
          <c:idx val="7"/>
          <c:order val="7"/>
          <c:tx>
            <c:v>SELBEX             EI2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4.8</c:v>
              </c:pt>
            </c:numLit>
          </c:val>
        </c:ser>
        <c:ser>
          <c:idx val="8"/>
          <c:order val="8"/>
          <c:tx>
            <c:v>WYCAKON-G          SY.</c:v>
          </c:tx>
          <c:spPr>
            <a:solidFill>
              <a:srgbClr val="0E87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-0.4</c:v>
              </c:pt>
            </c:numLit>
          </c:val>
        </c:ser>
        <c:ser>
          <c:idx val="9"/>
          <c:order val="9"/>
          <c:tx>
            <c:v>SUCRALFATE         YKJ</c:v>
          </c:tx>
          <c:spPr>
            <a:solidFill>
              <a:srgbClr val="8154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31.3</c:v>
              </c:pt>
            </c:numLit>
          </c:val>
        </c:ser>
        <c:ser>
          <c:idx val="10"/>
          <c:order val="10"/>
          <c:tx>
            <c:v>WEI BAO            SK7</c:v>
          </c:tx>
          <c:spPr>
            <a:solidFill>
              <a:srgbClr val="54C8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-4.0999999999999996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118222848"/>
        <c:axId val="118226304"/>
      </c:barChart>
      <c:catAx>
        <c:axId val="118222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226304"/>
        <c:crosses val="autoZero"/>
        <c:auto val="1"/>
        <c:lblAlgn val="ctr"/>
        <c:lblOffset val="100"/>
        <c:noMultiLvlLbl val="0"/>
      </c:catAx>
      <c:valAx>
        <c:axId val="118226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22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7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[IMS-Brand_S_07.xlsx]S_07!PT_01</c:name>
    <c:fmtId val="34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</c:pivotFmt>
      <c:pivotFmt>
        <c:idx val="45"/>
      </c:pivotFmt>
      <c:pivotFmt>
        <c:idx val="46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331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6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5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331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6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64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6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66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  <c:pivotFmt>
        <c:idx val="67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6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6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71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331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7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74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7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76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S_07!$H$3:$H$4</c:f>
              <c:strCache>
                <c:ptCount val="1"/>
                <c:pt idx="0">
                  <c:v>TALCID             BY6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S_07!$H$5:$H$20</c:f>
              <c:numCache>
                <c:formatCode>#,##0.00</c:formatCode>
                <c:ptCount val="16"/>
                <c:pt idx="0">
                  <c:v>19.100000000000001</c:v>
                </c:pt>
                <c:pt idx="1">
                  <c:v>18.3</c:v>
                </c:pt>
                <c:pt idx="2">
                  <c:v>17.8</c:v>
                </c:pt>
                <c:pt idx="3">
                  <c:v>17.600000000000001</c:v>
                </c:pt>
                <c:pt idx="4">
                  <c:v>17.899999999999999</c:v>
                </c:pt>
                <c:pt idx="5">
                  <c:v>18.100000000000001</c:v>
                </c:pt>
                <c:pt idx="6">
                  <c:v>17.8</c:v>
                </c:pt>
                <c:pt idx="7">
                  <c:v>18</c:v>
                </c:pt>
                <c:pt idx="8">
                  <c:v>17.8</c:v>
                </c:pt>
                <c:pt idx="9">
                  <c:v>17.8</c:v>
                </c:pt>
                <c:pt idx="10">
                  <c:v>17.8</c:v>
                </c:pt>
                <c:pt idx="11">
                  <c:v>17.8</c:v>
                </c:pt>
                <c:pt idx="12">
                  <c:v>17.600000000000001</c:v>
                </c:pt>
                <c:pt idx="13">
                  <c:v>17.5</c:v>
                </c:pt>
                <c:pt idx="14">
                  <c:v>17.5</c:v>
                </c:pt>
                <c:pt idx="15">
                  <c:v>17.399999999999999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S_07!$I$3:$I$4</c:f>
              <c:strCache>
                <c:ptCount val="1"/>
                <c:pt idx="0">
                  <c:v>WEI DI MEI         SQH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S_07!$I$5:$I$20</c:f>
              <c:numCache>
                <c:formatCode>#,##0.00</c:formatCode>
                <c:ptCount val="16"/>
                <c:pt idx="0">
                  <c:v>16.5</c:v>
                </c:pt>
                <c:pt idx="1">
                  <c:v>16.5</c:v>
                </c:pt>
                <c:pt idx="2">
                  <c:v>16.600000000000001</c:v>
                </c:pt>
                <c:pt idx="3">
                  <c:v>16.5</c:v>
                </c:pt>
                <c:pt idx="4">
                  <c:v>16</c:v>
                </c:pt>
                <c:pt idx="5">
                  <c:v>15.4</c:v>
                </c:pt>
                <c:pt idx="6">
                  <c:v>15.4</c:v>
                </c:pt>
                <c:pt idx="7">
                  <c:v>15.2</c:v>
                </c:pt>
                <c:pt idx="8">
                  <c:v>14.8</c:v>
                </c:pt>
                <c:pt idx="9">
                  <c:v>14.7</c:v>
                </c:pt>
                <c:pt idx="10">
                  <c:v>14.3</c:v>
                </c:pt>
                <c:pt idx="11">
                  <c:v>14.2</c:v>
                </c:pt>
                <c:pt idx="12">
                  <c:v>14.3</c:v>
                </c:pt>
                <c:pt idx="13">
                  <c:v>14.4</c:v>
                </c:pt>
                <c:pt idx="14">
                  <c:v>14.5</c:v>
                </c:pt>
                <c:pt idx="15">
                  <c:v>14.5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S_07!$J$3:$J$4</c:f>
              <c:strCache>
                <c:ptCount val="1"/>
                <c:pt idx="0">
                  <c:v>AN DA              JY7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S_07!$J$5:$J$20</c:f>
              <c:numCache>
                <c:formatCode>#,##0.00</c:formatCode>
                <c:ptCount val="16"/>
                <c:pt idx="0">
                  <c:v>6.9</c:v>
                </c:pt>
                <c:pt idx="1">
                  <c:v>6.9</c:v>
                </c:pt>
                <c:pt idx="2">
                  <c:v>7</c:v>
                </c:pt>
                <c:pt idx="3">
                  <c:v>7.1</c:v>
                </c:pt>
                <c:pt idx="4">
                  <c:v>7.5</c:v>
                </c:pt>
                <c:pt idx="5">
                  <c:v>7.9</c:v>
                </c:pt>
                <c:pt idx="6">
                  <c:v>8.1999999999999993</c:v>
                </c:pt>
                <c:pt idx="7">
                  <c:v>8.4</c:v>
                </c:pt>
                <c:pt idx="8">
                  <c:v>8.5</c:v>
                </c:pt>
                <c:pt idx="9">
                  <c:v>8.4</c:v>
                </c:pt>
                <c:pt idx="10">
                  <c:v>8.4</c:v>
                </c:pt>
                <c:pt idx="11">
                  <c:v>8.3000000000000007</c:v>
                </c:pt>
                <c:pt idx="12">
                  <c:v>8</c:v>
                </c:pt>
                <c:pt idx="13">
                  <c:v>7.6</c:v>
                </c:pt>
                <c:pt idx="14">
                  <c:v>7.3</c:v>
                </c:pt>
                <c:pt idx="15">
                  <c:v>7.1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S_07!$K$3:$K$4</c:f>
              <c:strCache>
                <c:ptCount val="1"/>
                <c:pt idx="0">
                  <c:v>MUCOSTA            OSU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S_07!$K$5:$K$20</c:f>
              <c:numCache>
                <c:formatCode>#,##0.00</c:formatCode>
                <c:ptCount val="16"/>
                <c:pt idx="0">
                  <c:v>4.4000000000000004</c:v>
                </c:pt>
                <c:pt idx="1">
                  <c:v>4.5999999999999996</c:v>
                </c:pt>
                <c:pt idx="2">
                  <c:v>4.7</c:v>
                </c:pt>
                <c:pt idx="3">
                  <c:v>4.5999999999999996</c:v>
                </c:pt>
                <c:pt idx="4">
                  <c:v>4.5999999999999996</c:v>
                </c:pt>
                <c:pt idx="5">
                  <c:v>4.7</c:v>
                </c:pt>
                <c:pt idx="6">
                  <c:v>4.8</c:v>
                </c:pt>
                <c:pt idx="7">
                  <c:v>4.9000000000000004</c:v>
                </c:pt>
                <c:pt idx="8">
                  <c:v>5</c:v>
                </c:pt>
                <c:pt idx="9">
                  <c:v>5.0999999999999996</c:v>
                </c:pt>
                <c:pt idx="10">
                  <c:v>5.2</c:v>
                </c:pt>
                <c:pt idx="11">
                  <c:v>5.3</c:v>
                </c:pt>
                <c:pt idx="12">
                  <c:v>5.3</c:v>
                </c:pt>
                <c:pt idx="13">
                  <c:v>5.4</c:v>
                </c:pt>
                <c:pt idx="14">
                  <c:v>5.6</c:v>
                </c:pt>
                <c:pt idx="15">
                  <c:v>5.8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S_07!$L$3:$L$4</c:f>
              <c:strCache>
                <c:ptCount val="1"/>
                <c:pt idx="0">
                  <c:v>SELBEX             EI2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E331C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S_07!$L$5:$L$20</c:f>
              <c:numCache>
                <c:formatCode>#,##0.00</c:formatCode>
                <c:ptCount val="16"/>
                <c:pt idx="0">
                  <c:v>5</c:v>
                </c:pt>
                <c:pt idx="1">
                  <c:v>5.0999999999999996</c:v>
                </c:pt>
                <c:pt idx="2">
                  <c:v>5.0999999999999996</c:v>
                </c:pt>
                <c:pt idx="3">
                  <c:v>5.0999999999999996</c:v>
                </c:pt>
                <c:pt idx="4">
                  <c:v>5</c:v>
                </c:pt>
                <c:pt idx="5">
                  <c:v>5.0999999999999996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4.9000000000000004</c:v>
                </c:pt>
                <c:pt idx="10">
                  <c:v>5.0999999999999996</c:v>
                </c:pt>
                <c:pt idx="11">
                  <c:v>5.0999999999999996</c:v>
                </c:pt>
                <c:pt idx="12">
                  <c:v>5.2</c:v>
                </c:pt>
                <c:pt idx="13">
                  <c:v>5.2</c:v>
                </c:pt>
                <c:pt idx="14">
                  <c:v>5.0999999999999996</c:v>
                </c:pt>
                <c:pt idx="15">
                  <c:v>5.0999999999999996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S_07!$M$3:$M$4</c:f>
              <c:strCache>
                <c:ptCount val="1"/>
                <c:pt idx="0">
                  <c:v>HUI NING           Z.Y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S_07!$M$5:$M$20</c:f>
              <c:numCache>
                <c:formatCode>#,##0.00</c:formatCode>
                <c:ptCount val="16"/>
                <c:pt idx="0">
                  <c:v>2.2999999999999998</c:v>
                </c:pt>
                <c:pt idx="1">
                  <c:v>2.4</c:v>
                </c:pt>
                <c:pt idx="2">
                  <c:v>2.5</c:v>
                </c:pt>
                <c:pt idx="3">
                  <c:v>2.7</c:v>
                </c:pt>
                <c:pt idx="4">
                  <c:v>2.9</c:v>
                </c:pt>
                <c:pt idx="5">
                  <c:v>3.2</c:v>
                </c:pt>
                <c:pt idx="6">
                  <c:v>3.4</c:v>
                </c:pt>
                <c:pt idx="7">
                  <c:v>3.5</c:v>
                </c:pt>
                <c:pt idx="8">
                  <c:v>3.7</c:v>
                </c:pt>
                <c:pt idx="9">
                  <c:v>3.8</c:v>
                </c:pt>
                <c:pt idx="10">
                  <c:v>4</c:v>
                </c:pt>
                <c:pt idx="11">
                  <c:v>4.2</c:v>
                </c:pt>
                <c:pt idx="12">
                  <c:v>4.4000000000000004</c:v>
                </c:pt>
                <c:pt idx="13">
                  <c:v>4.7</c:v>
                </c:pt>
                <c:pt idx="14">
                  <c:v>4.9000000000000004</c:v>
                </c:pt>
                <c:pt idx="15">
                  <c:v>5.3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S_07!$N$3:$N$4</c:f>
              <c:strCache>
                <c:ptCount val="1"/>
                <c:pt idx="0">
                  <c:v>SODIUM BICARBONATE TLS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S_07!$N$5:$N$20</c:f>
              <c:numCache>
                <c:formatCode>#,##0.00</c:formatCode>
                <c:ptCount val="16"/>
                <c:pt idx="0">
                  <c:v>3.8</c:v>
                </c:pt>
                <c:pt idx="1">
                  <c:v>3.1</c:v>
                </c:pt>
                <c:pt idx="2">
                  <c:v>2.9</c:v>
                </c:pt>
                <c:pt idx="3">
                  <c:v>2.6</c:v>
                </c:pt>
                <c:pt idx="4">
                  <c:v>2.2000000000000002</c:v>
                </c:pt>
                <c:pt idx="5">
                  <c:v>2.2000000000000002</c:v>
                </c:pt>
                <c:pt idx="6">
                  <c:v>2.2000000000000002</c:v>
                </c:pt>
                <c:pt idx="7">
                  <c:v>2.2000000000000002</c:v>
                </c:pt>
                <c:pt idx="8">
                  <c:v>2.2999999999999998</c:v>
                </c:pt>
                <c:pt idx="9">
                  <c:v>2.6</c:v>
                </c:pt>
                <c:pt idx="10">
                  <c:v>2.9</c:v>
                </c:pt>
                <c:pt idx="11">
                  <c:v>3</c:v>
                </c:pt>
                <c:pt idx="12">
                  <c:v>3.3</c:v>
                </c:pt>
                <c:pt idx="13">
                  <c:v>3.5</c:v>
                </c:pt>
                <c:pt idx="14">
                  <c:v>3.6</c:v>
                </c:pt>
                <c:pt idx="15">
                  <c:v>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S_07!$O$3:$O$4</c:f>
              <c:strCache>
                <c:ptCount val="1"/>
                <c:pt idx="0">
                  <c:v>WYCAKON-G          SY.</c:v>
                </c:pt>
              </c:strCache>
            </c:strRef>
          </c:tx>
          <c:spPr>
            <a:ln w="28575" cap="rnd">
              <a:solidFill>
                <a:srgbClr val="0E87B8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0E87B8"/>
              </a:solidFill>
              <a:ln w="3175">
                <a:solidFill>
                  <a:srgbClr val="0E87B8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S_07!$O$5:$O$20</c:f>
              <c:numCache>
                <c:formatCode>#,##0.00</c:formatCode>
                <c:ptCount val="16"/>
                <c:pt idx="0">
                  <c:v>4.2</c:v>
                </c:pt>
                <c:pt idx="1">
                  <c:v>3.9</c:v>
                </c:pt>
                <c:pt idx="2">
                  <c:v>3.6</c:v>
                </c:pt>
                <c:pt idx="3">
                  <c:v>3.4</c:v>
                </c:pt>
                <c:pt idx="4">
                  <c:v>3.3</c:v>
                </c:pt>
                <c:pt idx="5">
                  <c:v>3.2</c:v>
                </c:pt>
                <c:pt idx="6">
                  <c:v>3.2</c:v>
                </c:pt>
                <c:pt idx="7">
                  <c:v>3.2</c:v>
                </c:pt>
                <c:pt idx="8">
                  <c:v>3.2</c:v>
                </c:pt>
                <c:pt idx="9">
                  <c:v>3.2</c:v>
                </c:pt>
                <c:pt idx="10">
                  <c:v>3.2</c:v>
                </c:pt>
                <c:pt idx="11">
                  <c:v>3.1</c:v>
                </c:pt>
                <c:pt idx="12">
                  <c:v>3.1</c:v>
                </c:pt>
                <c:pt idx="13">
                  <c:v>3.1</c:v>
                </c:pt>
                <c:pt idx="14">
                  <c:v>3.1</c:v>
                </c:pt>
                <c:pt idx="15">
                  <c:v>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S_07!$P$3:$P$4</c:f>
              <c:strCache>
                <c:ptCount val="1"/>
                <c:pt idx="0">
                  <c:v>JIE WEI LE         BYU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S_07!$P$5:$P$20</c:f>
              <c:numCache>
                <c:formatCode>#,##0.00</c:formatCode>
                <c:ptCount val="16"/>
                <c:pt idx="0">
                  <c:v>2.7</c:v>
                </c:pt>
                <c:pt idx="1">
                  <c:v>2.7</c:v>
                </c:pt>
                <c:pt idx="2">
                  <c:v>2.8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  <c:pt idx="6">
                  <c:v>2.7</c:v>
                </c:pt>
                <c:pt idx="7">
                  <c:v>2.7</c:v>
                </c:pt>
                <c:pt idx="8">
                  <c:v>2.7</c:v>
                </c:pt>
                <c:pt idx="9">
                  <c:v>2.6</c:v>
                </c:pt>
                <c:pt idx="10">
                  <c:v>2.5</c:v>
                </c:pt>
                <c:pt idx="11">
                  <c:v>2.5</c:v>
                </c:pt>
                <c:pt idx="12">
                  <c:v>2.6</c:v>
                </c:pt>
                <c:pt idx="13">
                  <c:v>2.6</c:v>
                </c:pt>
                <c:pt idx="14">
                  <c:v>2.6</c:v>
                </c:pt>
                <c:pt idx="15">
                  <c:v>2.4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S_07!$Q$3:$Q$4</c:f>
              <c:strCache>
                <c:ptCount val="1"/>
                <c:pt idx="0">
                  <c:v>WEI BAO            SK7</c:v>
                </c:pt>
              </c:strCache>
            </c:strRef>
          </c:tx>
          <c:spPr>
            <a:ln w="28575" cap="rnd">
              <a:solidFill>
                <a:srgbClr val="54C85C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4C85C"/>
              </a:solidFill>
              <a:ln w="3175">
                <a:solidFill>
                  <a:srgbClr val="54C85C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S_07!$Q$5:$Q$20</c:f>
              <c:numCache>
                <c:formatCode>#,##0.00</c:formatCode>
                <c:ptCount val="16"/>
                <c:pt idx="0">
                  <c:v>3.3</c:v>
                </c:pt>
                <c:pt idx="1">
                  <c:v>3.2</c:v>
                </c:pt>
                <c:pt idx="2">
                  <c:v>3.2</c:v>
                </c:pt>
                <c:pt idx="3">
                  <c:v>3.2</c:v>
                </c:pt>
                <c:pt idx="4">
                  <c:v>3.2</c:v>
                </c:pt>
                <c:pt idx="5">
                  <c:v>3.1</c:v>
                </c:pt>
                <c:pt idx="6">
                  <c:v>3</c:v>
                </c:pt>
                <c:pt idx="7">
                  <c:v>2.9</c:v>
                </c:pt>
                <c:pt idx="8">
                  <c:v>2.9</c:v>
                </c:pt>
                <c:pt idx="9">
                  <c:v>2.9</c:v>
                </c:pt>
                <c:pt idx="10">
                  <c:v>2.8</c:v>
                </c:pt>
                <c:pt idx="11">
                  <c:v>2.7</c:v>
                </c:pt>
                <c:pt idx="12">
                  <c:v>2.7</c:v>
                </c:pt>
                <c:pt idx="13">
                  <c:v>2.6</c:v>
                </c:pt>
                <c:pt idx="14">
                  <c:v>2.5</c:v>
                </c:pt>
                <c:pt idx="15">
                  <c:v>2.5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860928"/>
        <c:axId val="205421184"/>
      </c:lineChart>
      <c:catAx>
        <c:axId val="19686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5421184"/>
        <c:crosses val="autoZero"/>
        <c:auto val="1"/>
        <c:lblAlgn val="ctr"/>
        <c:lblOffset val="100"/>
        <c:noMultiLvlLbl val="0"/>
      </c:catAx>
      <c:valAx>
        <c:axId val="205421184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686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SLX Relevant Market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6.5</c:v>
              </c:pt>
            </c:numLit>
          </c:val>
        </c:ser>
        <c:ser>
          <c:idx val="1"/>
          <c:order val="1"/>
          <c:tx>
            <c:v>TALCID             BY6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4.0999999999999996</c:v>
              </c:pt>
            </c:numLit>
          </c:val>
        </c:ser>
        <c:ser>
          <c:idx val="2"/>
          <c:order val="2"/>
          <c:tx>
            <c:v>WEI DI MEI         SQH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8.8000000000000007</c:v>
              </c:pt>
            </c:numLit>
          </c:val>
        </c:ser>
        <c:ser>
          <c:idx val="3"/>
          <c:order val="3"/>
          <c:tx>
            <c:v>AN DA              JY7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-9.3000000000000007</c:v>
              </c:pt>
            </c:numLit>
          </c:val>
        </c:ser>
        <c:ser>
          <c:idx val="4"/>
          <c:order val="4"/>
          <c:tx>
            <c:v>MUCOSTA            OSU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16.5</c:v>
              </c:pt>
            </c:numLit>
          </c:val>
        </c:ser>
        <c:ser>
          <c:idx val="5"/>
          <c:order val="5"/>
          <c:tx>
            <c:v>SELBEX             EI2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7.3</c:v>
              </c:pt>
            </c:numLit>
          </c:val>
        </c:ser>
        <c:ser>
          <c:idx val="6"/>
          <c:order val="6"/>
          <c:tx>
            <c:v>HUI NING           Z.Y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34.5</c:v>
              </c:pt>
            </c:numLit>
          </c:val>
        </c:ser>
        <c:ser>
          <c:idx val="7"/>
          <c:order val="7"/>
          <c:tx>
            <c:v>SODIUM BICARBONATE TLS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42.1</c:v>
              </c:pt>
            </c:numLit>
          </c:val>
        </c:ser>
        <c:ser>
          <c:idx val="8"/>
          <c:order val="8"/>
          <c:tx>
            <c:v>WYCAKON-G          SY.</c:v>
          </c:tx>
          <c:spPr>
            <a:solidFill>
              <a:srgbClr val="0E87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3.1</c:v>
              </c:pt>
            </c:numLit>
          </c:val>
        </c:ser>
        <c:ser>
          <c:idx val="9"/>
          <c:order val="9"/>
          <c:tx>
            <c:v>JIE WEI LE         BYU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1.8</c:v>
              </c:pt>
            </c:numLit>
          </c:val>
        </c:ser>
        <c:ser>
          <c:idx val="10"/>
          <c:order val="10"/>
          <c:tx>
            <c:v>WEI BAO            SK7</c:v>
          </c:tx>
          <c:spPr>
            <a:solidFill>
              <a:srgbClr val="54C8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-4.2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198142592"/>
        <c:axId val="198168960"/>
      </c:barChart>
      <c:catAx>
        <c:axId val="1981425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8168960"/>
        <c:crosses val="autoZero"/>
        <c:auto val="1"/>
        <c:lblAlgn val="ctr"/>
        <c:lblOffset val="100"/>
        <c:noMultiLvlLbl val="0"/>
      </c:catAx>
      <c:valAx>
        <c:axId val="198168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814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[IMS-Brand_S_07.xlsx]S_07!PT_01</c:name>
    <c:fmtId val="34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</c:pivotFmt>
      <c:pivotFmt>
        <c:idx val="45"/>
      </c:pivotFmt>
      <c:pivotFmt>
        <c:idx val="46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331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6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5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62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331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64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6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66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  <c:pivotFmt>
        <c:idx val="67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6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6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71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72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331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74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7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76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S_07!$H$3:$H$4</c:f>
              <c:strCache>
                <c:ptCount val="1"/>
                <c:pt idx="0">
                  <c:v>TALCID             BY6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);[Red]\(#,##0.0\)" sourceLinked="0"/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S_07!$H$5:$H$20</c:f>
              <c:numCache>
                <c:formatCode>#,##0.00</c:formatCode>
                <c:ptCount val="16"/>
                <c:pt idx="0">
                  <c:v>16.600000000000001</c:v>
                </c:pt>
                <c:pt idx="1">
                  <c:v>16.8</c:v>
                </c:pt>
                <c:pt idx="2">
                  <c:v>19</c:v>
                </c:pt>
                <c:pt idx="3">
                  <c:v>17.8</c:v>
                </c:pt>
                <c:pt idx="4">
                  <c:v>17.8</c:v>
                </c:pt>
                <c:pt idx="5">
                  <c:v>17.600000000000001</c:v>
                </c:pt>
                <c:pt idx="6">
                  <c:v>18</c:v>
                </c:pt>
                <c:pt idx="7">
                  <c:v>18.399999999999999</c:v>
                </c:pt>
                <c:pt idx="8">
                  <c:v>17.3</c:v>
                </c:pt>
                <c:pt idx="9">
                  <c:v>17.5</c:v>
                </c:pt>
                <c:pt idx="10">
                  <c:v>18.2</c:v>
                </c:pt>
                <c:pt idx="11">
                  <c:v>18</c:v>
                </c:pt>
                <c:pt idx="12">
                  <c:v>16.8</c:v>
                </c:pt>
                <c:pt idx="13">
                  <c:v>17</c:v>
                </c:pt>
                <c:pt idx="14">
                  <c:v>18.100000000000001</c:v>
                </c:pt>
                <c:pt idx="15">
                  <c:v>17.5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S_07!$I$3:$I$4</c:f>
              <c:strCache>
                <c:ptCount val="1"/>
                <c:pt idx="0">
                  <c:v>WEI DI MEI         SQH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S_07!$I$5:$I$20</c:f>
              <c:numCache>
                <c:formatCode>#,##0.00</c:formatCode>
                <c:ptCount val="16"/>
                <c:pt idx="0">
                  <c:v>17.5</c:v>
                </c:pt>
                <c:pt idx="1">
                  <c:v>16.8</c:v>
                </c:pt>
                <c:pt idx="2">
                  <c:v>15</c:v>
                </c:pt>
                <c:pt idx="3">
                  <c:v>16.7</c:v>
                </c:pt>
                <c:pt idx="4">
                  <c:v>15.6</c:v>
                </c:pt>
                <c:pt idx="5">
                  <c:v>14.6</c:v>
                </c:pt>
                <c:pt idx="6">
                  <c:v>15</c:v>
                </c:pt>
                <c:pt idx="7">
                  <c:v>15.4</c:v>
                </c:pt>
                <c:pt idx="8">
                  <c:v>14.1</c:v>
                </c:pt>
                <c:pt idx="9">
                  <c:v>14.2</c:v>
                </c:pt>
                <c:pt idx="10">
                  <c:v>13.3</c:v>
                </c:pt>
                <c:pt idx="11">
                  <c:v>15</c:v>
                </c:pt>
                <c:pt idx="12">
                  <c:v>14.4</c:v>
                </c:pt>
                <c:pt idx="13">
                  <c:v>14.9</c:v>
                </c:pt>
                <c:pt idx="14">
                  <c:v>13.7</c:v>
                </c:pt>
                <c:pt idx="15">
                  <c:v>14.9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S_07!$J$3:$J$4</c:f>
              <c:strCache>
                <c:ptCount val="1"/>
                <c:pt idx="0">
                  <c:v>AN DA              JY7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S_07!$J$5:$J$20</c:f>
              <c:numCache>
                <c:formatCode>#,##0.00</c:formatCode>
                <c:ptCount val="16"/>
                <c:pt idx="0">
                  <c:v>7</c:v>
                </c:pt>
                <c:pt idx="1">
                  <c:v>6.7</c:v>
                </c:pt>
                <c:pt idx="2">
                  <c:v>7.5</c:v>
                </c:pt>
                <c:pt idx="3">
                  <c:v>7.4</c:v>
                </c:pt>
                <c:pt idx="4">
                  <c:v>8.4</c:v>
                </c:pt>
                <c:pt idx="5">
                  <c:v>8.4</c:v>
                </c:pt>
                <c:pt idx="6">
                  <c:v>8.6</c:v>
                </c:pt>
                <c:pt idx="7">
                  <c:v>8.3000000000000007</c:v>
                </c:pt>
                <c:pt idx="8">
                  <c:v>8.8000000000000007</c:v>
                </c:pt>
                <c:pt idx="9">
                  <c:v>8</c:v>
                </c:pt>
                <c:pt idx="10">
                  <c:v>8.5</c:v>
                </c:pt>
                <c:pt idx="11">
                  <c:v>7.9</c:v>
                </c:pt>
                <c:pt idx="12">
                  <c:v>7.4</c:v>
                </c:pt>
                <c:pt idx="13">
                  <c:v>6.6</c:v>
                </c:pt>
                <c:pt idx="14">
                  <c:v>7.2</c:v>
                </c:pt>
                <c:pt idx="15">
                  <c:v>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S_07!$K$3:$K$4</c:f>
              <c:strCache>
                <c:ptCount val="1"/>
                <c:pt idx="0">
                  <c:v>MUCOSTA            OSU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S_07!$K$5:$K$20</c:f>
              <c:numCache>
                <c:formatCode>#,##0.00</c:formatCode>
                <c:ptCount val="16"/>
                <c:pt idx="0">
                  <c:v>4.9000000000000004</c:v>
                </c:pt>
                <c:pt idx="1">
                  <c:v>4.7</c:v>
                </c:pt>
                <c:pt idx="2">
                  <c:v>4.5</c:v>
                </c:pt>
                <c:pt idx="3">
                  <c:v>4.3</c:v>
                </c:pt>
                <c:pt idx="4">
                  <c:v>4.8</c:v>
                </c:pt>
                <c:pt idx="5">
                  <c:v>5</c:v>
                </c:pt>
                <c:pt idx="6">
                  <c:v>4.9000000000000004</c:v>
                </c:pt>
                <c:pt idx="7">
                  <c:v>4.8</c:v>
                </c:pt>
                <c:pt idx="8">
                  <c:v>5.4</c:v>
                </c:pt>
                <c:pt idx="9">
                  <c:v>5.2</c:v>
                </c:pt>
                <c:pt idx="10">
                  <c:v>5.3</c:v>
                </c:pt>
                <c:pt idx="11">
                  <c:v>5.2</c:v>
                </c:pt>
                <c:pt idx="12">
                  <c:v>5.7</c:v>
                </c:pt>
                <c:pt idx="13">
                  <c:v>5.6</c:v>
                </c:pt>
                <c:pt idx="14">
                  <c:v>5.9</c:v>
                </c:pt>
                <c:pt idx="15">
                  <c:v>5.9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S_07!$L$3:$L$4</c:f>
              <c:strCache>
                <c:ptCount val="1"/>
                <c:pt idx="0">
                  <c:v>HUI NING           Z.Y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S_07!$L$5:$L$20</c:f>
              <c:numCache>
                <c:formatCode>#,##0.00</c:formatCode>
                <c:ptCount val="16"/>
                <c:pt idx="0">
                  <c:v>2.6</c:v>
                </c:pt>
                <c:pt idx="1">
                  <c:v>2.5</c:v>
                </c:pt>
                <c:pt idx="2">
                  <c:v>2.8</c:v>
                </c:pt>
                <c:pt idx="3">
                  <c:v>3</c:v>
                </c:pt>
                <c:pt idx="4">
                  <c:v>3.1</c:v>
                </c:pt>
                <c:pt idx="5">
                  <c:v>3.6</c:v>
                </c:pt>
                <c:pt idx="6">
                  <c:v>3.7</c:v>
                </c:pt>
                <c:pt idx="7">
                  <c:v>3.7</c:v>
                </c:pt>
                <c:pt idx="8">
                  <c:v>4</c:v>
                </c:pt>
                <c:pt idx="9">
                  <c:v>3.9</c:v>
                </c:pt>
                <c:pt idx="10">
                  <c:v>4.4000000000000004</c:v>
                </c:pt>
                <c:pt idx="11">
                  <c:v>4.3</c:v>
                </c:pt>
                <c:pt idx="12">
                  <c:v>5</c:v>
                </c:pt>
                <c:pt idx="13">
                  <c:v>4.9000000000000004</c:v>
                </c:pt>
                <c:pt idx="14">
                  <c:v>5.5</c:v>
                </c:pt>
                <c:pt idx="15">
                  <c:v>5.7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S_07!$M$3:$M$4</c:f>
              <c:strCache>
                <c:ptCount val="1"/>
                <c:pt idx="0">
                  <c:v>SELBEX             EI2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E331C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S_07!$M$5:$M$20</c:f>
              <c:numCache>
                <c:formatCode>#,##0.00</c:formatCode>
                <c:ptCount val="16"/>
                <c:pt idx="0">
                  <c:v>5.4</c:v>
                </c:pt>
                <c:pt idx="1">
                  <c:v>4.9000000000000004</c:v>
                </c:pt>
                <c:pt idx="2">
                  <c:v>5.0999999999999996</c:v>
                </c:pt>
                <c:pt idx="3">
                  <c:v>4.9000000000000004</c:v>
                </c:pt>
                <c:pt idx="4">
                  <c:v>5.2</c:v>
                </c:pt>
                <c:pt idx="5">
                  <c:v>5.0999999999999996</c:v>
                </c:pt>
                <c:pt idx="6">
                  <c:v>4.9000000000000004</c:v>
                </c:pt>
                <c:pt idx="7">
                  <c:v>4.8</c:v>
                </c:pt>
                <c:pt idx="8">
                  <c:v>5.0999999999999996</c:v>
                </c:pt>
                <c:pt idx="9">
                  <c:v>4.9000000000000004</c:v>
                </c:pt>
                <c:pt idx="10">
                  <c:v>5.4</c:v>
                </c:pt>
                <c:pt idx="11">
                  <c:v>5</c:v>
                </c:pt>
                <c:pt idx="12">
                  <c:v>5.3</c:v>
                </c:pt>
                <c:pt idx="13">
                  <c:v>5.0999999999999996</c:v>
                </c:pt>
                <c:pt idx="14">
                  <c:v>5.0999999999999996</c:v>
                </c:pt>
                <c:pt idx="15">
                  <c:v>5.0999999999999996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S_07!$N$3:$N$4</c:f>
              <c:strCache>
                <c:ptCount val="1"/>
                <c:pt idx="0">
                  <c:v>SODIUM BICARBONATE TLS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S_07!$N$5:$N$20</c:f>
              <c:numCache>
                <c:formatCode>#,##0.00</c:formatCode>
                <c:ptCount val="16"/>
                <c:pt idx="0">
                  <c:v>3.4</c:v>
                </c:pt>
                <c:pt idx="1">
                  <c:v>2.5</c:v>
                </c:pt>
                <c:pt idx="2">
                  <c:v>2.4</c:v>
                </c:pt>
                <c:pt idx="3">
                  <c:v>2</c:v>
                </c:pt>
                <c:pt idx="4">
                  <c:v>2.1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2.2999999999999998</c:v>
                </c:pt>
                <c:pt idx="8">
                  <c:v>2.5</c:v>
                </c:pt>
                <c:pt idx="9">
                  <c:v>3.3</c:v>
                </c:pt>
                <c:pt idx="10">
                  <c:v>3.3</c:v>
                </c:pt>
                <c:pt idx="11">
                  <c:v>2.9</c:v>
                </c:pt>
                <c:pt idx="12">
                  <c:v>3.6</c:v>
                </c:pt>
                <c:pt idx="13">
                  <c:v>4</c:v>
                </c:pt>
                <c:pt idx="14">
                  <c:v>3.7</c:v>
                </c:pt>
                <c:pt idx="15">
                  <c:v>4.7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S_07!$O$3:$O$4</c:f>
              <c:strCache>
                <c:ptCount val="1"/>
                <c:pt idx="0">
                  <c:v>WYCAKON-G          SY.</c:v>
                </c:pt>
              </c:strCache>
            </c:strRef>
          </c:tx>
          <c:spPr>
            <a:ln w="28575" cap="rnd">
              <a:solidFill>
                <a:srgbClr val="0E87B8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0E87B8"/>
              </a:solidFill>
              <a:ln w="3175">
                <a:solidFill>
                  <a:srgbClr val="0E87B8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S_07!$O$5:$O$20</c:f>
              <c:numCache>
                <c:formatCode>#,##0.00</c:formatCode>
                <c:ptCount val="16"/>
                <c:pt idx="0">
                  <c:v>3.5</c:v>
                </c:pt>
                <c:pt idx="1">
                  <c:v>3.3</c:v>
                </c:pt>
                <c:pt idx="2">
                  <c:v>3.5</c:v>
                </c:pt>
                <c:pt idx="3">
                  <c:v>3.3</c:v>
                </c:pt>
                <c:pt idx="4">
                  <c:v>3.2</c:v>
                </c:pt>
                <c:pt idx="5">
                  <c:v>3</c:v>
                </c:pt>
                <c:pt idx="6">
                  <c:v>3.4</c:v>
                </c:pt>
                <c:pt idx="7">
                  <c:v>3.2</c:v>
                </c:pt>
                <c:pt idx="8">
                  <c:v>3.1</c:v>
                </c:pt>
                <c:pt idx="9">
                  <c:v>3</c:v>
                </c:pt>
                <c:pt idx="10">
                  <c:v>3.3</c:v>
                </c:pt>
                <c:pt idx="11">
                  <c:v>3.1</c:v>
                </c:pt>
                <c:pt idx="12">
                  <c:v>3</c:v>
                </c:pt>
                <c:pt idx="13">
                  <c:v>2.9</c:v>
                </c:pt>
                <c:pt idx="14">
                  <c:v>3.2</c:v>
                </c:pt>
                <c:pt idx="15">
                  <c:v>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S_07!$P$3:$P$4</c:f>
              <c:strCache>
                <c:ptCount val="1"/>
                <c:pt idx="0">
                  <c:v>JIE WEI LE         BYU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S_07!$P$5:$P$20</c:f>
              <c:numCache>
                <c:formatCode>#,##0.00</c:formatCode>
                <c:ptCount val="16"/>
                <c:pt idx="0">
                  <c:v>2.8</c:v>
                </c:pt>
                <c:pt idx="1">
                  <c:v>2.8</c:v>
                </c:pt>
                <c:pt idx="2">
                  <c:v>3</c:v>
                </c:pt>
                <c:pt idx="3">
                  <c:v>2.6</c:v>
                </c:pt>
                <c:pt idx="4">
                  <c:v>2.7</c:v>
                </c:pt>
                <c:pt idx="5">
                  <c:v>2.8</c:v>
                </c:pt>
                <c:pt idx="6">
                  <c:v>2.9</c:v>
                </c:pt>
                <c:pt idx="7">
                  <c:v>2.5</c:v>
                </c:pt>
                <c:pt idx="8">
                  <c:v>2.5</c:v>
                </c:pt>
                <c:pt idx="9">
                  <c:v>2.4</c:v>
                </c:pt>
                <c:pt idx="10">
                  <c:v>2.6</c:v>
                </c:pt>
                <c:pt idx="11">
                  <c:v>2.7</c:v>
                </c:pt>
                <c:pt idx="12">
                  <c:v>2.5</c:v>
                </c:pt>
                <c:pt idx="13">
                  <c:v>2.4</c:v>
                </c:pt>
                <c:pt idx="14">
                  <c:v>2.6</c:v>
                </c:pt>
                <c:pt idx="15">
                  <c:v>2.2000000000000002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S_07!$Q$3:$Q$4</c:f>
              <c:strCache>
                <c:ptCount val="1"/>
                <c:pt idx="0">
                  <c:v>WEI BAO            SK7</c:v>
                </c:pt>
              </c:strCache>
            </c:strRef>
          </c:tx>
          <c:spPr>
            <a:ln w="28575" cap="rnd">
              <a:solidFill>
                <a:srgbClr val="54C85C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4C85C"/>
              </a:solidFill>
              <a:ln w="3175">
                <a:solidFill>
                  <a:srgbClr val="54C85C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S_07!$Q$5:$Q$20</c:f>
              <c:numCache>
                <c:formatCode>#,##0.00</c:formatCode>
                <c:ptCount val="16"/>
                <c:pt idx="0">
                  <c:v>3.1</c:v>
                </c:pt>
                <c:pt idx="1">
                  <c:v>3.1</c:v>
                </c:pt>
                <c:pt idx="2">
                  <c:v>3.3</c:v>
                </c:pt>
                <c:pt idx="3">
                  <c:v>3.2</c:v>
                </c:pt>
                <c:pt idx="4">
                  <c:v>3</c:v>
                </c:pt>
                <c:pt idx="5">
                  <c:v>2.9</c:v>
                </c:pt>
                <c:pt idx="6">
                  <c:v>3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2.6</c:v>
                </c:pt>
                <c:pt idx="11">
                  <c:v>2.6</c:v>
                </c:pt>
                <c:pt idx="12">
                  <c:v>2.6</c:v>
                </c:pt>
                <c:pt idx="13">
                  <c:v>2.4</c:v>
                </c:pt>
                <c:pt idx="14">
                  <c:v>2.4</c:v>
                </c:pt>
                <c:pt idx="15">
                  <c:v>2.4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349632"/>
        <c:axId val="205351552"/>
      </c:lineChart>
      <c:catAx>
        <c:axId val="20534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5351552"/>
        <c:crosses val="autoZero"/>
        <c:auto val="1"/>
        <c:lblAlgn val="ctr"/>
        <c:lblOffset val="100"/>
        <c:noMultiLvlLbl val="0"/>
      </c:catAx>
      <c:valAx>
        <c:axId val="20535155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534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SLX Relevant Market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5.7</c:v>
              </c:pt>
            </c:numLit>
          </c:val>
        </c:ser>
        <c:ser>
          <c:idx val="1"/>
          <c:order val="1"/>
          <c:tx>
            <c:v>TALCID             BY6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2.2999999999999998</c:v>
              </c:pt>
            </c:numLit>
          </c:val>
        </c:ser>
        <c:ser>
          <c:idx val="2"/>
          <c:order val="2"/>
          <c:tx>
            <c:v>WEI DI MEI         SQH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4.7</c:v>
              </c:pt>
            </c:numLit>
          </c:val>
        </c:ser>
        <c:ser>
          <c:idx val="3"/>
          <c:order val="3"/>
          <c:tx>
            <c:v>AN DA              JY7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-6.2</c:v>
              </c:pt>
            </c:numLit>
          </c:val>
        </c:ser>
        <c:ser>
          <c:idx val="4"/>
          <c:order val="4"/>
          <c:tx>
            <c:v>MUCOSTA            OSU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19.100000000000001</c:v>
              </c:pt>
            </c:numLit>
          </c:val>
        </c:ser>
        <c:ser>
          <c:idx val="5"/>
          <c:order val="5"/>
          <c:tx>
            <c:v>HUI NING           Z.Y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39.799999999999997</c:v>
              </c:pt>
            </c:numLit>
          </c:val>
        </c:ser>
        <c:ser>
          <c:idx val="6"/>
          <c:order val="6"/>
          <c:tx>
            <c:v>SELBEX             EI2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6.8</c:v>
              </c:pt>
            </c:numLit>
          </c:val>
        </c:ser>
        <c:ser>
          <c:idx val="7"/>
          <c:order val="7"/>
          <c:tx>
            <c:v>SODIUM BICARBONATE TLS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73.5</c:v>
              </c:pt>
            </c:numLit>
          </c:val>
        </c:ser>
        <c:ser>
          <c:idx val="8"/>
          <c:order val="8"/>
          <c:tx>
            <c:v>WYCAKON-G          SY.</c:v>
          </c:tx>
          <c:spPr>
            <a:solidFill>
              <a:srgbClr val="0E87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1.9</c:v>
              </c:pt>
            </c:numLit>
          </c:val>
        </c:ser>
        <c:ser>
          <c:idx val="9"/>
          <c:order val="9"/>
          <c:tx>
            <c:v>JIE WEI LE         BYU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-13.4</c:v>
              </c:pt>
            </c:numLit>
          </c:val>
        </c:ser>
        <c:ser>
          <c:idx val="10"/>
          <c:order val="10"/>
          <c:tx>
            <c:v>WEI BAO            SK7</c:v>
          </c:tx>
          <c:spPr>
            <a:solidFill>
              <a:srgbClr val="54C8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-2.6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06449664"/>
        <c:axId val="206459648"/>
      </c:barChart>
      <c:catAx>
        <c:axId val="206449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6459648"/>
        <c:crosses val="autoZero"/>
        <c:auto val="1"/>
        <c:lblAlgn val="ctr"/>
        <c:lblOffset val="100"/>
        <c:noMultiLvlLbl val="0"/>
      </c:catAx>
      <c:valAx>
        <c:axId val="206459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644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[IMS-Brand_S_06.xlsx]S_06!PT_01</c:name>
    <c:fmtId val="3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8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60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  <c:pivotFmt>
        <c:idx val="62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6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6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67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8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69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70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71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  <c:pivotFmt>
        <c:idx val="72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S_06!$H$3:$H$4</c:f>
              <c:strCache>
                <c:ptCount val="1"/>
                <c:pt idx="0">
                  <c:v>MUCOSTA            OSU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S_06!$H$5:$H$20</c:f>
              <c:numCache>
                <c:formatCode>#,##0.00</c:formatCode>
                <c:ptCount val="16"/>
                <c:pt idx="0">
                  <c:v>13.6</c:v>
                </c:pt>
                <c:pt idx="1">
                  <c:v>13.9</c:v>
                </c:pt>
                <c:pt idx="2">
                  <c:v>14.1</c:v>
                </c:pt>
                <c:pt idx="3">
                  <c:v>13.8</c:v>
                </c:pt>
                <c:pt idx="4">
                  <c:v>13.7</c:v>
                </c:pt>
                <c:pt idx="5">
                  <c:v>13.9</c:v>
                </c:pt>
                <c:pt idx="6">
                  <c:v>14.2</c:v>
                </c:pt>
                <c:pt idx="7">
                  <c:v>14.6</c:v>
                </c:pt>
                <c:pt idx="8">
                  <c:v>14.8</c:v>
                </c:pt>
                <c:pt idx="9">
                  <c:v>14.8</c:v>
                </c:pt>
                <c:pt idx="10">
                  <c:v>14.8</c:v>
                </c:pt>
                <c:pt idx="11">
                  <c:v>14.8</c:v>
                </c:pt>
                <c:pt idx="12">
                  <c:v>14.9</c:v>
                </c:pt>
                <c:pt idx="13">
                  <c:v>14.9</c:v>
                </c:pt>
                <c:pt idx="14">
                  <c:v>15.1</c:v>
                </c:pt>
                <c:pt idx="15">
                  <c:v>15.1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S_06!$I$3:$I$4</c:f>
              <c:strCache>
                <c:ptCount val="1"/>
                <c:pt idx="0">
                  <c:v>HUI NING           Z.Y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S_06!$I$5:$I$20</c:f>
              <c:numCache>
                <c:formatCode>#,##0.00</c:formatCode>
                <c:ptCount val="16"/>
                <c:pt idx="0">
                  <c:v>6.8</c:v>
                </c:pt>
                <c:pt idx="1">
                  <c:v>7</c:v>
                </c:pt>
                <c:pt idx="2">
                  <c:v>7.3</c:v>
                </c:pt>
                <c:pt idx="3">
                  <c:v>7.9</c:v>
                </c:pt>
                <c:pt idx="4">
                  <c:v>8.3000000000000007</c:v>
                </c:pt>
                <c:pt idx="5">
                  <c:v>9.1</c:v>
                </c:pt>
                <c:pt idx="6">
                  <c:v>9.6</c:v>
                </c:pt>
                <c:pt idx="7">
                  <c:v>10.1</c:v>
                </c:pt>
                <c:pt idx="8">
                  <c:v>10.6</c:v>
                </c:pt>
                <c:pt idx="9">
                  <c:v>10.8</c:v>
                </c:pt>
                <c:pt idx="10">
                  <c:v>11.1</c:v>
                </c:pt>
                <c:pt idx="11">
                  <c:v>11.4</c:v>
                </c:pt>
                <c:pt idx="12">
                  <c:v>11.9</c:v>
                </c:pt>
                <c:pt idx="13">
                  <c:v>12.4</c:v>
                </c:pt>
                <c:pt idx="14">
                  <c:v>12.9</c:v>
                </c:pt>
                <c:pt idx="15">
                  <c:v>13.5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S_06!$J$3:$J$4</c:f>
              <c:strCache>
                <c:ptCount val="1"/>
                <c:pt idx="0">
                  <c:v>SELBEX             EI2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S_06!$J$5:$J$20</c:f>
              <c:numCache>
                <c:formatCode>#,##0.00</c:formatCode>
                <c:ptCount val="16"/>
                <c:pt idx="0">
                  <c:v>13.6</c:v>
                </c:pt>
                <c:pt idx="1">
                  <c:v>13.7</c:v>
                </c:pt>
                <c:pt idx="2">
                  <c:v>13.7</c:v>
                </c:pt>
                <c:pt idx="3">
                  <c:v>13.5</c:v>
                </c:pt>
                <c:pt idx="4">
                  <c:v>13.4</c:v>
                </c:pt>
                <c:pt idx="5">
                  <c:v>13.4</c:v>
                </c:pt>
                <c:pt idx="6">
                  <c:v>13.3</c:v>
                </c:pt>
                <c:pt idx="7">
                  <c:v>13.2</c:v>
                </c:pt>
                <c:pt idx="8">
                  <c:v>13</c:v>
                </c:pt>
                <c:pt idx="9">
                  <c:v>12.8</c:v>
                </c:pt>
                <c:pt idx="10">
                  <c:v>12.9</c:v>
                </c:pt>
                <c:pt idx="11">
                  <c:v>12.8</c:v>
                </c:pt>
                <c:pt idx="12">
                  <c:v>12.8</c:v>
                </c:pt>
                <c:pt idx="13">
                  <c:v>12.7</c:v>
                </c:pt>
                <c:pt idx="14">
                  <c:v>12.3</c:v>
                </c:pt>
                <c:pt idx="15">
                  <c:v>12.1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S_06!$K$3:$K$4</c:f>
              <c:strCache>
                <c:ptCount val="1"/>
                <c:pt idx="0">
                  <c:v>WYCAKON-G          SY.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S_06!$K$5:$K$20</c:f>
              <c:numCache>
                <c:formatCode>#,##0.00</c:formatCode>
                <c:ptCount val="16"/>
                <c:pt idx="0">
                  <c:v>15.4</c:v>
                </c:pt>
                <c:pt idx="1">
                  <c:v>14.2</c:v>
                </c:pt>
                <c:pt idx="2">
                  <c:v>13.1</c:v>
                </c:pt>
                <c:pt idx="3">
                  <c:v>12.7</c:v>
                </c:pt>
                <c:pt idx="4">
                  <c:v>12.4</c:v>
                </c:pt>
                <c:pt idx="5">
                  <c:v>12.1</c:v>
                </c:pt>
                <c:pt idx="6">
                  <c:v>12</c:v>
                </c:pt>
                <c:pt idx="7">
                  <c:v>11.9</c:v>
                </c:pt>
                <c:pt idx="8">
                  <c:v>11.7</c:v>
                </c:pt>
                <c:pt idx="9">
                  <c:v>11.6</c:v>
                </c:pt>
                <c:pt idx="10">
                  <c:v>11.4</c:v>
                </c:pt>
                <c:pt idx="11">
                  <c:v>11.2</c:v>
                </c:pt>
                <c:pt idx="12">
                  <c:v>11</c:v>
                </c:pt>
                <c:pt idx="13">
                  <c:v>10.8</c:v>
                </c:pt>
                <c:pt idx="14">
                  <c:v>10.6</c:v>
                </c:pt>
                <c:pt idx="15">
                  <c:v>10.3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S_06!$L$3:$L$4</c:f>
              <c:strCache>
                <c:ptCount val="1"/>
                <c:pt idx="0">
                  <c:v>WEI BAO            SK7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S_06!$L$5:$L$20</c:f>
              <c:numCache>
                <c:formatCode>#,##0.00</c:formatCode>
                <c:ptCount val="16"/>
                <c:pt idx="0">
                  <c:v>13.4</c:v>
                </c:pt>
                <c:pt idx="1">
                  <c:v>13.2</c:v>
                </c:pt>
                <c:pt idx="2">
                  <c:v>13.5</c:v>
                </c:pt>
                <c:pt idx="3">
                  <c:v>13.5</c:v>
                </c:pt>
                <c:pt idx="4">
                  <c:v>13.4</c:v>
                </c:pt>
                <c:pt idx="5">
                  <c:v>13</c:v>
                </c:pt>
                <c:pt idx="6">
                  <c:v>12.7</c:v>
                </c:pt>
                <c:pt idx="7">
                  <c:v>12.2</c:v>
                </c:pt>
                <c:pt idx="8">
                  <c:v>11.7</c:v>
                </c:pt>
                <c:pt idx="9">
                  <c:v>11.8</c:v>
                </c:pt>
                <c:pt idx="10">
                  <c:v>11.2</c:v>
                </c:pt>
                <c:pt idx="11">
                  <c:v>10.8</c:v>
                </c:pt>
                <c:pt idx="12">
                  <c:v>10.5</c:v>
                </c:pt>
                <c:pt idx="13">
                  <c:v>9.9</c:v>
                </c:pt>
                <c:pt idx="14">
                  <c:v>9.5</c:v>
                </c:pt>
                <c:pt idx="15">
                  <c:v>9.1999999999999993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S_06!$M$3:$M$4</c:f>
              <c:strCache>
                <c:ptCount val="1"/>
                <c:pt idx="0">
                  <c:v>SUCRALFATE         YKJ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S_06!$M$5:$M$20</c:f>
              <c:numCache>
                <c:formatCode>#,##0.00</c:formatCode>
                <c:ptCount val="16"/>
                <c:pt idx="0">
                  <c:v>2.2999999999999998</c:v>
                </c:pt>
                <c:pt idx="1">
                  <c:v>2.9</c:v>
                </c:pt>
                <c:pt idx="2">
                  <c:v>3.3</c:v>
                </c:pt>
                <c:pt idx="3">
                  <c:v>4.3</c:v>
                </c:pt>
                <c:pt idx="4">
                  <c:v>5.3</c:v>
                </c:pt>
                <c:pt idx="5">
                  <c:v>6.1</c:v>
                </c:pt>
                <c:pt idx="6">
                  <c:v>6.7</c:v>
                </c:pt>
                <c:pt idx="7">
                  <c:v>6.9</c:v>
                </c:pt>
                <c:pt idx="8">
                  <c:v>7.1</c:v>
                </c:pt>
                <c:pt idx="9">
                  <c:v>7.3</c:v>
                </c:pt>
                <c:pt idx="10">
                  <c:v>7.7</c:v>
                </c:pt>
                <c:pt idx="11">
                  <c:v>8</c:v>
                </c:pt>
                <c:pt idx="12">
                  <c:v>8.4</c:v>
                </c:pt>
                <c:pt idx="13">
                  <c:v>8.9</c:v>
                </c:pt>
                <c:pt idx="14">
                  <c:v>9.4</c:v>
                </c:pt>
                <c:pt idx="15">
                  <c:v>9.6999999999999993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S_06!$N$3:$N$4</c:f>
              <c:strCache>
                <c:ptCount val="1"/>
                <c:pt idx="0">
                  <c:v>MARZULENE-S        KTB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S_06!$N$5:$N$20</c:f>
              <c:numCache>
                <c:formatCode>#,##0.00</c:formatCode>
                <c:ptCount val="16"/>
                <c:pt idx="0">
                  <c:v>8.5</c:v>
                </c:pt>
                <c:pt idx="1">
                  <c:v>8.6</c:v>
                </c:pt>
                <c:pt idx="2">
                  <c:v>8.6999999999999993</c:v>
                </c:pt>
                <c:pt idx="3">
                  <c:v>8.5</c:v>
                </c:pt>
                <c:pt idx="4">
                  <c:v>8.1999999999999993</c:v>
                </c:pt>
                <c:pt idx="5">
                  <c:v>8.1</c:v>
                </c:pt>
                <c:pt idx="6">
                  <c:v>7.9</c:v>
                </c:pt>
                <c:pt idx="7">
                  <c:v>7.8</c:v>
                </c:pt>
                <c:pt idx="8">
                  <c:v>7.7</c:v>
                </c:pt>
                <c:pt idx="9">
                  <c:v>7.5</c:v>
                </c:pt>
                <c:pt idx="10">
                  <c:v>7.3</c:v>
                </c:pt>
                <c:pt idx="11">
                  <c:v>7</c:v>
                </c:pt>
                <c:pt idx="12">
                  <c:v>6.8</c:v>
                </c:pt>
                <c:pt idx="13">
                  <c:v>6.7</c:v>
                </c:pt>
                <c:pt idx="14">
                  <c:v>6.5</c:v>
                </c:pt>
                <c:pt idx="15">
                  <c:v>6.4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S_06!$O$3:$O$4</c:f>
              <c:strCache>
                <c:ptCount val="1"/>
                <c:pt idx="0">
                  <c:v>SUCRALFATE         GHN</c:v>
                </c:pt>
              </c:strCache>
            </c:strRef>
          </c:tx>
          <c:spPr>
            <a:ln w="28575" cap="rnd">
              <a:solidFill>
                <a:srgbClr val="0E87B8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0E87B8"/>
              </a:solidFill>
              <a:ln w="3175">
                <a:solidFill>
                  <a:srgbClr val="0E87B8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S_06!$O$5:$O$20</c:f>
              <c:numCache>
                <c:formatCode>#,##0.00</c:formatCode>
                <c:ptCount val="16"/>
                <c:pt idx="0">
                  <c:v>4.5999999999999996</c:v>
                </c:pt>
                <c:pt idx="1">
                  <c:v>4.4000000000000004</c:v>
                </c:pt>
                <c:pt idx="2">
                  <c:v>4.3</c:v>
                </c:pt>
                <c:pt idx="3">
                  <c:v>4.0999999999999996</c:v>
                </c:pt>
                <c:pt idx="4">
                  <c:v>4</c:v>
                </c:pt>
                <c:pt idx="5">
                  <c:v>3.9</c:v>
                </c:pt>
                <c:pt idx="6">
                  <c:v>3.7</c:v>
                </c:pt>
                <c:pt idx="7">
                  <c:v>3.5</c:v>
                </c:pt>
                <c:pt idx="8">
                  <c:v>3.5</c:v>
                </c:pt>
                <c:pt idx="9">
                  <c:v>3.4</c:v>
                </c:pt>
                <c:pt idx="10">
                  <c:v>3.3</c:v>
                </c:pt>
                <c:pt idx="11">
                  <c:v>3.3</c:v>
                </c:pt>
                <c:pt idx="12">
                  <c:v>3.2</c:v>
                </c:pt>
                <c:pt idx="13">
                  <c:v>3.2</c:v>
                </c:pt>
                <c:pt idx="14">
                  <c:v>3.1</c:v>
                </c:pt>
                <c:pt idx="15">
                  <c:v>3.1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S_06!$P$3:$P$4</c:f>
              <c:strCache>
                <c:ptCount val="1"/>
                <c:pt idx="0">
                  <c:v>RUI LAI SHENG      JBM</c:v>
                </c:pt>
              </c:strCache>
            </c:strRef>
          </c:tx>
          <c:spPr>
            <a:ln w="28575" cap="rnd">
              <a:solidFill>
                <a:srgbClr val="54C85C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4C85C"/>
              </a:solidFill>
              <a:ln w="3175">
                <a:solidFill>
                  <a:srgbClr val="54C85C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S_06!$P$5:$P$20</c:f>
              <c:numCache>
                <c:formatCode>#,##0.00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0.4</c:v>
                </c:pt>
                <c:pt idx="9">
                  <c:v>0.8</c:v>
                </c:pt>
                <c:pt idx="10">
                  <c:v>1.2</c:v>
                </c:pt>
                <c:pt idx="11">
                  <c:v>1.7</c:v>
                </c:pt>
                <c:pt idx="12">
                  <c:v>2</c:v>
                </c:pt>
                <c:pt idx="13">
                  <c:v>2.5</c:v>
                </c:pt>
                <c:pt idx="14">
                  <c:v>2.9</c:v>
                </c:pt>
                <c:pt idx="15">
                  <c:v>3.4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S_06!$Q$3:$Q$4</c:f>
              <c:strCache>
                <c:ptCount val="1"/>
                <c:pt idx="0">
                  <c:v>KE FEN QI          PKU</c:v>
                </c:pt>
              </c:strCache>
            </c:strRef>
          </c:tx>
          <c:spPr>
            <a:ln w="28575" cap="rnd">
              <a:solidFill>
                <a:srgbClr val="8154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154E6"/>
              </a:solidFill>
              <a:ln w="3175">
                <a:solidFill>
                  <a:srgbClr val="8154E6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S_06!$Q$5:$Q$20</c:f>
              <c:numCache>
                <c:formatCode>#,##0.00</c:formatCode>
                <c:ptCount val="16"/>
                <c:pt idx="0">
                  <c:v>2.2000000000000002</c:v>
                </c:pt>
                <c:pt idx="1">
                  <c:v>2.4</c:v>
                </c:pt>
                <c:pt idx="2">
                  <c:v>2.5</c:v>
                </c:pt>
                <c:pt idx="3">
                  <c:v>2.9</c:v>
                </c:pt>
                <c:pt idx="4">
                  <c:v>3.2</c:v>
                </c:pt>
                <c:pt idx="5">
                  <c:v>3.3</c:v>
                </c:pt>
                <c:pt idx="6">
                  <c:v>3.1</c:v>
                </c:pt>
                <c:pt idx="7">
                  <c:v>3.1</c:v>
                </c:pt>
                <c:pt idx="8">
                  <c:v>3</c:v>
                </c:pt>
                <c:pt idx="9">
                  <c:v>2.8</c:v>
                </c:pt>
                <c:pt idx="10">
                  <c:v>2.8</c:v>
                </c:pt>
                <c:pt idx="11">
                  <c:v>2.7</c:v>
                </c:pt>
                <c:pt idx="12">
                  <c:v>2.7</c:v>
                </c:pt>
                <c:pt idx="13">
                  <c:v>2.6</c:v>
                </c:pt>
                <c:pt idx="14">
                  <c:v>2.6</c:v>
                </c:pt>
                <c:pt idx="15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226816"/>
        <c:axId val="212228736"/>
      </c:lineChart>
      <c:catAx>
        <c:axId val="21222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2228736"/>
        <c:crosses val="autoZero"/>
        <c:auto val="1"/>
        <c:lblAlgn val="ctr"/>
        <c:lblOffset val="100"/>
        <c:noMultiLvlLbl val="0"/>
      </c:catAx>
      <c:valAx>
        <c:axId val="2122287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222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SLX Relevant Market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11.3</c:v>
              </c:pt>
            </c:numLit>
          </c:val>
        </c:ser>
        <c:ser>
          <c:idx val="1"/>
          <c:order val="1"/>
          <c:tx>
            <c:v>MUCOSTA            OSU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13.5</c:v>
              </c:pt>
            </c:numLit>
          </c:val>
        </c:ser>
        <c:ser>
          <c:idx val="2"/>
          <c:order val="2"/>
          <c:tx>
            <c:v>HUI NING           Z.Y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32.1</c:v>
              </c:pt>
            </c:numLit>
          </c:val>
        </c:ser>
        <c:ser>
          <c:idx val="3"/>
          <c:order val="3"/>
          <c:tx>
            <c:v>SELBEX             EI2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5.5</c:v>
              </c:pt>
            </c:numLit>
          </c:val>
        </c:ser>
        <c:ser>
          <c:idx val="4"/>
          <c:order val="4"/>
          <c:tx>
            <c:v>WYCAKON-G          SY.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2.2000000000000002</c:v>
              </c:pt>
            </c:numLit>
          </c:val>
        </c:ser>
        <c:ser>
          <c:idx val="5"/>
          <c:order val="5"/>
          <c:tx>
            <c:v>WEI BAO            SK7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-6</c:v>
              </c:pt>
            </c:numLit>
          </c:val>
        </c:ser>
        <c:ser>
          <c:idx val="6"/>
          <c:order val="6"/>
          <c:tx>
            <c:v>SUCRALFATE         YKJ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35.1</c:v>
              </c:pt>
            </c:numLit>
          </c:val>
        </c:ser>
        <c:ser>
          <c:idx val="7"/>
          <c:order val="7"/>
          <c:tx>
            <c:v>MARZULENE-S        KTB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2.7</c:v>
              </c:pt>
            </c:numLit>
          </c:val>
        </c:ser>
        <c:ser>
          <c:idx val="8"/>
          <c:order val="8"/>
          <c:tx>
            <c:v>SUCRALFATE         GHN</c:v>
          </c:tx>
          <c:spPr>
            <a:solidFill>
              <a:srgbClr val="0E87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5.9</c:v>
              </c:pt>
            </c:numLit>
          </c:val>
        </c:ser>
        <c:ser>
          <c:idx val="9"/>
          <c:order val="9"/>
          <c:tx>
            <c:v>RUI LAI SHENG      JBM</c:v>
          </c:tx>
          <c:spPr>
            <a:solidFill>
              <a:srgbClr val="54C8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128</c:v>
              </c:pt>
            </c:numLit>
          </c:val>
        </c:ser>
        <c:ser>
          <c:idx val="10"/>
          <c:order val="10"/>
          <c:tx>
            <c:v>KE FEN QI          PKU</c:v>
          </c:tx>
          <c:spPr>
            <a:solidFill>
              <a:srgbClr val="8154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12.2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12884480"/>
        <c:axId val="212906752"/>
      </c:barChart>
      <c:catAx>
        <c:axId val="212884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906752"/>
        <c:crosses val="autoZero"/>
        <c:auto val="1"/>
        <c:lblAlgn val="ctr"/>
        <c:lblOffset val="100"/>
        <c:noMultiLvlLbl val="0"/>
      </c:catAx>
      <c:valAx>
        <c:axId val="212906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288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[IMS-Brand_S_06.xlsx]S_06!PT_01</c:name>
    <c:fmtId val="3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8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60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62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  <c:pivotFmt>
        <c:idx val="6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6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67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68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9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70"/>
        <c:spPr>
          <a:solidFill>
            <a:schemeClr val="accent1"/>
          </a:solidFill>
          <a:ln w="28575" cap="rnd">
            <a:solidFill>
              <a:srgbClr val="54C85C"/>
            </a:solidFill>
            <a:round/>
          </a:ln>
          <a:effectLst/>
        </c:spPr>
        <c:marker>
          <c:symbol val="triangle"/>
          <c:size val="5"/>
          <c:spPr>
            <a:solidFill>
              <a:srgbClr val="54C85C"/>
            </a:solidFill>
            <a:ln w="3175">
              <a:solidFill>
                <a:srgbClr val="54C85C"/>
              </a:solidFill>
              <a:prstDash val="solid"/>
            </a:ln>
            <a:effectLst/>
          </c:spPr>
        </c:marker>
      </c:pivotFmt>
      <c:pivotFmt>
        <c:idx val="71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72"/>
        <c:spPr>
          <a:solidFill>
            <a:schemeClr val="accent1"/>
          </a:solidFill>
          <a:ln w="28575" cap="rnd">
            <a:solidFill>
              <a:srgbClr val="8154E6"/>
            </a:solidFill>
            <a:round/>
          </a:ln>
          <a:effectLst/>
        </c:spPr>
        <c:marker>
          <c:symbol val="triangle"/>
          <c:size val="5"/>
          <c:spPr>
            <a:solidFill>
              <a:srgbClr val="8154E6"/>
            </a:solidFill>
            <a:ln w="3175">
              <a:solidFill>
                <a:srgbClr val="8154E6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S_06!$H$3:$H$4</c:f>
              <c:strCache>
                <c:ptCount val="1"/>
                <c:pt idx="0">
                  <c:v>MUCOSTA            OSU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S_06!$H$5:$H$20</c:f>
              <c:numCache>
                <c:formatCode>#,##0.00</c:formatCode>
                <c:ptCount val="16"/>
                <c:pt idx="0">
                  <c:v>14.6</c:v>
                </c:pt>
                <c:pt idx="1">
                  <c:v>14.1</c:v>
                </c:pt>
                <c:pt idx="2">
                  <c:v>13.4</c:v>
                </c:pt>
                <c:pt idx="3">
                  <c:v>13.1</c:v>
                </c:pt>
                <c:pt idx="4">
                  <c:v>14.2</c:v>
                </c:pt>
                <c:pt idx="5">
                  <c:v>14.7</c:v>
                </c:pt>
                <c:pt idx="6">
                  <c:v>14.7</c:v>
                </c:pt>
                <c:pt idx="7">
                  <c:v>14.7</c:v>
                </c:pt>
                <c:pt idx="8">
                  <c:v>15.1</c:v>
                </c:pt>
                <c:pt idx="9">
                  <c:v>14.9</c:v>
                </c:pt>
                <c:pt idx="10">
                  <c:v>14.8</c:v>
                </c:pt>
                <c:pt idx="11">
                  <c:v>14.7</c:v>
                </c:pt>
                <c:pt idx="12">
                  <c:v>15.1</c:v>
                </c:pt>
                <c:pt idx="13">
                  <c:v>15.1</c:v>
                </c:pt>
                <c:pt idx="14">
                  <c:v>15.3</c:v>
                </c:pt>
                <c:pt idx="15">
                  <c:v>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S_06!$I$3:$I$4</c:f>
              <c:strCache>
                <c:ptCount val="1"/>
                <c:pt idx="0">
                  <c:v>HUI NING           Z.Y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S_06!$I$5:$I$20</c:f>
              <c:numCache>
                <c:formatCode>#,##0.00</c:formatCode>
                <c:ptCount val="16"/>
                <c:pt idx="0">
                  <c:v>7.3</c:v>
                </c:pt>
                <c:pt idx="1">
                  <c:v>7.2</c:v>
                </c:pt>
                <c:pt idx="2">
                  <c:v>8.1999999999999993</c:v>
                </c:pt>
                <c:pt idx="3">
                  <c:v>8.8000000000000007</c:v>
                </c:pt>
                <c:pt idx="4">
                  <c:v>8.9</c:v>
                </c:pt>
                <c:pt idx="5">
                  <c:v>10.199999999999999</c:v>
                </c:pt>
                <c:pt idx="6">
                  <c:v>10.6</c:v>
                </c:pt>
                <c:pt idx="7">
                  <c:v>10.8</c:v>
                </c:pt>
                <c:pt idx="8">
                  <c:v>10.9</c:v>
                </c:pt>
                <c:pt idx="9">
                  <c:v>10.9</c:v>
                </c:pt>
                <c:pt idx="10">
                  <c:v>11.9</c:v>
                </c:pt>
                <c:pt idx="11">
                  <c:v>11.7</c:v>
                </c:pt>
                <c:pt idx="12">
                  <c:v>12.9</c:v>
                </c:pt>
                <c:pt idx="13">
                  <c:v>12.8</c:v>
                </c:pt>
                <c:pt idx="14">
                  <c:v>13.8</c:v>
                </c:pt>
                <c:pt idx="15">
                  <c:v>14.3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S_06!$J$3:$J$4</c:f>
              <c:strCache>
                <c:ptCount val="1"/>
                <c:pt idx="0">
                  <c:v>SELBEX             EI2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S_06!$J$5:$J$20</c:f>
              <c:numCache>
                <c:formatCode>#,##0.00</c:formatCode>
                <c:ptCount val="16"/>
                <c:pt idx="0">
                  <c:v>14.4</c:v>
                </c:pt>
                <c:pt idx="1">
                  <c:v>13.2</c:v>
                </c:pt>
                <c:pt idx="2">
                  <c:v>13.3</c:v>
                </c:pt>
                <c:pt idx="3">
                  <c:v>13.2</c:v>
                </c:pt>
                <c:pt idx="4">
                  <c:v>13.7</c:v>
                </c:pt>
                <c:pt idx="5">
                  <c:v>13.3</c:v>
                </c:pt>
                <c:pt idx="6">
                  <c:v>12.9</c:v>
                </c:pt>
                <c:pt idx="7">
                  <c:v>13</c:v>
                </c:pt>
                <c:pt idx="8">
                  <c:v>12.6</c:v>
                </c:pt>
                <c:pt idx="9">
                  <c:v>12.6</c:v>
                </c:pt>
                <c:pt idx="10">
                  <c:v>13.4</c:v>
                </c:pt>
                <c:pt idx="11">
                  <c:v>12.5</c:v>
                </c:pt>
                <c:pt idx="12">
                  <c:v>12.7</c:v>
                </c:pt>
                <c:pt idx="13">
                  <c:v>12.5</c:v>
                </c:pt>
                <c:pt idx="14">
                  <c:v>11.7</c:v>
                </c:pt>
                <c:pt idx="15">
                  <c:v>11.6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S_06!$K$3:$K$4</c:f>
              <c:strCache>
                <c:ptCount val="1"/>
                <c:pt idx="0">
                  <c:v>WYCAKON-G          SY.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S_06!$K$5:$K$20</c:f>
              <c:numCache>
                <c:formatCode>#,##0.00</c:formatCode>
                <c:ptCount val="16"/>
                <c:pt idx="0">
                  <c:v>12.7</c:v>
                </c:pt>
                <c:pt idx="1">
                  <c:v>12.3</c:v>
                </c:pt>
                <c:pt idx="2">
                  <c:v>13.2</c:v>
                </c:pt>
                <c:pt idx="3">
                  <c:v>12.6</c:v>
                </c:pt>
                <c:pt idx="4">
                  <c:v>11.6</c:v>
                </c:pt>
                <c:pt idx="5">
                  <c:v>11.2</c:v>
                </c:pt>
                <c:pt idx="6">
                  <c:v>12.5</c:v>
                </c:pt>
                <c:pt idx="7">
                  <c:v>12.3</c:v>
                </c:pt>
                <c:pt idx="8">
                  <c:v>11</c:v>
                </c:pt>
                <c:pt idx="9">
                  <c:v>10.8</c:v>
                </c:pt>
                <c:pt idx="10">
                  <c:v>11.7</c:v>
                </c:pt>
                <c:pt idx="11">
                  <c:v>11.1</c:v>
                </c:pt>
                <c:pt idx="12">
                  <c:v>10.4</c:v>
                </c:pt>
                <c:pt idx="13">
                  <c:v>10.199999999999999</c:v>
                </c:pt>
                <c:pt idx="14">
                  <c:v>10.7</c:v>
                </c:pt>
                <c:pt idx="15">
                  <c:v>9.8000000000000007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S_06!$L$3:$L$4</c:f>
              <c:strCache>
                <c:ptCount val="1"/>
                <c:pt idx="0">
                  <c:v>SUCRALFATE         YKJ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S_06!$L$5:$L$20</c:f>
              <c:numCache>
                <c:formatCode>#,##0.00</c:formatCode>
                <c:ptCount val="16"/>
                <c:pt idx="0">
                  <c:v>3.1</c:v>
                </c:pt>
                <c:pt idx="1">
                  <c:v>3.7</c:v>
                </c:pt>
                <c:pt idx="2">
                  <c:v>4.0999999999999996</c:v>
                </c:pt>
                <c:pt idx="3">
                  <c:v>6.1</c:v>
                </c:pt>
                <c:pt idx="4">
                  <c:v>7.2</c:v>
                </c:pt>
                <c:pt idx="5">
                  <c:v>6.7</c:v>
                </c:pt>
                <c:pt idx="6">
                  <c:v>6.7</c:v>
                </c:pt>
                <c:pt idx="7">
                  <c:v>7.2</c:v>
                </c:pt>
                <c:pt idx="8">
                  <c:v>7.8</c:v>
                </c:pt>
                <c:pt idx="9">
                  <c:v>7.6</c:v>
                </c:pt>
                <c:pt idx="10">
                  <c:v>8</c:v>
                </c:pt>
                <c:pt idx="11">
                  <c:v>8.6</c:v>
                </c:pt>
                <c:pt idx="12">
                  <c:v>9.1999999999999993</c:v>
                </c:pt>
                <c:pt idx="13">
                  <c:v>9.6999999999999993</c:v>
                </c:pt>
                <c:pt idx="14">
                  <c:v>10</c:v>
                </c:pt>
                <c:pt idx="15">
                  <c:v>10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S_06!$M$3:$M$4</c:f>
              <c:strCache>
                <c:ptCount val="1"/>
                <c:pt idx="0">
                  <c:v>WEI BAO            SK7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S_06!$M$5:$M$20</c:f>
              <c:numCache>
                <c:formatCode>#,##0.00</c:formatCode>
                <c:ptCount val="16"/>
                <c:pt idx="0">
                  <c:v>13</c:v>
                </c:pt>
                <c:pt idx="1">
                  <c:v>13.4</c:v>
                </c:pt>
                <c:pt idx="2">
                  <c:v>13.8</c:v>
                </c:pt>
                <c:pt idx="3">
                  <c:v>13.8</c:v>
                </c:pt>
                <c:pt idx="4">
                  <c:v>12.7</c:v>
                </c:pt>
                <c:pt idx="5">
                  <c:v>11.9</c:v>
                </c:pt>
                <c:pt idx="6">
                  <c:v>12.4</c:v>
                </c:pt>
                <c:pt idx="7">
                  <c:v>11.6</c:v>
                </c:pt>
                <c:pt idx="8">
                  <c:v>11.1</c:v>
                </c:pt>
                <c:pt idx="9">
                  <c:v>11.9</c:v>
                </c:pt>
                <c:pt idx="10">
                  <c:v>10.199999999999999</c:v>
                </c:pt>
                <c:pt idx="11">
                  <c:v>10.199999999999999</c:v>
                </c:pt>
                <c:pt idx="12">
                  <c:v>9.9</c:v>
                </c:pt>
                <c:pt idx="13">
                  <c:v>9.3000000000000007</c:v>
                </c:pt>
                <c:pt idx="14">
                  <c:v>8.8000000000000007</c:v>
                </c:pt>
                <c:pt idx="15">
                  <c:v>8.6999999999999993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S_06!$N$3:$N$4</c:f>
              <c:strCache>
                <c:ptCount val="1"/>
                <c:pt idx="0">
                  <c:v>MARZULENE-S        KTB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S_06!$N$5:$N$20</c:f>
              <c:numCache>
                <c:formatCode>#,##0.00</c:formatCode>
                <c:ptCount val="16"/>
                <c:pt idx="0">
                  <c:v>8.4</c:v>
                </c:pt>
                <c:pt idx="1">
                  <c:v>8.9</c:v>
                </c:pt>
                <c:pt idx="2">
                  <c:v>8.4</c:v>
                </c:pt>
                <c:pt idx="3">
                  <c:v>8.4</c:v>
                </c:pt>
                <c:pt idx="4">
                  <c:v>7.4</c:v>
                </c:pt>
                <c:pt idx="5">
                  <c:v>8.1999999999999993</c:v>
                </c:pt>
                <c:pt idx="6">
                  <c:v>7.7</c:v>
                </c:pt>
                <c:pt idx="7">
                  <c:v>7.9</c:v>
                </c:pt>
                <c:pt idx="8">
                  <c:v>7.3</c:v>
                </c:pt>
                <c:pt idx="9">
                  <c:v>7.1</c:v>
                </c:pt>
                <c:pt idx="10">
                  <c:v>6.9</c:v>
                </c:pt>
                <c:pt idx="11">
                  <c:v>6.7</c:v>
                </c:pt>
                <c:pt idx="12">
                  <c:v>6.6</c:v>
                </c:pt>
                <c:pt idx="13">
                  <c:v>6.7</c:v>
                </c:pt>
                <c:pt idx="14">
                  <c:v>6.1</c:v>
                </c:pt>
                <c:pt idx="15">
                  <c:v>6.4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S_06!$O$3:$O$4</c:f>
              <c:strCache>
                <c:ptCount val="1"/>
                <c:pt idx="0">
                  <c:v>RUI LAI SHENG      JBM</c:v>
                </c:pt>
              </c:strCache>
            </c:strRef>
          </c:tx>
          <c:spPr>
            <a:ln w="28575" cap="rnd">
              <a:solidFill>
                <a:srgbClr val="54C85C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4C85C"/>
              </a:solidFill>
              <a:ln w="3175">
                <a:solidFill>
                  <a:srgbClr val="54C85C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S_06!$O$5:$O$20</c:f>
              <c:numCache>
                <c:formatCode>#,##0.00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</c:v>
                </c:pt>
                <c:pt idx="8">
                  <c:v>1.2</c:v>
                </c:pt>
                <c:pt idx="9">
                  <c:v>1.6</c:v>
                </c:pt>
                <c:pt idx="10">
                  <c:v>1.9</c:v>
                </c:pt>
                <c:pt idx="11">
                  <c:v>2</c:v>
                </c:pt>
                <c:pt idx="12">
                  <c:v>2.6</c:v>
                </c:pt>
                <c:pt idx="13">
                  <c:v>3.2</c:v>
                </c:pt>
                <c:pt idx="14">
                  <c:v>3.6</c:v>
                </c:pt>
                <c:pt idx="15">
                  <c:v>4.3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S_06!$P$3:$P$4</c:f>
              <c:strCache>
                <c:ptCount val="1"/>
                <c:pt idx="0">
                  <c:v>SUCRALFATE         GHN</c:v>
                </c:pt>
              </c:strCache>
            </c:strRef>
          </c:tx>
          <c:spPr>
            <a:ln w="28575" cap="rnd">
              <a:solidFill>
                <a:srgbClr val="0E87B8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0E87B8"/>
              </a:solidFill>
              <a:ln w="3175">
                <a:solidFill>
                  <a:srgbClr val="0E87B8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S_06!$P$5:$P$20</c:f>
              <c:numCache>
                <c:formatCode>#,##0.00</c:formatCode>
                <c:ptCount val="16"/>
                <c:pt idx="0">
                  <c:v>4.3</c:v>
                </c:pt>
                <c:pt idx="1">
                  <c:v>4</c:v>
                </c:pt>
                <c:pt idx="2">
                  <c:v>4.4000000000000004</c:v>
                </c:pt>
                <c:pt idx="3">
                  <c:v>3.8</c:v>
                </c:pt>
                <c:pt idx="4">
                  <c:v>3.8</c:v>
                </c:pt>
                <c:pt idx="5">
                  <c:v>3.6</c:v>
                </c:pt>
                <c:pt idx="6">
                  <c:v>3.5</c:v>
                </c:pt>
                <c:pt idx="7">
                  <c:v>3.3</c:v>
                </c:pt>
                <c:pt idx="8">
                  <c:v>3.4</c:v>
                </c:pt>
                <c:pt idx="9">
                  <c:v>3.3</c:v>
                </c:pt>
                <c:pt idx="10">
                  <c:v>3.3</c:v>
                </c:pt>
                <c:pt idx="11">
                  <c:v>3</c:v>
                </c:pt>
                <c:pt idx="12">
                  <c:v>3.2</c:v>
                </c:pt>
                <c:pt idx="13">
                  <c:v>3.2</c:v>
                </c:pt>
                <c:pt idx="14">
                  <c:v>3.1</c:v>
                </c:pt>
                <c:pt idx="15">
                  <c:v>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S_06!$Q$3:$Q$4</c:f>
              <c:strCache>
                <c:ptCount val="1"/>
                <c:pt idx="0">
                  <c:v>KE FEN QI          PKU</c:v>
                </c:pt>
              </c:strCache>
            </c:strRef>
          </c:tx>
          <c:spPr>
            <a:ln w="28575" cap="rnd">
              <a:solidFill>
                <a:srgbClr val="8154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154E6"/>
              </a:solidFill>
              <a:ln w="3175">
                <a:solidFill>
                  <a:srgbClr val="8154E6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S_06!$Q$5:$Q$20</c:f>
              <c:numCache>
                <c:formatCode>#,##0.00</c:formatCode>
                <c:ptCount val="16"/>
                <c:pt idx="0">
                  <c:v>2</c:v>
                </c:pt>
                <c:pt idx="1">
                  <c:v>3.1</c:v>
                </c:pt>
                <c:pt idx="2">
                  <c:v>3.1</c:v>
                </c:pt>
                <c:pt idx="3">
                  <c:v>3.2</c:v>
                </c:pt>
                <c:pt idx="4">
                  <c:v>3.2</c:v>
                </c:pt>
                <c:pt idx="5">
                  <c:v>3.5</c:v>
                </c:pt>
                <c:pt idx="6">
                  <c:v>2.7</c:v>
                </c:pt>
                <c:pt idx="7">
                  <c:v>2.9</c:v>
                </c:pt>
                <c:pt idx="8">
                  <c:v>2.9</c:v>
                </c:pt>
                <c:pt idx="9">
                  <c:v>2.9</c:v>
                </c:pt>
                <c:pt idx="10">
                  <c:v>2.7</c:v>
                </c:pt>
                <c:pt idx="11">
                  <c:v>2.5</c:v>
                </c:pt>
                <c:pt idx="12">
                  <c:v>2.6</c:v>
                </c:pt>
                <c:pt idx="13">
                  <c:v>2.8</c:v>
                </c:pt>
                <c:pt idx="14">
                  <c:v>2.7</c:v>
                </c:pt>
                <c:pt idx="15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786688"/>
        <c:axId val="222788608"/>
      </c:lineChart>
      <c:catAx>
        <c:axId val="22278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2788608"/>
        <c:crosses val="autoZero"/>
        <c:auto val="1"/>
        <c:lblAlgn val="ctr"/>
        <c:lblOffset val="100"/>
        <c:noMultiLvlLbl val="0"/>
      </c:catAx>
      <c:valAx>
        <c:axId val="22278860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278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SLX Relevant Market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12.9</c:v>
              </c:pt>
            </c:numLit>
          </c:val>
        </c:ser>
        <c:ser>
          <c:idx val="1"/>
          <c:order val="1"/>
          <c:tx>
            <c:v>MUCOSTA            OSU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15.3</c:v>
              </c:pt>
            </c:numLit>
          </c:val>
        </c:ser>
        <c:ser>
          <c:idx val="2"/>
          <c:order val="2"/>
          <c:tx>
            <c:v>HUI NING           Z.Y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37.299999999999997</c:v>
              </c:pt>
            </c:numLit>
          </c:val>
        </c:ser>
        <c:ser>
          <c:idx val="3"/>
          <c:order val="3"/>
          <c:tx>
            <c:v>SELBEX             EI2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4.8</c:v>
              </c:pt>
            </c:numLit>
          </c:val>
        </c:ser>
        <c:ser>
          <c:idx val="4"/>
          <c:order val="4"/>
          <c:tx>
            <c:v>WYCAKON-G          SY.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-0.4</c:v>
              </c:pt>
            </c:numLit>
          </c:val>
        </c:ser>
        <c:ser>
          <c:idx val="5"/>
          <c:order val="5"/>
          <c:tx>
            <c:v>SUCRALFATE         YKJ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31.3</c:v>
              </c:pt>
            </c:numLit>
          </c:val>
        </c:ser>
        <c:ser>
          <c:idx val="6"/>
          <c:order val="6"/>
          <c:tx>
            <c:v>WEI BAO            SK7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-4.0999999999999996</c:v>
              </c:pt>
            </c:numLit>
          </c:val>
        </c:ser>
        <c:ser>
          <c:idx val="7"/>
          <c:order val="7"/>
          <c:tx>
            <c:v>MARZULENE-S        KTB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7.6</c:v>
              </c:pt>
            </c:numLit>
          </c:val>
        </c:ser>
        <c:ser>
          <c:idx val="8"/>
          <c:order val="8"/>
          <c:tx>
            <c:v>RUI LAI SHENG      JBM</c:v>
          </c:tx>
          <c:spPr>
            <a:solidFill>
              <a:srgbClr val="54C8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142</c:v>
              </c:pt>
            </c:numLit>
          </c:val>
        </c:ser>
        <c:ser>
          <c:idx val="9"/>
          <c:order val="9"/>
          <c:tx>
            <c:v>SUCRALFATE         GHN</c:v>
          </c:tx>
          <c:spPr>
            <a:solidFill>
              <a:srgbClr val="0E87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10.3</c:v>
              </c:pt>
            </c:numLit>
          </c:val>
        </c:ser>
        <c:ser>
          <c:idx val="10"/>
          <c:order val="10"/>
          <c:tx>
            <c:v>KE FEN QI          PKU</c:v>
          </c:tx>
          <c:spPr>
            <a:solidFill>
              <a:srgbClr val="8154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37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22985600"/>
        <c:axId val="222995584"/>
      </c:barChart>
      <c:catAx>
        <c:axId val="22298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2995584"/>
        <c:crosses val="autoZero"/>
        <c:auto val="1"/>
        <c:lblAlgn val="ctr"/>
        <c:lblOffset val="100"/>
        <c:noMultiLvlLbl val="0"/>
      </c:catAx>
      <c:valAx>
        <c:axId val="222995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298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[IMS-Brand_S_07.xlsx]S_07!PT_01</c:name>
    <c:fmtId val="34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</c:pivotFmt>
      <c:pivotFmt>
        <c:idx val="45"/>
      </c:pivotFmt>
      <c:pivotFmt>
        <c:idx val="46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6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60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2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63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64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65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66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67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70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71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72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73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74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75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76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S_07!$H$3:$H$4</c:f>
              <c:strCache>
                <c:ptCount val="1"/>
                <c:pt idx="0">
                  <c:v>MUCOSTA            OSU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S_07!$H$5:$H$20</c:f>
              <c:numCache>
                <c:formatCode>#,##0.00</c:formatCode>
                <c:ptCount val="16"/>
                <c:pt idx="0">
                  <c:v>12.8</c:v>
                </c:pt>
                <c:pt idx="1">
                  <c:v>13.2</c:v>
                </c:pt>
                <c:pt idx="2">
                  <c:v>13.5</c:v>
                </c:pt>
                <c:pt idx="3">
                  <c:v>13.5</c:v>
                </c:pt>
                <c:pt idx="4">
                  <c:v>13.6</c:v>
                </c:pt>
                <c:pt idx="5">
                  <c:v>13.8</c:v>
                </c:pt>
                <c:pt idx="6">
                  <c:v>14.2</c:v>
                </c:pt>
                <c:pt idx="7">
                  <c:v>14.6</c:v>
                </c:pt>
                <c:pt idx="8">
                  <c:v>15</c:v>
                </c:pt>
                <c:pt idx="9">
                  <c:v>15.2</c:v>
                </c:pt>
                <c:pt idx="10">
                  <c:v>15.3</c:v>
                </c:pt>
                <c:pt idx="11">
                  <c:v>15.4</c:v>
                </c:pt>
                <c:pt idx="12">
                  <c:v>15.6</c:v>
                </c:pt>
                <c:pt idx="13">
                  <c:v>15.8</c:v>
                </c:pt>
                <c:pt idx="14">
                  <c:v>16.100000000000001</c:v>
                </c:pt>
                <c:pt idx="15">
                  <c:v>16.399999999999999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S_07!$I$3:$I$4</c:f>
              <c:strCache>
                <c:ptCount val="1"/>
                <c:pt idx="0">
                  <c:v>SELBEX             EI2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S_07!$I$5:$I$20</c:f>
              <c:numCache>
                <c:formatCode>#,##0.00</c:formatCode>
                <c:ptCount val="16"/>
                <c:pt idx="0">
                  <c:v>14.5</c:v>
                </c:pt>
                <c:pt idx="1">
                  <c:v>14.7</c:v>
                </c:pt>
                <c:pt idx="2">
                  <c:v>14.8</c:v>
                </c:pt>
                <c:pt idx="3">
                  <c:v>14.9</c:v>
                </c:pt>
                <c:pt idx="4">
                  <c:v>14.9</c:v>
                </c:pt>
                <c:pt idx="5">
                  <c:v>15.1</c:v>
                </c:pt>
                <c:pt idx="6">
                  <c:v>15</c:v>
                </c:pt>
                <c:pt idx="7">
                  <c:v>15</c:v>
                </c:pt>
                <c:pt idx="8">
                  <c:v>14.8</c:v>
                </c:pt>
                <c:pt idx="9">
                  <c:v>14.7</c:v>
                </c:pt>
                <c:pt idx="10">
                  <c:v>15</c:v>
                </c:pt>
                <c:pt idx="11">
                  <c:v>15</c:v>
                </c:pt>
                <c:pt idx="12">
                  <c:v>15.1</c:v>
                </c:pt>
                <c:pt idx="13">
                  <c:v>15.1</c:v>
                </c:pt>
                <c:pt idx="14">
                  <c:v>14.8</c:v>
                </c:pt>
                <c:pt idx="15">
                  <c:v>14.6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S_07!$J$3:$J$4</c:f>
              <c:strCache>
                <c:ptCount val="1"/>
                <c:pt idx="0">
                  <c:v>HUI NING           Z.Y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S_07!$J$5:$J$20</c:f>
              <c:numCache>
                <c:formatCode>#,##0.00</c:formatCode>
                <c:ptCount val="16"/>
                <c:pt idx="0">
                  <c:v>6.8</c:v>
                </c:pt>
                <c:pt idx="1">
                  <c:v>6.9</c:v>
                </c:pt>
                <c:pt idx="2">
                  <c:v>7.3</c:v>
                </c:pt>
                <c:pt idx="3">
                  <c:v>8</c:v>
                </c:pt>
                <c:pt idx="4">
                  <c:v>8.5</c:v>
                </c:pt>
                <c:pt idx="5">
                  <c:v>9.4</c:v>
                </c:pt>
                <c:pt idx="6">
                  <c:v>10</c:v>
                </c:pt>
                <c:pt idx="7">
                  <c:v>10.6</c:v>
                </c:pt>
                <c:pt idx="8">
                  <c:v>11.2</c:v>
                </c:pt>
                <c:pt idx="9">
                  <c:v>11.4</c:v>
                </c:pt>
                <c:pt idx="10">
                  <c:v>11.9</c:v>
                </c:pt>
                <c:pt idx="11">
                  <c:v>12.2</c:v>
                </c:pt>
                <c:pt idx="12">
                  <c:v>12.9</c:v>
                </c:pt>
                <c:pt idx="13">
                  <c:v>13.5</c:v>
                </c:pt>
                <c:pt idx="14">
                  <c:v>14.2</c:v>
                </c:pt>
                <c:pt idx="15">
                  <c:v>15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S_07!$K$3:$K$4</c:f>
              <c:strCache>
                <c:ptCount val="1"/>
                <c:pt idx="0">
                  <c:v>WYCAKON-G          SY.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S_07!$K$5:$K$20</c:f>
              <c:numCache>
                <c:formatCode>#,##0.00</c:formatCode>
                <c:ptCount val="16"/>
                <c:pt idx="0">
                  <c:v>12.2</c:v>
                </c:pt>
                <c:pt idx="1">
                  <c:v>11.2</c:v>
                </c:pt>
                <c:pt idx="2">
                  <c:v>10.3</c:v>
                </c:pt>
                <c:pt idx="3">
                  <c:v>9.9</c:v>
                </c:pt>
                <c:pt idx="4">
                  <c:v>9.8000000000000007</c:v>
                </c:pt>
                <c:pt idx="5">
                  <c:v>9.6999999999999993</c:v>
                </c:pt>
                <c:pt idx="6">
                  <c:v>9.6</c:v>
                </c:pt>
                <c:pt idx="7">
                  <c:v>9.5</c:v>
                </c:pt>
                <c:pt idx="8">
                  <c:v>9.4</c:v>
                </c:pt>
                <c:pt idx="9">
                  <c:v>9.4</c:v>
                </c:pt>
                <c:pt idx="10">
                  <c:v>9.3000000000000007</c:v>
                </c:pt>
                <c:pt idx="11">
                  <c:v>9.1999999999999993</c:v>
                </c:pt>
                <c:pt idx="12">
                  <c:v>9.1</c:v>
                </c:pt>
                <c:pt idx="13">
                  <c:v>8.9</c:v>
                </c:pt>
                <c:pt idx="14">
                  <c:v>8.8000000000000007</c:v>
                </c:pt>
                <c:pt idx="15">
                  <c:v>8.6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S_07!$L$3:$L$4</c:f>
              <c:strCache>
                <c:ptCount val="1"/>
                <c:pt idx="0">
                  <c:v>WEI BAO            SK7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S_07!$L$5:$L$20</c:f>
              <c:numCache>
                <c:formatCode>#,##0.00</c:formatCode>
                <c:ptCount val="16"/>
                <c:pt idx="0">
                  <c:v>9.5</c:v>
                </c:pt>
                <c:pt idx="1">
                  <c:v>9.1999999999999993</c:v>
                </c:pt>
                <c:pt idx="2">
                  <c:v>9.4</c:v>
                </c:pt>
                <c:pt idx="3">
                  <c:v>9.3000000000000007</c:v>
                </c:pt>
                <c:pt idx="4">
                  <c:v>9.4</c:v>
                </c:pt>
                <c:pt idx="5">
                  <c:v>9.1999999999999993</c:v>
                </c:pt>
                <c:pt idx="6">
                  <c:v>9</c:v>
                </c:pt>
                <c:pt idx="7">
                  <c:v>8.6999999999999993</c:v>
                </c:pt>
                <c:pt idx="8">
                  <c:v>8.5</c:v>
                </c:pt>
                <c:pt idx="9">
                  <c:v>8.5</c:v>
                </c:pt>
                <c:pt idx="10">
                  <c:v>8.1999999999999993</c:v>
                </c:pt>
                <c:pt idx="11">
                  <c:v>8</c:v>
                </c:pt>
                <c:pt idx="12">
                  <c:v>7.9</c:v>
                </c:pt>
                <c:pt idx="13">
                  <c:v>7.5</c:v>
                </c:pt>
                <c:pt idx="14">
                  <c:v>7.3</c:v>
                </c:pt>
                <c:pt idx="15">
                  <c:v>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S_07!$M$3:$M$4</c:f>
              <c:strCache>
                <c:ptCount val="1"/>
                <c:pt idx="0">
                  <c:v>MARZULENE-S        KTB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S_07!$M$5:$M$20</c:f>
              <c:numCache>
                <c:formatCode>#,##0.00</c:formatCode>
                <c:ptCount val="16"/>
                <c:pt idx="0">
                  <c:v>7.8</c:v>
                </c:pt>
                <c:pt idx="1">
                  <c:v>7.8</c:v>
                </c:pt>
                <c:pt idx="2">
                  <c:v>7.8</c:v>
                </c:pt>
                <c:pt idx="3">
                  <c:v>7.7</c:v>
                </c:pt>
                <c:pt idx="4">
                  <c:v>7.4</c:v>
                </c:pt>
                <c:pt idx="5">
                  <c:v>7.3</c:v>
                </c:pt>
                <c:pt idx="6">
                  <c:v>7.2</c:v>
                </c:pt>
                <c:pt idx="7">
                  <c:v>7.1</c:v>
                </c:pt>
                <c:pt idx="8">
                  <c:v>7.1</c:v>
                </c:pt>
                <c:pt idx="9">
                  <c:v>6.9</c:v>
                </c:pt>
                <c:pt idx="10">
                  <c:v>6.8</c:v>
                </c:pt>
                <c:pt idx="11">
                  <c:v>6.6</c:v>
                </c:pt>
                <c:pt idx="12">
                  <c:v>6.5</c:v>
                </c:pt>
                <c:pt idx="13">
                  <c:v>6.4</c:v>
                </c:pt>
                <c:pt idx="14">
                  <c:v>6.3</c:v>
                </c:pt>
                <c:pt idx="15">
                  <c:v>6.3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S_07!$N$3:$N$4</c:f>
              <c:strCache>
                <c:ptCount val="1"/>
                <c:pt idx="0">
                  <c:v>SUCRALFATE         GHN</c:v>
                </c:pt>
              </c:strCache>
            </c:strRef>
          </c:tx>
          <c:spPr>
            <a:ln w="28575" cap="rnd">
              <a:solidFill>
                <a:srgbClr val="0E87B8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0E87B8"/>
              </a:solidFill>
              <a:ln w="3175">
                <a:solidFill>
                  <a:srgbClr val="0E87B8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S_07!$N$5:$N$20</c:f>
              <c:numCache>
                <c:formatCode>#,##0.00</c:formatCode>
                <c:ptCount val="16"/>
                <c:pt idx="0">
                  <c:v>6.2</c:v>
                </c:pt>
                <c:pt idx="1">
                  <c:v>5.9</c:v>
                </c:pt>
                <c:pt idx="2">
                  <c:v>5.7</c:v>
                </c:pt>
                <c:pt idx="3">
                  <c:v>5.6</c:v>
                </c:pt>
                <c:pt idx="4">
                  <c:v>5.4</c:v>
                </c:pt>
                <c:pt idx="5">
                  <c:v>5.3</c:v>
                </c:pt>
                <c:pt idx="6">
                  <c:v>5.0999999999999996</c:v>
                </c:pt>
                <c:pt idx="7">
                  <c:v>4.9000000000000004</c:v>
                </c:pt>
                <c:pt idx="8">
                  <c:v>4.8</c:v>
                </c:pt>
                <c:pt idx="9">
                  <c:v>4.8</c:v>
                </c:pt>
                <c:pt idx="10">
                  <c:v>4.7</c:v>
                </c:pt>
                <c:pt idx="11">
                  <c:v>4.7</c:v>
                </c:pt>
                <c:pt idx="12">
                  <c:v>4.5999999999999996</c:v>
                </c:pt>
                <c:pt idx="13">
                  <c:v>4.5999999999999996</c:v>
                </c:pt>
                <c:pt idx="14">
                  <c:v>4.5999999999999996</c:v>
                </c:pt>
                <c:pt idx="15">
                  <c:v>4.5999999999999996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S_07!$O$3:$O$4</c:f>
              <c:strCache>
                <c:ptCount val="1"/>
                <c:pt idx="0">
                  <c:v>SUCRALFATE         YKJ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S_07!$O$5:$O$20</c:f>
              <c:numCache>
                <c:formatCode>#,##0.00</c:formatCode>
                <c:ptCount val="16"/>
                <c:pt idx="0">
                  <c:v>1</c:v>
                </c:pt>
                <c:pt idx="1">
                  <c:v>1.2</c:v>
                </c:pt>
                <c:pt idx="2">
                  <c:v>1.3</c:v>
                </c:pt>
                <c:pt idx="3">
                  <c:v>1.7</c:v>
                </c:pt>
                <c:pt idx="4">
                  <c:v>2.2000000000000002</c:v>
                </c:pt>
                <c:pt idx="5">
                  <c:v>2.5</c:v>
                </c:pt>
                <c:pt idx="6">
                  <c:v>2.8</c:v>
                </c:pt>
                <c:pt idx="7">
                  <c:v>2.9</c:v>
                </c:pt>
                <c:pt idx="8">
                  <c:v>3</c:v>
                </c:pt>
                <c:pt idx="9">
                  <c:v>3.1</c:v>
                </c:pt>
                <c:pt idx="10">
                  <c:v>3.2</c:v>
                </c:pt>
                <c:pt idx="11">
                  <c:v>3.4</c:v>
                </c:pt>
                <c:pt idx="12">
                  <c:v>3.6</c:v>
                </c:pt>
                <c:pt idx="13">
                  <c:v>4</c:v>
                </c:pt>
                <c:pt idx="14">
                  <c:v>4.3</c:v>
                </c:pt>
                <c:pt idx="15">
                  <c:v>4.5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S_07!$P$3:$P$4</c:f>
              <c:strCache>
                <c:ptCount val="1"/>
                <c:pt idx="0">
                  <c:v>AN YI              GRU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S_07!$P$5:$P$20</c:f>
              <c:numCache>
                <c:formatCode>#,##0.00</c:formatCode>
                <c:ptCount val="16"/>
                <c:pt idx="0">
                  <c:v>4.0999999999999996</c:v>
                </c:pt>
                <c:pt idx="1">
                  <c:v>4.2</c:v>
                </c:pt>
                <c:pt idx="2">
                  <c:v>4</c:v>
                </c:pt>
                <c:pt idx="3">
                  <c:v>3.8</c:v>
                </c:pt>
                <c:pt idx="4">
                  <c:v>3.7</c:v>
                </c:pt>
                <c:pt idx="5">
                  <c:v>3.8</c:v>
                </c:pt>
                <c:pt idx="6">
                  <c:v>4</c:v>
                </c:pt>
                <c:pt idx="7">
                  <c:v>4</c:v>
                </c:pt>
                <c:pt idx="8">
                  <c:v>4.2</c:v>
                </c:pt>
                <c:pt idx="9">
                  <c:v>4.2</c:v>
                </c:pt>
                <c:pt idx="10">
                  <c:v>3.9</c:v>
                </c:pt>
                <c:pt idx="11">
                  <c:v>3.8</c:v>
                </c:pt>
                <c:pt idx="12">
                  <c:v>3.5</c:v>
                </c:pt>
                <c:pt idx="13">
                  <c:v>3.2</c:v>
                </c:pt>
                <c:pt idx="14">
                  <c:v>3.1</c:v>
                </c:pt>
                <c:pt idx="15">
                  <c:v>3.2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S_07!$Q$3:$Q$4</c:f>
              <c:strCache>
                <c:ptCount val="1"/>
                <c:pt idx="0">
                  <c:v>XIN LUO WEI        BXZ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S_07!$Q$5:$Q$20</c:f>
              <c:numCache>
                <c:formatCode>#,##0.00</c:formatCode>
                <c:ptCount val="16"/>
                <c:pt idx="0">
                  <c:v>4</c:v>
                </c:pt>
                <c:pt idx="1">
                  <c:v>4.2</c:v>
                </c:pt>
                <c:pt idx="2">
                  <c:v>4.2</c:v>
                </c:pt>
                <c:pt idx="3">
                  <c:v>4</c:v>
                </c:pt>
                <c:pt idx="4">
                  <c:v>3.9</c:v>
                </c:pt>
                <c:pt idx="5">
                  <c:v>3.8</c:v>
                </c:pt>
                <c:pt idx="6">
                  <c:v>3.7</c:v>
                </c:pt>
                <c:pt idx="7">
                  <c:v>3.7</c:v>
                </c:pt>
                <c:pt idx="8">
                  <c:v>3.6</c:v>
                </c:pt>
                <c:pt idx="9">
                  <c:v>3.4</c:v>
                </c:pt>
                <c:pt idx="10">
                  <c:v>3.2</c:v>
                </c:pt>
                <c:pt idx="11">
                  <c:v>3.1</c:v>
                </c:pt>
                <c:pt idx="12">
                  <c:v>2.9</c:v>
                </c:pt>
                <c:pt idx="13">
                  <c:v>2.6</c:v>
                </c:pt>
                <c:pt idx="14">
                  <c:v>2.5</c:v>
                </c:pt>
                <c:pt idx="15">
                  <c:v>2.4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778816"/>
        <c:axId val="216535808"/>
      </c:lineChart>
      <c:catAx>
        <c:axId val="21577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6535808"/>
        <c:crosses val="autoZero"/>
        <c:auto val="1"/>
        <c:lblAlgn val="ctr"/>
        <c:lblOffset val="100"/>
        <c:noMultiLvlLbl val="0"/>
      </c:catAx>
      <c:valAx>
        <c:axId val="21653580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577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[IMS-Brand_S_04.xlsx]S_04!PT_01</c:name>
    <c:fmtId val="3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0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41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42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S_04!$H$3:$H$4</c:f>
              <c:strCache>
                <c:ptCount val="1"/>
                <c:pt idx="0">
                  <c:v>PPI Oral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S_04!$H$5:$H$20</c:f>
              <c:numCache>
                <c:formatCode>#,##0.00</c:formatCode>
                <c:ptCount val="16"/>
                <c:pt idx="0">
                  <c:v>3547.7118</c:v>
                </c:pt>
                <c:pt idx="1">
                  <c:v>3795.2501999999999</c:v>
                </c:pt>
                <c:pt idx="2">
                  <c:v>4030.5826000000002</c:v>
                </c:pt>
                <c:pt idx="3">
                  <c:v>4112.1976000000004</c:v>
                </c:pt>
                <c:pt idx="4">
                  <c:v>4253.9728999999998</c:v>
                </c:pt>
                <c:pt idx="5">
                  <c:v>4385.2564000000002</c:v>
                </c:pt>
                <c:pt idx="6">
                  <c:v>4509.8886000000002</c:v>
                </c:pt>
                <c:pt idx="7">
                  <c:v>4669.8950999999997</c:v>
                </c:pt>
                <c:pt idx="8">
                  <c:v>4842.9081999999999</c:v>
                </c:pt>
                <c:pt idx="9">
                  <c:v>5068.1008000000002</c:v>
                </c:pt>
                <c:pt idx="10">
                  <c:v>5279.7992000000004</c:v>
                </c:pt>
                <c:pt idx="11">
                  <c:v>5516.6532999999999</c:v>
                </c:pt>
                <c:pt idx="12">
                  <c:v>5619.4935999999998</c:v>
                </c:pt>
                <c:pt idx="13">
                  <c:v>5706.5783000000001</c:v>
                </c:pt>
                <c:pt idx="14">
                  <c:v>5792.2521999999999</c:v>
                </c:pt>
                <c:pt idx="15">
                  <c:v>5880.1578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S_04!$I$3:$I$4</c:f>
              <c:strCache>
                <c:ptCount val="1"/>
                <c:pt idx="0">
                  <c:v>RABEPRAZOLE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S_04!$I$5:$I$20</c:f>
              <c:numCache>
                <c:formatCode>#,##0.00</c:formatCode>
                <c:ptCount val="16"/>
                <c:pt idx="0">
                  <c:v>1220.8896999999999</c:v>
                </c:pt>
                <c:pt idx="1">
                  <c:v>1329.2754</c:v>
                </c:pt>
                <c:pt idx="2">
                  <c:v>1429.6401000000001</c:v>
                </c:pt>
                <c:pt idx="3">
                  <c:v>1475.2501</c:v>
                </c:pt>
                <c:pt idx="4">
                  <c:v>1533.2226000000001</c:v>
                </c:pt>
                <c:pt idx="5">
                  <c:v>1597.5773999999999</c:v>
                </c:pt>
                <c:pt idx="6">
                  <c:v>1653.7191</c:v>
                </c:pt>
                <c:pt idx="7">
                  <c:v>1719.1386</c:v>
                </c:pt>
                <c:pt idx="8">
                  <c:v>1776.4606000000001</c:v>
                </c:pt>
                <c:pt idx="9">
                  <c:v>1861.5025000000001</c:v>
                </c:pt>
                <c:pt idx="10">
                  <c:v>1956.4426000000001</c:v>
                </c:pt>
                <c:pt idx="11">
                  <c:v>2060.2478999999998</c:v>
                </c:pt>
                <c:pt idx="12">
                  <c:v>2126.2449000000001</c:v>
                </c:pt>
                <c:pt idx="13">
                  <c:v>2167.5023000000001</c:v>
                </c:pt>
                <c:pt idx="14">
                  <c:v>2196.6158999999998</c:v>
                </c:pt>
                <c:pt idx="15">
                  <c:v>2231.8618000000001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S_04!$J$3:$J$4</c:f>
              <c:strCache>
                <c:ptCount val="1"/>
                <c:pt idx="0">
                  <c:v>PANTOPRAZOLE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S_04!$J$5:$J$20</c:f>
              <c:numCache>
                <c:formatCode>#,##0.00</c:formatCode>
                <c:ptCount val="16"/>
                <c:pt idx="0">
                  <c:v>577.32039999999995</c:v>
                </c:pt>
                <c:pt idx="1">
                  <c:v>620.09320000000002</c:v>
                </c:pt>
                <c:pt idx="2">
                  <c:v>661.28840000000002</c:v>
                </c:pt>
                <c:pt idx="3">
                  <c:v>679.86469999999997</c:v>
                </c:pt>
                <c:pt idx="4">
                  <c:v>701.03049999999996</c:v>
                </c:pt>
                <c:pt idx="5">
                  <c:v>720.97820000000002</c:v>
                </c:pt>
                <c:pt idx="6">
                  <c:v>738.77530000000002</c:v>
                </c:pt>
                <c:pt idx="7">
                  <c:v>764.23109999999997</c:v>
                </c:pt>
                <c:pt idx="8">
                  <c:v>799.70249999999999</c:v>
                </c:pt>
                <c:pt idx="9">
                  <c:v>841.92399999999998</c:v>
                </c:pt>
                <c:pt idx="10">
                  <c:v>886.06479999999999</c:v>
                </c:pt>
                <c:pt idx="11">
                  <c:v>934.85730000000001</c:v>
                </c:pt>
                <c:pt idx="12">
                  <c:v>953.51959999999997</c:v>
                </c:pt>
                <c:pt idx="13">
                  <c:v>963.33920000000001</c:v>
                </c:pt>
                <c:pt idx="14">
                  <c:v>971.17729999999995</c:v>
                </c:pt>
                <c:pt idx="15">
                  <c:v>971.98059999999998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S_04!$K$3:$K$4</c:f>
              <c:strCache>
                <c:ptCount val="1"/>
                <c:pt idx="0">
                  <c:v>ESOMEPRAZOLE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S_04!$K$5:$K$20</c:f>
              <c:numCache>
                <c:formatCode>#,##0.00</c:formatCode>
                <c:ptCount val="16"/>
                <c:pt idx="0">
                  <c:v>564.71190000000001</c:v>
                </c:pt>
                <c:pt idx="1">
                  <c:v>605.21910000000003</c:v>
                </c:pt>
                <c:pt idx="2">
                  <c:v>640.53909999999996</c:v>
                </c:pt>
                <c:pt idx="3">
                  <c:v>647.35770000000002</c:v>
                </c:pt>
                <c:pt idx="4">
                  <c:v>677.69179999999994</c:v>
                </c:pt>
                <c:pt idx="5">
                  <c:v>690.65980000000002</c:v>
                </c:pt>
                <c:pt idx="6">
                  <c:v>707.8691</c:v>
                </c:pt>
                <c:pt idx="7">
                  <c:v>749.54579999999999</c:v>
                </c:pt>
                <c:pt idx="8">
                  <c:v>795.06550000000004</c:v>
                </c:pt>
                <c:pt idx="9">
                  <c:v>848.49149999999997</c:v>
                </c:pt>
                <c:pt idx="10">
                  <c:v>885.65319999999997</c:v>
                </c:pt>
                <c:pt idx="11">
                  <c:v>907.92539999999997</c:v>
                </c:pt>
                <c:pt idx="12">
                  <c:v>890.63610000000006</c:v>
                </c:pt>
                <c:pt idx="13">
                  <c:v>883.76319999999998</c:v>
                </c:pt>
                <c:pt idx="14">
                  <c:v>887.61289999999997</c:v>
                </c:pt>
                <c:pt idx="15">
                  <c:v>903.71209999999996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S_04!$L$3:$L$4</c:f>
              <c:strCache>
                <c:ptCount val="1"/>
                <c:pt idx="0">
                  <c:v>OMEPRAZOLE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S_04!$L$5:$L$20</c:f>
              <c:numCache>
                <c:formatCode>#,##0.00</c:formatCode>
                <c:ptCount val="16"/>
                <c:pt idx="0">
                  <c:v>624.20489999999995</c:v>
                </c:pt>
                <c:pt idx="1">
                  <c:v>641.01829999999995</c:v>
                </c:pt>
                <c:pt idx="2">
                  <c:v>667.42520000000002</c:v>
                </c:pt>
                <c:pt idx="3">
                  <c:v>670.0412</c:v>
                </c:pt>
                <c:pt idx="4">
                  <c:v>673.95690000000002</c:v>
                </c:pt>
                <c:pt idx="5">
                  <c:v>683.51570000000004</c:v>
                </c:pt>
                <c:pt idx="6">
                  <c:v>687.90740000000005</c:v>
                </c:pt>
                <c:pt idx="7">
                  <c:v>694.13099999999997</c:v>
                </c:pt>
                <c:pt idx="8">
                  <c:v>708.25289999999995</c:v>
                </c:pt>
                <c:pt idx="9">
                  <c:v>721.55330000000004</c:v>
                </c:pt>
                <c:pt idx="10">
                  <c:v>726.31989999999996</c:v>
                </c:pt>
                <c:pt idx="11">
                  <c:v>744.37519999999995</c:v>
                </c:pt>
                <c:pt idx="12">
                  <c:v>748.40470000000005</c:v>
                </c:pt>
                <c:pt idx="13">
                  <c:v>759.58040000000005</c:v>
                </c:pt>
                <c:pt idx="14">
                  <c:v>770.4778</c:v>
                </c:pt>
                <c:pt idx="15">
                  <c:v>772.25220000000002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S_04!$M$3:$M$4</c:f>
              <c:strCache>
                <c:ptCount val="1"/>
                <c:pt idx="0">
                  <c:v>LANSOPRAZOLE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S_04!$M$5:$M$20</c:f>
              <c:numCache>
                <c:formatCode>#,##0.00</c:formatCode>
                <c:ptCount val="16"/>
                <c:pt idx="0">
                  <c:v>527.12080000000003</c:v>
                </c:pt>
                <c:pt idx="1">
                  <c:v>563.55650000000003</c:v>
                </c:pt>
                <c:pt idx="2">
                  <c:v>590.64139999999998</c:v>
                </c:pt>
                <c:pt idx="3">
                  <c:v>593.57770000000005</c:v>
                </c:pt>
                <c:pt idx="4">
                  <c:v>612.87070000000006</c:v>
                </c:pt>
                <c:pt idx="5">
                  <c:v>627.26400000000001</c:v>
                </c:pt>
                <c:pt idx="6">
                  <c:v>648.5829</c:v>
                </c:pt>
                <c:pt idx="7">
                  <c:v>657.64290000000005</c:v>
                </c:pt>
                <c:pt idx="8">
                  <c:v>668.14909999999998</c:v>
                </c:pt>
                <c:pt idx="9">
                  <c:v>683.45360000000005</c:v>
                </c:pt>
                <c:pt idx="10">
                  <c:v>697.37360000000001</c:v>
                </c:pt>
                <c:pt idx="11">
                  <c:v>722.90329999999994</c:v>
                </c:pt>
                <c:pt idx="12">
                  <c:v>735.24350000000004</c:v>
                </c:pt>
                <c:pt idx="13">
                  <c:v>747.54409999999996</c:v>
                </c:pt>
                <c:pt idx="14">
                  <c:v>757.80809999999997</c:v>
                </c:pt>
                <c:pt idx="15">
                  <c:v>767.66949999999997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S_04!$N$3:$N$4</c:f>
              <c:strCache>
                <c:ptCount val="1"/>
                <c:pt idx="0">
                  <c:v>ILAPRAZOLE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S_04!$N$5:$N$20</c:f>
              <c:numCache>
                <c:formatCode>#,##0.00</c:formatCode>
                <c:ptCount val="16"/>
                <c:pt idx="0">
                  <c:v>33.464100000000002</c:v>
                </c:pt>
                <c:pt idx="1">
                  <c:v>36.087699999999998</c:v>
                </c:pt>
                <c:pt idx="2">
                  <c:v>41.048499999999997</c:v>
                </c:pt>
                <c:pt idx="3">
                  <c:v>46.106200000000001</c:v>
                </c:pt>
                <c:pt idx="4">
                  <c:v>55.200400000000002</c:v>
                </c:pt>
                <c:pt idx="5">
                  <c:v>65.261300000000006</c:v>
                </c:pt>
                <c:pt idx="6">
                  <c:v>73.034800000000004</c:v>
                </c:pt>
                <c:pt idx="7">
                  <c:v>85.205699999999993</c:v>
                </c:pt>
                <c:pt idx="8">
                  <c:v>95.277600000000007</c:v>
                </c:pt>
                <c:pt idx="9">
                  <c:v>111.176</c:v>
                </c:pt>
                <c:pt idx="10">
                  <c:v>127.9451</c:v>
                </c:pt>
                <c:pt idx="11">
                  <c:v>146.3442</c:v>
                </c:pt>
                <c:pt idx="12">
                  <c:v>165.44489999999999</c:v>
                </c:pt>
                <c:pt idx="13">
                  <c:v>184.84909999999999</c:v>
                </c:pt>
                <c:pt idx="14">
                  <c:v>208.56030000000001</c:v>
                </c:pt>
                <c:pt idx="15">
                  <c:v>232.68170000000001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838592"/>
        <c:axId val="161840512"/>
      </c:lineChart>
      <c:catAx>
        <c:axId val="16183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1840512"/>
        <c:crosses val="autoZero"/>
        <c:auto val="1"/>
        <c:lblAlgn val="ctr"/>
        <c:lblOffset val="100"/>
        <c:noMultiLvlLbl val="0"/>
      </c:catAx>
      <c:valAx>
        <c:axId val="16184051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18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SLX Relevant Market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9.8000000000000007</c:v>
              </c:pt>
            </c:numLit>
          </c:val>
        </c:ser>
        <c:ser>
          <c:idx val="1"/>
          <c:order val="1"/>
          <c:tx>
            <c:v>MUCOSTA            OSU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16.5</c:v>
              </c:pt>
            </c:numLit>
          </c:val>
        </c:ser>
        <c:ser>
          <c:idx val="2"/>
          <c:order val="2"/>
          <c:tx>
            <c:v>SELBEX             EI2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7.3</c:v>
              </c:pt>
            </c:numLit>
          </c:val>
        </c:ser>
        <c:ser>
          <c:idx val="3"/>
          <c:order val="3"/>
          <c:tx>
            <c:v>HUI NING           Z.Y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34.5</c:v>
              </c:pt>
            </c:numLit>
          </c:val>
        </c:ser>
        <c:ser>
          <c:idx val="4"/>
          <c:order val="4"/>
          <c:tx>
            <c:v>WYCAKON-G          SY.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3.1</c:v>
              </c:pt>
            </c:numLit>
          </c:val>
        </c:ser>
        <c:ser>
          <c:idx val="5"/>
          <c:order val="5"/>
          <c:tx>
            <c:v>WEI BAO            SK7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-4.2</c:v>
              </c:pt>
            </c:numLit>
          </c:val>
        </c:ser>
        <c:ser>
          <c:idx val="6"/>
          <c:order val="6"/>
          <c:tx>
            <c:v>MARZULENE-S        KTB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4.7</c:v>
              </c:pt>
            </c:numLit>
          </c:val>
        </c:ser>
        <c:ser>
          <c:idx val="7"/>
          <c:order val="7"/>
          <c:tx>
            <c:v>SUCRALFATE         GHN</c:v>
          </c:tx>
          <c:spPr>
            <a:solidFill>
              <a:srgbClr val="0E87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7.1</c:v>
              </c:pt>
            </c:numLit>
          </c:val>
        </c:ser>
        <c:ser>
          <c:idx val="8"/>
          <c:order val="8"/>
          <c:tx>
            <c:v>SUCRALFATE         YKJ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44.8</c:v>
              </c:pt>
            </c:numLit>
          </c:val>
        </c:ser>
        <c:ser>
          <c:idx val="9"/>
          <c:order val="9"/>
          <c:tx>
            <c:v>AN YI              GRU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-8.1999999999999993</c:v>
              </c:pt>
            </c:numLit>
          </c:val>
        </c:ser>
        <c:ser>
          <c:idx val="10"/>
          <c:order val="10"/>
          <c:tx>
            <c:v>XIN LUO WEI        BXZ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-15.4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15988096"/>
        <c:axId val="215989632"/>
      </c:barChart>
      <c:catAx>
        <c:axId val="215988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5989632"/>
        <c:crosses val="autoZero"/>
        <c:auto val="1"/>
        <c:lblAlgn val="ctr"/>
        <c:lblOffset val="100"/>
        <c:noMultiLvlLbl val="0"/>
      </c:catAx>
      <c:valAx>
        <c:axId val="215989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598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[IMS-Brand_S_07.xlsx]S_07!PT_01</c:name>
    <c:fmtId val="34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</c:pivotFmt>
      <c:pivotFmt>
        <c:idx val="45"/>
      </c:pivotFmt>
      <c:pivotFmt>
        <c:idx val="46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6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62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63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64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65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66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67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69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71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72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73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74"/>
        <c:spPr>
          <a:solidFill>
            <a:schemeClr val="accent1"/>
          </a:solidFill>
          <a:ln w="28575" cap="rnd">
            <a:solidFill>
              <a:srgbClr val="0E87B8"/>
            </a:solidFill>
            <a:round/>
          </a:ln>
          <a:effectLst/>
        </c:spPr>
        <c:marker>
          <c:symbol val="triangle"/>
          <c:size val="5"/>
          <c:spPr>
            <a:solidFill>
              <a:srgbClr val="0E87B8"/>
            </a:solidFill>
            <a:ln w="3175">
              <a:solidFill>
                <a:srgbClr val="0E87B8"/>
              </a:solidFill>
              <a:prstDash val="solid"/>
            </a:ln>
            <a:effectLst/>
          </c:spPr>
        </c:marker>
      </c:pivotFmt>
      <c:pivotFmt>
        <c:idx val="75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76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S_07!$H$3:$H$4</c:f>
              <c:strCache>
                <c:ptCount val="1"/>
                <c:pt idx="0">
                  <c:v>MUCOSTA            OSU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S_07!$H$5:$H$20</c:f>
              <c:numCache>
                <c:formatCode>#,##0.00</c:formatCode>
                <c:ptCount val="16"/>
                <c:pt idx="0">
                  <c:v>13.9</c:v>
                </c:pt>
                <c:pt idx="1">
                  <c:v>13.7</c:v>
                </c:pt>
                <c:pt idx="2">
                  <c:v>13.3</c:v>
                </c:pt>
                <c:pt idx="3">
                  <c:v>13.1</c:v>
                </c:pt>
                <c:pt idx="4">
                  <c:v>14.2</c:v>
                </c:pt>
                <c:pt idx="5">
                  <c:v>14.7</c:v>
                </c:pt>
                <c:pt idx="6">
                  <c:v>14.7</c:v>
                </c:pt>
                <c:pt idx="7">
                  <c:v>14.9</c:v>
                </c:pt>
                <c:pt idx="8">
                  <c:v>15.5</c:v>
                </c:pt>
                <c:pt idx="9">
                  <c:v>15.4</c:v>
                </c:pt>
                <c:pt idx="10">
                  <c:v>15.4</c:v>
                </c:pt>
                <c:pt idx="11">
                  <c:v>15.4</c:v>
                </c:pt>
                <c:pt idx="12">
                  <c:v>16.100000000000001</c:v>
                </c:pt>
                <c:pt idx="13">
                  <c:v>16.2</c:v>
                </c:pt>
                <c:pt idx="14">
                  <c:v>16.7</c:v>
                </c:pt>
                <c:pt idx="15">
                  <c:v>16.399999999999999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S_07!$I$3:$I$4</c:f>
              <c:strCache>
                <c:ptCount val="1"/>
                <c:pt idx="0">
                  <c:v>HUI NING           Z.Y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S_07!$I$5:$I$20</c:f>
              <c:numCache>
                <c:formatCode>#,##0.00</c:formatCode>
                <c:ptCount val="16"/>
                <c:pt idx="0">
                  <c:v>7.3</c:v>
                </c:pt>
                <c:pt idx="1">
                  <c:v>7.2</c:v>
                </c:pt>
                <c:pt idx="2">
                  <c:v>8.4</c:v>
                </c:pt>
                <c:pt idx="3">
                  <c:v>9</c:v>
                </c:pt>
                <c:pt idx="4">
                  <c:v>9.3000000000000007</c:v>
                </c:pt>
                <c:pt idx="5">
                  <c:v>10.7</c:v>
                </c:pt>
                <c:pt idx="6">
                  <c:v>11</c:v>
                </c:pt>
                <c:pt idx="7">
                  <c:v>11.3</c:v>
                </c:pt>
                <c:pt idx="8">
                  <c:v>11.6</c:v>
                </c:pt>
                <c:pt idx="9">
                  <c:v>11.7</c:v>
                </c:pt>
                <c:pt idx="10">
                  <c:v>12.9</c:v>
                </c:pt>
                <c:pt idx="11">
                  <c:v>12.7</c:v>
                </c:pt>
                <c:pt idx="12">
                  <c:v>14.2</c:v>
                </c:pt>
                <c:pt idx="13">
                  <c:v>14.2</c:v>
                </c:pt>
                <c:pt idx="14">
                  <c:v>15.5</c:v>
                </c:pt>
                <c:pt idx="15">
                  <c:v>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S_07!$J$3:$J$4</c:f>
              <c:strCache>
                <c:ptCount val="1"/>
                <c:pt idx="0">
                  <c:v>SELBEX             EI2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S_07!$J$5:$J$20</c:f>
              <c:numCache>
                <c:formatCode>#,##0.00</c:formatCode>
                <c:ptCount val="16"/>
                <c:pt idx="0">
                  <c:v>15.4</c:v>
                </c:pt>
                <c:pt idx="1">
                  <c:v>14.4</c:v>
                </c:pt>
                <c:pt idx="2">
                  <c:v>14.9</c:v>
                </c:pt>
                <c:pt idx="3">
                  <c:v>14.9</c:v>
                </c:pt>
                <c:pt idx="4">
                  <c:v>15.5</c:v>
                </c:pt>
                <c:pt idx="5">
                  <c:v>15.1</c:v>
                </c:pt>
                <c:pt idx="6">
                  <c:v>14.7</c:v>
                </c:pt>
                <c:pt idx="7">
                  <c:v>14.9</c:v>
                </c:pt>
                <c:pt idx="8">
                  <c:v>14.6</c:v>
                </c:pt>
                <c:pt idx="9">
                  <c:v>14.7</c:v>
                </c:pt>
                <c:pt idx="10">
                  <c:v>15.7</c:v>
                </c:pt>
                <c:pt idx="11">
                  <c:v>14.8</c:v>
                </c:pt>
                <c:pt idx="12">
                  <c:v>15.1</c:v>
                </c:pt>
                <c:pt idx="13">
                  <c:v>15</c:v>
                </c:pt>
                <c:pt idx="14">
                  <c:v>14.3</c:v>
                </c:pt>
                <c:pt idx="15">
                  <c:v>14.1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S_07!$K$3:$K$4</c:f>
              <c:strCache>
                <c:ptCount val="1"/>
                <c:pt idx="0">
                  <c:v>WYCAKON-G          SY.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S_07!$K$5:$K$20</c:f>
              <c:numCache>
                <c:formatCode>#,##0.00</c:formatCode>
                <c:ptCount val="16"/>
                <c:pt idx="0">
                  <c:v>9.8000000000000007</c:v>
                </c:pt>
                <c:pt idx="1">
                  <c:v>9.5</c:v>
                </c:pt>
                <c:pt idx="2">
                  <c:v>10.5</c:v>
                </c:pt>
                <c:pt idx="3">
                  <c:v>10</c:v>
                </c:pt>
                <c:pt idx="4">
                  <c:v>9.3000000000000007</c:v>
                </c:pt>
                <c:pt idx="5">
                  <c:v>8.9</c:v>
                </c:pt>
                <c:pt idx="6">
                  <c:v>10</c:v>
                </c:pt>
                <c:pt idx="7">
                  <c:v>9.9</c:v>
                </c:pt>
                <c:pt idx="8">
                  <c:v>8.9</c:v>
                </c:pt>
                <c:pt idx="9">
                  <c:v>8.9</c:v>
                </c:pt>
                <c:pt idx="10">
                  <c:v>9.6</c:v>
                </c:pt>
                <c:pt idx="11">
                  <c:v>9.1999999999999993</c:v>
                </c:pt>
                <c:pt idx="12">
                  <c:v>8.6</c:v>
                </c:pt>
                <c:pt idx="13">
                  <c:v>8.4</c:v>
                </c:pt>
                <c:pt idx="14">
                  <c:v>9</c:v>
                </c:pt>
                <c:pt idx="15">
                  <c:v>8.4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S_07!$L$3:$L$4</c:f>
              <c:strCache>
                <c:ptCount val="1"/>
                <c:pt idx="0">
                  <c:v>WEI BAO            SK7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S_07!$L$5:$L$20</c:f>
              <c:numCache>
                <c:formatCode>#,##0.00</c:formatCode>
                <c:ptCount val="16"/>
                <c:pt idx="0">
                  <c:v>8.9</c:v>
                </c:pt>
                <c:pt idx="1">
                  <c:v>9.1</c:v>
                </c:pt>
                <c:pt idx="2">
                  <c:v>9.6999999999999993</c:v>
                </c:pt>
                <c:pt idx="3">
                  <c:v>9.6</c:v>
                </c:pt>
                <c:pt idx="4">
                  <c:v>9</c:v>
                </c:pt>
                <c:pt idx="5">
                  <c:v>8.6</c:v>
                </c:pt>
                <c:pt idx="6">
                  <c:v>8.9</c:v>
                </c:pt>
                <c:pt idx="7">
                  <c:v>8.4</c:v>
                </c:pt>
                <c:pt idx="8">
                  <c:v>8.1</c:v>
                </c:pt>
                <c:pt idx="9">
                  <c:v>8.6999999999999993</c:v>
                </c:pt>
                <c:pt idx="10">
                  <c:v>7.7</c:v>
                </c:pt>
                <c:pt idx="11">
                  <c:v>7.7</c:v>
                </c:pt>
                <c:pt idx="12">
                  <c:v>7.5</c:v>
                </c:pt>
                <c:pt idx="13">
                  <c:v>7.1</c:v>
                </c:pt>
                <c:pt idx="14">
                  <c:v>6.8</c:v>
                </c:pt>
                <c:pt idx="15">
                  <c:v>6.7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S_07!$M$3:$M$4</c:f>
              <c:strCache>
                <c:ptCount val="1"/>
                <c:pt idx="0">
                  <c:v>MARZULENE-S        KTB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S_07!$M$5:$M$20</c:f>
              <c:numCache>
                <c:formatCode>#,##0.00</c:formatCode>
                <c:ptCount val="16"/>
                <c:pt idx="0">
                  <c:v>7.5</c:v>
                </c:pt>
                <c:pt idx="1">
                  <c:v>7.9</c:v>
                </c:pt>
                <c:pt idx="2">
                  <c:v>7.6</c:v>
                </c:pt>
                <c:pt idx="3">
                  <c:v>7.6</c:v>
                </c:pt>
                <c:pt idx="4">
                  <c:v>6.7</c:v>
                </c:pt>
                <c:pt idx="5">
                  <c:v>7.4</c:v>
                </c:pt>
                <c:pt idx="6">
                  <c:v>7</c:v>
                </c:pt>
                <c:pt idx="7">
                  <c:v>7.3</c:v>
                </c:pt>
                <c:pt idx="8">
                  <c:v>6.7</c:v>
                </c:pt>
                <c:pt idx="9">
                  <c:v>6.7</c:v>
                </c:pt>
                <c:pt idx="10">
                  <c:v>6.5</c:v>
                </c:pt>
                <c:pt idx="11">
                  <c:v>6.4</c:v>
                </c:pt>
                <c:pt idx="12">
                  <c:v>6.4</c:v>
                </c:pt>
                <c:pt idx="13">
                  <c:v>6.5</c:v>
                </c:pt>
                <c:pt idx="14">
                  <c:v>6</c:v>
                </c:pt>
                <c:pt idx="15">
                  <c:v>6.2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S_07!$N$3:$N$4</c:f>
              <c:strCache>
                <c:ptCount val="1"/>
                <c:pt idx="0">
                  <c:v>SUCRALFATE         YKJ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S_07!$N$5:$N$20</c:f>
              <c:numCache>
                <c:formatCode>#,##0.00</c:formatCode>
                <c:ptCount val="16"/>
                <c:pt idx="0">
                  <c:v>1.2</c:v>
                </c:pt>
                <c:pt idx="1">
                  <c:v>1.5</c:v>
                </c:pt>
                <c:pt idx="2">
                  <c:v>1.6</c:v>
                </c:pt>
                <c:pt idx="3">
                  <c:v>2.5</c:v>
                </c:pt>
                <c:pt idx="4">
                  <c:v>3</c:v>
                </c:pt>
                <c:pt idx="5">
                  <c:v>2.8</c:v>
                </c:pt>
                <c:pt idx="6">
                  <c:v>2.8</c:v>
                </c:pt>
                <c:pt idx="7">
                  <c:v>3</c:v>
                </c:pt>
                <c:pt idx="8">
                  <c:v>3.3</c:v>
                </c:pt>
                <c:pt idx="9">
                  <c:v>3.3</c:v>
                </c:pt>
                <c:pt idx="10">
                  <c:v>3.4</c:v>
                </c:pt>
                <c:pt idx="11">
                  <c:v>3.7</c:v>
                </c:pt>
                <c:pt idx="12">
                  <c:v>4.0999999999999996</c:v>
                </c:pt>
                <c:pt idx="13">
                  <c:v>4.5</c:v>
                </c:pt>
                <c:pt idx="14">
                  <c:v>4.7</c:v>
                </c:pt>
                <c:pt idx="15">
                  <c:v>4.7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S_07!$O$3:$O$4</c:f>
              <c:strCache>
                <c:ptCount val="1"/>
                <c:pt idx="0">
                  <c:v>SUCRALFATE         GHN</c:v>
                </c:pt>
              </c:strCache>
            </c:strRef>
          </c:tx>
          <c:spPr>
            <a:ln w="28575" cap="rnd">
              <a:solidFill>
                <a:srgbClr val="0E87B8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0E87B8"/>
              </a:solidFill>
              <a:ln w="3175">
                <a:solidFill>
                  <a:srgbClr val="0E87B8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S_07!$O$5:$O$20</c:f>
              <c:numCache>
                <c:formatCode>#,##0.00</c:formatCode>
                <c:ptCount val="16"/>
                <c:pt idx="0">
                  <c:v>5.7</c:v>
                </c:pt>
                <c:pt idx="1">
                  <c:v>5.4</c:v>
                </c:pt>
                <c:pt idx="2">
                  <c:v>6</c:v>
                </c:pt>
                <c:pt idx="3">
                  <c:v>5.2</c:v>
                </c:pt>
                <c:pt idx="4">
                  <c:v>5.2</c:v>
                </c:pt>
                <c:pt idx="5">
                  <c:v>5</c:v>
                </c:pt>
                <c:pt idx="6">
                  <c:v>4.9000000000000004</c:v>
                </c:pt>
                <c:pt idx="7">
                  <c:v>4.5999999999999996</c:v>
                </c:pt>
                <c:pt idx="8">
                  <c:v>4.9000000000000004</c:v>
                </c:pt>
                <c:pt idx="9">
                  <c:v>4.8</c:v>
                </c:pt>
                <c:pt idx="10">
                  <c:v>4.7</c:v>
                </c:pt>
                <c:pt idx="11">
                  <c:v>4.4000000000000004</c:v>
                </c:pt>
                <c:pt idx="12">
                  <c:v>4.7</c:v>
                </c:pt>
                <c:pt idx="13">
                  <c:v>4.5999999999999996</c:v>
                </c:pt>
                <c:pt idx="14">
                  <c:v>4.5999999999999996</c:v>
                </c:pt>
                <c:pt idx="15">
                  <c:v>4.4000000000000004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S_07!$P$3:$P$4</c:f>
              <c:strCache>
                <c:ptCount val="1"/>
                <c:pt idx="0">
                  <c:v>AN YI              GRU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S_07!$P$5:$P$20</c:f>
              <c:numCache>
                <c:formatCode>#,##0.00</c:formatCode>
                <c:ptCount val="16"/>
                <c:pt idx="0">
                  <c:v>4</c:v>
                </c:pt>
                <c:pt idx="1">
                  <c:v>3.9</c:v>
                </c:pt>
                <c:pt idx="2">
                  <c:v>3.2</c:v>
                </c:pt>
                <c:pt idx="3">
                  <c:v>4</c:v>
                </c:pt>
                <c:pt idx="4">
                  <c:v>3.8</c:v>
                </c:pt>
                <c:pt idx="5">
                  <c:v>4.0999999999999996</c:v>
                </c:pt>
                <c:pt idx="6">
                  <c:v>4.0999999999999996</c:v>
                </c:pt>
                <c:pt idx="7">
                  <c:v>4.2</c:v>
                </c:pt>
                <c:pt idx="8">
                  <c:v>4.2</c:v>
                </c:pt>
                <c:pt idx="9">
                  <c:v>4.2</c:v>
                </c:pt>
                <c:pt idx="10">
                  <c:v>3.2</c:v>
                </c:pt>
                <c:pt idx="11">
                  <c:v>3.5</c:v>
                </c:pt>
                <c:pt idx="12">
                  <c:v>2.9</c:v>
                </c:pt>
                <c:pt idx="13">
                  <c:v>3</c:v>
                </c:pt>
                <c:pt idx="14">
                  <c:v>3</c:v>
                </c:pt>
                <c:pt idx="15">
                  <c:v>3.7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S_07!$Q$3:$Q$4</c:f>
              <c:strCache>
                <c:ptCount val="1"/>
                <c:pt idx="0">
                  <c:v>XIN LUO WEI        BXZ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S_07!$Q$5:$Q$20</c:f>
              <c:numCache>
                <c:formatCode>#,##0.00</c:formatCode>
                <c:ptCount val="16"/>
                <c:pt idx="0">
                  <c:v>4.3</c:v>
                </c:pt>
                <c:pt idx="1">
                  <c:v>4.4000000000000004</c:v>
                </c:pt>
                <c:pt idx="2">
                  <c:v>4.0999999999999996</c:v>
                </c:pt>
                <c:pt idx="3">
                  <c:v>3.2</c:v>
                </c:pt>
                <c:pt idx="4">
                  <c:v>4</c:v>
                </c:pt>
                <c:pt idx="5">
                  <c:v>3.7</c:v>
                </c:pt>
                <c:pt idx="6">
                  <c:v>3.6</c:v>
                </c:pt>
                <c:pt idx="7">
                  <c:v>3.4</c:v>
                </c:pt>
                <c:pt idx="8">
                  <c:v>3.5</c:v>
                </c:pt>
                <c:pt idx="9">
                  <c:v>3.2</c:v>
                </c:pt>
                <c:pt idx="10">
                  <c:v>2.7</c:v>
                </c:pt>
                <c:pt idx="11">
                  <c:v>3</c:v>
                </c:pt>
                <c:pt idx="12">
                  <c:v>2.5</c:v>
                </c:pt>
                <c:pt idx="13">
                  <c:v>2.2999999999999998</c:v>
                </c:pt>
                <c:pt idx="14">
                  <c:v>2.4</c:v>
                </c:pt>
                <c:pt idx="15">
                  <c:v>2.2999999999999998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595840"/>
        <c:axId val="216872448"/>
      </c:lineChart>
      <c:catAx>
        <c:axId val="21659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6872448"/>
        <c:crosses val="autoZero"/>
        <c:auto val="1"/>
        <c:lblAlgn val="ctr"/>
        <c:lblOffset val="100"/>
        <c:noMultiLvlLbl val="0"/>
      </c:catAx>
      <c:valAx>
        <c:axId val="21687244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659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SLX Relevant Market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11.6</c:v>
              </c:pt>
            </c:numLit>
          </c:val>
        </c:ser>
        <c:ser>
          <c:idx val="1"/>
          <c:order val="1"/>
          <c:tx>
            <c:v>MUCOSTA            OSU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19.100000000000001</c:v>
              </c:pt>
            </c:numLit>
          </c:val>
        </c:ser>
        <c:ser>
          <c:idx val="2"/>
          <c:order val="2"/>
          <c:tx>
            <c:v>HUI NING           Z.Y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39.799999999999997</c:v>
              </c:pt>
            </c:numLit>
          </c:val>
        </c:ser>
        <c:ser>
          <c:idx val="3"/>
          <c:order val="3"/>
          <c:tx>
            <c:v>SELBEX             EI2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6.8</c:v>
              </c:pt>
            </c:numLit>
          </c:val>
        </c:ser>
        <c:ser>
          <c:idx val="4"/>
          <c:order val="4"/>
          <c:tx>
            <c:v>WYCAKON-G          SY.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1.9</c:v>
              </c:pt>
            </c:numLit>
          </c:val>
        </c:ser>
        <c:ser>
          <c:idx val="5"/>
          <c:order val="5"/>
          <c:tx>
            <c:v>WEI BAO            SK7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-2.6</c:v>
              </c:pt>
            </c:numLit>
          </c:val>
        </c:ser>
        <c:ser>
          <c:idx val="6"/>
          <c:order val="6"/>
          <c:tx>
            <c:v>MARZULENE-S        KTB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9.1</c:v>
              </c:pt>
            </c:numLit>
          </c:val>
        </c:ser>
        <c:ser>
          <c:idx val="7"/>
          <c:order val="7"/>
          <c:tx>
            <c:v>SUCRALFATE         YKJ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42.4</c:v>
              </c:pt>
            </c:numLit>
          </c:val>
        </c:ser>
        <c:ser>
          <c:idx val="8"/>
          <c:order val="8"/>
          <c:tx>
            <c:v>SUCRALFATE         GHN</c:v>
          </c:tx>
          <c:spPr>
            <a:solidFill>
              <a:srgbClr val="0E87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11.2</c:v>
              </c:pt>
            </c:numLit>
          </c:val>
        </c:ser>
        <c:ser>
          <c:idx val="9"/>
          <c:order val="9"/>
          <c:tx>
            <c:v>AN YI              GRU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17.3</c:v>
              </c:pt>
            </c:numLit>
          </c:val>
        </c:ser>
        <c:ser>
          <c:idx val="10"/>
          <c:order val="10"/>
          <c:tx>
            <c:v>XIN LUO WEI        BXZ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-13.1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17048960"/>
        <c:axId val="217050496"/>
      </c:barChart>
      <c:catAx>
        <c:axId val="217048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7050496"/>
        <c:crosses val="autoZero"/>
        <c:auto val="1"/>
        <c:lblAlgn val="ctr"/>
        <c:lblOffset val="100"/>
        <c:noMultiLvlLbl val="0"/>
      </c:catAx>
      <c:valAx>
        <c:axId val="217050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704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[IMS-Brand_S_04.xlsx]S_04!PT_01</c:name>
    <c:fmtId val="3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S_04!$H$3:$H$4</c:f>
              <c:strCache>
                <c:ptCount val="1"/>
                <c:pt idx="0">
                  <c:v>HMI Relevant MKT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S_04!$H$5:$H$20</c:f>
              <c:numCache>
                <c:formatCode>#,##0.00</c:formatCode>
                <c:ptCount val="16"/>
                <c:pt idx="0">
                  <c:v>9241.1484999999993</c:v>
                </c:pt>
                <c:pt idx="1">
                  <c:v>9780.4686999999994</c:v>
                </c:pt>
                <c:pt idx="2">
                  <c:v>10246.1024</c:v>
                </c:pt>
                <c:pt idx="3">
                  <c:v>10479.1042</c:v>
                </c:pt>
                <c:pt idx="4">
                  <c:v>10844.865</c:v>
                </c:pt>
                <c:pt idx="5">
                  <c:v>11245.8457</c:v>
                </c:pt>
                <c:pt idx="6">
                  <c:v>11488.4049</c:v>
                </c:pt>
                <c:pt idx="7">
                  <c:v>11724.0309</c:v>
                </c:pt>
                <c:pt idx="8">
                  <c:v>11933.4576</c:v>
                </c:pt>
                <c:pt idx="9">
                  <c:v>12212.9475</c:v>
                </c:pt>
                <c:pt idx="10">
                  <c:v>12527.354300000001</c:v>
                </c:pt>
                <c:pt idx="11">
                  <c:v>12753.4714</c:v>
                </c:pt>
                <c:pt idx="12">
                  <c:v>12919.3647</c:v>
                </c:pt>
                <c:pt idx="13">
                  <c:v>13081.224899999999</c:v>
                </c:pt>
                <c:pt idx="14">
                  <c:v>13140.604799999999</c:v>
                </c:pt>
                <c:pt idx="15">
                  <c:v>13326.038200000001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S_04!$I$3:$I$4</c:f>
              <c:strCache>
                <c:ptCount val="1"/>
                <c:pt idx="0">
                  <c:v>Ornithine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S_04!$I$5:$I$20</c:f>
              <c:numCache>
                <c:formatCode>#,##0.00</c:formatCode>
                <c:ptCount val="16"/>
                <c:pt idx="0">
                  <c:v>804.15599999999995</c:v>
                </c:pt>
                <c:pt idx="1">
                  <c:v>866.13469999999995</c:v>
                </c:pt>
                <c:pt idx="2">
                  <c:v>904.90880000000004</c:v>
                </c:pt>
                <c:pt idx="3">
                  <c:v>909.91920000000005</c:v>
                </c:pt>
                <c:pt idx="4">
                  <c:v>929.64200000000005</c:v>
                </c:pt>
                <c:pt idx="5">
                  <c:v>951.12580000000003</c:v>
                </c:pt>
                <c:pt idx="6">
                  <c:v>965.96559999999999</c:v>
                </c:pt>
                <c:pt idx="7">
                  <c:v>982.89639999999997</c:v>
                </c:pt>
                <c:pt idx="8">
                  <c:v>1005.2030999999999</c:v>
                </c:pt>
                <c:pt idx="9">
                  <c:v>1034.9585999999999</c:v>
                </c:pt>
                <c:pt idx="10">
                  <c:v>1063.7710999999999</c:v>
                </c:pt>
                <c:pt idx="11">
                  <c:v>1086.9150999999999</c:v>
                </c:pt>
                <c:pt idx="12">
                  <c:v>1081.7193</c:v>
                </c:pt>
                <c:pt idx="13">
                  <c:v>1067.3626999999999</c:v>
                </c:pt>
                <c:pt idx="14">
                  <c:v>1056.5172</c:v>
                </c:pt>
                <c:pt idx="15">
                  <c:v>1054.8755000000001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7335296"/>
        <c:axId val="217336832"/>
      </c:lineChart>
      <c:catAx>
        <c:axId val="21733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7336832"/>
        <c:crosses val="autoZero"/>
        <c:auto val="1"/>
        <c:lblAlgn val="ctr"/>
        <c:lblOffset val="100"/>
        <c:noMultiLvlLbl val="0"/>
      </c:catAx>
      <c:valAx>
        <c:axId val="2173368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1733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HMI Relevant MKT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4.5</c:v>
              </c:pt>
            </c:numLit>
          </c:val>
        </c:ser>
        <c:ser>
          <c:idx val="1"/>
          <c:order val="1"/>
          <c:tx>
            <c:v>Ornithine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-2.9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25968512"/>
        <c:axId val="225970048"/>
      </c:barChart>
      <c:catAx>
        <c:axId val="2259685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5970048"/>
        <c:crosses val="autoZero"/>
        <c:auto val="1"/>
        <c:lblAlgn val="ctr"/>
        <c:lblOffset val="100"/>
        <c:noMultiLvlLbl val="0"/>
      </c:catAx>
      <c:valAx>
        <c:axId val="225970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596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[IMS-Brand_S_04.xlsx]S_04!PT_01</c:name>
    <c:fmtId val="3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S_04!$H$3:$H$4</c:f>
              <c:strCache>
                <c:ptCount val="1"/>
                <c:pt idx="0">
                  <c:v>HMI Relevant MKT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S_04!$H$5:$H$20</c:f>
              <c:numCache>
                <c:formatCode>#,##0.00</c:formatCode>
                <c:ptCount val="16"/>
                <c:pt idx="0">
                  <c:v>2582.8290999999999</c:v>
                </c:pt>
                <c:pt idx="1">
                  <c:v>2767.1369</c:v>
                </c:pt>
                <c:pt idx="2">
                  <c:v>2554.8002999999999</c:v>
                </c:pt>
                <c:pt idx="3">
                  <c:v>2574.3380000000002</c:v>
                </c:pt>
                <c:pt idx="4">
                  <c:v>2948.5898000000002</c:v>
                </c:pt>
                <c:pt idx="5">
                  <c:v>3168.1176</c:v>
                </c:pt>
                <c:pt idx="6">
                  <c:v>2797.3595</c:v>
                </c:pt>
                <c:pt idx="7">
                  <c:v>2809.9639999999999</c:v>
                </c:pt>
                <c:pt idx="8">
                  <c:v>3158.0165000000002</c:v>
                </c:pt>
                <c:pt idx="9">
                  <c:v>3447.6075000000001</c:v>
                </c:pt>
                <c:pt idx="10">
                  <c:v>3111.7662999999998</c:v>
                </c:pt>
                <c:pt idx="11">
                  <c:v>3036.0810999999999</c:v>
                </c:pt>
                <c:pt idx="12">
                  <c:v>3323.9097999999999</c:v>
                </c:pt>
                <c:pt idx="13">
                  <c:v>3609.4677000000001</c:v>
                </c:pt>
                <c:pt idx="14">
                  <c:v>3171.1462000000001</c:v>
                </c:pt>
                <c:pt idx="15">
                  <c:v>3221.5144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S_04!$I$3:$I$4</c:f>
              <c:strCache>
                <c:ptCount val="1"/>
                <c:pt idx="0">
                  <c:v>Ornithine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S_04!$I$5:$I$20</c:f>
              <c:numCache>
                <c:formatCode>#,##0.00</c:formatCode>
                <c:ptCount val="16"/>
                <c:pt idx="0">
                  <c:v>230.739</c:v>
                </c:pt>
                <c:pt idx="1">
                  <c:v>241.62280000000001</c:v>
                </c:pt>
                <c:pt idx="2">
                  <c:v>216.655</c:v>
                </c:pt>
                <c:pt idx="3">
                  <c:v>220.9024</c:v>
                </c:pt>
                <c:pt idx="4">
                  <c:v>250.46180000000001</c:v>
                </c:pt>
                <c:pt idx="5">
                  <c:v>263.10649999999998</c:v>
                </c:pt>
                <c:pt idx="6">
                  <c:v>231.4948</c:v>
                </c:pt>
                <c:pt idx="7">
                  <c:v>237.83330000000001</c:v>
                </c:pt>
                <c:pt idx="8">
                  <c:v>272.76850000000002</c:v>
                </c:pt>
                <c:pt idx="9">
                  <c:v>292.8621</c:v>
                </c:pt>
                <c:pt idx="10">
                  <c:v>260.3073</c:v>
                </c:pt>
                <c:pt idx="11">
                  <c:v>260.97730000000001</c:v>
                </c:pt>
                <c:pt idx="12">
                  <c:v>267.57260000000002</c:v>
                </c:pt>
                <c:pt idx="13">
                  <c:v>278.50549999999998</c:v>
                </c:pt>
                <c:pt idx="14">
                  <c:v>249.46180000000001</c:v>
                </c:pt>
                <c:pt idx="15">
                  <c:v>259.3356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0283648"/>
        <c:axId val="220285184"/>
      </c:lineChart>
      <c:catAx>
        <c:axId val="2202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0285184"/>
        <c:crosses val="autoZero"/>
        <c:auto val="1"/>
        <c:lblAlgn val="ctr"/>
        <c:lblOffset val="100"/>
        <c:noMultiLvlLbl val="0"/>
      </c:catAx>
      <c:valAx>
        <c:axId val="220285184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028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HMI Relevant MKT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6.1</c:v>
              </c:pt>
            </c:numLit>
          </c:val>
        </c:ser>
        <c:ser>
          <c:idx val="1"/>
          <c:order val="1"/>
          <c:tx>
            <c:v>Ornithine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-0.6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20343680"/>
        <c:axId val="220398720"/>
      </c:barChart>
      <c:catAx>
        <c:axId val="220343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0398720"/>
        <c:crosses val="autoZero"/>
        <c:auto val="1"/>
        <c:lblAlgn val="ctr"/>
        <c:lblOffset val="100"/>
        <c:noMultiLvlLbl val="0"/>
      </c:catAx>
      <c:valAx>
        <c:axId val="220398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034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[IMS-Brand_S_06.xlsx]S_06!PT_01</c:name>
    <c:fmtId val="3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4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S_06!$H$3:$H$4</c:f>
              <c:strCache>
                <c:ptCount val="1"/>
                <c:pt idx="0">
                  <c:v>RUI GAN-PARENTERAL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S_06!$H$5:$H$20</c:f>
              <c:numCache>
                <c:formatCode>#,##0.00</c:formatCode>
                <c:ptCount val="16"/>
                <c:pt idx="0">
                  <c:v>85.2</c:v>
                </c:pt>
                <c:pt idx="1">
                  <c:v>85.3</c:v>
                </c:pt>
                <c:pt idx="2">
                  <c:v>85.8</c:v>
                </c:pt>
                <c:pt idx="3">
                  <c:v>85.6</c:v>
                </c:pt>
                <c:pt idx="4">
                  <c:v>85.8</c:v>
                </c:pt>
                <c:pt idx="5">
                  <c:v>85.4</c:v>
                </c:pt>
                <c:pt idx="6">
                  <c:v>85.4</c:v>
                </c:pt>
                <c:pt idx="7">
                  <c:v>85.8</c:v>
                </c:pt>
                <c:pt idx="8">
                  <c:v>86.2</c:v>
                </c:pt>
                <c:pt idx="9">
                  <c:v>87.2</c:v>
                </c:pt>
                <c:pt idx="10">
                  <c:v>87.8</c:v>
                </c:pt>
                <c:pt idx="11">
                  <c:v>88.2</c:v>
                </c:pt>
                <c:pt idx="12">
                  <c:v>88.5</c:v>
                </c:pt>
                <c:pt idx="13">
                  <c:v>88.4</c:v>
                </c:pt>
                <c:pt idx="14">
                  <c:v>88.1</c:v>
                </c:pt>
                <c:pt idx="15">
                  <c:v>87.3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S_06!$I$3:$I$4</c:f>
              <c:strCache>
                <c:ptCount val="1"/>
                <c:pt idx="0">
                  <c:v>RUI GAN-ORAL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S_06!$I$5:$I$20</c:f>
              <c:numCache>
                <c:formatCode>#,##0.00</c:formatCode>
                <c:ptCount val="16"/>
                <c:pt idx="0">
                  <c:v>5.9</c:v>
                </c:pt>
                <c:pt idx="1">
                  <c:v>5.9</c:v>
                </c:pt>
                <c:pt idx="2">
                  <c:v>6</c:v>
                </c:pt>
                <c:pt idx="3">
                  <c:v>6.3</c:v>
                </c:pt>
                <c:pt idx="4">
                  <c:v>6.7</c:v>
                </c:pt>
                <c:pt idx="5">
                  <c:v>6.9</c:v>
                </c:pt>
                <c:pt idx="6">
                  <c:v>7.1</c:v>
                </c:pt>
                <c:pt idx="7">
                  <c:v>7.1</c:v>
                </c:pt>
                <c:pt idx="8">
                  <c:v>7.2</c:v>
                </c:pt>
                <c:pt idx="9">
                  <c:v>7.4</c:v>
                </c:pt>
                <c:pt idx="10">
                  <c:v>7.6</c:v>
                </c:pt>
                <c:pt idx="11">
                  <c:v>7.8</c:v>
                </c:pt>
                <c:pt idx="12">
                  <c:v>7.9</c:v>
                </c:pt>
                <c:pt idx="13">
                  <c:v>8</c:v>
                </c:pt>
                <c:pt idx="14">
                  <c:v>8.1</c:v>
                </c:pt>
                <c:pt idx="15">
                  <c:v>8.1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S_06!$J$3:$J$4</c:f>
              <c:strCache>
                <c:ptCount val="1"/>
                <c:pt idx="0">
                  <c:v>HMI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S_06!$J$5:$J$20</c:f>
              <c:numCache>
                <c:formatCode>#,##0.00</c:formatCode>
                <c:ptCount val="16"/>
                <c:pt idx="0">
                  <c:v>9</c:v>
                </c:pt>
                <c:pt idx="1">
                  <c:v>8.8000000000000007</c:v>
                </c:pt>
                <c:pt idx="2">
                  <c:v>8.1</c:v>
                </c:pt>
                <c:pt idx="3">
                  <c:v>8.1</c:v>
                </c:pt>
                <c:pt idx="4">
                  <c:v>7.5</c:v>
                </c:pt>
                <c:pt idx="5">
                  <c:v>7.6</c:v>
                </c:pt>
                <c:pt idx="6">
                  <c:v>7.5</c:v>
                </c:pt>
                <c:pt idx="7">
                  <c:v>7.1</c:v>
                </c:pt>
                <c:pt idx="8">
                  <c:v>6.6</c:v>
                </c:pt>
                <c:pt idx="9">
                  <c:v>5.5</c:v>
                </c:pt>
                <c:pt idx="10">
                  <c:v>4.5999999999999996</c:v>
                </c:pt>
                <c:pt idx="11">
                  <c:v>4</c:v>
                </c:pt>
                <c:pt idx="12">
                  <c:v>3.6</c:v>
                </c:pt>
                <c:pt idx="13">
                  <c:v>3.6</c:v>
                </c:pt>
                <c:pt idx="14">
                  <c:v>3.8</c:v>
                </c:pt>
                <c:pt idx="15">
                  <c:v>4.5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7510912"/>
        <c:axId val="227524992"/>
      </c:lineChart>
      <c:catAx>
        <c:axId val="22751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7524992"/>
        <c:crosses val="autoZero"/>
        <c:auto val="1"/>
        <c:lblAlgn val="ctr"/>
        <c:lblOffset val="100"/>
        <c:noMultiLvlLbl val="0"/>
      </c:catAx>
      <c:valAx>
        <c:axId val="22752499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751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HMI Relevant Market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-2.9</c:v>
              </c:pt>
            </c:numLit>
          </c:val>
        </c:ser>
        <c:ser>
          <c:idx val="1"/>
          <c:order val="1"/>
          <c:tx>
            <c:v>RUI GAN-PARENTERAL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-3.9</c:v>
              </c:pt>
            </c:numLit>
          </c:val>
        </c:ser>
        <c:ser>
          <c:idx val="2"/>
          <c:order val="2"/>
          <c:tx>
            <c:v>RUI GAN-ORAL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0.9</c:v>
              </c:pt>
            </c:numLit>
          </c:val>
        </c:ser>
        <c:ser>
          <c:idx val="3"/>
          <c:order val="3"/>
          <c:tx>
            <c:v>HMI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9.5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27873152"/>
        <c:axId val="227874688"/>
      </c:barChart>
      <c:catAx>
        <c:axId val="227873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7874688"/>
        <c:crosses val="autoZero"/>
        <c:auto val="1"/>
        <c:lblAlgn val="ctr"/>
        <c:lblOffset val="100"/>
        <c:noMultiLvlLbl val="0"/>
      </c:catAx>
      <c:valAx>
        <c:axId val="227874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787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[IMS-Brand_S_06.xlsx]S_06!PT_01</c:name>
    <c:fmtId val="3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4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S_06!$H$3:$H$4</c:f>
              <c:strCache>
                <c:ptCount val="1"/>
                <c:pt idx="0">
                  <c:v>RUI GAN-PARENTERAL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S_06!$H$5:$H$20</c:f>
              <c:numCache>
                <c:formatCode>#,##0.00</c:formatCode>
                <c:ptCount val="16"/>
                <c:pt idx="0">
                  <c:v>85.1</c:v>
                </c:pt>
                <c:pt idx="1">
                  <c:v>86</c:v>
                </c:pt>
                <c:pt idx="2">
                  <c:v>86.4</c:v>
                </c:pt>
                <c:pt idx="3">
                  <c:v>85</c:v>
                </c:pt>
                <c:pt idx="4">
                  <c:v>85.7</c:v>
                </c:pt>
                <c:pt idx="5">
                  <c:v>84.8</c:v>
                </c:pt>
                <c:pt idx="6">
                  <c:v>86.1</c:v>
                </c:pt>
                <c:pt idx="7">
                  <c:v>86.7</c:v>
                </c:pt>
                <c:pt idx="8">
                  <c:v>87.3</c:v>
                </c:pt>
                <c:pt idx="9">
                  <c:v>88.2</c:v>
                </c:pt>
                <c:pt idx="10">
                  <c:v>88.8</c:v>
                </c:pt>
                <c:pt idx="11">
                  <c:v>88.3</c:v>
                </c:pt>
                <c:pt idx="12">
                  <c:v>88.7</c:v>
                </c:pt>
                <c:pt idx="13">
                  <c:v>87.7</c:v>
                </c:pt>
                <c:pt idx="14">
                  <c:v>87.7</c:v>
                </c:pt>
                <c:pt idx="15">
                  <c:v>85.1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S_06!$I$3:$I$4</c:f>
              <c:strCache>
                <c:ptCount val="1"/>
                <c:pt idx="0">
                  <c:v>RUI GAN-ORAL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S_06!$I$5:$I$20</c:f>
              <c:numCache>
                <c:formatCode>#,##0.00</c:formatCode>
                <c:ptCount val="16"/>
                <c:pt idx="0">
                  <c:v>5.5</c:v>
                </c:pt>
                <c:pt idx="1">
                  <c:v>6.2</c:v>
                </c:pt>
                <c:pt idx="2">
                  <c:v>6.5</c:v>
                </c:pt>
                <c:pt idx="3">
                  <c:v>7</c:v>
                </c:pt>
                <c:pt idx="4">
                  <c:v>7.1</c:v>
                </c:pt>
                <c:pt idx="5">
                  <c:v>7.2</c:v>
                </c:pt>
                <c:pt idx="6">
                  <c:v>7.2</c:v>
                </c:pt>
                <c:pt idx="7">
                  <c:v>7</c:v>
                </c:pt>
                <c:pt idx="8">
                  <c:v>7.3</c:v>
                </c:pt>
                <c:pt idx="9">
                  <c:v>7.8</c:v>
                </c:pt>
                <c:pt idx="10">
                  <c:v>8.1</c:v>
                </c:pt>
                <c:pt idx="11">
                  <c:v>8.1</c:v>
                </c:pt>
                <c:pt idx="12">
                  <c:v>7.7</c:v>
                </c:pt>
                <c:pt idx="13">
                  <c:v>8.1</c:v>
                </c:pt>
                <c:pt idx="14">
                  <c:v>8.4</c:v>
                </c:pt>
                <c:pt idx="15">
                  <c:v>8.3000000000000007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S_06!$J$3:$J$4</c:f>
              <c:strCache>
                <c:ptCount val="1"/>
                <c:pt idx="0">
                  <c:v>HMI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S_06!$J$5:$J$20</c:f>
              <c:numCache>
                <c:formatCode>#,##0.00</c:formatCode>
                <c:ptCount val="16"/>
                <c:pt idx="0">
                  <c:v>9.4</c:v>
                </c:pt>
                <c:pt idx="1">
                  <c:v>7.8</c:v>
                </c:pt>
                <c:pt idx="2">
                  <c:v>7.1</c:v>
                </c:pt>
                <c:pt idx="3">
                  <c:v>8</c:v>
                </c:pt>
                <c:pt idx="4">
                  <c:v>7.3</c:v>
                </c:pt>
                <c:pt idx="5">
                  <c:v>8</c:v>
                </c:pt>
                <c:pt idx="6">
                  <c:v>6.7</c:v>
                </c:pt>
                <c:pt idx="7">
                  <c:v>6.3</c:v>
                </c:pt>
                <c:pt idx="8">
                  <c:v>5.4</c:v>
                </c:pt>
                <c:pt idx="9">
                  <c:v>4</c:v>
                </c:pt>
                <c:pt idx="10">
                  <c:v>3.1</c:v>
                </c:pt>
                <c:pt idx="11">
                  <c:v>3.6</c:v>
                </c:pt>
                <c:pt idx="12">
                  <c:v>3.6</c:v>
                </c:pt>
                <c:pt idx="13">
                  <c:v>4.2</c:v>
                </c:pt>
                <c:pt idx="14">
                  <c:v>3.8</c:v>
                </c:pt>
                <c:pt idx="15">
                  <c:v>6.5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8065280"/>
        <c:axId val="228066816"/>
      </c:lineChart>
      <c:catAx>
        <c:axId val="22806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8066816"/>
        <c:crosses val="autoZero"/>
        <c:auto val="1"/>
        <c:lblAlgn val="ctr"/>
        <c:lblOffset val="100"/>
        <c:noMultiLvlLbl val="0"/>
      </c:catAx>
      <c:valAx>
        <c:axId val="22806681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806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PPI Oral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6.6</c:v>
              </c:pt>
            </c:numLit>
          </c:val>
        </c:ser>
        <c:ser>
          <c:idx val="1"/>
          <c:order val="1"/>
          <c:tx>
            <c:v>RABEPRAZOLE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8.3000000000000007</c:v>
              </c:pt>
            </c:numLit>
          </c:val>
        </c:ser>
        <c:ser>
          <c:idx val="2"/>
          <c:order val="2"/>
          <c:tx>
            <c:v>PANTOPRAZOLE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</c:v>
              </c:pt>
            </c:numLit>
          </c:val>
        </c:ser>
        <c:ser>
          <c:idx val="3"/>
          <c:order val="3"/>
          <c:tx>
            <c:v>ESOMEPRAZOLE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-0.5</c:v>
              </c:pt>
            </c:numLit>
          </c:val>
        </c:ser>
        <c:ser>
          <c:idx val="4"/>
          <c:order val="4"/>
          <c:tx>
            <c:v>OMEPRAZOLE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3.7</c:v>
              </c:pt>
            </c:numLit>
          </c:val>
        </c:ser>
        <c:ser>
          <c:idx val="5"/>
          <c:order val="5"/>
          <c:tx>
            <c:v>LANSOPRAZOLE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6.2</c:v>
              </c:pt>
            </c:numLit>
          </c:val>
        </c:ser>
        <c:ser>
          <c:idx val="6"/>
          <c:order val="6"/>
          <c:tx>
            <c:v>ILAPRAZOLE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59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162200576"/>
        <c:axId val="162353920"/>
      </c:barChart>
      <c:catAx>
        <c:axId val="1622005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2353920"/>
        <c:crosses val="autoZero"/>
        <c:auto val="1"/>
        <c:lblAlgn val="ctr"/>
        <c:lblOffset val="100"/>
        <c:noMultiLvlLbl val="0"/>
      </c:catAx>
      <c:valAx>
        <c:axId val="1623539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220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HMI Relevant Market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-0.6</c:v>
              </c:pt>
            </c:numLit>
          </c:val>
        </c:ser>
        <c:ser>
          <c:idx val="1"/>
          <c:order val="1"/>
          <c:tx>
            <c:v>RUI GAN-PARENTERAL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-4.2</c:v>
              </c:pt>
            </c:numLit>
          </c:val>
        </c:ser>
        <c:ser>
          <c:idx val="2"/>
          <c:order val="2"/>
          <c:tx>
            <c:v>RUI GAN-ORAL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</c:v>
              </c:pt>
            </c:numLit>
          </c:val>
        </c:ser>
        <c:ser>
          <c:idx val="3"/>
          <c:order val="3"/>
          <c:tx>
            <c:v>HMI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82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28218368"/>
        <c:axId val="228219904"/>
      </c:barChart>
      <c:catAx>
        <c:axId val="2282183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8219904"/>
        <c:crosses val="autoZero"/>
        <c:auto val="1"/>
        <c:lblAlgn val="ctr"/>
        <c:lblOffset val="100"/>
        <c:noMultiLvlLbl val="0"/>
      </c:catAx>
      <c:valAx>
        <c:axId val="228219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821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[IMS-Brand_S_07.xlsx]S_07!PT_01</c:name>
    <c:fmtId val="34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</c:pivotFmt>
      <c:pivotFmt>
        <c:idx val="45"/>
      </c:pivotFmt>
      <c:pivotFmt>
        <c:idx val="46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S_07!$H$3:$H$4</c:f>
              <c:strCache>
                <c:ptCount val="1"/>
                <c:pt idx="0">
                  <c:v>RUI GAN-ORAL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S_07!$H$5:$H$20</c:f>
              <c:numCache>
                <c:formatCode>#,##0.00</c:formatCode>
                <c:ptCount val="16"/>
                <c:pt idx="0">
                  <c:v>65.5</c:v>
                </c:pt>
                <c:pt idx="1">
                  <c:v>66.2</c:v>
                </c:pt>
                <c:pt idx="2">
                  <c:v>66.900000000000006</c:v>
                </c:pt>
                <c:pt idx="3">
                  <c:v>68.3</c:v>
                </c:pt>
                <c:pt idx="4">
                  <c:v>69.900000000000006</c:v>
                </c:pt>
                <c:pt idx="5">
                  <c:v>70.900000000000006</c:v>
                </c:pt>
                <c:pt idx="6">
                  <c:v>71.400000000000006</c:v>
                </c:pt>
                <c:pt idx="7">
                  <c:v>71.400000000000006</c:v>
                </c:pt>
                <c:pt idx="8">
                  <c:v>71.599999999999994</c:v>
                </c:pt>
                <c:pt idx="9">
                  <c:v>72.3</c:v>
                </c:pt>
                <c:pt idx="10">
                  <c:v>72.900000000000006</c:v>
                </c:pt>
                <c:pt idx="11">
                  <c:v>73.7</c:v>
                </c:pt>
                <c:pt idx="12">
                  <c:v>74.2</c:v>
                </c:pt>
                <c:pt idx="13">
                  <c:v>74.5</c:v>
                </c:pt>
                <c:pt idx="14">
                  <c:v>74.8</c:v>
                </c:pt>
                <c:pt idx="15">
                  <c:v>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S_07!$I$3:$I$4</c:f>
              <c:strCache>
                <c:ptCount val="1"/>
                <c:pt idx="0">
                  <c:v>RUI GAN-PARENTERAL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S_07!$I$5:$I$20</c:f>
              <c:numCache>
                <c:formatCode>#,##0.00</c:formatCode>
                <c:ptCount val="16"/>
                <c:pt idx="0">
                  <c:v>30.2</c:v>
                </c:pt>
                <c:pt idx="1">
                  <c:v>29.7</c:v>
                </c:pt>
                <c:pt idx="2">
                  <c:v>29.2</c:v>
                </c:pt>
                <c:pt idx="3">
                  <c:v>28</c:v>
                </c:pt>
                <c:pt idx="4">
                  <c:v>26.8</c:v>
                </c:pt>
                <c:pt idx="5">
                  <c:v>25.9</c:v>
                </c:pt>
                <c:pt idx="6">
                  <c:v>25.5</c:v>
                </c:pt>
                <c:pt idx="7">
                  <c:v>25.6</c:v>
                </c:pt>
                <c:pt idx="8">
                  <c:v>25.7</c:v>
                </c:pt>
                <c:pt idx="9">
                  <c:v>25.5</c:v>
                </c:pt>
                <c:pt idx="10">
                  <c:v>25.2</c:v>
                </c:pt>
                <c:pt idx="11">
                  <c:v>24.7</c:v>
                </c:pt>
                <c:pt idx="12">
                  <c:v>24.5</c:v>
                </c:pt>
                <c:pt idx="13">
                  <c:v>24.2</c:v>
                </c:pt>
                <c:pt idx="14">
                  <c:v>23.8</c:v>
                </c:pt>
                <c:pt idx="15">
                  <c:v>23.3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S_07!$J$3:$J$4</c:f>
              <c:strCache>
                <c:ptCount val="1"/>
                <c:pt idx="0">
                  <c:v>HMI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S_07!$J$5:$J$20</c:f>
              <c:numCache>
                <c:formatCode>#,##0.00</c:formatCode>
                <c:ptCount val="16"/>
                <c:pt idx="0">
                  <c:v>4.3</c:v>
                </c:pt>
                <c:pt idx="1">
                  <c:v>4.2</c:v>
                </c:pt>
                <c:pt idx="2">
                  <c:v>3.8</c:v>
                </c:pt>
                <c:pt idx="3">
                  <c:v>3.6</c:v>
                </c:pt>
                <c:pt idx="4">
                  <c:v>3.3</c:v>
                </c:pt>
                <c:pt idx="5">
                  <c:v>3.2</c:v>
                </c:pt>
                <c:pt idx="6">
                  <c:v>3.1</c:v>
                </c:pt>
                <c:pt idx="7">
                  <c:v>2.9</c:v>
                </c:pt>
                <c:pt idx="8">
                  <c:v>2.7</c:v>
                </c:pt>
                <c:pt idx="9">
                  <c:v>2.2000000000000002</c:v>
                </c:pt>
                <c:pt idx="10">
                  <c:v>1.8</c:v>
                </c:pt>
                <c:pt idx="11">
                  <c:v>1.5</c:v>
                </c:pt>
                <c:pt idx="12">
                  <c:v>1.3</c:v>
                </c:pt>
                <c:pt idx="13">
                  <c:v>1.4</c:v>
                </c:pt>
                <c:pt idx="14">
                  <c:v>1.4</c:v>
                </c:pt>
                <c:pt idx="15">
                  <c:v>1.7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41108864"/>
        <c:axId val="241110400"/>
      </c:lineChart>
      <c:catAx>
        <c:axId val="24110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1110400"/>
        <c:crosses val="autoZero"/>
        <c:auto val="1"/>
        <c:lblAlgn val="ctr"/>
        <c:lblOffset val="100"/>
        <c:noMultiLvlLbl val="0"/>
      </c:catAx>
      <c:valAx>
        <c:axId val="24111040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110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HMI Relevant Market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2.5</c:v>
              </c:pt>
            </c:numLit>
          </c:val>
        </c:ser>
        <c:ser>
          <c:idx val="1"/>
          <c:order val="1"/>
          <c:tx>
            <c:v>RUI GAN-ORAL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4.3</c:v>
              </c:pt>
            </c:numLit>
          </c:val>
        </c:ser>
        <c:ser>
          <c:idx val="2"/>
          <c:order val="2"/>
          <c:tx>
            <c:v>RUI GAN-PARENTERAL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-3.5</c:v>
              </c:pt>
            </c:numLit>
          </c:val>
        </c:ser>
        <c:ser>
          <c:idx val="3"/>
          <c:order val="3"/>
          <c:tx>
            <c:v>HMI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12.5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193752448"/>
        <c:axId val="193762432"/>
      </c:barChart>
      <c:catAx>
        <c:axId val="193752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3762432"/>
        <c:crosses val="autoZero"/>
        <c:auto val="1"/>
        <c:lblAlgn val="ctr"/>
        <c:lblOffset val="100"/>
        <c:noMultiLvlLbl val="0"/>
      </c:catAx>
      <c:valAx>
        <c:axId val="193762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75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[IMS-Brand_S_07.xlsx]S_07!PT_01</c:name>
    <c:fmtId val="34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</c:pivotFmt>
      <c:pivotFmt>
        <c:idx val="45"/>
      </c:pivotFmt>
      <c:pivotFmt>
        <c:idx val="46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S_07!$H$3:$H$4</c:f>
              <c:strCache>
                <c:ptCount val="1"/>
                <c:pt idx="0">
                  <c:v>RUI GAN-ORAL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S_07!$H$5:$H$20</c:f>
              <c:numCache>
                <c:formatCode>#,##0.00</c:formatCode>
                <c:ptCount val="16"/>
                <c:pt idx="0">
                  <c:v>64.900000000000006</c:v>
                </c:pt>
                <c:pt idx="1">
                  <c:v>67.8</c:v>
                </c:pt>
                <c:pt idx="2">
                  <c:v>69.3</c:v>
                </c:pt>
                <c:pt idx="3">
                  <c:v>71</c:v>
                </c:pt>
                <c:pt idx="4">
                  <c:v>71.400000000000006</c:v>
                </c:pt>
                <c:pt idx="5">
                  <c:v>71.5</c:v>
                </c:pt>
                <c:pt idx="6">
                  <c:v>71.8</c:v>
                </c:pt>
                <c:pt idx="7">
                  <c:v>71.099999999999994</c:v>
                </c:pt>
                <c:pt idx="8">
                  <c:v>71.900000000000006</c:v>
                </c:pt>
                <c:pt idx="9">
                  <c:v>73.900000000000006</c:v>
                </c:pt>
                <c:pt idx="10">
                  <c:v>74.400000000000006</c:v>
                </c:pt>
                <c:pt idx="11">
                  <c:v>74.599999999999994</c:v>
                </c:pt>
                <c:pt idx="12">
                  <c:v>73.8</c:v>
                </c:pt>
                <c:pt idx="13">
                  <c:v>74.900000000000006</c:v>
                </c:pt>
                <c:pt idx="14">
                  <c:v>75.900000000000006</c:v>
                </c:pt>
                <c:pt idx="15">
                  <c:v>75.400000000000006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S_07!$I$3:$I$4</c:f>
              <c:strCache>
                <c:ptCount val="1"/>
                <c:pt idx="0">
                  <c:v>RUI GAN-PARENTERAL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S_07!$I$5:$I$20</c:f>
              <c:numCache>
                <c:formatCode>#,##0.00</c:formatCode>
                <c:ptCount val="16"/>
                <c:pt idx="0">
                  <c:v>30.5</c:v>
                </c:pt>
                <c:pt idx="1">
                  <c:v>28.6</c:v>
                </c:pt>
                <c:pt idx="2">
                  <c:v>27.6</c:v>
                </c:pt>
                <c:pt idx="3">
                  <c:v>25.7</c:v>
                </c:pt>
                <c:pt idx="4">
                  <c:v>25.6</c:v>
                </c:pt>
                <c:pt idx="5">
                  <c:v>25.2</c:v>
                </c:pt>
                <c:pt idx="6">
                  <c:v>25.5</c:v>
                </c:pt>
                <c:pt idx="7">
                  <c:v>26.3</c:v>
                </c:pt>
                <c:pt idx="8">
                  <c:v>25.9</c:v>
                </c:pt>
                <c:pt idx="9">
                  <c:v>24.6</c:v>
                </c:pt>
                <c:pt idx="10">
                  <c:v>24.4</c:v>
                </c:pt>
                <c:pt idx="11">
                  <c:v>24.1</c:v>
                </c:pt>
                <c:pt idx="12">
                  <c:v>24.8</c:v>
                </c:pt>
                <c:pt idx="13">
                  <c:v>23.5</c:v>
                </c:pt>
                <c:pt idx="14">
                  <c:v>22.8</c:v>
                </c:pt>
                <c:pt idx="15">
                  <c:v>22.2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S_07!$J$3:$J$4</c:f>
              <c:strCache>
                <c:ptCount val="1"/>
                <c:pt idx="0">
                  <c:v>HMI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S_07!$J$5:$J$20</c:f>
              <c:numCache>
                <c:formatCode>#,##0.00</c:formatCode>
                <c:ptCount val="16"/>
                <c:pt idx="0">
                  <c:v>4.5999999999999996</c:v>
                </c:pt>
                <c:pt idx="1">
                  <c:v>3.6</c:v>
                </c:pt>
                <c:pt idx="2">
                  <c:v>3.1</c:v>
                </c:pt>
                <c:pt idx="3">
                  <c:v>3.3</c:v>
                </c:pt>
                <c:pt idx="4">
                  <c:v>3</c:v>
                </c:pt>
                <c:pt idx="5">
                  <c:v>3.3</c:v>
                </c:pt>
                <c:pt idx="6">
                  <c:v>2.7</c:v>
                </c:pt>
                <c:pt idx="7">
                  <c:v>2.6</c:v>
                </c:pt>
                <c:pt idx="8">
                  <c:v>2.2000000000000002</c:v>
                </c:pt>
                <c:pt idx="9">
                  <c:v>1.5</c:v>
                </c:pt>
                <c:pt idx="10">
                  <c:v>1.2</c:v>
                </c:pt>
                <c:pt idx="11">
                  <c:v>1.3</c:v>
                </c:pt>
                <c:pt idx="12">
                  <c:v>1.4</c:v>
                </c:pt>
                <c:pt idx="13">
                  <c:v>1.6</c:v>
                </c:pt>
                <c:pt idx="14">
                  <c:v>1.4</c:v>
                </c:pt>
                <c:pt idx="15">
                  <c:v>2.4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6905984"/>
        <c:axId val="196924160"/>
      </c:lineChart>
      <c:catAx>
        <c:axId val="19690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6924160"/>
        <c:crosses val="autoZero"/>
        <c:auto val="1"/>
        <c:lblAlgn val="ctr"/>
        <c:lblOffset val="100"/>
        <c:noMultiLvlLbl val="0"/>
      </c:catAx>
      <c:valAx>
        <c:axId val="19692416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690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HMI Relevant Market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</c:v>
              </c:pt>
            </c:numLit>
          </c:val>
        </c:ser>
        <c:ser>
          <c:idx val="1"/>
          <c:order val="1"/>
          <c:tx>
            <c:v>RUI GAN-ORAL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5.0999999999999996</c:v>
              </c:pt>
            </c:numLit>
          </c:val>
        </c:ser>
        <c:ser>
          <c:idx val="2"/>
          <c:order val="2"/>
          <c:tx>
            <c:v>RUI GAN-PARENTERAL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-4.3</c:v>
              </c:pt>
            </c:numLit>
          </c:val>
        </c:ser>
        <c:ser>
          <c:idx val="3"/>
          <c:order val="3"/>
          <c:tx>
            <c:v>HMI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91.2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240780032"/>
        <c:axId val="240781568"/>
      </c:barChart>
      <c:catAx>
        <c:axId val="240780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0781568"/>
        <c:crosses val="autoZero"/>
        <c:auto val="1"/>
        <c:lblAlgn val="ctr"/>
        <c:lblOffset val="100"/>
        <c:noMultiLvlLbl val="0"/>
      </c:catAx>
      <c:valAx>
        <c:axId val="240781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078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[IMS-Brand_S_04.xlsx]S_04!PT_01</c:name>
    <c:fmtId val="3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0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41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42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S_04!$H$3:$H$4</c:f>
              <c:strCache>
                <c:ptCount val="1"/>
                <c:pt idx="0">
                  <c:v>PPI Oral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S_04!$H$5:$H$20</c:f>
              <c:numCache>
                <c:formatCode>#,##0.00</c:formatCode>
                <c:ptCount val="16"/>
                <c:pt idx="0">
                  <c:v>1003.0504</c:v>
                </c:pt>
                <c:pt idx="1">
                  <c:v>1015.6889</c:v>
                </c:pt>
                <c:pt idx="2">
                  <c:v>1042.5543</c:v>
                </c:pt>
                <c:pt idx="3">
                  <c:v>1050.9039</c:v>
                </c:pt>
                <c:pt idx="4">
                  <c:v>1144.8258000000001</c:v>
                </c:pt>
                <c:pt idx="5">
                  <c:v>1146.9724000000001</c:v>
                </c:pt>
                <c:pt idx="6">
                  <c:v>1167.1865</c:v>
                </c:pt>
                <c:pt idx="7">
                  <c:v>1210.9104</c:v>
                </c:pt>
                <c:pt idx="8">
                  <c:v>1317.8388</c:v>
                </c:pt>
                <c:pt idx="9">
                  <c:v>1372.1650999999999</c:v>
                </c:pt>
                <c:pt idx="10">
                  <c:v>1378.8848</c:v>
                </c:pt>
                <c:pt idx="11">
                  <c:v>1447.7646</c:v>
                </c:pt>
                <c:pt idx="12">
                  <c:v>1420.6792</c:v>
                </c:pt>
                <c:pt idx="13">
                  <c:v>1459.2497000000001</c:v>
                </c:pt>
                <c:pt idx="14">
                  <c:v>1464.5587</c:v>
                </c:pt>
                <c:pt idx="15">
                  <c:v>1535.6702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S_04!$I$3:$I$4</c:f>
              <c:strCache>
                <c:ptCount val="1"/>
                <c:pt idx="0">
                  <c:v>RABEPRAZOLE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S_04!$I$5:$I$20</c:f>
              <c:numCache>
                <c:formatCode>#,##0.00</c:formatCode>
                <c:ptCount val="16"/>
                <c:pt idx="0">
                  <c:v>367.40089999999998</c:v>
                </c:pt>
                <c:pt idx="1">
                  <c:v>356.56259999999997</c:v>
                </c:pt>
                <c:pt idx="2">
                  <c:v>374.03820000000002</c:v>
                </c:pt>
                <c:pt idx="3">
                  <c:v>377.24829999999997</c:v>
                </c:pt>
                <c:pt idx="4">
                  <c:v>425.3734</c:v>
                </c:pt>
                <c:pt idx="5">
                  <c:v>420.91750000000002</c:v>
                </c:pt>
                <c:pt idx="6">
                  <c:v>430.17989999999998</c:v>
                </c:pt>
                <c:pt idx="7">
                  <c:v>442.6678</c:v>
                </c:pt>
                <c:pt idx="8">
                  <c:v>482.69549999999998</c:v>
                </c:pt>
                <c:pt idx="9">
                  <c:v>505.95929999999998</c:v>
                </c:pt>
                <c:pt idx="10">
                  <c:v>525.12</c:v>
                </c:pt>
                <c:pt idx="11">
                  <c:v>546.47299999999996</c:v>
                </c:pt>
                <c:pt idx="12">
                  <c:v>548.69259999999997</c:v>
                </c:pt>
                <c:pt idx="13">
                  <c:v>547.21669999999995</c:v>
                </c:pt>
                <c:pt idx="14">
                  <c:v>554.23360000000002</c:v>
                </c:pt>
                <c:pt idx="15">
                  <c:v>581.71889999999996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S_04!$J$3:$J$4</c:f>
              <c:strCache>
                <c:ptCount val="1"/>
                <c:pt idx="0">
                  <c:v>PANTOPRAZOLE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S_04!$J$5:$J$20</c:f>
              <c:numCache>
                <c:formatCode>#,##0.00</c:formatCode>
                <c:ptCount val="16"/>
                <c:pt idx="0">
                  <c:v>163.48869999999999</c:v>
                </c:pt>
                <c:pt idx="1">
                  <c:v>170.53370000000001</c:v>
                </c:pt>
                <c:pt idx="2">
                  <c:v>172.98079999999999</c:v>
                </c:pt>
                <c:pt idx="3">
                  <c:v>172.86160000000001</c:v>
                </c:pt>
                <c:pt idx="4">
                  <c:v>184.65440000000001</c:v>
                </c:pt>
                <c:pt idx="5">
                  <c:v>190.48140000000001</c:v>
                </c:pt>
                <c:pt idx="6">
                  <c:v>190.77789999999999</c:v>
                </c:pt>
                <c:pt idx="7">
                  <c:v>198.31739999999999</c:v>
                </c:pt>
                <c:pt idx="8">
                  <c:v>220.1258</c:v>
                </c:pt>
                <c:pt idx="9">
                  <c:v>232.7029</c:v>
                </c:pt>
                <c:pt idx="10">
                  <c:v>234.9187</c:v>
                </c:pt>
                <c:pt idx="11">
                  <c:v>247.10990000000001</c:v>
                </c:pt>
                <c:pt idx="12">
                  <c:v>238.78809999999999</c:v>
                </c:pt>
                <c:pt idx="13">
                  <c:v>242.52260000000001</c:v>
                </c:pt>
                <c:pt idx="14">
                  <c:v>242.7567</c:v>
                </c:pt>
                <c:pt idx="15">
                  <c:v>247.91329999999999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S_04!$K$3:$K$4</c:f>
              <c:strCache>
                <c:ptCount val="1"/>
                <c:pt idx="0">
                  <c:v>ESOMEPRAZOLE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S_04!$K$5:$K$20</c:f>
              <c:numCache>
                <c:formatCode>#,##0.00</c:formatCode>
                <c:ptCount val="16"/>
                <c:pt idx="0">
                  <c:v>151.47739999999999</c:v>
                </c:pt>
                <c:pt idx="1">
                  <c:v>168.60230000000001</c:v>
                </c:pt>
                <c:pt idx="2">
                  <c:v>161.6206</c:v>
                </c:pt>
                <c:pt idx="3">
                  <c:v>165.6574</c:v>
                </c:pt>
                <c:pt idx="4">
                  <c:v>181.8115</c:v>
                </c:pt>
                <c:pt idx="5">
                  <c:v>181.5703</c:v>
                </c:pt>
                <c:pt idx="6">
                  <c:v>178.83</c:v>
                </c:pt>
                <c:pt idx="7">
                  <c:v>207.33410000000001</c:v>
                </c:pt>
                <c:pt idx="8">
                  <c:v>227.3312</c:v>
                </c:pt>
                <c:pt idx="9">
                  <c:v>234.99619999999999</c:v>
                </c:pt>
                <c:pt idx="10">
                  <c:v>215.99170000000001</c:v>
                </c:pt>
                <c:pt idx="11">
                  <c:v>229.60640000000001</c:v>
                </c:pt>
                <c:pt idx="12">
                  <c:v>210.04179999999999</c:v>
                </c:pt>
                <c:pt idx="13">
                  <c:v>228.1233</c:v>
                </c:pt>
                <c:pt idx="14">
                  <c:v>219.84139999999999</c:v>
                </c:pt>
                <c:pt idx="15">
                  <c:v>245.7056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S_04!$L$3:$L$4</c:f>
              <c:strCache>
                <c:ptCount val="1"/>
                <c:pt idx="0">
                  <c:v>OMEPRAZOLE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S_04!$L$5:$L$20</c:f>
              <c:numCache>
                <c:formatCode>#,##0.00</c:formatCode>
                <c:ptCount val="16"/>
                <c:pt idx="0">
                  <c:v>164.0478</c:v>
                </c:pt>
                <c:pt idx="1">
                  <c:v>161.47300000000001</c:v>
                </c:pt>
                <c:pt idx="2">
                  <c:v>176.04759999999999</c:v>
                </c:pt>
                <c:pt idx="3">
                  <c:v>168.47290000000001</c:v>
                </c:pt>
                <c:pt idx="4">
                  <c:v>167.96350000000001</c:v>
                </c:pt>
                <c:pt idx="5">
                  <c:v>171.0317</c:v>
                </c:pt>
                <c:pt idx="6">
                  <c:v>180.43940000000001</c:v>
                </c:pt>
                <c:pt idx="7">
                  <c:v>174.69640000000001</c:v>
                </c:pt>
                <c:pt idx="8">
                  <c:v>182.0855</c:v>
                </c:pt>
                <c:pt idx="9">
                  <c:v>184.33199999999999</c:v>
                </c:pt>
                <c:pt idx="10">
                  <c:v>185.20609999999999</c:v>
                </c:pt>
                <c:pt idx="11">
                  <c:v>192.7516</c:v>
                </c:pt>
                <c:pt idx="12">
                  <c:v>186.11490000000001</c:v>
                </c:pt>
                <c:pt idx="13">
                  <c:v>195.5077</c:v>
                </c:pt>
                <c:pt idx="14">
                  <c:v>196.1035</c:v>
                </c:pt>
                <c:pt idx="15">
                  <c:v>194.52610000000001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S_04!$M$3:$M$4</c:f>
              <c:strCache>
                <c:ptCount val="1"/>
                <c:pt idx="0">
                  <c:v>LANSOPRAZOLE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S_04!$M$5:$M$20</c:f>
              <c:numCache>
                <c:formatCode>#,##0.00</c:formatCode>
                <c:ptCount val="16"/>
                <c:pt idx="0">
                  <c:v>147.1216</c:v>
                </c:pt>
                <c:pt idx="1">
                  <c:v>147.5093</c:v>
                </c:pt>
                <c:pt idx="2">
                  <c:v>144.8912</c:v>
                </c:pt>
                <c:pt idx="3">
                  <c:v>154.0556</c:v>
                </c:pt>
                <c:pt idx="4">
                  <c:v>166.41460000000001</c:v>
                </c:pt>
                <c:pt idx="5">
                  <c:v>161.90270000000001</c:v>
                </c:pt>
                <c:pt idx="6">
                  <c:v>166.21</c:v>
                </c:pt>
                <c:pt idx="7">
                  <c:v>163.1157</c:v>
                </c:pt>
                <c:pt idx="8">
                  <c:v>176.92070000000001</c:v>
                </c:pt>
                <c:pt idx="9">
                  <c:v>177.2072</c:v>
                </c:pt>
                <c:pt idx="10">
                  <c:v>180.13</c:v>
                </c:pt>
                <c:pt idx="11">
                  <c:v>188.6454</c:v>
                </c:pt>
                <c:pt idx="12">
                  <c:v>189.261</c:v>
                </c:pt>
                <c:pt idx="13">
                  <c:v>189.5078</c:v>
                </c:pt>
                <c:pt idx="14">
                  <c:v>190.39400000000001</c:v>
                </c:pt>
                <c:pt idx="15">
                  <c:v>198.5068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S_04!$N$3:$N$4</c:f>
              <c:strCache>
                <c:ptCount val="1"/>
                <c:pt idx="0">
                  <c:v>ILAPRAZOLE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S_04!$N$5:$N$20</c:f>
              <c:numCache>
                <c:formatCode>#,##0.00</c:formatCode>
                <c:ptCount val="16"/>
                <c:pt idx="0">
                  <c:v>9.5140999999999991</c:v>
                </c:pt>
                <c:pt idx="1">
                  <c:v>11.008100000000001</c:v>
                </c:pt>
                <c:pt idx="2">
                  <c:v>12.975899999999999</c:v>
                </c:pt>
                <c:pt idx="3">
                  <c:v>12.6081</c:v>
                </c:pt>
                <c:pt idx="4">
                  <c:v>18.6083</c:v>
                </c:pt>
                <c:pt idx="5">
                  <c:v>21.068899999999999</c:v>
                </c:pt>
                <c:pt idx="6">
                  <c:v>20.749400000000001</c:v>
                </c:pt>
                <c:pt idx="7">
                  <c:v>24.779</c:v>
                </c:pt>
                <c:pt idx="8">
                  <c:v>28.680199999999999</c:v>
                </c:pt>
                <c:pt idx="9">
                  <c:v>36.967399999999998</c:v>
                </c:pt>
                <c:pt idx="10">
                  <c:v>37.518500000000003</c:v>
                </c:pt>
                <c:pt idx="11">
                  <c:v>43.178199999999997</c:v>
                </c:pt>
                <c:pt idx="12">
                  <c:v>47.780799999999999</c:v>
                </c:pt>
                <c:pt idx="13">
                  <c:v>56.371600000000001</c:v>
                </c:pt>
                <c:pt idx="14">
                  <c:v>61.229599999999998</c:v>
                </c:pt>
                <c:pt idx="15">
                  <c:v>67.299599999999998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402752"/>
        <c:axId val="193417216"/>
      </c:lineChart>
      <c:catAx>
        <c:axId val="19340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3417216"/>
        <c:crosses val="autoZero"/>
        <c:auto val="1"/>
        <c:lblAlgn val="ctr"/>
        <c:lblOffset val="100"/>
        <c:noMultiLvlLbl val="0"/>
      </c:catAx>
      <c:valAx>
        <c:axId val="19341721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340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PPI Oral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6.1</c:v>
              </c:pt>
            </c:numLit>
          </c:val>
        </c:ser>
        <c:ser>
          <c:idx val="1"/>
          <c:order val="1"/>
          <c:tx>
            <c:v>RABEPRAZOLE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6.4</c:v>
              </c:pt>
            </c:numLit>
          </c:val>
        </c:ser>
        <c:ser>
          <c:idx val="2"/>
          <c:order val="2"/>
          <c:tx>
            <c:v>PANTOPRAZOLE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0.3</c:v>
              </c:pt>
            </c:numLit>
          </c:val>
        </c:ser>
        <c:ser>
          <c:idx val="3"/>
          <c:order val="3"/>
          <c:tx>
            <c:v>ESOMEPRAZOLE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7</c:v>
              </c:pt>
            </c:numLit>
          </c:val>
        </c:ser>
        <c:ser>
          <c:idx val="4"/>
          <c:order val="4"/>
          <c:tx>
            <c:v>OMEPRAZOLE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0.9</c:v>
              </c:pt>
            </c:numLit>
          </c:val>
        </c:ser>
        <c:ser>
          <c:idx val="5"/>
          <c:order val="5"/>
          <c:tx>
            <c:v>LANSOPRAZOLE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5.2</c:v>
              </c:pt>
            </c:numLit>
          </c:val>
        </c:ser>
        <c:ser>
          <c:idx val="6"/>
          <c:order val="6"/>
          <c:tx>
            <c:v>ILAPRAZOLE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55.9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193572224"/>
        <c:axId val="193582208"/>
      </c:barChart>
      <c:catAx>
        <c:axId val="193572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3582208"/>
        <c:crosses val="autoZero"/>
        <c:auto val="1"/>
        <c:lblAlgn val="ctr"/>
        <c:lblOffset val="100"/>
        <c:noMultiLvlLbl val="0"/>
      </c:catAx>
      <c:valAx>
        <c:axId val="193582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57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PPI Oral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6.6</c:v>
              </c:pt>
            </c:numLit>
          </c:val>
        </c:ser>
        <c:ser>
          <c:idx val="1"/>
          <c:order val="1"/>
          <c:tx>
            <c:v>RABEPRAZOLE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8.3000000000000007</c:v>
              </c:pt>
            </c:numLit>
          </c:val>
        </c:ser>
        <c:ser>
          <c:idx val="2"/>
          <c:order val="2"/>
          <c:tx>
            <c:v>PANTOPRAZOLE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</c:v>
              </c:pt>
            </c:numLit>
          </c:val>
        </c:ser>
        <c:ser>
          <c:idx val="3"/>
          <c:order val="3"/>
          <c:tx>
            <c:v>ESOMEPRAZOLE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-0.5</c:v>
              </c:pt>
            </c:numLit>
          </c:val>
        </c:ser>
        <c:ser>
          <c:idx val="4"/>
          <c:order val="4"/>
          <c:tx>
            <c:v>OMEPRAZOLE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3.7</c:v>
              </c:pt>
            </c:numLit>
          </c:val>
        </c:ser>
        <c:ser>
          <c:idx val="5"/>
          <c:order val="5"/>
          <c:tx>
            <c:v>LANSOPRAZOLE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6.2</c:v>
              </c:pt>
            </c:numLit>
          </c:val>
        </c:ser>
        <c:ser>
          <c:idx val="6"/>
          <c:order val="6"/>
          <c:tx>
            <c:v>ILAPRAZOLE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59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197010560"/>
        <c:axId val="197012096"/>
      </c:barChart>
      <c:catAx>
        <c:axId val="197010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7012096"/>
        <c:crosses val="autoZero"/>
        <c:auto val="1"/>
        <c:lblAlgn val="ctr"/>
        <c:lblOffset val="100"/>
        <c:noMultiLvlLbl val="0"/>
      </c:catAx>
      <c:valAx>
        <c:axId val="197012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701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13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900"/>
            </a:lvl1pPr>
          </a:lstStyle>
          <a:p>
            <a:fld id="{06BA2376-14E2-4671-9D69-94E812C680C8}" type="slidenum">
              <a:rPr lang="ja-JP" altLang="en-GB"/>
              <a:pPr/>
              <a:t>‹#›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676375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13" y="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1482"/>
            <a:ext cx="4991947" cy="447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smtClean="0"/>
              <a:t>Click to edit Master text styles</a:t>
            </a:r>
          </a:p>
          <a:p>
            <a:pPr lvl="1"/>
            <a:r>
              <a:rPr lang="en-GB" altLang="ja-JP" smtClean="0"/>
              <a:t>Second level</a:t>
            </a:r>
          </a:p>
          <a:p>
            <a:pPr lvl="2"/>
            <a:r>
              <a:rPr lang="en-GB" altLang="ja-JP" smtClean="0"/>
              <a:t>Third level</a:t>
            </a:r>
          </a:p>
          <a:p>
            <a:pPr lvl="3"/>
            <a:r>
              <a:rPr lang="en-GB" altLang="ja-JP" smtClean="0"/>
              <a:t>Fourth level</a:t>
            </a:r>
          </a:p>
          <a:p>
            <a:pPr lvl="4"/>
            <a:r>
              <a:rPr lang="en-GB" altLang="ja-JP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13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fld id="{3B035DE9-D086-43D8-95D1-7B50DEA42F34}" type="slidenum">
              <a:rPr lang="ja-JP" altLang="en-GB"/>
              <a:pPr/>
              <a:t>‹#›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582204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35DE9-D086-43D8-95D1-7B50DEA42F34}" type="slidenum">
              <a:rPr lang="ja-JP" altLang="en-GB" smtClean="0"/>
              <a:pPr/>
              <a:t>4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06860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35DE9-D086-43D8-95D1-7B50DEA42F34}" type="slidenum">
              <a:rPr lang="ja-JP" altLang="en-GB" smtClean="0"/>
              <a:pPr/>
              <a:t>21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714304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35DE9-D086-43D8-95D1-7B50DEA42F34}" type="slidenum">
              <a:rPr lang="ja-JP" altLang="en-GB" smtClean="0"/>
              <a:pPr/>
              <a:t>32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354581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Plain_cover_hh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2" y="5796657"/>
            <a:ext cx="1079500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 descr="cover_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11" y="824938"/>
            <a:ext cx="1316180" cy="7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 descr="basic_covercentercover_gr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89329"/>
            <a:ext cx="9144000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11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150225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55650" y="6519863"/>
            <a:ext cx="6985000" cy="2460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7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150225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55650" y="6519863"/>
            <a:ext cx="6985000" cy="2460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7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79388" y="1274763"/>
            <a:ext cx="8796337" cy="51768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350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150225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55650" y="6519863"/>
            <a:ext cx="6985000" cy="2460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7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79388" y="1274763"/>
            <a:ext cx="8796337" cy="29448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3"/>
          </p:nvPr>
        </p:nvSpPr>
        <p:spPr>
          <a:xfrm>
            <a:off x="179387" y="4295163"/>
            <a:ext cx="8796337" cy="2157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54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-11112"/>
            <a:ext cx="7993062" cy="1016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160464"/>
            <a:ext cx="8785225" cy="5278437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b="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 b="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09835" y="6548438"/>
            <a:ext cx="3708400" cy="18891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zh-CN" dirty="0" smtClean="0"/>
              <a:t>Source: IMS Quarterly CHPA Data (3Q14) </a:t>
            </a:r>
            <a:endParaRPr lang="zh-CN" altLang="en-US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4140" y="6547927"/>
            <a:ext cx="325697" cy="40011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02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-11112"/>
            <a:ext cx="7993062" cy="1016001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09835" y="6548438"/>
            <a:ext cx="3708400" cy="18891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zh-CN" dirty="0" smtClean="0"/>
              <a:t>Source: IMS Quarterly CHPA Data (3Q14) </a:t>
            </a:r>
            <a:endParaRPr lang="zh-CN" altLang="en-US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4140" y="6547927"/>
            <a:ext cx="325697" cy="40011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03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Picture 23" descr="Plain_contents_hh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6519863"/>
            <a:ext cx="612775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ontents_Mar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5" y="274639"/>
            <a:ext cx="647700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_contents_graphi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1" y="927100"/>
            <a:ext cx="9148763" cy="2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2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708" r:id="rId3"/>
    <p:sldLayoutId id="2147483709" r:id="rId4"/>
    <p:sldLayoutId id="2147483710" r:id="rId5"/>
    <p:sldLayoutId id="214748371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80000"/>
        </a:lnSpc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title="Cover_Title"/>
          <p:cNvSpPr>
            <a:spLocks noGrp="1"/>
          </p:cNvSpPr>
          <p:nvPr>
            <p:ph type="ctrTitle" idx="4294967295"/>
          </p:nvPr>
        </p:nvSpPr>
        <p:spPr>
          <a:xfrm>
            <a:off x="1244600" y="1712912"/>
            <a:ext cx="6651625" cy="1608137"/>
          </a:xfrm>
          <a:prstGeom prst="rect">
            <a:avLst/>
          </a:prstGeom>
        </p:spPr>
        <p:txBody>
          <a:bodyPr anchor="ctr" anchorCtr="0"/>
          <a:lstStyle/>
          <a:p>
            <a:pPr algn="ctr">
              <a:lnSpc>
                <a:spcPct val="150000"/>
              </a:lnSpc>
            </a:pPr>
            <a:r>
              <a:rPr lang="en-US" altLang="zh-CN" sz="2800" smtClean="0">
                <a:latin typeface="+mj-lt"/>
              </a:rPr>
              <a:t>2016Q1’s IMS Report of Eisai Brand Performance (GI)</a:t>
            </a:r>
            <a:endParaRPr lang="zh-CN" altLang="en-US" sz="2600" dirty="0">
              <a:solidFill>
                <a:schemeClr val="accent5">
                  <a:lumMod val="5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7" name="TextBox 6" title="Cover_Info1"/>
          <p:cNvSpPr txBox="1"/>
          <p:nvPr/>
        </p:nvSpPr>
        <p:spPr>
          <a:xfrm>
            <a:off x="1244600" y="4042055"/>
            <a:ext cx="665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+mj-lt"/>
                <a:ea typeface="微软雅黑" panose="020B0503020204020204" pitchFamily="34" charset="-122"/>
              </a:rPr>
              <a:t>2016/5/14</a:t>
            </a:r>
            <a:endParaRPr lang="en-US" sz="14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 title="Cover_Info2"/>
          <p:cNvSpPr txBox="1"/>
          <p:nvPr/>
        </p:nvSpPr>
        <p:spPr>
          <a:xfrm>
            <a:off x="1244600" y="4436647"/>
            <a:ext cx="665162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b="1" dirty="0">
                <a:latin typeface="+mj-lt"/>
                <a:ea typeface="微软雅黑" panose="020B0503020204020204" pitchFamily="34" charset="-122"/>
              </a:rPr>
              <a:t>Business Analysis &amp; Intelligence Management, BAIM </a:t>
            </a:r>
            <a:r>
              <a:rPr lang="en-US" altLang="zh-CN" sz="1400" b="1" dirty="0" smtClean="0">
                <a:latin typeface="+mj-lt"/>
                <a:ea typeface="微软雅黑" panose="020B0503020204020204" pitchFamily="34" charset="-122"/>
              </a:rPr>
              <a:t>Dept</a:t>
            </a:r>
            <a:r>
              <a:rPr lang="en-US" altLang="ja-JP" sz="1400" b="1" dirty="0" smtClean="0">
                <a:latin typeface="+mj-lt"/>
                <a:ea typeface="微软雅黑" panose="020B0503020204020204" pitchFamily="34" charset="-122"/>
              </a:rPr>
              <a:t>.</a:t>
            </a:r>
            <a:endParaRPr lang="en-US" altLang="ja-JP" sz="14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" name="Rectangle 21" title="TB_Footer"/>
          <p:cNvSpPr>
            <a:spLocks noChangeArrowheads="1"/>
          </p:cNvSpPr>
          <p:nvPr/>
        </p:nvSpPr>
        <p:spPr bwMode="auto">
          <a:xfrm>
            <a:off x="0" y="6550250"/>
            <a:ext cx="8185150" cy="26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7" rIns="91413" bIns="45707">
            <a:spAutoFit/>
          </a:bodyPr>
          <a:lstStyle/>
          <a:p>
            <a:pPr algn="l"/>
            <a:r>
              <a:rPr lang="en-US" altLang="zh-CN" sz="1100" smtClean="0">
                <a:solidFill>
                  <a:schemeClr val="hlink"/>
                </a:solidFill>
                <a:latin typeface="+mj-lt"/>
                <a:ea typeface="微软雅黑" panose="020B0503020204020204" pitchFamily="34" charset="-122"/>
              </a:rPr>
              <a:t>* Source: IMS Quarterly CHPA Data (2016Q1, 2016.01 ~ 2016.03)</a:t>
            </a:r>
            <a:endParaRPr lang="en-US" altLang="zh-CN" sz="1100" u="sng" dirty="0">
              <a:solidFill>
                <a:schemeClr val="hlink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" name="TextBox 7" title="Cover_Info2"/>
          <p:cNvSpPr txBox="1"/>
          <p:nvPr/>
        </p:nvSpPr>
        <p:spPr>
          <a:xfrm>
            <a:off x="1244600" y="4847438"/>
            <a:ext cx="6651625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ja-JP" sz="1400" b="1" dirty="0" smtClean="0">
                <a:latin typeface="+mj-lt"/>
                <a:ea typeface="微软雅黑" panose="020B0503020204020204" pitchFamily="34" charset="-122"/>
              </a:rPr>
              <a:t>Eisai Co., Ltd.</a:t>
            </a:r>
            <a:endParaRPr lang="en-US" altLang="ja-JP" sz="1400" b="1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367" y="5791051"/>
            <a:ext cx="95263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10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Share of RABEPRAZOLE relevant market was 37.9% with GR of 6.4% in QTR 16Q1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PRT(PPI Oral) - Category Value%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3519"/>
            <a:ext cx="3017521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VALUE%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6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PRT(PPI Oral) Relevant Market = Oral PPI (A02B2)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499646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163114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89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>
                <a:latin typeface="+mj-lt"/>
              </a:rPr>
              <a:t>Size of </a:t>
            </a:r>
            <a:r>
              <a:rPr lang="en-US" altLang="zh-CN" sz="1800" dirty="0" smtClean="0">
                <a:latin typeface="+mj-lt"/>
              </a:rPr>
              <a:t>Premium Brand </a:t>
            </a:r>
            <a:r>
              <a:rPr lang="en-US" altLang="zh-CN" sz="1800" dirty="0">
                <a:latin typeface="+mj-lt"/>
              </a:rPr>
              <a:t>market was 873</a:t>
            </a:r>
            <a:r>
              <a:rPr lang="en-US" altLang="zh-CN" sz="1800" dirty="0" smtClean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Mil RMB with GR of </a:t>
            </a:r>
            <a:r>
              <a:rPr lang="en-US" altLang="zh-CN" sz="1800" dirty="0" smtClean="0"/>
              <a:t>9.5</a:t>
            </a:r>
            <a:r>
              <a:rPr lang="en-US" altLang="zh-CN" sz="1800" dirty="0" smtClean="0">
                <a:latin typeface="+mj-lt"/>
              </a:rPr>
              <a:t>% </a:t>
            </a:r>
            <a:r>
              <a:rPr lang="en-US" altLang="zh-CN" sz="1800" dirty="0">
                <a:latin typeface="+mj-lt"/>
              </a:rPr>
              <a:t>in MAT </a:t>
            </a:r>
            <a:r>
              <a:rPr lang="en-US" altLang="zh-CN" sz="1800" dirty="0" smtClean="0">
                <a:latin typeface="+mj-lt"/>
              </a:rPr>
              <a:t> 16Q1.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PRT(Premium Branded Market) - Brand Value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48862"/>
            <a:ext cx="3017521" cy="438045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</a:t>
            </a:r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Million RMB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6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PRT(Premium Branded Market) Relevant Market = Branded  oral PPI</a:t>
            </a:r>
            <a:endParaRPr lang="en-US" sz="800" dirty="0"/>
          </a:p>
        </p:txBody>
      </p:sp>
      <p:sp>
        <p:nvSpPr>
          <p:cNvPr id="17" name="文本框 16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615344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377482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237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/>
              <a:t>PRT gained 54 Mil with </a:t>
            </a:r>
            <a:r>
              <a:rPr lang="en-US" altLang="zh-CN" sz="1800" dirty="0"/>
              <a:t>GR of </a:t>
            </a:r>
            <a:r>
              <a:rPr lang="en-US" altLang="zh-CN" sz="1800" dirty="0" smtClean="0"/>
              <a:t>14.4% </a:t>
            </a:r>
            <a:r>
              <a:rPr lang="en-US" altLang="zh-CN" sz="1800" dirty="0"/>
              <a:t>in </a:t>
            </a:r>
            <a:r>
              <a:rPr lang="en-US" altLang="zh-CN" sz="1800" dirty="0" smtClean="0"/>
              <a:t>QTR 16Q1. While YI LI AN speeded with 55.9% to size 67 Mil RMB. </a:t>
            </a:r>
            <a:endParaRPr lang="en-US" altLang="zh-CN" sz="1800" dirty="0"/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7432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PRT(Premium Branded Market) - Brand Value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7431"/>
            <a:ext cx="3017521" cy="436907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Million RMB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PRT(Premium Branded Market) Relevant Market = Branded  oral PPI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854724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3137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077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13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"In oral PPI market, NEXIUM’s market share decreased to 14.8% while YI LI AN (</a:t>
            </a:r>
            <a:r>
              <a:rPr lang="en-US" altLang="zh-CN" sz="1800" dirty="0"/>
              <a:t>ILAPRAZOLE</a:t>
            </a:r>
            <a:r>
              <a:rPr lang="en-US" altLang="zh-CN" sz="1800" dirty="0" smtClean="0">
                <a:latin typeface="+mj-lt"/>
              </a:rPr>
              <a:t>) grew very fast with GR of  59%, and gained 4% share which exceeded PRT of 3.5% in MAT 16Q1. "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60250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PRT(PPI Oral) - Brand Value%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60250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VALUE%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PRT(PPI Oral) Relevant Market = Oral PPI (A02B2)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981378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304349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257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PRT grained 0.1% MS in QTR 15Q2 with the higher GR than that of oral PPI in QTR 15Q2.  JINUO got 13.5% market share with the GR of 18.6% in QTR 15Q2.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PRT(PPI Oral) - Brand Value%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8239"/>
            <a:ext cx="3017521" cy="426721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VALUE%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PRT(PPI Oral) Relevant Market = Oral PPI (A02B2)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045731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967305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723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By Patient Day Unit, </a:t>
            </a:r>
            <a:r>
              <a:rPr lang="en-US" altLang="zh-CN" sz="1800" dirty="0" smtClean="0"/>
              <a:t>PRT achieved 1.5% share with a higher growth rate of 10.1% than relevant market. While YI LI AN gained 1.4 PD share with notable GR of 66.6% </a:t>
            </a:r>
            <a:r>
              <a:rPr lang="en-US" altLang="zh-CN" sz="1800" dirty="0"/>
              <a:t>in MAT </a:t>
            </a:r>
            <a:r>
              <a:rPr lang="en-US" altLang="zh-CN" sz="1800" dirty="0" smtClean="0"/>
              <a:t>1Q16.</a:t>
            </a:r>
            <a:endParaRPr lang="en-US" altLang="zh-CN" sz="1800" dirty="0"/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9844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PRT(PPI Oral) - Brand PD%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9844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PD GR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PD%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PRT(PPI Oral) Relevant Market = Oral PPI (A02B2)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364849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548058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377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16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"PRT got 1.5% Patient Day market share in QTR 16Q1; GR achieved 13.9%, YI LI AN\</a:t>
            </a:r>
            <a:r>
              <a:rPr lang="en-US" altLang="zh-CN" sz="1800" dirty="0" smtClean="0"/>
              <a:t>PANTOLOC\TAKEPRON grew faster both than PRT and relevant market</a:t>
            </a:r>
            <a:r>
              <a:rPr lang="en-US" altLang="zh-CN" sz="1800" dirty="0" smtClean="0">
                <a:latin typeface="+mj-lt"/>
              </a:rPr>
              <a:t>. "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PRT(PPI Oral) - Brand PD%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3519"/>
            <a:ext cx="3017521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PD 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PD%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PRT(PPI Oral) Relevant Market = Oral PPI (A02B2)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280524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269404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76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17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/>
              <a:t>“In </a:t>
            </a:r>
            <a:r>
              <a:rPr lang="en-US" altLang="zh-CN" sz="1800" dirty="0"/>
              <a:t>Premier market, PRT was exceeded by YI LI AN and maintained </a:t>
            </a:r>
            <a:r>
              <a:rPr lang="en-US" altLang="zh-CN" sz="1800" dirty="0" smtClean="0"/>
              <a:t>11.5% </a:t>
            </a:r>
            <a:r>
              <a:rPr lang="en-US" altLang="zh-CN" sz="1800" dirty="0"/>
              <a:t>market </a:t>
            </a:r>
            <a:r>
              <a:rPr lang="en-US" altLang="zh-CN" sz="1800" dirty="0" smtClean="0"/>
              <a:t>share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which fell </a:t>
            </a:r>
            <a:r>
              <a:rPr lang="en-US" altLang="zh-CN" sz="1800" dirty="0"/>
              <a:t>down to 3</a:t>
            </a:r>
            <a:r>
              <a:rPr lang="en-US" altLang="zh-CN" sz="1800" baseline="30000" dirty="0"/>
              <a:t>rd</a:t>
            </a:r>
            <a:r>
              <a:rPr lang="en-US" altLang="zh-CN" sz="1800" dirty="0"/>
              <a:t>  brand in MAT 1Q16.  "</a:t>
            </a: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60250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PRT(Premium Branded Market) - Brand Value%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60250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VALUE%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PRT(Premium Branded Market) Relevant Market = Branded  oral PPI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547420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002750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6605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/>
              <a:t>In </a:t>
            </a:r>
            <a:r>
              <a:rPr lang="en-US" altLang="zh-CN" sz="1800" dirty="0"/>
              <a:t>premier market, PRT got </a:t>
            </a:r>
            <a:r>
              <a:rPr lang="en-US" altLang="zh-CN" sz="1800" dirty="0" smtClean="0"/>
              <a:t>11.4% </a:t>
            </a:r>
            <a:r>
              <a:rPr lang="en-US" altLang="zh-CN" sz="1800" dirty="0"/>
              <a:t>market share with growth rate of 14.4% </a:t>
            </a:r>
            <a:r>
              <a:rPr lang="en-US" altLang="zh-CN" sz="1800" dirty="0" smtClean="0"/>
              <a:t>higher than relevant market in </a:t>
            </a:r>
            <a:r>
              <a:rPr lang="en-US" altLang="zh-CN" sz="1800" dirty="0"/>
              <a:t>QTR 16Q1. </a:t>
            </a:r>
            <a:r>
              <a:rPr lang="en-US" altLang="zh-CN" sz="1800" dirty="0" smtClean="0"/>
              <a:t>YI LI AN still went fastest and kept gaining share.</a:t>
            </a:r>
            <a:endParaRPr lang="en-US" altLang="zh-CN" sz="1800" dirty="0"/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PRT(Premium Branded Market) - Brand Value%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8239"/>
            <a:ext cx="3017521" cy="426721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VALUE%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PRT(Premium Branded Market) Relevant Market = Branded  oral PPI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530549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057876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524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In premier market by Patient Day Unit, NEXIUM kept </a:t>
            </a:r>
            <a:r>
              <a:rPr lang="en-US" altLang="zh-CN" sz="1800" dirty="0" smtClean="0"/>
              <a:t>loosing </a:t>
            </a:r>
            <a:r>
              <a:rPr lang="en-US" altLang="zh-CN" sz="1800" dirty="0"/>
              <a:t>share to </a:t>
            </a:r>
            <a:r>
              <a:rPr lang="en-US" altLang="zh-CN" sz="1800" dirty="0" smtClean="0"/>
              <a:t>54.2%, </a:t>
            </a:r>
            <a:r>
              <a:rPr lang="en-US" altLang="zh-CN" sz="1800" dirty="0"/>
              <a:t>PRT maintained 9</a:t>
            </a:r>
            <a:r>
              <a:rPr lang="en-US" altLang="zh-CN" sz="1800" dirty="0" smtClean="0"/>
              <a:t>.6</a:t>
            </a:r>
            <a:r>
              <a:rPr lang="en-US" altLang="zh-CN" sz="1800" dirty="0"/>
              <a:t>% share in MAT 1Q16</a:t>
            </a:r>
            <a:r>
              <a:rPr lang="en-US" altLang="zh-CN" sz="1800" dirty="0" smtClean="0"/>
              <a:t>.</a:t>
            </a:r>
            <a:endParaRPr lang="en-US" altLang="zh-CN" sz="1800" dirty="0"/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9844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PRT(Premium Branded Market) - Brand PD%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9844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PD GR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PD%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800" smtClean="0"/>
              <a:t>PRT(Premium Branded Market) Relevant Market = Branded  oral PPI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20765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22266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560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S003_Title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kern="1200" dirty="0" smtClean="0">
                <a:latin typeface="+mj-lt"/>
              </a:rPr>
              <a:t>Snapshot of Brand Performance - Value</a:t>
            </a:r>
            <a:endParaRPr lang="en-US" sz="1800" dirty="0">
              <a:latin typeface="+mj-lt"/>
            </a:endParaRPr>
          </a:p>
        </p:txBody>
      </p:sp>
      <p:sp>
        <p:nvSpPr>
          <p:cNvPr id="4" name="Content Placeholder 3" title="TB_Footer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800" smtClean="0"/>
              <a:t>Source: IMS Quarterly CHPA Data (2016Q1)</a:t>
            </a:r>
            <a:endParaRPr lang="en-US" sz="800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827618743"/>
              </p:ext>
            </p:extLst>
          </p:nvPr>
        </p:nvGraphicFramePr>
        <p:xfrm>
          <a:off x="414339" y="1260474"/>
          <a:ext cx="8343899" cy="5197177"/>
        </p:xfrm>
        <a:graphic>
          <a:graphicData uri="http://schemas.openxmlformats.org/drawingml/2006/table">
            <a:tbl>
              <a:tblPr/>
              <a:tblGrid>
                <a:gridCol w="971725"/>
                <a:gridCol w="720957"/>
                <a:gridCol w="717039"/>
                <a:gridCol w="429047"/>
                <a:gridCol w="546595"/>
                <a:gridCol w="452557"/>
                <a:gridCol w="478025"/>
                <a:gridCol w="476066"/>
                <a:gridCol w="619083"/>
                <a:gridCol w="617124"/>
                <a:gridCol w="417294"/>
                <a:gridCol w="476066"/>
                <a:gridCol w="423170"/>
                <a:gridCol w="523085"/>
                <a:gridCol w="476066"/>
              </a:tblGrid>
              <a:tr h="25884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Brand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 2016Q1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vs. MAT 2015Q4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QTR 2016Q1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vs. QTR 2015Q4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8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RMB GR%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EV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RMB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MS%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Rank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Δ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MS%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Rank 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+/-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RMB GR%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EV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RMB MS%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Rank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Δ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MS%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Rank 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+/-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58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Eisai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Brand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Relevant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MKT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Eisai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Brand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Relevant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MKT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MBL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-0.13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31.7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-1.79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MYO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34.7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-0.36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-3.64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ALP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Glakay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81.1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172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37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83.4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37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Horxis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26.7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-0.13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83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Glufast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1224.2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1,354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682.4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788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ART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47.4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-0.49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46.0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-2.28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MRS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112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46.3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1.38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46.2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-0.76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Eldepryl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82.5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106.3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PRT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103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SLX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4.8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HMI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113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82.0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183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2.69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FRT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117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ERL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-33.6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-0.08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-43.0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4.8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Mino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8.8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105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NEQ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106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-0.51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Eisai*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9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20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"In premier market, PRT got </a:t>
            </a:r>
            <a:r>
              <a:rPr lang="en-US" altLang="zh-CN" sz="1800" dirty="0" smtClean="0"/>
              <a:t>0.3% </a:t>
            </a:r>
            <a:r>
              <a:rPr lang="en-US" altLang="zh-CN" sz="1800" dirty="0"/>
              <a:t>Patient Day</a:t>
            </a:r>
            <a:r>
              <a:rPr lang="en-US" altLang="zh-CN" sz="1800" dirty="0" smtClean="0"/>
              <a:t> share achieved </a:t>
            </a:r>
            <a:r>
              <a:rPr lang="en-US" altLang="zh-CN" sz="1800" smtClean="0"/>
              <a:t>to 9.6</a:t>
            </a:r>
            <a:r>
              <a:rPr lang="en-US" altLang="zh-CN" sz="1800" dirty="0"/>
              <a:t>% </a:t>
            </a:r>
            <a:r>
              <a:rPr lang="en-US" altLang="zh-CN" sz="1800" dirty="0" smtClean="0"/>
              <a:t>in </a:t>
            </a:r>
            <a:r>
              <a:rPr lang="en-US" altLang="zh-CN" sz="1800" dirty="0"/>
              <a:t>QTR 16Q1; </a:t>
            </a:r>
            <a:r>
              <a:rPr lang="en-US" altLang="zh-CN" sz="1800" dirty="0" smtClean="0"/>
              <a:t>and grew faster </a:t>
            </a:r>
            <a:r>
              <a:rPr lang="en-US" altLang="zh-CN" sz="1800" dirty="0"/>
              <a:t>than </a:t>
            </a:r>
            <a:r>
              <a:rPr lang="en-US" altLang="zh-CN" sz="1800" dirty="0" smtClean="0"/>
              <a:t>premier market with GR of 16.5</a:t>
            </a:r>
            <a:r>
              <a:rPr lang="en-US" altLang="zh-CN" sz="1800" dirty="0"/>
              <a:t>%, </a:t>
            </a:r>
            <a:r>
              <a:rPr lang="en-US" altLang="zh-CN" sz="1800" dirty="0" smtClean="0"/>
              <a:t>. </a:t>
            </a:r>
            <a:r>
              <a:rPr lang="en-US" altLang="zh-CN" sz="1800" dirty="0"/>
              <a:t>"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PRT(Premium Branded Market) - Brand PD%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3519"/>
            <a:ext cx="3017521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PD 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PD%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800" smtClean="0"/>
              <a:t>PRT(Premium Branded Market) Relevant Market = Branded  oral PPI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803970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230699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187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/>
              <a:t>21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Text Placeholder 1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smtClean="0">
                <a:latin typeface="+mj-lt"/>
              </a:rPr>
              <a:t>Market Definition – SLX</a:t>
            </a:r>
            <a:endParaRPr lang="en-US" sz="1800" dirty="0">
              <a:latin typeface="+mj-lt"/>
            </a:endParaRPr>
          </a:p>
        </p:txBody>
      </p:sp>
      <p:sp>
        <p:nvSpPr>
          <p:cNvPr id="3" name="Content Placeholder 2" title="TB_Footer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800" smtClean="0"/>
              <a:t>Source: IMS Quarterly CHPA Data (2016Q1)</a:t>
            </a:r>
            <a:endParaRPr lang="en-US" sz="800" dirty="0"/>
          </a:p>
        </p:txBody>
      </p:sp>
      <p:sp>
        <p:nvSpPr>
          <p:cNvPr id="7" name="内容占位符 2" title="Content"/>
          <p:cNvSpPr>
            <a:spLocks noGrp="1"/>
          </p:cNvSpPr>
          <p:nvPr>
            <p:ph idx="4294967295"/>
          </p:nvPr>
        </p:nvSpPr>
        <p:spPr>
          <a:xfrm>
            <a:off x="179388" y="1442264"/>
            <a:ext cx="8785225" cy="4622745"/>
          </a:xfrm>
          <a:prstGeom prst="rect">
            <a:avLst/>
          </a:prstGeom>
        </p:spPr>
        <p:txBody>
          <a:bodyPr/>
          <a:lstStyle/>
          <a:p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Plain Antacids (</a:t>
            </a:r>
            <a:r>
              <a:rPr lang="en-US" altLang="zh-CN" sz="1400" b="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A02A1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Oral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[</a:t>
            </a:r>
            <a:r>
              <a:rPr lang="zh-CN" altLang="en-US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口服单用抗酸药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Other </a:t>
            </a:r>
            <a:r>
              <a:rPr lang="en-US" altLang="zh-CN" sz="1400" b="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Antiulcerants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400" b="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A02B9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Oral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	[</a:t>
            </a:r>
            <a:r>
              <a:rPr lang="zh-CN" altLang="en-US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所有其它口服抗溃疡药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sz="1400" b="0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TCM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[</a:t>
            </a:r>
            <a:r>
              <a:rPr lang="zh-CN" altLang="en-US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所有口服中成药（胃相关）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477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Size of SLX relevant market(including oral TCM) kept sustaining growth and achieved </a:t>
            </a:r>
            <a:r>
              <a:rPr lang="en-US" altLang="zh-CN" sz="1800" dirty="0" smtClean="0"/>
              <a:t>2,643 </a:t>
            </a:r>
            <a:r>
              <a:rPr lang="en-US" altLang="zh-CN" sz="1800" dirty="0"/>
              <a:t>Mil. RMB in MAT </a:t>
            </a:r>
            <a:r>
              <a:rPr lang="en-US" altLang="zh-CN" sz="1800" dirty="0" smtClean="0"/>
              <a:t>1Q16.</a:t>
            </a:r>
            <a:endParaRPr lang="en-US" altLang="zh-CN" sz="1800" dirty="0"/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SLX(Mucosal Protective Market) - Category Value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3520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</a:t>
            </a:r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Million RMB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6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SLX(Mucosal Protective Market) Relevant Market = A02A1( Plain Antacids)+A02B9 (All Other Antiulcerants)+TCM-Oral</a:t>
            </a:r>
            <a:endParaRPr lang="en-US" sz="800" dirty="0"/>
          </a:p>
        </p:txBody>
      </p:sp>
      <p:sp>
        <p:nvSpPr>
          <p:cNvPr id="17" name="文本框 16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234169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452825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738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A02B9 grew higher than total market and hit 161 Mil. RMB in QTR 16Q1. </a:t>
            </a:r>
            <a:endParaRPr lang="en-US" altLang="zh-CN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7432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SLX(Mucosal Protective Market) - Category Value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7431"/>
            <a:ext cx="3017521" cy="43221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Million RMB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6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SLX(Mucosal Protective Market) Relevant Market = A02A1( Plain Antacids)+A02B9 (All Other Antiulcerants)+TCM-Oral</a:t>
            </a:r>
            <a:endParaRPr lang="en-US" sz="800" dirty="0"/>
          </a:p>
        </p:txBody>
      </p:sp>
      <p:sp>
        <p:nvSpPr>
          <p:cNvPr id="18" name="文本框 17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739890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585704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7415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SLX achieved 5.4% market share with growth rate of 5.5% in MAT 16Q1 While </a:t>
            </a:r>
            <a:r>
              <a:rPr lang="en-US" altLang="zh-CN" sz="1800" dirty="0" err="1" smtClean="0">
                <a:latin typeface="+mj-lt"/>
              </a:rPr>
              <a:t>Huining</a:t>
            </a:r>
            <a:r>
              <a:rPr lang="en-US" altLang="zh-CN" sz="1800" dirty="0" smtClean="0">
                <a:latin typeface="+mj-lt"/>
              </a:rPr>
              <a:t> grew fast and its market share uptake quickly.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60250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SLX(Western Medicine) - Brand Value%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60250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VALUE%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SLX(Western Medicine) Relevant Market = 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207378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687477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26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SLX grew higher than relevant market and achieved 5.3% market share in QTR 16Q1.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SLX(Western Medicine) - Brand Value%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8239"/>
            <a:ext cx="3017521" cy="426721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VALUE%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SLX(Western Medicine) Relevant Market = 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60899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04974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6199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smtClean="0">
                <a:latin typeface="+mj-lt"/>
              </a:rPr>
              <a:t>TALCID(BAYER BEIJING) was the leading brand by Patient Day share while SLX maintained patient share around 5.1% 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9844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SLX(Western Medicine) - Brand PD%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9844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PD GR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PD%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SLX(Western Medicine) Relevant Market = 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304456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404523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994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TALCID(BAYER BEIJING) achieved 17.5% Patient Day share in QTR 1Q16. SLX got 5.1% Patient Day MS with growth rate of 6.8% which was faster than that of total market in QTR 1Q16.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SLX(Western Medicine) - Brand PD%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3519"/>
            <a:ext cx="3017521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PD 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PD%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SLX(Western Medicine) Relevant Market = 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236265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830844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157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In Endogenous mucosal protective agent market, SLX grew slower than the market and lost </a:t>
            </a:r>
            <a:r>
              <a:rPr lang="en-US" altLang="zh-CN" sz="1800" dirty="0" smtClean="0"/>
              <a:t>0.1% </a:t>
            </a:r>
            <a:r>
              <a:rPr lang="en-US" altLang="zh-CN" sz="1800" dirty="0"/>
              <a:t>market share in MAT </a:t>
            </a:r>
            <a:r>
              <a:rPr lang="en-US" altLang="zh-CN" sz="1800" dirty="0" smtClean="0"/>
              <a:t>1Q16. </a:t>
            </a:r>
            <a:endParaRPr lang="en-US" altLang="zh-CN" sz="1800" dirty="0"/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60250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SLX(Endogenous mucosal protective agent) - Brand Value%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60250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VALUE%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SLX(Endogenous mucosal protective agent) Relevant Market = A02B9 (All Other Antiulcerants)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601137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681053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7442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In Endogenous mucosal protective agent market, SLX grew slower than the market and lost </a:t>
            </a:r>
            <a:r>
              <a:rPr lang="en-US" altLang="zh-CN" sz="1800" dirty="0" smtClean="0"/>
              <a:t>0.1% </a:t>
            </a:r>
            <a:r>
              <a:rPr lang="en-US" altLang="zh-CN" sz="1800" dirty="0"/>
              <a:t>market share in QTR </a:t>
            </a:r>
            <a:r>
              <a:rPr lang="en-US" altLang="zh-CN" sz="1800" dirty="0" smtClean="0"/>
              <a:t>1Q16. </a:t>
            </a:r>
            <a:endParaRPr lang="en-US" altLang="zh-CN" sz="1800" dirty="0"/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SLX(Endogenous mucosal protective agent) - Brand Value%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8239"/>
            <a:ext cx="3017521" cy="426721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VALUE%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SLX(Endogenous mucosal protective agent) Relevant Market = A02B9 (All Other Antiulcerants)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663506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830355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720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S004_Title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kern="1200" dirty="0">
                <a:latin typeface="+mj-lt"/>
              </a:rPr>
              <a:t>Snapshot of Brand Performance - </a:t>
            </a:r>
            <a:r>
              <a:rPr lang="en-US" altLang="zh-CN" sz="1800" kern="1200" dirty="0" smtClean="0">
                <a:latin typeface="+mj-lt"/>
              </a:rPr>
              <a:t>PD</a:t>
            </a:r>
            <a:endParaRPr lang="en-US" sz="1800" dirty="0">
              <a:latin typeface="+mj-lt"/>
            </a:endParaRPr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800" smtClean="0"/>
              <a:t>Source: IMS Quarterly CHPA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885608682"/>
              </p:ext>
            </p:extLst>
          </p:nvPr>
        </p:nvGraphicFramePr>
        <p:xfrm>
          <a:off x="528638" y="1189038"/>
          <a:ext cx="7729538" cy="5241700"/>
        </p:xfrm>
        <a:graphic>
          <a:graphicData uri="http://schemas.openxmlformats.org/drawingml/2006/table">
            <a:tbl>
              <a:tblPr/>
              <a:tblGrid>
                <a:gridCol w="1497356"/>
                <a:gridCol w="625663"/>
                <a:gridCol w="625663"/>
                <a:gridCol w="443177"/>
                <a:gridCol w="439919"/>
                <a:gridCol w="366599"/>
                <a:gridCol w="410590"/>
                <a:gridCol w="381263"/>
                <a:gridCol w="521385"/>
                <a:gridCol w="518126"/>
                <a:gridCol w="364970"/>
                <a:gridCol w="366599"/>
                <a:gridCol w="361710"/>
                <a:gridCol w="435031"/>
                <a:gridCol w="371487"/>
              </a:tblGrid>
              <a:tr h="24651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Brand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 2016Q1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vs. MAT 2015Q4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QTR 2016Q1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vs. QTR 2015Q4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5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PD GR%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EV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PD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MS%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Rank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Δ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MS%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Rank 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+/-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PD GR%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EV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RMB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MS%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Rank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Δ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MS%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Rank 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+/-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465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Eisai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Brand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Relevant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MKT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Eisai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Brand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Relevant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MKT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MBL-A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27.5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26.9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-1.69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MBL-T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-2.21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MYO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118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33.0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-2.86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ALP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87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Glakay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81.1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167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83.5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37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Horxis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-0.16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29.4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Glufast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1242.2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1,324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694.4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769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ART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18.9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-0.44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30.9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-1.66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MRS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41.8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15.9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41.7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-0.39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Eldepryl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176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108.1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PRT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108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SLX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HMI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91.2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FRT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129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41.5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ERL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-33.7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-43.1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Mino-A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108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Mino-T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NEQ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106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-0.68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5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In endogenous mucosal protective agent market, SLX’s PD market share was </a:t>
            </a:r>
            <a:r>
              <a:rPr lang="en-US" altLang="zh-CN" sz="1800" dirty="0" smtClean="0"/>
              <a:t>14.6% </a:t>
            </a:r>
            <a:r>
              <a:rPr lang="en-US" altLang="zh-CN" sz="1800" dirty="0"/>
              <a:t>with GR of </a:t>
            </a:r>
            <a:r>
              <a:rPr lang="en-US" altLang="zh-CN" sz="1800" dirty="0" smtClean="0"/>
              <a:t>4.7</a:t>
            </a:r>
            <a:r>
              <a:rPr lang="en-US" altLang="zh-CN" sz="1800" dirty="0"/>
              <a:t>% in </a:t>
            </a:r>
            <a:r>
              <a:rPr lang="en-US" altLang="zh-CN" sz="1800" dirty="0" smtClean="0"/>
              <a:t>1Q16</a:t>
            </a:r>
            <a:endParaRPr lang="en-US" altLang="zh-CN" sz="1800" dirty="0"/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9844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SLX(Endogenous mucosal protective agent) - Brand PD%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9844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PD GR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PD%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SLX(Endogenous mucosal protective agent) Relevant Market = A02B9 (All Other Antiulcerants)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146376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443789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1617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"With SLX  PD growth was 6.8% in QTR 1Q16, it’s PD share decreased to 14.1%, in endogenous mucosal protective agent market."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SLX(Endogenous mucosal protective agent) - Brand PD%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3519"/>
            <a:ext cx="3017521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PD 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PD%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SLX(Endogenous mucosal protective agent) Relevant Market = A02B9 (All Other Antiulcerants)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152281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865630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2003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/>
              <a:t>32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Text Placeholder 1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smtClean="0">
                <a:latin typeface="+mj-lt"/>
              </a:rPr>
              <a:t>Market Definition – HMI</a:t>
            </a:r>
            <a:endParaRPr lang="en-US" sz="1800" dirty="0">
              <a:latin typeface="+mj-lt"/>
            </a:endParaRPr>
          </a:p>
        </p:txBody>
      </p:sp>
      <p:sp>
        <p:nvSpPr>
          <p:cNvPr id="3" name="Content Placeholder 2" title="TB_Footer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800" smtClean="0"/>
              <a:t>Source: IMS Quarterly CHPA Data (2016Q1)</a:t>
            </a:r>
            <a:endParaRPr lang="en-US" sz="800" dirty="0"/>
          </a:p>
        </p:txBody>
      </p:sp>
      <p:sp>
        <p:nvSpPr>
          <p:cNvPr id="7" name="内容占位符 2" title="Content"/>
          <p:cNvSpPr>
            <a:spLocks noGrp="1"/>
          </p:cNvSpPr>
          <p:nvPr>
            <p:ph idx="4294967295"/>
          </p:nvPr>
        </p:nvSpPr>
        <p:spPr>
          <a:xfrm>
            <a:off x="179388" y="1442264"/>
            <a:ext cx="8785225" cy="4622745"/>
          </a:xfrm>
          <a:prstGeom prst="rect">
            <a:avLst/>
          </a:prstGeom>
        </p:spPr>
        <p:txBody>
          <a:bodyPr/>
          <a:lstStyle/>
          <a:p>
            <a:r>
              <a:rPr lang="zh-CN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广义：广义保肝药物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A05B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狭义：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ornithine </a:t>
            </a:r>
            <a:r>
              <a:rPr lang="zh-CN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门冬氨酸鸟氨酸 含瑞甘颗粒</a:t>
            </a:r>
            <a:endParaRPr lang="en-US" altLang="zh-CN" sz="1400" b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3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"In MAT 16Q1, the total size of HEPAT PROTECT-LIPOTROPICS market was 13.3 Million RMB with 4.5% GR. While </a:t>
            </a:r>
            <a:r>
              <a:rPr lang="en-US" altLang="zh-CN" sz="1800" dirty="0"/>
              <a:t>Ornithine’s suffer a minus growth with </a:t>
            </a:r>
            <a:r>
              <a:rPr lang="en-US" altLang="zh-CN" sz="1800" dirty="0" smtClean="0"/>
              <a:t>-2.9%.</a:t>
            </a:r>
            <a:r>
              <a:rPr lang="en-US" altLang="zh-CN" sz="1800" dirty="0" smtClean="0">
                <a:latin typeface="+mj-lt"/>
              </a:rPr>
              <a:t>"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HMI(Hepatic Protector Market (A05B)) - Category Value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3520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</a:t>
            </a:r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Million RMB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6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HMI(Hepatic Protector Market (A05B)) Relevant Market = A05B</a:t>
            </a:r>
            <a:r>
              <a:rPr lang="zh-CN" altLang="en-US" sz="800" smtClean="0"/>
              <a:t>（ </a:t>
            </a:r>
            <a:r>
              <a:rPr lang="en-US" altLang="zh-CN" sz="800" smtClean="0"/>
              <a:t>HEPAT PROTECT-LIPOTROPICS</a:t>
            </a:r>
            <a:r>
              <a:rPr lang="zh-CN" altLang="en-US" sz="800" smtClean="0"/>
              <a:t>）</a:t>
            </a:r>
            <a:endParaRPr lang="en-US" sz="800" dirty="0"/>
          </a:p>
        </p:txBody>
      </p:sp>
      <p:sp>
        <p:nvSpPr>
          <p:cNvPr id="17" name="文本框 16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14080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908220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5921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Ornithine’s growth rate was negative to -0.6%  in QTR 16Q1.</a:t>
            </a:r>
            <a:endParaRPr lang="en-US" altLang="zh-CN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7432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HMI(Hepatic Protector Market (A05B)) - Category Value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7431"/>
            <a:ext cx="3017521" cy="43221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Million RMB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6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HMI(Hepatic Protector Market (A05B)) Relevant Market = A05B</a:t>
            </a:r>
            <a:r>
              <a:rPr lang="zh-CN" altLang="en-US" sz="800" smtClean="0"/>
              <a:t>（ </a:t>
            </a:r>
            <a:r>
              <a:rPr lang="en-US" altLang="zh-CN" sz="800" smtClean="0"/>
              <a:t>HEPAT PROTECT-LIPOTROPICS</a:t>
            </a:r>
            <a:r>
              <a:rPr lang="zh-CN" altLang="en-US" sz="800" smtClean="0"/>
              <a:t>）</a:t>
            </a:r>
            <a:endParaRPr lang="en-US" sz="800" dirty="0"/>
          </a:p>
        </p:txBody>
      </p:sp>
      <p:sp>
        <p:nvSpPr>
          <p:cNvPr id="18" name="文本框 17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626959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208858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2683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HMI gained 0.7% share to 4.5% with a outstanding positive GR of 9.5%  in MAT 16Q1, while relevant market and other brand were all decreased.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60250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HMI(ORNITHINE) - Brand Value%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60250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VALUE%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HMI(ORNITHINE) Relevant Market = A05B-ORNITHINE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221373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511592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7153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HMI increased with GR of 82% and </a:t>
            </a:r>
            <a:r>
              <a:rPr lang="en-US" altLang="zh-CN" sz="1800" dirty="0" err="1" smtClean="0">
                <a:latin typeface="+mj-lt"/>
              </a:rPr>
              <a:t>aquired</a:t>
            </a:r>
            <a:r>
              <a:rPr lang="en-US" altLang="zh-CN" sz="1800" dirty="0" smtClean="0">
                <a:latin typeface="+mj-lt"/>
              </a:rPr>
              <a:t> 6.5% share in QTR 16Q1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HMI(ORNITHINE) - Brand Value%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8239"/>
            <a:ext cx="3017521" cy="426721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VALUE%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HMI(ORNITHINE) Relevant Market = A05B-ORNITHINE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606634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311418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9695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HMI turned a upward rate of PD market share of 1.7% with 12.5% GR in MAT 16Q1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9844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HMI(ORNITHINE) - Brand PD%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9844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PD GR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PD%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HMI(ORNITHINE) Relevant Market = A05B-ORNITHINE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063644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961914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500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/>
              <a:t>HMI </a:t>
            </a:r>
            <a:r>
              <a:rPr lang="en-US" altLang="zh-CN" sz="1800" dirty="0"/>
              <a:t>grew with </a:t>
            </a:r>
            <a:r>
              <a:rPr lang="en-US" altLang="zh-CN" sz="1800" dirty="0" smtClean="0"/>
              <a:t>91.2% </a:t>
            </a:r>
            <a:r>
              <a:rPr lang="en-US" altLang="zh-CN" sz="1800" dirty="0"/>
              <a:t>and </a:t>
            </a:r>
            <a:r>
              <a:rPr lang="en-US" altLang="zh-CN" sz="1800" dirty="0" smtClean="0"/>
              <a:t>acquired 1% </a:t>
            </a:r>
            <a:r>
              <a:rPr lang="en-US" altLang="zh-CN" sz="1800" dirty="0"/>
              <a:t>PD </a:t>
            </a:r>
            <a:r>
              <a:rPr lang="en-US" altLang="zh-CN" sz="1800"/>
              <a:t>market </a:t>
            </a:r>
            <a:r>
              <a:rPr lang="en-US" altLang="zh-CN" sz="1800" smtClean="0"/>
              <a:t>share to 2.4% in </a:t>
            </a:r>
            <a:r>
              <a:rPr lang="en-US" altLang="zh-CN" sz="1800"/>
              <a:t>QTR </a:t>
            </a:r>
            <a:r>
              <a:rPr lang="en-US" altLang="zh-CN" sz="1800" smtClean="0"/>
              <a:t>1Q16</a:t>
            </a:r>
            <a:endParaRPr lang="en-US" altLang="zh-CN" sz="1800" dirty="0"/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HMI(ORNITHINE) - Brand PD%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3519"/>
            <a:ext cx="3017521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PD 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PD%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HMI(ORNITHINE) Relevant Market = A05B-ORNITHINE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981070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677332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5022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spcBef>
                <a:spcPct val="20000"/>
              </a:spcBef>
            </a:pPr>
            <a:r>
              <a:rPr lang="en-US" altLang="zh-CN" sz="1800" b="0" dirty="0">
                <a:solidFill>
                  <a:schemeClr val="accent5">
                    <a:lumMod val="5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Appendix</a:t>
            </a:r>
            <a:endParaRPr lang="zh-CN" altLang="en-US" sz="1800" b="0" dirty="0">
              <a:solidFill>
                <a:schemeClr val="accent5">
                  <a:lumMod val="50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-5419" y="1160464"/>
            <a:ext cx="8785225" cy="5278437"/>
          </a:xfrm>
        </p:spPr>
        <p:txBody>
          <a:bodyPr/>
          <a:lstStyle/>
          <a:p>
            <a:r>
              <a:rPr lang="en-US" altLang="zh-CN" sz="1400" dirty="0"/>
              <a:t>IMS Data Instruction </a:t>
            </a:r>
          </a:p>
          <a:p>
            <a:pPr lvl="1"/>
            <a:r>
              <a:rPr lang="en-US" altLang="zh-CN" sz="1400" dirty="0"/>
              <a:t>A11F: Code of Therapeutic Classification, TCIII</a:t>
            </a:r>
          </a:p>
          <a:p>
            <a:pPr lvl="1"/>
            <a:r>
              <a:rPr lang="en-US" altLang="zh-CN" sz="1400" dirty="0"/>
              <a:t>QTR: Quarter, 3 Months</a:t>
            </a:r>
          </a:p>
          <a:p>
            <a:pPr lvl="1"/>
            <a:r>
              <a:rPr lang="en-US" altLang="zh-CN" sz="1400" dirty="0"/>
              <a:t>MAT: Moving Annual Total; e.g.: 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MAT 3Q14 </a:t>
            </a:r>
            <a:r>
              <a:rPr lang="en-US" altLang="zh-CN" sz="1400" dirty="0"/>
              <a:t>= </a:t>
            </a:r>
            <a:r>
              <a:rPr lang="en-US" altLang="zh-CN" sz="1400" dirty="0" smtClean="0"/>
              <a:t>QTR 4Q13+QTR1Q14+QTR2Q14+QTR3Q14</a:t>
            </a:r>
            <a:endParaRPr lang="en-US" altLang="zh-CN" sz="1400" dirty="0"/>
          </a:p>
          <a:p>
            <a:pPr lvl="1"/>
            <a:r>
              <a:rPr lang="en-US" altLang="zh-CN" sz="1400" dirty="0" smtClean="0"/>
              <a:t>YTD</a:t>
            </a:r>
            <a:r>
              <a:rPr lang="en-US" altLang="zh-CN" sz="1400" dirty="0"/>
              <a:t>: Year to Date; Cumulative, Jan 1st to end of the Audit Period</a:t>
            </a:r>
          </a:p>
          <a:p>
            <a:pPr lvl="1"/>
            <a:r>
              <a:rPr lang="en-US" altLang="zh-CN" sz="1400" dirty="0"/>
              <a:t>MS%: Market Share; in this report, MS% is value market share</a:t>
            </a:r>
          </a:p>
          <a:p>
            <a:pPr lvl="1"/>
            <a:r>
              <a:rPr lang="en-US" altLang="zh-CN" sz="1400" dirty="0"/>
              <a:t>GR%: Growth Rate; in this report, GR is compared with the same period in last year, </a:t>
            </a:r>
            <a:r>
              <a:rPr lang="zh-CN" altLang="en-US" sz="1400" dirty="0"/>
              <a:t>同比</a:t>
            </a:r>
          </a:p>
          <a:p>
            <a:pPr lvl="1"/>
            <a:r>
              <a:rPr lang="en-US" altLang="zh-CN" sz="1400" dirty="0"/>
              <a:t>RALTIVA-GXN (FEXOFENADINE): Brand Name-Company Name (Molecule)</a:t>
            </a:r>
          </a:p>
          <a:p>
            <a:pPr lvl="1"/>
            <a:r>
              <a:rPr lang="en-US" altLang="zh-CN" sz="1400" dirty="0" smtClean="0"/>
              <a:t>Merislon-EI2 (N07C): </a:t>
            </a:r>
            <a:r>
              <a:rPr lang="en-US" altLang="zh-CN" sz="1400" dirty="0"/>
              <a:t>Brand Name-Company Name (TCIII)</a:t>
            </a:r>
          </a:p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4138" y="6547929"/>
            <a:ext cx="451822" cy="24622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3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/>
              <a:t>4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Text Placeholder 1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smtClean="0">
                <a:latin typeface="+mj-lt"/>
              </a:rPr>
              <a:t>Market Definition – PRT</a:t>
            </a:r>
            <a:endParaRPr lang="en-US" sz="1800" dirty="0">
              <a:latin typeface="+mj-lt"/>
            </a:endParaRPr>
          </a:p>
        </p:txBody>
      </p:sp>
      <p:sp>
        <p:nvSpPr>
          <p:cNvPr id="3" name="Content Placeholder 2" title="TB_Footer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800" smtClean="0"/>
              <a:t>Source: IMS Quarterly CHPA Data (2016Q1)</a:t>
            </a:r>
            <a:endParaRPr lang="en-US" sz="800" dirty="0"/>
          </a:p>
        </p:txBody>
      </p:sp>
      <p:sp>
        <p:nvSpPr>
          <p:cNvPr id="7" name="内容占位符 2" title="Content"/>
          <p:cNvSpPr>
            <a:spLocks noGrp="1"/>
          </p:cNvSpPr>
          <p:nvPr>
            <p:ph idx="4294967295"/>
          </p:nvPr>
        </p:nvSpPr>
        <p:spPr>
          <a:xfrm>
            <a:off x="179388" y="1442264"/>
            <a:ext cx="8785225" cy="4622745"/>
          </a:xfrm>
          <a:prstGeom prst="rect">
            <a:avLst/>
          </a:prstGeom>
        </p:spPr>
        <p:txBody>
          <a:bodyPr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PPI (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A02B2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Oral 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[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口服质子泵抑制剂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lvl="1"/>
            <a:r>
              <a:rPr lang="en-US" altLang="zh-CN" sz="1400" b="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RABEPRAZOLE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</a:t>
            </a:r>
            <a:r>
              <a:rPr lang="zh-CN" altLang="en-US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雷贝拉唑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</a:t>
            </a:r>
          </a:p>
          <a:p>
            <a:pPr lvl="1"/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OMEPRAZOLE		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</a:t>
            </a:r>
            <a:r>
              <a:rPr lang="zh-CN" altLang="en-US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奥美拉唑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</a:t>
            </a:r>
          </a:p>
          <a:p>
            <a:pPr lvl="1"/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ESOMEPRAZOLE		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</a:t>
            </a:r>
            <a:r>
              <a:rPr lang="zh-CN" altLang="en-US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埃索美拉唑镁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</a:t>
            </a:r>
          </a:p>
          <a:p>
            <a:pPr lvl="1"/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PANTOPRAZOLE		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</a:t>
            </a:r>
            <a:r>
              <a:rPr lang="zh-CN" altLang="en-US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泮托拉唑钠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</a:t>
            </a:r>
          </a:p>
          <a:p>
            <a:pPr lvl="1"/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LANSOPRAZOLE		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</a:t>
            </a:r>
            <a:r>
              <a:rPr lang="zh-CN" altLang="en-US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兰索拉唑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</a:t>
            </a:r>
          </a:p>
          <a:p>
            <a:pPr lvl="1"/>
            <a:r>
              <a:rPr lang="en-US" altLang="zh-CN" sz="1400" b="0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ILAPRAZOLE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[</a:t>
            </a:r>
            <a:r>
              <a:rPr lang="zh-CN" altLang="en-US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艾普拉唑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</a:t>
            </a:r>
          </a:p>
          <a:p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H2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antagonists(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A02B1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Oral 	[</a:t>
            </a:r>
            <a:r>
              <a:rPr lang="en-US" altLang="zh-CN" sz="1400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H2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拮抗剂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0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spcBef>
                <a:spcPct val="20000"/>
              </a:spcBef>
            </a:pP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Appendix - Patient Day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定义及计算方法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453966" y="1192399"/>
            <a:ext cx="8439124" cy="1816944"/>
          </a:xfrm>
          <a:prstGeom prst="rect">
            <a:avLst/>
          </a:prstGeom>
        </p:spPr>
        <p:txBody>
          <a:bodyPr wrap="square" lIns="92492" tIns="46246" rIns="92492" bIns="46246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Patient Day 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患者治疗天数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，相当于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Days of Therapy (DOT) 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该产品销售支片数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每个患者每日服用支片数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该产品销售支片数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÷(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该产品每日用量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该产品规格剂量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例如，规格为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40mg/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片的枢瑞，销售了</a:t>
            </a:r>
            <a:r>
              <a:rPr lang="en-US" altLang="zh-CN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，枢瑞用量为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60mg/(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PD=150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÷[60mg/(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天*患者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)÷40mg/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]=150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÷[1.5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)]=</a:t>
            </a:r>
            <a:r>
              <a:rPr lang="en-US" altLang="zh-CN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lang="en-US" altLang="zh-CN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99006"/>
              </p:ext>
            </p:extLst>
          </p:nvPr>
        </p:nvGraphicFramePr>
        <p:xfrm>
          <a:off x="614051" y="3359208"/>
          <a:ext cx="8019067" cy="2608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49821"/>
                <a:gridCol w="1089302"/>
                <a:gridCol w="1019641"/>
                <a:gridCol w="1991791"/>
                <a:gridCol w="2268512"/>
              </a:tblGrid>
              <a:tr h="5216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通用名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每人每日服用片数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换算成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</a:tr>
              <a:tr h="52168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托瑞米芬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法乐通</a:t>
                      </a:r>
                      <a:endParaRPr lang="zh-CN" alt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每日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</a:t>
                      </a:r>
                      <a:endParaRPr lang="zh-CN" alt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片数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/1</a:t>
                      </a:r>
                      <a:endParaRPr lang="zh-CN" alt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</a:tr>
              <a:tr h="521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枢瑞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40mg, 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每日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片数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/1.5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</a:tr>
              <a:tr h="521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60mg,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每日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片数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</a:tr>
              <a:tr h="521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他莫昔芬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每日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片数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/2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89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spcBef>
                <a:spcPct val="20000"/>
              </a:spcBef>
            </a:pPr>
            <a:r>
              <a:rPr lang="en-US" altLang="zh-CN" sz="1800" b="0" dirty="0">
                <a:solidFill>
                  <a:schemeClr val="accent5">
                    <a:lumMod val="5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Appendix- PRT</a:t>
            </a:r>
            <a:endParaRPr lang="zh-CN" altLang="en-US" sz="1800" b="0" dirty="0">
              <a:solidFill>
                <a:schemeClr val="accent5">
                  <a:lumMod val="50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276164"/>
              </p:ext>
            </p:extLst>
          </p:nvPr>
        </p:nvGraphicFramePr>
        <p:xfrm>
          <a:off x="1202201" y="1185513"/>
          <a:ext cx="6873879" cy="327375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82460"/>
                <a:gridCol w="1703049"/>
                <a:gridCol w="2588370"/>
              </a:tblGrid>
              <a:tr h="2976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Arial" charset="0"/>
                        </a:rPr>
                        <a:t>Brand- EN</a:t>
                      </a:r>
                      <a:endParaRPr kumimoji="1" lang="en-US" alt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Arial" charset="0"/>
                        </a:rPr>
                        <a:t>Brand- CN</a:t>
                      </a:r>
                      <a:endParaRPr kumimoji="1" lang="en-US" alt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Arial" charset="0"/>
                        </a:rPr>
                        <a:t>Company- CN</a:t>
                      </a:r>
                    </a:p>
                  </a:txBody>
                  <a:tcPr marL="78813" marR="78813" marT="0" marB="0" anchor="ctr" horzOverflow="overflow"/>
                </a:tc>
              </a:tr>
              <a:tr h="297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effectLst/>
                          <a:latin typeface="+mj-lt"/>
                        </a:rPr>
                        <a:t>NEXIUM-AZN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耐信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阿斯利康公司</a:t>
                      </a:r>
                    </a:p>
                  </a:txBody>
                  <a:tcPr marL="8342" marR="8342" marT="9525" marB="0" anchor="ctr"/>
                </a:tc>
              </a:tr>
              <a:tr h="297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effectLst/>
                          <a:latin typeface="+mj-lt"/>
                        </a:rPr>
                        <a:t>JI</a:t>
                      </a:r>
                      <a:r>
                        <a:rPr lang="en-US" sz="1050" b="0" i="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050" b="0" i="0" u="none" strike="noStrike" dirty="0" err="1">
                          <a:effectLst/>
                          <a:latin typeface="+mj-lt"/>
                        </a:rPr>
                        <a:t>NUO-JY5</a:t>
                      </a:r>
                      <a:endParaRPr lang="en-US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济诺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江苏济川制药集团公司</a:t>
                      </a:r>
                    </a:p>
                  </a:txBody>
                  <a:tcPr marL="8342" marR="8342" marT="9525" marB="0" anchor="ctr"/>
                </a:tc>
              </a:tr>
              <a:tr h="297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effectLst/>
                          <a:latin typeface="+mj-lt"/>
                        </a:rPr>
                        <a:t>RUI</a:t>
                      </a:r>
                      <a:r>
                        <a:rPr lang="en-US" sz="1050" b="0" i="0" u="none" strike="noStrike" dirty="0">
                          <a:effectLst/>
                          <a:latin typeface="+mj-lt"/>
                        </a:rPr>
                        <a:t> BO </a:t>
                      </a:r>
                      <a:r>
                        <a:rPr lang="en-US" sz="1050" b="0" i="0" u="none" strike="noStrike" dirty="0" err="1">
                          <a:effectLst/>
                          <a:latin typeface="+mj-lt"/>
                        </a:rPr>
                        <a:t>TE-JLG</a:t>
                      </a:r>
                      <a:endParaRPr lang="en-US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瑞波特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江苏连云港豪森制药公司</a:t>
                      </a:r>
                    </a:p>
                  </a:txBody>
                  <a:tcPr marL="8342" marR="8342" marT="9525" marB="0" anchor="ctr"/>
                </a:tc>
              </a:tr>
              <a:tr h="297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effectLst/>
                          <a:latin typeface="+mj-lt"/>
                        </a:rPr>
                        <a:t>LANSOPRAZOLE-</a:t>
                      </a:r>
                      <a:r>
                        <a:rPr lang="en-US" sz="1050" b="0" i="0" u="none" strike="noStrike" dirty="0" err="1">
                          <a:effectLst/>
                          <a:latin typeface="+mj-lt"/>
                        </a:rPr>
                        <a:t>SHR</a:t>
                      </a:r>
                      <a:endParaRPr lang="en-US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兰索拉唑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扬子江药业集团</a:t>
                      </a:r>
                      <a:r>
                        <a:rPr kumimoji="1" lang="en-US" altLang="zh-CN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四川海蓉药业有限公司</a:t>
                      </a:r>
                    </a:p>
                  </a:txBody>
                  <a:tcPr marL="8342" marR="8342" marT="9525" marB="0" anchor="ctr"/>
                </a:tc>
              </a:tr>
              <a:tr h="297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effectLst/>
                          <a:latin typeface="+mj-lt"/>
                        </a:rPr>
                        <a:t>LOSEC-AZX</a:t>
                      </a:r>
                      <a:endParaRPr lang="en-US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洛赛克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阿斯利康</a:t>
                      </a:r>
                      <a:r>
                        <a:rPr kumimoji="1" lang="en-US" altLang="zh-CN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无锡</a:t>
                      </a:r>
                      <a:r>
                        <a:rPr kumimoji="1" lang="en-US" altLang="zh-CN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制药有限公司</a:t>
                      </a:r>
                    </a:p>
                  </a:txBody>
                  <a:tcPr marL="8342" marR="8342" marT="9525" marB="0" anchor="ctr"/>
                </a:tc>
              </a:tr>
              <a:tr h="297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effectLst/>
                          <a:latin typeface="+mj-lt"/>
                        </a:rPr>
                        <a:t>PRT</a:t>
                      </a:r>
                      <a:endParaRPr lang="en-US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波利特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卫材</a:t>
                      </a:r>
                      <a:r>
                        <a:rPr kumimoji="1" lang="en-US" altLang="zh-CN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中国</a:t>
                      </a:r>
                      <a:r>
                        <a:rPr kumimoji="1" lang="en-US" altLang="zh-CN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药业有限公司</a:t>
                      </a:r>
                    </a:p>
                  </a:txBody>
                  <a:tcPr marL="8342" marR="8342" marT="9525" marB="0" anchor="ctr"/>
                </a:tc>
              </a:tr>
              <a:tr h="297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effectLst/>
                          <a:latin typeface="+mj-lt"/>
                        </a:rPr>
                        <a:t>YU TIAN QING-GMT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雨田青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珠海润都民彤制药有限公司</a:t>
                      </a:r>
                    </a:p>
                  </a:txBody>
                  <a:tcPr marL="8342" marR="8342" marT="9525" marB="0" anchor="ctr"/>
                </a:tc>
              </a:tr>
              <a:tr h="297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effectLst/>
                          <a:latin typeface="+mj-lt"/>
                        </a:rPr>
                        <a:t>AOKE-JC4</a:t>
                      </a:r>
                      <a:endParaRPr lang="en-US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奥克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常州四药制药有限公司</a:t>
                      </a:r>
                    </a:p>
                  </a:txBody>
                  <a:tcPr marL="8342" marR="8342" marT="9525" marB="0" anchor="ctr"/>
                </a:tc>
              </a:tr>
              <a:tr h="297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effectLst/>
                          <a:latin typeface="+mj-lt"/>
                        </a:rPr>
                        <a:t>OMEPRAZOLE-</a:t>
                      </a:r>
                      <a:r>
                        <a:rPr lang="en-US" sz="1050" b="0" i="0" u="none" strike="noStrike" dirty="0" err="1">
                          <a:effectLst/>
                          <a:latin typeface="+mj-lt"/>
                        </a:rPr>
                        <a:t>S4I</a:t>
                      </a:r>
                      <a:endParaRPr lang="en-US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奥美拉唑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鲁南集团</a:t>
                      </a:r>
                      <a:r>
                        <a:rPr kumimoji="1" lang="en-US" altLang="zh-CN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山东新时代药业有限公司</a:t>
                      </a:r>
                    </a:p>
                  </a:txBody>
                  <a:tcPr marL="8342" marR="8342" marT="9525" marB="0" anchor="ctr"/>
                </a:tc>
              </a:tr>
              <a:tr h="297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effectLst/>
                          <a:latin typeface="+mj-lt"/>
                        </a:rPr>
                        <a:t>PAN LI SU-</a:t>
                      </a:r>
                      <a:r>
                        <a:rPr lang="en-US" sz="1050" b="0" i="0" u="none" strike="noStrike" dirty="0" err="1">
                          <a:effectLst/>
                          <a:latin typeface="+mj-lt"/>
                        </a:rPr>
                        <a:t>HZH</a:t>
                      </a:r>
                      <a:endParaRPr lang="en-US" sz="1050" b="0" i="0" u="none" strike="noStrike" dirty="0">
                        <a:effectLst/>
                        <a:latin typeface="+mj-lt"/>
                      </a:endParaRP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泮立苏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杭州中美华东制药有限公司</a:t>
                      </a:r>
                    </a:p>
                  </a:txBody>
                  <a:tcPr marL="8342" marR="8342" marT="9525" marB="0" anchor="ctr"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4139" y="6547928"/>
            <a:ext cx="514885" cy="24622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1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spcBef>
                <a:spcPct val="20000"/>
              </a:spcBef>
            </a:pPr>
            <a:r>
              <a:rPr lang="en-US" altLang="zh-CN" sz="1800" b="0" dirty="0">
                <a:solidFill>
                  <a:schemeClr val="accent5">
                    <a:lumMod val="5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Appendix- SLX</a:t>
            </a:r>
            <a:endParaRPr lang="zh-CN" altLang="en-US" sz="1800" b="0" dirty="0">
              <a:solidFill>
                <a:schemeClr val="accent5">
                  <a:lumMod val="50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853643"/>
              </p:ext>
            </p:extLst>
          </p:nvPr>
        </p:nvGraphicFramePr>
        <p:xfrm>
          <a:off x="1202201" y="1185513"/>
          <a:ext cx="6873879" cy="4864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117546"/>
                <a:gridCol w="1167963"/>
                <a:gridCol w="2588370"/>
              </a:tblGrid>
              <a:tr h="2432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Arial" charset="0"/>
                        </a:rPr>
                        <a:t>Brand- EN</a:t>
                      </a:r>
                      <a:endParaRPr kumimoji="1" lang="en-US" alt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Arial" charset="0"/>
                        </a:rPr>
                        <a:t>Brand- CN</a:t>
                      </a:r>
                      <a:endParaRPr kumimoji="1" lang="en-US" alt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Arial" charset="0"/>
                        </a:rPr>
                        <a:t>Company- CN</a:t>
                      </a:r>
                      <a:endParaRPr kumimoji="1" lang="en-US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WEI DI MEI-SQH (A02A1)</a:t>
                      </a:r>
                      <a:endParaRPr kumimoji="1" lang="zh-CN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威地美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重庆华森制药有限公司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TALCID-BAY(A02A1)</a:t>
                      </a:r>
                      <a:endParaRPr kumimoji="1" lang="zh-CN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达喜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德国拜耳药厂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OU DI JIA-HMC(A02A1)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欧迪佳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海南先声药业有限公司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AN DA-JY7(A02A1)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安达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江苏省扬州一洋制药有限公司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SODIUM BICARBONATE-TLS (</a:t>
                      </a:r>
                      <a:r>
                        <a:rPr kumimoji="1" lang="en-US" altLang="zh-CN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A02A1</a:t>
                      </a:r>
                      <a:r>
                        <a:rPr kumimoji="1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)</a:t>
                      </a:r>
                      <a:endParaRPr kumimoji="1" lang="zh-CN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碳酸氢钠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天津力生制药股份有限公司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SODIUM BICARBONATE-SGC (A02A1)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碳酸氢钠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上海虹光化工厂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SODIUM BICARBONATE-GPY (A02A1)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碳酸氢钠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广州康和药业有限公司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SODIUM BICARBONATE-BYJ (A02A1)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碳酸氢钠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北京燕京制药厂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FU FANG HOU TOU-SNN (A02B9)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复方猴头颗粒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上海信仁中药厂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HUA DI-BY. (A02B9)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华迪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北京优华药业有限公司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JIE WEI LE-BYU (A02B9)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洁维乐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韩国保宁制药有限公司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SHU KE JIE-SDP (A02B9)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舒可捷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上海旭东海普药业有限公司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HERIACIUM-SL&amp; (A02B9)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猴菇菌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上海雷允上药业有限公司一厂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HERIACIUM-S2C (A02B9)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猴菇菌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上海雷允上药业有限公司二厂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MARZULENE-S,KTB (A02B9)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麦滋林</a:t>
                      </a: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-S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日本寿制药株式会社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SUCRALFATE-GHN (A02B9)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硫糖铝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广东</a:t>
                      </a:r>
                      <a:r>
                        <a:rPr kumimoji="1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东莞</a:t>
                      </a:r>
                      <a:r>
                        <a:rPr kumimoji="1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华南制药厂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WEI BAO-SK7 (A02B9)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谓葆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山西康欣药业有限公司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WYCAKON-G, SY.(A02B9)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惠加强</a:t>
                      </a: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日本生晃荣养药品株式会社</a:t>
                      </a:r>
                    </a:p>
                  </a:txBody>
                  <a:tcPr marL="78813" marR="78813" marT="0" marB="0" anchor="ctr" horzOverflow="overflow"/>
                </a:tc>
              </a:tr>
              <a:tr h="243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</a:rPr>
                        <a:t>MUCOSTA-OSU(A02B9)</a:t>
                      </a:r>
                      <a:endParaRPr kumimoji="1" lang="zh-CN" alt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膜固思达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浙江大冢制药有限公司</a:t>
                      </a:r>
                    </a:p>
                  </a:txBody>
                  <a:tcPr marL="78813" marR="78813" marT="0" marB="0" anchor="ctr" horzOverflow="overflow"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4138" y="6547929"/>
            <a:ext cx="451822" cy="24622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8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spcBef>
                <a:spcPct val="20000"/>
              </a:spcBef>
            </a:pPr>
            <a:r>
              <a:rPr lang="en-US" altLang="zh-CN" sz="1800" b="0" dirty="0">
                <a:solidFill>
                  <a:schemeClr val="accent5">
                    <a:lumMod val="5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Appendix- HMI</a:t>
            </a:r>
            <a:endParaRPr lang="zh-CN" altLang="en-US" sz="1800" b="0" dirty="0">
              <a:solidFill>
                <a:schemeClr val="accent5">
                  <a:lumMod val="50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11318"/>
              </p:ext>
            </p:extLst>
          </p:nvPr>
        </p:nvGraphicFramePr>
        <p:xfrm>
          <a:off x="840307" y="1368399"/>
          <a:ext cx="7658090" cy="84632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093312"/>
                <a:gridCol w="1825911"/>
                <a:gridCol w="2738867"/>
              </a:tblGrid>
              <a:tr h="3478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Arial" charset="0"/>
                        </a:rPr>
                        <a:t>Brand- EN</a:t>
                      </a:r>
                      <a:endParaRPr kumimoji="1" lang="en-US" alt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Arial" charset="0"/>
                        </a:rPr>
                        <a:t>Brand- CN</a:t>
                      </a:r>
                      <a:endParaRPr kumimoji="1" lang="en-US" alt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Arial" charset="0"/>
                        </a:rPr>
                        <a:t>Company- CN</a:t>
                      </a:r>
                      <a:endParaRPr kumimoji="1" lang="en-US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marL="78813" marR="78813" marT="0" marB="0" anchor="ctr" horzOverflow="overflow"/>
                </a:tc>
              </a:tr>
              <a:tr h="2492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RUI GAN </a:t>
                      </a:r>
                      <a:endParaRPr kumimoji="1" lang="zh-CN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瑞甘</a:t>
                      </a:r>
                      <a:endParaRPr kumimoji="1" lang="zh-CN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武汉启瑞药业有限公司</a:t>
                      </a:r>
                      <a:endParaRPr kumimoji="1" lang="zh-CN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813" marR="78813" marT="0" marB="0" anchor="ctr" horzOverflow="overflow"/>
                </a:tc>
              </a:tr>
              <a:tr h="2492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HEPA-MERZ </a:t>
                      </a:r>
                      <a:endParaRPr kumimoji="1" lang="zh-CN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雅博司</a:t>
                      </a:r>
                    </a:p>
                  </a:txBody>
                  <a:tcPr marL="78813" marR="78813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德国麦氏制药有限公司</a:t>
                      </a:r>
                    </a:p>
                  </a:txBody>
                  <a:tcPr marL="78813" marR="78813" marT="0" marB="0" anchor="ctr" horzOverflow="overflow"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4138" y="6547929"/>
            <a:ext cx="451822" cy="24622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6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"Size of PPI &amp; H2 antagonists market, driven by PPI, kept sustaining growth and hit 21.9 Billion RMB with GR of 3.9% in MAT 16Q1."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PRT(Anti-acid Market) - Category Value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3520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</a:t>
            </a:r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Million RMB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6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PRT(Anti-acid Market) Relevant Market = PPI (A02B2) + H2 antagonists(A02B1)</a:t>
            </a:r>
            <a:endParaRPr lang="en-US" sz="800" dirty="0"/>
          </a:p>
        </p:txBody>
      </p:sp>
      <p:sp>
        <p:nvSpPr>
          <p:cNvPr id="17" name="文本框 16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391198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227472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190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Oral PPI achieved 1.53 billion with 6.1% growth rate in QTR 16Q1. H2 antagonists was stagnant. But H2 antagonists Amp’s GR was high to 65.9%.</a:t>
            </a:r>
            <a:endParaRPr lang="en-US" altLang="zh-CN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7432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PRT(Anti-acid Market) - Category Value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7431"/>
            <a:ext cx="3017521" cy="43221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Million RMB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6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PRT(Anti-acid Market) Relevant Market = PPI (A02B2) + H2 antagonists(A02B1)</a:t>
            </a:r>
            <a:endParaRPr lang="en-US" sz="800" dirty="0"/>
          </a:p>
        </p:txBody>
      </p:sp>
      <p:sp>
        <p:nvSpPr>
          <p:cNvPr id="18" name="文本框 17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8236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788893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523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"RABEPRAZONE kept sustaining growth and achieved 2,232 million with higher growth rate than Oral PPI market(8.3% Vs 6.6%) in MAT 16Q1."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PRT(PPI Oral) - Category Value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3520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</a:t>
            </a:r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Million RMB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6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PRT(PPI Oral) Relevant Market = Oral PPI (A02B2)</a:t>
            </a:r>
            <a:endParaRPr lang="en-US" sz="800" dirty="0"/>
          </a:p>
        </p:txBody>
      </p:sp>
      <p:sp>
        <p:nvSpPr>
          <p:cNvPr id="17" name="文本框 16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122401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401230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355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RABEPRAZONE grew faster  than Oral PPI market (6.4% VS 6.1%) and achieved 582 Million in QTR 16Q1, ILAPRAZOLE was a new star with outstanding GR of 55.9% still in a small base.</a:t>
            </a:r>
            <a:endParaRPr lang="en-US" altLang="zh-CN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7432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PRT(PPI Oral) - Category Value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7431"/>
            <a:ext cx="3017521" cy="43221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Million RMB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6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PRT(PPI Oral) Relevant Market = Oral PPI (A02B2)</a:t>
            </a:r>
            <a:endParaRPr lang="en-US" sz="800" dirty="0"/>
          </a:p>
        </p:txBody>
      </p:sp>
      <p:sp>
        <p:nvSpPr>
          <p:cNvPr id="18" name="文本框 17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538204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270868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787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"RABEPRAZONE, the biggest  category in oral PPI, got market share of 38% in MAT 16Q1 with an higher GR of 8.3% than 6.6% of relevant market."</a:t>
            </a:r>
            <a:endParaRPr lang="en-US" sz="18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60250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PRT(PPI Oral) - Category Value%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60250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VALUE%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6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PRT(PPI Oral) Relevant Market = Oral PPI (A02B2)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624528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932369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34863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BDD262"/>
      </a:lt1>
      <a:dk2>
        <a:srgbClr val="1F448D"/>
      </a:dk2>
      <a:lt2>
        <a:srgbClr val="FBCA5A"/>
      </a:lt2>
      <a:accent1>
        <a:srgbClr val="ABC5E7"/>
      </a:accent1>
      <a:accent2>
        <a:srgbClr val="EE782B"/>
      </a:accent2>
      <a:accent3>
        <a:srgbClr val="DBE5B7"/>
      </a:accent3>
      <a:accent4>
        <a:srgbClr val="000000"/>
      </a:accent4>
      <a:accent5>
        <a:srgbClr val="D2DFF1"/>
      </a:accent5>
      <a:accent6>
        <a:srgbClr val="D86C26"/>
      </a:accent6>
      <a:hlink>
        <a:srgbClr val="4580C2"/>
      </a:hlink>
      <a:folHlink>
        <a:srgbClr val="FBDAC8"/>
      </a:folHlink>
    </a:clrScheme>
    <a:fontScheme name="Type A">
      <a:majorFont>
        <a:latin typeface="Arial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</a:defRPr>
        </a:defPPr>
      </a:lstStyle>
    </a:lnDef>
  </a:objectDefaults>
  <a:extraClrSchemeLst>
    <a:extraClrScheme>
      <a:clrScheme name="Type 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E98E4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E98E40"/>
        </a:hlink>
        <a:folHlink>
          <a:srgbClr val="FCD7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63549</TotalTime>
  <Words>3771</Words>
  <Application>Microsoft Office PowerPoint</Application>
  <PresentationFormat>全屏显示(4:3)</PresentationFormat>
  <Paragraphs>1004</Paragraphs>
  <Slides>43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Default</vt:lpstr>
      <vt:lpstr>2016Q1’s IMS Report of Eisai Brand Performance (GI)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Appendix</vt:lpstr>
      <vt:lpstr>Appendix - Patient Day定义及计算方法</vt:lpstr>
      <vt:lpstr>Appendix- PRT</vt:lpstr>
      <vt:lpstr>Appendix- SLX</vt:lpstr>
      <vt:lpstr>Appendix- HMI</vt:lpstr>
    </vt:vector>
  </TitlesOfParts>
  <Company>Eisai Co.,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Eisai Strategy Presentation</dc:title>
  <dc:creator>Kyoko Tezuka</dc:creator>
  <cp:lastModifiedBy>Liqin Lu</cp:lastModifiedBy>
  <cp:revision>4584</cp:revision>
  <cp:lastPrinted>2012-08-15T01:17:35Z</cp:lastPrinted>
  <dcterms:created xsi:type="dcterms:W3CDTF">2001-10-01T14:33:37Z</dcterms:created>
  <dcterms:modified xsi:type="dcterms:W3CDTF">2016-05-18T07:42:56Z</dcterms:modified>
</cp:coreProperties>
</file>