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olors3.xml" ContentType="application/vnd.ms-office.chartcolorstyle+xml"/>
  <Override PartName="/ppt/charts/style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olors9.xml" ContentType="application/vnd.ms-office.chartcolorstyle+xml"/>
  <Override PartName="/ppt/charts/style9.xml" ContentType="application/vnd.ms-office.chartstyle+xml"/>
  <Override PartName="/ppt/charts/colors10.xml" ContentType="application/vnd.ms-office.chartcolorstyle+xml"/>
  <Override PartName="/ppt/charts/style10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12.xml" ContentType="application/vnd.ms-office.chartcolorstyle+xml"/>
  <Override PartName="/ppt/charts/style12.xml" ContentType="application/vnd.ms-office.chartstyle+xml"/>
  <Override PartName="/ppt/charts/colors13.xml" ContentType="application/vnd.ms-office.chartcolorstyle+xml"/>
  <Override PartName="/ppt/charts/style13.xml" ContentType="application/vnd.ms-office.chartstyle+xml"/>
  <Override PartName="/ppt/charts/colors14.xml" ContentType="application/vnd.ms-office.chartcolorstyle+xml"/>
  <Override PartName="/ppt/charts/style14.xml" ContentType="application/vnd.ms-office.chartstyle+xml"/>
  <Override PartName="/ppt/charts/colors15.xml" ContentType="application/vnd.ms-office.chartcolorstyle+xml"/>
  <Override PartName="/ppt/charts/style15.xml" ContentType="application/vnd.ms-office.chartstyle+xml"/>
  <Override PartName="/ppt/charts/colors16.xml" ContentType="application/vnd.ms-office.chartcolorstyle+xml"/>
  <Override PartName="/ppt/charts/style1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7"/>
  </p:notesMasterIdLst>
  <p:handoutMasterIdLst>
    <p:handoutMasterId r:id="rId18"/>
  </p:handoutMasterIdLst>
  <p:sldIdLst>
    <p:sldId id="1221" r:id="rId2"/>
    <p:sldId id="1227" r:id="rId3"/>
    <p:sldId id="1266" r:id="rId4"/>
    <p:sldId id="1385" r:id="rId5"/>
    <p:sldId id="1270" r:id="rId6"/>
    <p:sldId id="1289" r:id="rId7"/>
    <p:sldId id="1290" r:id="rId8"/>
    <p:sldId id="1291" r:id="rId9"/>
    <p:sldId id="1379" r:id="rId10"/>
    <p:sldId id="1380" r:id="rId11"/>
    <p:sldId id="1383" r:id="rId12"/>
    <p:sldId id="1384" r:id="rId13"/>
    <p:sldId id="1348" r:id="rId14"/>
    <p:sldId id="1349" r:id="rId15"/>
    <p:sldId id="1359" r:id="rId16"/>
  </p:sldIdLst>
  <p:sldSz cx="9144000" cy="6858000" type="screen4x3"/>
  <p:notesSz cx="6807200" cy="9939338"/>
  <p:defaultTextStyle>
    <a:defPPr>
      <a:defRPr lang="en-GB"/>
    </a:defPPr>
    <a:lvl1pPr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904">
          <p15:clr>
            <a:srgbClr val="A4A3A4"/>
          </p15:clr>
        </p15:guide>
        <p15:guide id="2" orient="horz" pos="18">
          <p15:clr>
            <a:srgbClr val="A4A3A4"/>
          </p15:clr>
        </p15:guide>
        <p15:guide id="3" orient="horz" pos="3054">
          <p15:clr>
            <a:srgbClr val="A4A3A4"/>
          </p15:clr>
        </p15:guide>
        <p15:guide id="4" orient="horz" pos="3737">
          <p15:clr>
            <a:srgbClr val="A4A3A4"/>
          </p15:clr>
        </p15:guide>
        <p15:guide id="5" pos="2871">
          <p15:clr>
            <a:srgbClr val="A4A3A4"/>
          </p15:clr>
        </p15:guide>
        <p15:guide id="6" pos="171">
          <p15:clr>
            <a:srgbClr val="A4A3A4"/>
          </p15:clr>
        </p15:guide>
        <p15:guide id="7" pos="284">
          <p15:clr>
            <a:srgbClr val="A4A3A4"/>
          </p15:clr>
        </p15:guide>
        <p15:guide id="8" pos="5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e Tao" initials="JT" lastIdx="2" clrIdx="0"/>
  <p:cmAuthor id="1" name="Amigo Ruan" initials="AR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FF99CC"/>
    <a:srgbClr val="5F5F5F"/>
    <a:srgbClr val="0000FF"/>
    <a:srgbClr val="FFFFFF"/>
    <a:srgbClr val="D5FDE7"/>
    <a:srgbClr val="FF0000"/>
    <a:srgbClr val="777777"/>
    <a:srgbClr val="E5FF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99638" autoAdjust="0"/>
  </p:normalViewPr>
  <p:slideViewPr>
    <p:cSldViewPr snapToGrid="0">
      <p:cViewPr>
        <p:scale>
          <a:sx n="80" d="100"/>
          <a:sy n="80" d="100"/>
        </p:scale>
        <p:origin x="-1344" y="-72"/>
      </p:cViewPr>
      <p:guideLst>
        <p:guide orient="horz" pos="1904"/>
        <p:guide orient="horz" pos="18"/>
        <p:guide orient="horz" pos="3054"/>
        <p:guide orient="horz" pos="3737"/>
        <p:guide pos="2871"/>
        <p:guide pos="171"/>
        <p:guide pos="284"/>
        <p:guide pos="5308"/>
      </p:guideLst>
    </p:cSldViewPr>
  </p:slideViewPr>
  <p:outlineViewPr>
    <p:cViewPr>
      <p:scale>
        <a:sx n="33" d="100"/>
        <a:sy n="33" d="100"/>
      </p:scale>
      <p:origin x="54" y="32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-72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Relationship Id="rId4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Relationship Id="rId4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2.xml"/><Relationship Id="rId4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3.xml"/><Relationship Id="rId4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4.xml"/><Relationship Id="rId4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5.xml"/><Relationship Id="rId4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6.xml"/><Relationship Id="rId4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Relationship Id="rId4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4.xml"/><Relationship Id="rId4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5.xml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6.xml"/><Relationship Id="rId4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7.xml"/><Relationship Id="rId4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Relationship Id="rId4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Relationship Id="rId4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FRT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1087.7636</c:v>
                </c:pt>
                <c:pt idx="1">
                  <c:v>1159.5532000000001</c:v>
                </c:pt>
                <c:pt idx="2">
                  <c:v>1210.4793</c:v>
                </c:pt>
                <c:pt idx="3">
                  <c:v>1234.6867999999999</c:v>
                </c:pt>
                <c:pt idx="4">
                  <c:v>1265.5535</c:v>
                </c:pt>
                <c:pt idx="5">
                  <c:v>1290.3465000000001</c:v>
                </c:pt>
                <c:pt idx="6">
                  <c:v>1342.4949999999999</c:v>
                </c:pt>
                <c:pt idx="7">
                  <c:v>1413.6759</c:v>
                </c:pt>
                <c:pt idx="8">
                  <c:v>1479.9856</c:v>
                </c:pt>
                <c:pt idx="9">
                  <c:v>1553.8853999999999</c:v>
                </c:pt>
                <c:pt idx="10">
                  <c:v>1605.5192999999999</c:v>
                </c:pt>
                <c:pt idx="11">
                  <c:v>1666.3588999999999</c:v>
                </c:pt>
                <c:pt idx="12">
                  <c:v>1734.6220000000001</c:v>
                </c:pt>
                <c:pt idx="13">
                  <c:v>1811.4368999999999</c:v>
                </c:pt>
                <c:pt idx="14">
                  <c:v>1895.6799000000001</c:v>
                </c:pt>
                <c:pt idx="15">
                  <c:v>1987.3303000000001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LETROZOLE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468.63959999999997</c:v>
                </c:pt>
                <c:pt idx="1">
                  <c:v>505.40499999999997</c:v>
                </c:pt>
                <c:pt idx="2">
                  <c:v>537.23979999999995</c:v>
                </c:pt>
                <c:pt idx="3">
                  <c:v>549.70050000000003</c:v>
                </c:pt>
                <c:pt idx="4">
                  <c:v>567.78099999999995</c:v>
                </c:pt>
                <c:pt idx="5">
                  <c:v>584.28510000000006</c:v>
                </c:pt>
                <c:pt idx="6">
                  <c:v>608.85630000000003</c:v>
                </c:pt>
                <c:pt idx="7">
                  <c:v>646.91759999999999</c:v>
                </c:pt>
                <c:pt idx="8">
                  <c:v>682.34479999999996</c:v>
                </c:pt>
                <c:pt idx="9">
                  <c:v>719.49789999999996</c:v>
                </c:pt>
                <c:pt idx="10">
                  <c:v>746.20500000000004</c:v>
                </c:pt>
                <c:pt idx="11">
                  <c:v>774.11099999999999</c:v>
                </c:pt>
                <c:pt idx="12">
                  <c:v>804.21969999999999</c:v>
                </c:pt>
                <c:pt idx="13">
                  <c:v>838.77760000000001</c:v>
                </c:pt>
                <c:pt idx="14">
                  <c:v>875.54610000000002</c:v>
                </c:pt>
                <c:pt idx="15">
                  <c:v>914.02570000000003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ANASTROZOLE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316.02030000000002</c:v>
                </c:pt>
                <c:pt idx="1">
                  <c:v>324.64550000000003</c:v>
                </c:pt>
                <c:pt idx="2">
                  <c:v>327.40140000000002</c:v>
                </c:pt>
                <c:pt idx="3">
                  <c:v>326.48219999999998</c:v>
                </c:pt>
                <c:pt idx="4">
                  <c:v>327.6302</c:v>
                </c:pt>
                <c:pt idx="5">
                  <c:v>325.48489999999998</c:v>
                </c:pt>
                <c:pt idx="6">
                  <c:v>336.15179999999998</c:v>
                </c:pt>
                <c:pt idx="7">
                  <c:v>350.72559999999999</c:v>
                </c:pt>
                <c:pt idx="8">
                  <c:v>363.74149999999997</c:v>
                </c:pt>
                <c:pt idx="9">
                  <c:v>380.46140000000003</c:v>
                </c:pt>
                <c:pt idx="10">
                  <c:v>388.04329999999999</c:v>
                </c:pt>
                <c:pt idx="11">
                  <c:v>398.15499999999997</c:v>
                </c:pt>
                <c:pt idx="12">
                  <c:v>407.19060000000002</c:v>
                </c:pt>
                <c:pt idx="13">
                  <c:v>419.65010000000001</c:v>
                </c:pt>
                <c:pt idx="14">
                  <c:v>433.17140000000001</c:v>
                </c:pt>
                <c:pt idx="15">
                  <c:v>453.18200000000002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EXEMESTANE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173.08029999999999</c:v>
                </c:pt>
                <c:pt idx="1">
                  <c:v>188.93520000000001</c:v>
                </c:pt>
                <c:pt idx="2">
                  <c:v>201.66739999999999</c:v>
                </c:pt>
                <c:pt idx="3">
                  <c:v>212.3477</c:v>
                </c:pt>
                <c:pt idx="4">
                  <c:v>222.40190000000001</c:v>
                </c:pt>
                <c:pt idx="5">
                  <c:v>231.1662</c:v>
                </c:pt>
                <c:pt idx="6">
                  <c:v>241.2458</c:v>
                </c:pt>
                <c:pt idx="7">
                  <c:v>254.2508</c:v>
                </c:pt>
                <c:pt idx="8">
                  <c:v>264.61320000000001</c:v>
                </c:pt>
                <c:pt idx="9">
                  <c:v>278.53039999999999</c:v>
                </c:pt>
                <c:pt idx="10">
                  <c:v>291.15620000000001</c:v>
                </c:pt>
                <c:pt idx="11">
                  <c:v>305.31110000000001</c:v>
                </c:pt>
                <c:pt idx="12">
                  <c:v>325.45299999999997</c:v>
                </c:pt>
                <c:pt idx="13">
                  <c:v>342.97559999999999</c:v>
                </c:pt>
                <c:pt idx="14">
                  <c:v>361.9359</c:v>
                </c:pt>
                <c:pt idx="15">
                  <c:v>380.13369999999998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TOREMIFENE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87.226900000000001</c:v>
                </c:pt>
                <c:pt idx="1">
                  <c:v>93.994399999999999</c:v>
                </c:pt>
                <c:pt idx="2">
                  <c:v>95.269199999999998</c:v>
                </c:pt>
                <c:pt idx="3">
                  <c:v>94.510199999999998</c:v>
                </c:pt>
                <c:pt idx="4">
                  <c:v>94.532600000000002</c:v>
                </c:pt>
                <c:pt idx="5">
                  <c:v>93.941800000000001</c:v>
                </c:pt>
                <c:pt idx="6">
                  <c:v>98.695999999999998</c:v>
                </c:pt>
                <c:pt idx="7">
                  <c:v>103.3668</c:v>
                </c:pt>
                <c:pt idx="8">
                  <c:v>109.68729999999999</c:v>
                </c:pt>
                <c:pt idx="9">
                  <c:v>117.741</c:v>
                </c:pt>
                <c:pt idx="10">
                  <c:v>123.5031</c:v>
                </c:pt>
                <c:pt idx="11">
                  <c:v>131.11539999999999</c:v>
                </c:pt>
                <c:pt idx="12">
                  <c:v>138.68709999999999</c:v>
                </c:pt>
                <c:pt idx="13">
                  <c:v>145.29570000000001</c:v>
                </c:pt>
                <c:pt idx="14">
                  <c:v>153.2636</c:v>
                </c:pt>
                <c:pt idx="15">
                  <c:v>161.685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38.4176</c:v>
                </c:pt>
                <c:pt idx="1">
                  <c:v>40.574300000000001</c:v>
                </c:pt>
                <c:pt idx="2">
                  <c:v>41.573399999999999</c:v>
                </c:pt>
                <c:pt idx="3">
                  <c:v>42.934199999999997</c:v>
                </c:pt>
                <c:pt idx="4">
                  <c:v>43.259700000000002</c:v>
                </c:pt>
                <c:pt idx="5">
                  <c:v>43.940899999999999</c:v>
                </c:pt>
                <c:pt idx="6">
                  <c:v>45.171900000000001</c:v>
                </c:pt>
                <c:pt idx="7">
                  <c:v>45.619300000000003</c:v>
                </c:pt>
                <c:pt idx="8">
                  <c:v>46.367899999999999</c:v>
                </c:pt>
                <c:pt idx="9">
                  <c:v>45.194000000000003</c:v>
                </c:pt>
                <c:pt idx="10">
                  <c:v>43.725200000000001</c:v>
                </c:pt>
                <c:pt idx="11">
                  <c:v>42.755200000000002</c:v>
                </c:pt>
                <c:pt idx="12">
                  <c:v>42.2166</c:v>
                </c:pt>
                <c:pt idx="13">
                  <c:v>42.588200000000001</c:v>
                </c:pt>
                <c:pt idx="14">
                  <c:v>43.362099999999998</c:v>
                </c:pt>
                <c:pt idx="15">
                  <c:v>45.121299999999998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FULVESTRANT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4.3788</c:v>
                </c:pt>
                <c:pt idx="1">
                  <c:v>5.9989999999999997</c:v>
                </c:pt>
                <c:pt idx="2">
                  <c:v>7.3281000000000001</c:v>
                </c:pt>
                <c:pt idx="3">
                  <c:v>8.7119999999999997</c:v>
                </c:pt>
                <c:pt idx="4">
                  <c:v>9.9481000000000002</c:v>
                </c:pt>
                <c:pt idx="5">
                  <c:v>11.5276</c:v>
                </c:pt>
                <c:pt idx="6">
                  <c:v>12.373100000000001</c:v>
                </c:pt>
                <c:pt idx="7">
                  <c:v>12.7959</c:v>
                </c:pt>
                <c:pt idx="8">
                  <c:v>13.231</c:v>
                </c:pt>
                <c:pt idx="9">
                  <c:v>12.460699999999999</c:v>
                </c:pt>
                <c:pt idx="10">
                  <c:v>12.8864</c:v>
                </c:pt>
                <c:pt idx="11">
                  <c:v>14.911199999999999</c:v>
                </c:pt>
                <c:pt idx="12">
                  <c:v>16.855</c:v>
                </c:pt>
                <c:pt idx="13">
                  <c:v>22.149699999999999</c:v>
                </c:pt>
                <c:pt idx="14">
                  <c:v>28.4009</c:v>
                </c:pt>
                <c:pt idx="15">
                  <c:v>33.182600000000001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488896"/>
        <c:axId val="143499264"/>
      </c:lineChart>
      <c:catAx>
        <c:axId val="14348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499264"/>
        <c:crosses val="autoZero"/>
        <c:auto val="1"/>
        <c:lblAlgn val="ctr"/>
        <c:lblOffset val="100"/>
        <c:noMultiLvlLbl val="0"/>
      </c:catAx>
      <c:valAx>
        <c:axId val="143499264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348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18.899999999999999</c:v>
              </c:pt>
            </c:numLit>
          </c:val>
        </c:ser>
        <c:ser>
          <c:idx val="1"/>
          <c:order val="1"/>
          <c:tx>
            <c:v>SHU RUI            ZN1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11.3</c:v>
              </c:pt>
            </c:numLit>
          </c:val>
        </c:ser>
        <c:ser>
          <c:idx val="2"/>
          <c:order val="2"/>
          <c:tx>
            <c:v>FARESTON           ORN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38.700000000000003</c:v>
              </c:pt>
            </c:numLit>
          </c:val>
        </c:ser>
        <c:ser>
          <c:idx val="3"/>
          <c:order val="3"/>
          <c:tx>
            <c:v>TAMOXIFEN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54724992"/>
        <c:axId val="154415488"/>
      </c:barChart>
      <c:catAx>
        <c:axId val="154724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415488"/>
        <c:crosses val="autoZero"/>
        <c:auto val="1"/>
        <c:lblAlgn val="ctr"/>
        <c:lblOffset val="100"/>
        <c:noMultiLvlLbl val="0"/>
      </c:catAx>
      <c:valAx>
        <c:axId val="154415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72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SHU RUI            ZN1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43.1</c:v>
                </c:pt>
                <c:pt idx="1">
                  <c:v>45.4</c:v>
                </c:pt>
                <c:pt idx="2">
                  <c:v>41</c:v>
                </c:pt>
                <c:pt idx="3">
                  <c:v>39.700000000000003</c:v>
                </c:pt>
                <c:pt idx="4">
                  <c:v>42.7</c:v>
                </c:pt>
                <c:pt idx="5">
                  <c:v>41.7</c:v>
                </c:pt>
                <c:pt idx="6">
                  <c:v>41.3</c:v>
                </c:pt>
                <c:pt idx="7">
                  <c:v>42.8</c:v>
                </c:pt>
                <c:pt idx="8">
                  <c:v>42.3</c:v>
                </c:pt>
                <c:pt idx="9">
                  <c:v>43.2</c:v>
                </c:pt>
                <c:pt idx="10">
                  <c:v>42.5</c:v>
                </c:pt>
                <c:pt idx="11">
                  <c:v>41.1</c:v>
                </c:pt>
                <c:pt idx="12">
                  <c:v>39.9</c:v>
                </c:pt>
                <c:pt idx="13">
                  <c:v>41.2</c:v>
                </c:pt>
                <c:pt idx="14">
                  <c:v>39.9</c:v>
                </c:pt>
                <c:pt idx="15">
                  <c:v>37.5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FARESTON           ORN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27.1</c:v>
                </c:pt>
                <c:pt idx="1">
                  <c:v>24.8</c:v>
                </c:pt>
                <c:pt idx="2">
                  <c:v>27.7</c:v>
                </c:pt>
                <c:pt idx="3">
                  <c:v>25.8</c:v>
                </c:pt>
                <c:pt idx="4">
                  <c:v>26.9</c:v>
                </c:pt>
                <c:pt idx="5">
                  <c:v>26.7</c:v>
                </c:pt>
                <c:pt idx="6">
                  <c:v>29</c:v>
                </c:pt>
                <c:pt idx="7">
                  <c:v>26.3</c:v>
                </c:pt>
                <c:pt idx="8">
                  <c:v>30.6</c:v>
                </c:pt>
                <c:pt idx="9">
                  <c:v>32.799999999999997</c:v>
                </c:pt>
                <c:pt idx="10">
                  <c:v>34</c:v>
                </c:pt>
                <c:pt idx="11">
                  <c:v>35</c:v>
                </c:pt>
                <c:pt idx="12">
                  <c:v>38</c:v>
                </c:pt>
                <c:pt idx="13">
                  <c:v>37.299999999999997</c:v>
                </c:pt>
                <c:pt idx="14">
                  <c:v>39.1</c:v>
                </c:pt>
                <c:pt idx="15">
                  <c:v>39.9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29.8</c:v>
                </c:pt>
                <c:pt idx="1">
                  <c:v>29.8</c:v>
                </c:pt>
                <c:pt idx="2">
                  <c:v>31.3</c:v>
                </c:pt>
                <c:pt idx="3">
                  <c:v>34.5</c:v>
                </c:pt>
                <c:pt idx="4">
                  <c:v>30.4</c:v>
                </c:pt>
                <c:pt idx="5">
                  <c:v>31.6</c:v>
                </c:pt>
                <c:pt idx="6">
                  <c:v>29.7</c:v>
                </c:pt>
                <c:pt idx="7">
                  <c:v>30.9</c:v>
                </c:pt>
                <c:pt idx="8">
                  <c:v>27.1</c:v>
                </c:pt>
                <c:pt idx="9">
                  <c:v>24</c:v>
                </c:pt>
                <c:pt idx="10">
                  <c:v>23.4</c:v>
                </c:pt>
                <c:pt idx="11">
                  <c:v>23.9</c:v>
                </c:pt>
                <c:pt idx="12">
                  <c:v>22.1</c:v>
                </c:pt>
                <c:pt idx="13">
                  <c:v>21.5</c:v>
                </c:pt>
                <c:pt idx="14">
                  <c:v>21</c:v>
                </c:pt>
                <c:pt idx="15">
                  <c:v>22.7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823296"/>
        <c:axId val="154837376"/>
      </c:lineChart>
      <c:catAx>
        <c:axId val="15482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837376"/>
        <c:crosses val="autoZero"/>
        <c:auto val="1"/>
        <c:lblAlgn val="ctr"/>
        <c:lblOffset val="100"/>
        <c:noMultiLvlLbl val="0"/>
      </c:catAx>
      <c:valAx>
        <c:axId val="15483737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82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23.5</c:v>
              </c:pt>
            </c:numLit>
          </c:val>
        </c:ser>
        <c:ser>
          <c:idx val="1"/>
          <c:order val="1"/>
          <c:tx>
            <c:v>SHU RUI            ZN1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12.5</c:v>
              </c:pt>
            </c:numLit>
          </c:val>
        </c:ser>
        <c:ser>
          <c:idx val="2"/>
          <c:order val="2"/>
          <c:tx>
            <c:v>FARESTON           ORN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40.9</c:v>
              </c:pt>
            </c:numLit>
          </c:val>
        </c:ser>
        <c:ser>
          <c:idx val="3"/>
          <c:order val="3"/>
          <c:tx>
            <c:v>TAMOXIFEN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54920064"/>
        <c:axId val="154921600"/>
      </c:barChart>
      <c:catAx>
        <c:axId val="154920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4921600"/>
        <c:crosses val="autoZero"/>
        <c:auto val="1"/>
        <c:lblAlgn val="ctr"/>
        <c:lblOffset val="100"/>
        <c:noMultiLvlLbl val="0"/>
      </c:catAx>
      <c:valAx>
        <c:axId val="154921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92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80</c:v>
                </c:pt>
                <c:pt idx="1">
                  <c:v>79.599999999999994</c:v>
                </c:pt>
                <c:pt idx="2">
                  <c:v>78.8</c:v>
                </c:pt>
                <c:pt idx="3">
                  <c:v>78.5</c:v>
                </c:pt>
                <c:pt idx="4">
                  <c:v>77.599999999999994</c:v>
                </c:pt>
                <c:pt idx="5">
                  <c:v>77.099999999999994</c:v>
                </c:pt>
                <c:pt idx="6">
                  <c:v>76.7</c:v>
                </c:pt>
                <c:pt idx="7">
                  <c:v>76.099999999999994</c:v>
                </c:pt>
                <c:pt idx="8">
                  <c:v>75.8</c:v>
                </c:pt>
                <c:pt idx="9">
                  <c:v>74.7</c:v>
                </c:pt>
                <c:pt idx="10">
                  <c:v>74</c:v>
                </c:pt>
                <c:pt idx="11">
                  <c:v>73.2</c:v>
                </c:pt>
                <c:pt idx="12">
                  <c:v>72.400000000000006</c:v>
                </c:pt>
                <c:pt idx="13">
                  <c:v>71.7</c:v>
                </c:pt>
                <c:pt idx="14">
                  <c:v>70.7</c:v>
                </c:pt>
                <c:pt idx="15">
                  <c:v>69.7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SHU RUI            ZN1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14.5</c:v>
                </c:pt>
                <c:pt idx="1">
                  <c:v>14.8</c:v>
                </c:pt>
                <c:pt idx="2">
                  <c:v>15.5</c:v>
                </c:pt>
                <c:pt idx="3">
                  <c:v>15.8</c:v>
                </c:pt>
                <c:pt idx="4">
                  <c:v>16.7</c:v>
                </c:pt>
                <c:pt idx="5">
                  <c:v>17.100000000000001</c:v>
                </c:pt>
                <c:pt idx="6">
                  <c:v>17.399999999999999</c:v>
                </c:pt>
                <c:pt idx="7">
                  <c:v>17.899999999999999</c:v>
                </c:pt>
                <c:pt idx="8">
                  <c:v>18</c:v>
                </c:pt>
                <c:pt idx="9">
                  <c:v>18.5</c:v>
                </c:pt>
                <c:pt idx="10">
                  <c:v>18.899999999999999</c:v>
                </c:pt>
                <c:pt idx="11">
                  <c:v>19.100000000000001</c:v>
                </c:pt>
                <c:pt idx="12">
                  <c:v>19.2</c:v>
                </c:pt>
                <c:pt idx="13">
                  <c:v>19.5</c:v>
                </c:pt>
                <c:pt idx="14">
                  <c:v>20</c:v>
                </c:pt>
                <c:pt idx="15">
                  <c:v>20.399999999999999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FARESTON           ORN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5.6</c:v>
                </c:pt>
                <c:pt idx="1">
                  <c:v>5.6</c:v>
                </c:pt>
                <c:pt idx="2">
                  <c:v>5.7</c:v>
                </c:pt>
                <c:pt idx="3">
                  <c:v>5.6</c:v>
                </c:pt>
                <c:pt idx="4">
                  <c:v>5.7</c:v>
                </c:pt>
                <c:pt idx="5">
                  <c:v>5.8</c:v>
                </c:pt>
                <c:pt idx="6">
                  <c:v>5.9</c:v>
                </c:pt>
                <c:pt idx="7">
                  <c:v>6</c:v>
                </c:pt>
                <c:pt idx="8">
                  <c:v>6.2</c:v>
                </c:pt>
                <c:pt idx="9">
                  <c:v>6.7</c:v>
                </c:pt>
                <c:pt idx="10">
                  <c:v>7.1</c:v>
                </c:pt>
                <c:pt idx="11">
                  <c:v>7.7</c:v>
                </c:pt>
                <c:pt idx="12">
                  <c:v>8.3000000000000007</c:v>
                </c:pt>
                <c:pt idx="13">
                  <c:v>8.8000000000000007</c:v>
                </c:pt>
                <c:pt idx="14">
                  <c:v>9.4</c:v>
                </c:pt>
                <c:pt idx="15">
                  <c:v>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636352"/>
        <c:axId val="167449728"/>
      </c:lineChart>
      <c:catAx>
        <c:axId val="167636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7449728"/>
        <c:crosses val="autoZero"/>
        <c:auto val="1"/>
        <c:lblAlgn val="ctr"/>
        <c:lblOffset val="100"/>
        <c:noMultiLvlLbl val="0"/>
      </c:catAx>
      <c:valAx>
        <c:axId val="16744972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763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7.8</c:v>
              </c:pt>
            </c:numLit>
          </c:val>
        </c:ser>
        <c:ser>
          <c:idx val="1"/>
          <c:order val="1"/>
          <c:tx>
            <c:v>TAMOXIFEN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2.6</c:v>
              </c:pt>
            </c:numLit>
          </c:val>
        </c:ser>
        <c:ser>
          <c:idx val="2"/>
          <c:order val="2"/>
          <c:tx>
            <c:v>SHU RUI            ZN1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14.9</c:v>
              </c:pt>
            </c:numLit>
          </c:val>
        </c:ser>
        <c:ser>
          <c:idx val="3"/>
          <c:order val="3"/>
          <c:tx>
            <c:v>FARESTON           ORN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39.299999999999997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67414400"/>
        <c:axId val="167437056"/>
      </c:barChart>
      <c:catAx>
        <c:axId val="1674144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7437056"/>
        <c:crosses val="autoZero"/>
        <c:auto val="1"/>
        <c:lblAlgn val="ctr"/>
        <c:lblOffset val="100"/>
        <c:noMultiLvlLbl val="0"/>
      </c:catAx>
      <c:valAx>
        <c:axId val="167437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41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[IMS-Brand_S_07.xlsx]S_07!PT_01</c:name>
    <c:fmtId val="34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</c:pivotFmt>
      <c:pivotFmt>
        <c:idx val="45"/>
      </c:pivotFmt>
      <c:pivotFmt>
        <c:idx val="4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S_07!$H$3:$H$4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S_07!$H$5:$H$20</c:f>
              <c:numCache>
                <c:formatCode>#,##0.00</c:formatCode>
                <c:ptCount val="16"/>
                <c:pt idx="0">
                  <c:v>79.3</c:v>
                </c:pt>
                <c:pt idx="1">
                  <c:v>78.900000000000006</c:v>
                </c:pt>
                <c:pt idx="2">
                  <c:v>76.900000000000006</c:v>
                </c:pt>
                <c:pt idx="3">
                  <c:v>79</c:v>
                </c:pt>
                <c:pt idx="4">
                  <c:v>75.599999999999994</c:v>
                </c:pt>
                <c:pt idx="5">
                  <c:v>76.900000000000006</c:v>
                </c:pt>
                <c:pt idx="6">
                  <c:v>75.599999999999994</c:v>
                </c:pt>
                <c:pt idx="7">
                  <c:v>76.400000000000006</c:v>
                </c:pt>
                <c:pt idx="8">
                  <c:v>74.3</c:v>
                </c:pt>
                <c:pt idx="9">
                  <c:v>72.8</c:v>
                </c:pt>
                <c:pt idx="10">
                  <c:v>72.599999999999994</c:v>
                </c:pt>
                <c:pt idx="11">
                  <c:v>73.099999999999994</c:v>
                </c:pt>
                <c:pt idx="12">
                  <c:v>71.3</c:v>
                </c:pt>
                <c:pt idx="13">
                  <c:v>70.099999999999994</c:v>
                </c:pt>
                <c:pt idx="14">
                  <c:v>68.400000000000006</c:v>
                </c:pt>
                <c:pt idx="15">
                  <c:v>68.900000000000006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S_07!$I$3:$I$4</c:f>
              <c:strCache>
                <c:ptCount val="1"/>
                <c:pt idx="0">
                  <c:v>SHU RUI            ZN1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S_07!$I$5:$I$20</c:f>
              <c:numCache>
                <c:formatCode>#,##0.00</c:formatCode>
                <c:ptCount val="16"/>
                <c:pt idx="0">
                  <c:v>14.8</c:v>
                </c:pt>
                <c:pt idx="1">
                  <c:v>15.8</c:v>
                </c:pt>
                <c:pt idx="2">
                  <c:v>17</c:v>
                </c:pt>
                <c:pt idx="3">
                  <c:v>15.7</c:v>
                </c:pt>
                <c:pt idx="4">
                  <c:v>18.399999999999999</c:v>
                </c:pt>
                <c:pt idx="5">
                  <c:v>17.399999999999999</c:v>
                </c:pt>
                <c:pt idx="6">
                  <c:v>17.899999999999999</c:v>
                </c:pt>
                <c:pt idx="7">
                  <c:v>17.899999999999999</c:v>
                </c:pt>
                <c:pt idx="8">
                  <c:v>18.7</c:v>
                </c:pt>
                <c:pt idx="9">
                  <c:v>19.600000000000001</c:v>
                </c:pt>
                <c:pt idx="10">
                  <c:v>19.399999999999999</c:v>
                </c:pt>
                <c:pt idx="11">
                  <c:v>18.7</c:v>
                </c:pt>
                <c:pt idx="12">
                  <c:v>19.3</c:v>
                </c:pt>
                <c:pt idx="13">
                  <c:v>20.6</c:v>
                </c:pt>
                <c:pt idx="14">
                  <c:v>21.2</c:v>
                </c:pt>
                <c:pt idx="15">
                  <c:v>20.3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S_07!$J$3:$J$4</c:f>
              <c:strCache>
                <c:ptCount val="1"/>
                <c:pt idx="0">
                  <c:v>FARESTON           ORN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S_07!$G$5:$G$20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S_07!$J$5:$J$20</c:f>
              <c:numCache>
                <c:formatCode>#,##0.00</c:formatCode>
                <c:ptCount val="16"/>
                <c:pt idx="0">
                  <c:v>5.8</c:v>
                </c:pt>
                <c:pt idx="1">
                  <c:v>5.3</c:v>
                </c:pt>
                <c:pt idx="2">
                  <c:v>6.1</c:v>
                </c:pt>
                <c:pt idx="3">
                  <c:v>5.3</c:v>
                </c:pt>
                <c:pt idx="4">
                  <c:v>6</c:v>
                </c:pt>
                <c:pt idx="5">
                  <c:v>5.7</c:v>
                </c:pt>
                <c:pt idx="6">
                  <c:v>6.5</c:v>
                </c:pt>
                <c:pt idx="7">
                  <c:v>5.7</c:v>
                </c:pt>
                <c:pt idx="8">
                  <c:v>7</c:v>
                </c:pt>
                <c:pt idx="9">
                  <c:v>7.7</c:v>
                </c:pt>
                <c:pt idx="10">
                  <c:v>8</c:v>
                </c:pt>
                <c:pt idx="11">
                  <c:v>8.1999999999999993</c:v>
                </c:pt>
                <c:pt idx="12">
                  <c:v>9.4</c:v>
                </c:pt>
                <c:pt idx="13">
                  <c:v>9.4</c:v>
                </c:pt>
                <c:pt idx="14">
                  <c:v>10.4</c:v>
                </c:pt>
                <c:pt idx="15">
                  <c:v>10.7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7999744"/>
        <c:axId val="168022016"/>
      </c:lineChart>
      <c:catAx>
        <c:axId val="16799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8022016"/>
        <c:crosses val="autoZero"/>
        <c:auto val="1"/>
        <c:lblAlgn val="ctr"/>
        <c:lblOffset val="100"/>
        <c:noMultiLvlLbl val="0"/>
      </c:catAx>
      <c:valAx>
        <c:axId val="168022016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6799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Market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8.1999999999999993</c:v>
              </c:pt>
            </c:numLit>
          </c:val>
        </c:ser>
        <c:ser>
          <c:idx val="1"/>
          <c:order val="1"/>
          <c:tx>
            <c:v>TAMOXIFEN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2.1</c:v>
              </c:pt>
            </c:numLit>
          </c:val>
        </c:ser>
        <c:ser>
          <c:idx val="2"/>
          <c:order val="2"/>
          <c:tx>
            <c:v>SHU RUI            ZN1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17.600000000000001</c:v>
              </c:pt>
            </c:numLit>
          </c:val>
        </c:ser>
        <c:ser>
          <c:idx val="3"/>
          <c:order val="3"/>
          <c:tx>
            <c:v>FARESTON           ORN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41.5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68623104"/>
        <c:axId val="168497920"/>
      </c:barChart>
      <c:catAx>
        <c:axId val="168623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8497920"/>
        <c:crosses val="autoZero"/>
        <c:auto val="1"/>
        <c:lblAlgn val="ctr"/>
        <c:lblOffset val="100"/>
        <c:noMultiLvlLbl val="0"/>
      </c:catAx>
      <c:valAx>
        <c:axId val="1684979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62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19.3</c:v>
              </c:pt>
            </c:numLit>
          </c:val>
        </c:ser>
        <c:ser>
          <c:idx val="1"/>
          <c:order val="1"/>
          <c:tx>
            <c:v>LETROZOLE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18.100000000000001</c:v>
              </c:pt>
            </c:numLit>
          </c:val>
        </c:ser>
        <c:ser>
          <c:idx val="2"/>
          <c:order val="2"/>
          <c:tx>
            <c:v>ANASTROZOLE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13.8</c:v>
              </c:pt>
            </c:numLit>
          </c:val>
        </c:ser>
        <c:ser>
          <c:idx val="3"/>
          <c:order val="3"/>
          <c:tx>
            <c:v>EXEMESTANE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24.5</c:v>
              </c:pt>
            </c:numLit>
          </c:val>
        </c:ser>
        <c:ser>
          <c:idx val="4"/>
          <c:order val="4"/>
          <c:tx>
            <c:v>TOREMIFENE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23.3</c:v>
              </c:pt>
            </c:numLit>
          </c:val>
        </c:ser>
        <c:ser>
          <c:idx val="5"/>
          <c:order val="5"/>
          <c:tx>
            <c:v>TAMOXIFEN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ser>
          <c:idx val="6"/>
          <c:order val="6"/>
          <c:tx>
            <c:v>FULVESTRANT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122.5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43596544"/>
        <c:axId val="143606528"/>
      </c:barChart>
      <c:catAx>
        <c:axId val="143596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3606528"/>
        <c:crosses val="autoZero"/>
        <c:auto val="1"/>
        <c:lblAlgn val="ctr"/>
        <c:lblOffset val="100"/>
        <c:noMultiLvlLbl val="0"/>
      </c:catAx>
      <c:valAx>
        <c:axId val="143606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596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[IMS-Brand_S_04.xlsx]S_04!PT_01</c:name>
    <c:fmtId val="31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S_04!$H$3:$H$4</c:f>
              <c:strCache>
                <c:ptCount val="1"/>
                <c:pt idx="0">
                  <c:v>FRT Relevant MKT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S_04!$H$5:$H$20</c:f>
              <c:numCache>
                <c:formatCode>#,##0.00</c:formatCode>
                <c:ptCount val="16"/>
                <c:pt idx="0">
                  <c:v>298.0539</c:v>
                </c:pt>
                <c:pt idx="1">
                  <c:v>325.83179999999999</c:v>
                </c:pt>
                <c:pt idx="2">
                  <c:v>311.8417</c:v>
                </c:pt>
                <c:pt idx="3">
                  <c:v>298.95940000000002</c:v>
                </c:pt>
                <c:pt idx="4">
                  <c:v>328.92059999999998</c:v>
                </c:pt>
                <c:pt idx="5">
                  <c:v>350.62470000000002</c:v>
                </c:pt>
                <c:pt idx="6">
                  <c:v>363.99020000000002</c:v>
                </c:pt>
                <c:pt idx="7">
                  <c:v>370.1404</c:v>
                </c:pt>
                <c:pt idx="8">
                  <c:v>395.2303</c:v>
                </c:pt>
                <c:pt idx="9">
                  <c:v>424.52449999999999</c:v>
                </c:pt>
                <c:pt idx="10">
                  <c:v>415.6241</c:v>
                </c:pt>
                <c:pt idx="11">
                  <c:v>430.98</c:v>
                </c:pt>
                <c:pt idx="12">
                  <c:v>463.49340000000001</c:v>
                </c:pt>
                <c:pt idx="13">
                  <c:v>501.33940000000001</c:v>
                </c:pt>
                <c:pt idx="14">
                  <c:v>499.86720000000003</c:v>
                </c:pt>
                <c:pt idx="15">
                  <c:v>522.63040000000001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S_04!$I$3:$I$4</c:f>
              <c:strCache>
                <c:ptCount val="1"/>
                <c:pt idx="0">
                  <c:v>LETROZOLE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S_04!$I$5:$I$20</c:f>
              <c:numCache>
                <c:formatCode>#,##0.00</c:formatCode>
                <c:ptCount val="16"/>
                <c:pt idx="0">
                  <c:v>131.29079999999999</c:v>
                </c:pt>
                <c:pt idx="1">
                  <c:v>144.1968</c:v>
                </c:pt>
                <c:pt idx="2">
                  <c:v>142.7148</c:v>
                </c:pt>
                <c:pt idx="3">
                  <c:v>131.49799999999999</c:v>
                </c:pt>
                <c:pt idx="4">
                  <c:v>149.37139999999999</c:v>
                </c:pt>
                <c:pt idx="5">
                  <c:v>160.70089999999999</c:v>
                </c:pt>
                <c:pt idx="6">
                  <c:v>167.286</c:v>
                </c:pt>
                <c:pt idx="7">
                  <c:v>169.55940000000001</c:v>
                </c:pt>
                <c:pt idx="8">
                  <c:v>184.79849999999999</c:v>
                </c:pt>
                <c:pt idx="9">
                  <c:v>197.85400000000001</c:v>
                </c:pt>
                <c:pt idx="10">
                  <c:v>193.9931</c:v>
                </c:pt>
                <c:pt idx="11">
                  <c:v>197.46530000000001</c:v>
                </c:pt>
                <c:pt idx="12">
                  <c:v>214.90719999999999</c:v>
                </c:pt>
                <c:pt idx="13">
                  <c:v>232.41200000000001</c:v>
                </c:pt>
                <c:pt idx="14">
                  <c:v>230.76159999999999</c:v>
                </c:pt>
                <c:pt idx="15">
                  <c:v>235.94489999999999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S_04!$J$3:$J$4</c:f>
              <c:strCache>
                <c:ptCount val="1"/>
                <c:pt idx="0">
                  <c:v>ANASTROZOLE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S_04!$J$5:$J$20</c:f>
              <c:numCache>
                <c:formatCode>#,##0.00</c:formatCode>
                <c:ptCount val="16"/>
                <c:pt idx="0">
                  <c:v>80.817899999999995</c:v>
                </c:pt>
                <c:pt idx="1">
                  <c:v>87.818399999999997</c:v>
                </c:pt>
                <c:pt idx="2">
                  <c:v>79.455299999999994</c:v>
                </c:pt>
                <c:pt idx="3">
                  <c:v>78.390600000000006</c:v>
                </c:pt>
                <c:pt idx="4">
                  <c:v>81.965800000000002</c:v>
                </c:pt>
                <c:pt idx="5">
                  <c:v>85.673100000000005</c:v>
                </c:pt>
                <c:pt idx="6">
                  <c:v>90.122299999999996</c:v>
                </c:pt>
                <c:pt idx="7">
                  <c:v>92.964299999999994</c:v>
                </c:pt>
                <c:pt idx="8">
                  <c:v>94.981700000000004</c:v>
                </c:pt>
                <c:pt idx="9">
                  <c:v>102.3931</c:v>
                </c:pt>
                <c:pt idx="10">
                  <c:v>97.704099999999997</c:v>
                </c:pt>
                <c:pt idx="11">
                  <c:v>103.0761</c:v>
                </c:pt>
                <c:pt idx="12">
                  <c:v>104.01730000000001</c:v>
                </c:pt>
                <c:pt idx="13">
                  <c:v>114.85250000000001</c:v>
                </c:pt>
                <c:pt idx="14">
                  <c:v>111.2255</c:v>
                </c:pt>
                <c:pt idx="15">
                  <c:v>123.08669999999999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S_04!$K$3:$K$4</c:f>
              <c:strCache>
                <c:ptCount val="1"/>
                <c:pt idx="0">
                  <c:v>EXEMESTANE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S_04!$K$5:$K$20</c:f>
              <c:numCache>
                <c:formatCode>#,##0.00</c:formatCode>
                <c:ptCount val="16"/>
                <c:pt idx="0">
                  <c:v>49.03</c:v>
                </c:pt>
                <c:pt idx="1">
                  <c:v>54.481900000000003</c:v>
                </c:pt>
                <c:pt idx="2">
                  <c:v>53.893700000000003</c:v>
                </c:pt>
                <c:pt idx="3">
                  <c:v>54.942100000000003</c:v>
                </c:pt>
                <c:pt idx="4">
                  <c:v>59.084299999999999</c:v>
                </c:pt>
                <c:pt idx="5">
                  <c:v>63.246200000000002</c:v>
                </c:pt>
                <c:pt idx="6">
                  <c:v>63.973300000000002</c:v>
                </c:pt>
                <c:pt idx="7">
                  <c:v>67.947000000000003</c:v>
                </c:pt>
                <c:pt idx="8">
                  <c:v>69.446700000000007</c:v>
                </c:pt>
                <c:pt idx="9">
                  <c:v>77.163399999999996</c:v>
                </c:pt>
                <c:pt idx="10">
                  <c:v>76.599100000000007</c:v>
                </c:pt>
                <c:pt idx="11">
                  <c:v>82.101900000000001</c:v>
                </c:pt>
                <c:pt idx="12">
                  <c:v>89.5886</c:v>
                </c:pt>
                <c:pt idx="13">
                  <c:v>94.686000000000007</c:v>
                </c:pt>
                <c:pt idx="14">
                  <c:v>95.559399999999997</c:v>
                </c:pt>
                <c:pt idx="15">
                  <c:v>100.2997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S_04!$L$3:$L$4</c:f>
              <c:strCache>
                <c:ptCount val="1"/>
                <c:pt idx="0">
                  <c:v>TOREMIFENE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S_04!$L$5:$L$20</c:f>
              <c:numCache>
                <c:formatCode>#,##0.00</c:formatCode>
                <c:ptCount val="16"/>
                <c:pt idx="0">
                  <c:v>24.485700000000001</c:v>
                </c:pt>
                <c:pt idx="1">
                  <c:v>26.1083</c:v>
                </c:pt>
                <c:pt idx="2">
                  <c:v>23.1998</c:v>
                </c:pt>
                <c:pt idx="3">
                  <c:v>20.7164</c:v>
                </c:pt>
                <c:pt idx="4">
                  <c:v>24.508099999999999</c:v>
                </c:pt>
                <c:pt idx="5">
                  <c:v>25.517499999999998</c:v>
                </c:pt>
                <c:pt idx="6">
                  <c:v>27.954000000000001</c:v>
                </c:pt>
                <c:pt idx="7">
                  <c:v>25.3872</c:v>
                </c:pt>
                <c:pt idx="8">
                  <c:v>30.828600000000002</c:v>
                </c:pt>
                <c:pt idx="9">
                  <c:v>33.571199999999997</c:v>
                </c:pt>
                <c:pt idx="10">
                  <c:v>33.716099999999997</c:v>
                </c:pt>
                <c:pt idx="11">
                  <c:v>32.999499999999998</c:v>
                </c:pt>
                <c:pt idx="12">
                  <c:v>38.400300000000001</c:v>
                </c:pt>
                <c:pt idx="13">
                  <c:v>40.1798</c:v>
                </c:pt>
                <c:pt idx="14">
                  <c:v>41.683999999999997</c:v>
                </c:pt>
                <c:pt idx="15">
                  <c:v>41.420999999999999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S_04!$M$3:$M$4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S_04!$M$5:$M$20</c:f>
              <c:numCache>
                <c:formatCode>#,##0.00</c:formatCode>
                <c:ptCount val="16"/>
                <c:pt idx="0">
                  <c:v>10.374499999999999</c:v>
                </c:pt>
                <c:pt idx="1">
                  <c:v>11.099299999999999</c:v>
                </c:pt>
                <c:pt idx="2">
                  <c:v>10.560700000000001</c:v>
                </c:pt>
                <c:pt idx="3">
                  <c:v>10.899699999999999</c:v>
                </c:pt>
                <c:pt idx="4">
                  <c:v>10.7</c:v>
                </c:pt>
                <c:pt idx="5">
                  <c:v>11.7805</c:v>
                </c:pt>
                <c:pt idx="6">
                  <c:v>11.791700000000001</c:v>
                </c:pt>
                <c:pt idx="7">
                  <c:v>11.347099999999999</c:v>
                </c:pt>
                <c:pt idx="8">
                  <c:v>11.448700000000001</c:v>
                </c:pt>
                <c:pt idx="9">
                  <c:v>10.6066</c:v>
                </c:pt>
                <c:pt idx="10">
                  <c:v>10.322900000000001</c:v>
                </c:pt>
                <c:pt idx="11">
                  <c:v>10.3771</c:v>
                </c:pt>
                <c:pt idx="12">
                  <c:v>10.9101</c:v>
                </c:pt>
                <c:pt idx="13">
                  <c:v>10.978199999999999</c:v>
                </c:pt>
                <c:pt idx="14">
                  <c:v>11.0967</c:v>
                </c:pt>
                <c:pt idx="15">
                  <c:v>12.136200000000001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S_04!$N$3:$N$4</c:f>
              <c:strCache>
                <c:ptCount val="1"/>
                <c:pt idx="0">
                  <c:v>FULVESTRANT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S_04!$G$5:$G$20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S_04!$N$5:$N$20</c:f>
              <c:numCache>
                <c:formatCode>#,##0.00</c:formatCode>
                <c:ptCount val="16"/>
                <c:pt idx="0">
                  <c:v>2.0548999999999999</c:v>
                </c:pt>
                <c:pt idx="1">
                  <c:v>2.1269999999999998</c:v>
                </c:pt>
                <c:pt idx="2">
                  <c:v>2.0175000000000001</c:v>
                </c:pt>
                <c:pt idx="3">
                  <c:v>2.5125999999999999</c:v>
                </c:pt>
                <c:pt idx="4">
                  <c:v>3.2909999999999999</c:v>
                </c:pt>
                <c:pt idx="5">
                  <c:v>3.7065000000000001</c:v>
                </c:pt>
                <c:pt idx="6">
                  <c:v>2.863</c:v>
                </c:pt>
                <c:pt idx="7">
                  <c:v>2.9354</c:v>
                </c:pt>
                <c:pt idx="8">
                  <c:v>3.7261000000000002</c:v>
                </c:pt>
                <c:pt idx="9">
                  <c:v>2.9361999999999999</c:v>
                </c:pt>
                <c:pt idx="10">
                  <c:v>3.2888000000000002</c:v>
                </c:pt>
                <c:pt idx="11">
                  <c:v>4.9602000000000004</c:v>
                </c:pt>
                <c:pt idx="12">
                  <c:v>5.6699000000000002</c:v>
                </c:pt>
                <c:pt idx="13">
                  <c:v>8.2308000000000003</c:v>
                </c:pt>
                <c:pt idx="14">
                  <c:v>9.5398999999999994</c:v>
                </c:pt>
                <c:pt idx="15">
                  <c:v>9.7418999999999993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383808"/>
        <c:axId val="149390080"/>
      </c:lineChart>
      <c:catAx>
        <c:axId val="1493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9390080"/>
        <c:crosses val="autoZero"/>
        <c:auto val="1"/>
        <c:lblAlgn val="ctr"/>
        <c:lblOffset val="100"/>
        <c:noMultiLvlLbl val="0"/>
      </c:catAx>
      <c:valAx>
        <c:axId val="14939008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93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21.3</c:v>
              </c:pt>
            </c:numLit>
          </c:val>
        </c:ser>
        <c:ser>
          <c:idx val="1"/>
          <c:order val="1"/>
          <c:tx>
            <c:v>LETROZOLE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19.5</c:v>
              </c:pt>
            </c:numLit>
          </c:val>
        </c:ser>
        <c:ser>
          <c:idx val="2"/>
          <c:order val="2"/>
          <c:tx>
            <c:v>ANASTROZOLE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19.399999999999999</c:v>
              </c:pt>
            </c:numLit>
          </c:val>
        </c:ser>
        <c:ser>
          <c:idx val="3"/>
          <c:order val="3"/>
          <c:tx>
            <c:v>EXEMESTANE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22.2</c:v>
              </c:pt>
            </c:numLit>
          </c:val>
        </c:ser>
        <c:ser>
          <c:idx val="4"/>
          <c:order val="4"/>
          <c:tx>
            <c:v>TOREMIFENE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25.5</c:v>
              </c:pt>
            </c:numLit>
          </c:val>
        </c:ser>
        <c:ser>
          <c:idx val="5"/>
          <c:order val="5"/>
          <c:tx>
            <c:v>TAMOXIFEN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</c:v>
              </c:pt>
            </c:numLit>
          </c:val>
        </c:ser>
        <c:ser>
          <c:idx val="6"/>
          <c:order val="6"/>
          <c:tx>
            <c:v>FULVESTRANT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96.4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49463040"/>
        <c:axId val="149464576"/>
      </c:barChart>
      <c:catAx>
        <c:axId val="14946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9464576"/>
        <c:crosses val="autoZero"/>
        <c:auto val="1"/>
        <c:lblAlgn val="ctr"/>
        <c:lblOffset val="100"/>
        <c:noMultiLvlLbl val="0"/>
      </c:catAx>
      <c:valAx>
        <c:axId val="1494645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4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19.3</c:v>
              </c:pt>
            </c:numLit>
          </c:val>
        </c:ser>
        <c:ser>
          <c:idx val="1"/>
          <c:order val="1"/>
          <c:tx>
            <c:v>LETROZOLE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18.100000000000001</c:v>
              </c:pt>
            </c:numLit>
          </c:val>
        </c:ser>
        <c:ser>
          <c:idx val="2"/>
          <c:order val="2"/>
          <c:tx>
            <c:v>ANASTROZOLE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13.8</c:v>
              </c:pt>
            </c:numLit>
          </c:val>
        </c:ser>
        <c:ser>
          <c:idx val="3"/>
          <c:order val="3"/>
          <c:tx>
            <c:v>EXEMESTANE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24.5</c:v>
              </c:pt>
            </c:numLit>
          </c:val>
        </c:ser>
        <c:ser>
          <c:idx val="4"/>
          <c:order val="4"/>
          <c:tx>
            <c:v>TOREMIFENE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23.3</c:v>
              </c:pt>
            </c:numLit>
          </c:val>
        </c:ser>
        <c:ser>
          <c:idx val="5"/>
          <c:order val="5"/>
          <c:tx>
            <c:v>TAMOXIFEN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5.5</c:v>
              </c:pt>
            </c:numLit>
          </c:val>
        </c:ser>
        <c:ser>
          <c:idx val="6"/>
          <c:order val="6"/>
          <c:tx>
            <c:v>FULVESTRANT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122.5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50615168"/>
        <c:axId val="150616704"/>
      </c:barChart>
      <c:catAx>
        <c:axId val="1506151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616704"/>
        <c:crosses val="autoZero"/>
        <c:auto val="1"/>
        <c:lblAlgn val="ctr"/>
        <c:lblOffset val="100"/>
        <c:noMultiLvlLbl val="0"/>
      </c:catAx>
      <c:valAx>
        <c:axId val="150616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0615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LETROZOLE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43.1</c:v>
                </c:pt>
                <c:pt idx="1">
                  <c:v>43.6</c:v>
                </c:pt>
                <c:pt idx="2">
                  <c:v>44.4</c:v>
                </c:pt>
                <c:pt idx="3">
                  <c:v>44.5</c:v>
                </c:pt>
                <c:pt idx="4">
                  <c:v>44.9</c:v>
                </c:pt>
                <c:pt idx="5">
                  <c:v>45.3</c:v>
                </c:pt>
                <c:pt idx="6">
                  <c:v>45.4</c:v>
                </c:pt>
                <c:pt idx="7">
                  <c:v>45.8</c:v>
                </c:pt>
                <c:pt idx="8">
                  <c:v>46.1</c:v>
                </c:pt>
                <c:pt idx="9">
                  <c:v>46.3</c:v>
                </c:pt>
                <c:pt idx="10">
                  <c:v>46.5</c:v>
                </c:pt>
                <c:pt idx="11">
                  <c:v>46.5</c:v>
                </c:pt>
                <c:pt idx="12">
                  <c:v>46.4</c:v>
                </c:pt>
                <c:pt idx="13">
                  <c:v>46.3</c:v>
                </c:pt>
                <c:pt idx="14">
                  <c:v>46.2</c:v>
                </c:pt>
                <c:pt idx="15">
                  <c:v>46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ANASTROZOLE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29.1</c:v>
                </c:pt>
                <c:pt idx="1">
                  <c:v>28</c:v>
                </c:pt>
                <c:pt idx="2">
                  <c:v>27</c:v>
                </c:pt>
                <c:pt idx="3">
                  <c:v>26.4</c:v>
                </c:pt>
                <c:pt idx="4">
                  <c:v>25.9</c:v>
                </c:pt>
                <c:pt idx="5">
                  <c:v>25.2</c:v>
                </c:pt>
                <c:pt idx="6">
                  <c:v>25</c:v>
                </c:pt>
                <c:pt idx="7">
                  <c:v>24.8</c:v>
                </c:pt>
                <c:pt idx="8">
                  <c:v>24.6</c:v>
                </c:pt>
                <c:pt idx="9">
                  <c:v>24.5</c:v>
                </c:pt>
                <c:pt idx="10">
                  <c:v>24.2</c:v>
                </c:pt>
                <c:pt idx="11">
                  <c:v>23.9</c:v>
                </c:pt>
                <c:pt idx="12">
                  <c:v>23.5</c:v>
                </c:pt>
                <c:pt idx="13">
                  <c:v>23.2</c:v>
                </c:pt>
                <c:pt idx="14">
                  <c:v>22.9</c:v>
                </c:pt>
                <c:pt idx="15">
                  <c:v>22.8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EXEMESTANE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15.9</c:v>
                </c:pt>
                <c:pt idx="1">
                  <c:v>16.3</c:v>
                </c:pt>
                <c:pt idx="2">
                  <c:v>16.7</c:v>
                </c:pt>
                <c:pt idx="3">
                  <c:v>17.2</c:v>
                </c:pt>
                <c:pt idx="4">
                  <c:v>17.600000000000001</c:v>
                </c:pt>
                <c:pt idx="5">
                  <c:v>17.899999999999999</c:v>
                </c:pt>
                <c:pt idx="6">
                  <c:v>18</c:v>
                </c:pt>
                <c:pt idx="7">
                  <c:v>18</c:v>
                </c:pt>
                <c:pt idx="8">
                  <c:v>17.899999999999999</c:v>
                </c:pt>
                <c:pt idx="9">
                  <c:v>17.899999999999999</c:v>
                </c:pt>
                <c:pt idx="10">
                  <c:v>18.100000000000001</c:v>
                </c:pt>
                <c:pt idx="11">
                  <c:v>18.3</c:v>
                </c:pt>
                <c:pt idx="12">
                  <c:v>18.8</c:v>
                </c:pt>
                <c:pt idx="13">
                  <c:v>18.899999999999999</c:v>
                </c:pt>
                <c:pt idx="14">
                  <c:v>19.100000000000001</c:v>
                </c:pt>
                <c:pt idx="15">
                  <c:v>19.100000000000001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TOREMIFENE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8</c:v>
                </c:pt>
                <c:pt idx="1">
                  <c:v>8.1</c:v>
                </c:pt>
                <c:pt idx="2">
                  <c:v>7.9</c:v>
                </c:pt>
                <c:pt idx="3">
                  <c:v>7.7</c:v>
                </c:pt>
                <c:pt idx="4">
                  <c:v>7.5</c:v>
                </c:pt>
                <c:pt idx="5">
                  <c:v>7.3</c:v>
                </c:pt>
                <c:pt idx="6">
                  <c:v>7.4</c:v>
                </c:pt>
                <c:pt idx="7">
                  <c:v>7.3</c:v>
                </c:pt>
                <c:pt idx="8">
                  <c:v>7.4</c:v>
                </c:pt>
                <c:pt idx="9">
                  <c:v>7.6</c:v>
                </c:pt>
                <c:pt idx="10">
                  <c:v>7.7</c:v>
                </c:pt>
                <c:pt idx="11">
                  <c:v>7.9</c:v>
                </c:pt>
                <c:pt idx="12">
                  <c:v>8</c:v>
                </c:pt>
                <c:pt idx="13">
                  <c:v>8</c:v>
                </c:pt>
                <c:pt idx="14">
                  <c:v>8.1</c:v>
                </c:pt>
                <c:pt idx="15">
                  <c:v>8.1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3.5</c:v>
                </c:pt>
                <c:pt idx="1">
                  <c:v>3.5</c:v>
                </c:pt>
                <c:pt idx="2">
                  <c:v>3.4</c:v>
                </c:pt>
                <c:pt idx="3">
                  <c:v>3.5</c:v>
                </c:pt>
                <c:pt idx="4">
                  <c:v>3.4</c:v>
                </c:pt>
                <c:pt idx="5">
                  <c:v>3.4</c:v>
                </c:pt>
                <c:pt idx="6">
                  <c:v>3.4</c:v>
                </c:pt>
                <c:pt idx="7">
                  <c:v>3.2</c:v>
                </c:pt>
                <c:pt idx="8">
                  <c:v>3.1</c:v>
                </c:pt>
                <c:pt idx="9">
                  <c:v>2.9</c:v>
                </c:pt>
                <c:pt idx="10">
                  <c:v>2.7</c:v>
                </c:pt>
                <c:pt idx="11">
                  <c:v>2.6</c:v>
                </c:pt>
                <c:pt idx="12">
                  <c:v>2.4</c:v>
                </c:pt>
                <c:pt idx="13">
                  <c:v>2.4</c:v>
                </c:pt>
                <c:pt idx="14">
                  <c:v>2.2999999999999998</c:v>
                </c:pt>
                <c:pt idx="15">
                  <c:v>2.2999999999999998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FULVESTRANT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0.4</c:v>
                </c:pt>
                <c:pt idx="1">
                  <c:v>0.5</c:v>
                </c:pt>
                <c:pt idx="2">
                  <c:v>0.6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0.9</c:v>
                </c:pt>
                <c:pt idx="7">
                  <c:v>0.9</c:v>
                </c:pt>
                <c:pt idx="8">
                  <c:v>0.9</c:v>
                </c:pt>
                <c:pt idx="9">
                  <c:v>0.8</c:v>
                </c:pt>
                <c:pt idx="10">
                  <c:v>0.8</c:v>
                </c:pt>
                <c:pt idx="11">
                  <c:v>0.9</c:v>
                </c:pt>
                <c:pt idx="12">
                  <c:v>1</c:v>
                </c:pt>
                <c:pt idx="13">
                  <c:v>1.2</c:v>
                </c:pt>
                <c:pt idx="14">
                  <c:v>1.5</c:v>
                </c:pt>
                <c:pt idx="15">
                  <c:v>1.7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147648"/>
        <c:axId val="153162112"/>
      </c:lineChart>
      <c:catAx>
        <c:axId val="15314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3162112"/>
        <c:crosses val="autoZero"/>
        <c:auto val="1"/>
        <c:lblAlgn val="ctr"/>
        <c:lblOffset val="100"/>
        <c:noMultiLvlLbl val="0"/>
      </c:catAx>
      <c:valAx>
        <c:axId val="153162112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314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5684723087463193E-2"/>
          <c:y val="0.15986189271527271"/>
          <c:w val="0.90863055382507363"/>
          <c:h val="0.44893719481436961"/>
        </c:manualLayout>
      </c:layout>
      <c:barChart>
        <c:barDir val="col"/>
        <c:grouping val="clustered"/>
        <c:varyColors val="0"/>
        <c:ser>
          <c:idx val="0"/>
          <c:order val="0"/>
          <c:tx>
            <c:v>FRT Relevant MKT</c:v>
          </c:tx>
          <c:spPr>
            <a:solidFill>
              <a:srgbClr val="9BC2E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21.3</c:v>
              </c:pt>
            </c:numLit>
          </c:val>
        </c:ser>
        <c:ser>
          <c:idx val="1"/>
          <c:order val="1"/>
          <c:tx>
            <c:v>LETROZOLE</c:v>
          </c:tx>
          <c:spPr>
            <a:solidFill>
              <a:srgbClr val="ED7D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19.5</c:v>
              </c:pt>
            </c:numLit>
          </c:val>
        </c:ser>
        <c:ser>
          <c:idx val="2"/>
          <c:order val="2"/>
          <c:tx>
            <c:v>ANASTROZOLE</c:v>
          </c:tx>
          <c:spPr>
            <a:solidFill>
              <a:srgbClr val="5C5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19.399999999999999</c:v>
              </c:pt>
            </c:numLit>
          </c:val>
        </c:ser>
        <c:ser>
          <c:idx val="3"/>
          <c:order val="3"/>
          <c:tx>
            <c:v>EXEMESTANE</c:v>
          </c:tx>
          <c:spPr>
            <a:solidFill>
              <a:srgbClr val="6299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22.2</c:v>
              </c:pt>
            </c:numLit>
          </c:val>
        </c:ser>
        <c:ser>
          <c:idx val="4"/>
          <c:order val="4"/>
          <c:tx>
            <c:v>TOREMIFENE</c:v>
          </c:tx>
          <c:spPr>
            <a:solidFill>
              <a:srgbClr val="FDC05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25.5</c:v>
              </c:pt>
            </c:numLit>
          </c:val>
        </c:ser>
        <c:ser>
          <c:idx val="5"/>
          <c:order val="5"/>
          <c:tx>
            <c:v>TAMOXIFEN</c:v>
          </c:tx>
          <c:spPr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17</c:v>
              </c:pt>
            </c:numLit>
          </c:val>
        </c:ser>
        <c:ser>
          <c:idx val="6"/>
          <c:order val="6"/>
          <c:tx>
            <c:v>FULVESTRANT</c:v>
          </c:tx>
          <c:spPr>
            <a:solidFill>
              <a:srgbClr val="E331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noFill/>
                </a14:hiddenLine>
              </a:ext>
            </a:extLst>
          </c:spPr>
          <c:invertIfNegative val="0"/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Lit>
              <c:formatCode>General</c:formatCode>
              <c:ptCount val="1"/>
              <c:pt idx="0">
                <c:v>96.4</c:v>
              </c:pt>
            </c:numLit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"/>
        <c:axId val="153620864"/>
        <c:axId val="153622400"/>
      </c:barChart>
      <c:catAx>
        <c:axId val="1536208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3622400"/>
        <c:crosses val="autoZero"/>
        <c:auto val="1"/>
        <c:lblAlgn val="ctr"/>
        <c:lblOffset val="100"/>
        <c:noMultiLvlLbl val="0"/>
      </c:catAx>
      <c:valAx>
        <c:axId val="153622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362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4376215289469196"/>
          <c:w val="1"/>
          <c:h val="0.340101047706054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dashDot"/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rgbClr val="62995B"/>
            </a:solidFill>
            <a:round/>
          </a:ln>
          <a:effectLst/>
        </c:spPr>
        <c:marker>
          <c:symbol val="triangle"/>
          <c:size val="5"/>
          <c:spPr>
            <a:solidFill>
              <a:srgbClr val="62995B"/>
            </a:solidFill>
            <a:ln w="3175">
              <a:solidFill>
                <a:srgbClr val="62995B"/>
              </a:solidFill>
              <a:prstDash val="solid"/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rgbClr val="FDC051"/>
            </a:solidFill>
            <a:round/>
          </a:ln>
          <a:effectLst/>
        </c:spPr>
        <c:marker>
          <c:symbol val="triangle"/>
          <c:size val="5"/>
          <c:spPr>
            <a:solidFill>
              <a:srgbClr val="FDC051"/>
            </a:solidFill>
            <a:ln w="3175">
              <a:solidFill>
                <a:srgbClr val="FDC05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FDC05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rgbClr val="808080"/>
            </a:solidFill>
            <a:round/>
          </a:ln>
          <a:effectLst/>
        </c:spPr>
        <c:marker>
          <c:symbol val="triangle"/>
          <c:size val="5"/>
          <c:spPr>
            <a:solidFill>
              <a:srgbClr val="808080"/>
            </a:solidFill>
            <a:ln w="3175">
              <a:solidFill>
                <a:srgbClr val="808080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rgbClr val="E331C5"/>
            </a:solidFill>
            <a:round/>
          </a:ln>
          <a:effectLst/>
        </c:spPr>
        <c:marker>
          <c:symbol val="triangle"/>
          <c:size val="5"/>
          <c:spPr>
            <a:solidFill>
              <a:srgbClr val="E331C5"/>
            </a:solidFill>
            <a:ln w="3175">
              <a:solidFill>
                <a:srgbClr val="E331C5"/>
              </a:solidFill>
              <a:prstDash val="solid"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LETROZOLE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44</c:v>
                </c:pt>
                <c:pt idx="1">
                  <c:v>44.3</c:v>
                </c:pt>
                <c:pt idx="2">
                  <c:v>45.8</c:v>
                </c:pt>
                <c:pt idx="3">
                  <c:v>44</c:v>
                </c:pt>
                <c:pt idx="4">
                  <c:v>45.4</c:v>
                </c:pt>
                <c:pt idx="5">
                  <c:v>45.8</c:v>
                </c:pt>
                <c:pt idx="6">
                  <c:v>46</c:v>
                </c:pt>
                <c:pt idx="7">
                  <c:v>45.8</c:v>
                </c:pt>
                <c:pt idx="8">
                  <c:v>46.8</c:v>
                </c:pt>
                <c:pt idx="9">
                  <c:v>46.6</c:v>
                </c:pt>
                <c:pt idx="10">
                  <c:v>46.7</c:v>
                </c:pt>
                <c:pt idx="11">
                  <c:v>45.8</c:v>
                </c:pt>
                <c:pt idx="12">
                  <c:v>46.4</c:v>
                </c:pt>
                <c:pt idx="13">
                  <c:v>46.4</c:v>
                </c:pt>
                <c:pt idx="14">
                  <c:v>46.2</c:v>
                </c:pt>
                <c:pt idx="15">
                  <c:v>45.1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ANASTROZOLE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27.1</c:v>
                </c:pt>
                <c:pt idx="1">
                  <c:v>27</c:v>
                </c:pt>
                <c:pt idx="2">
                  <c:v>25.5</c:v>
                </c:pt>
                <c:pt idx="3">
                  <c:v>26.2</c:v>
                </c:pt>
                <c:pt idx="4">
                  <c:v>24.9</c:v>
                </c:pt>
                <c:pt idx="5">
                  <c:v>24.4</c:v>
                </c:pt>
                <c:pt idx="6">
                  <c:v>24.8</c:v>
                </c:pt>
                <c:pt idx="7">
                  <c:v>25.1</c:v>
                </c:pt>
                <c:pt idx="8">
                  <c:v>24</c:v>
                </c:pt>
                <c:pt idx="9">
                  <c:v>24.1</c:v>
                </c:pt>
                <c:pt idx="10">
                  <c:v>23.5</c:v>
                </c:pt>
                <c:pt idx="11">
                  <c:v>23.9</c:v>
                </c:pt>
                <c:pt idx="12">
                  <c:v>22.4</c:v>
                </c:pt>
                <c:pt idx="13">
                  <c:v>22.9</c:v>
                </c:pt>
                <c:pt idx="14">
                  <c:v>22.3</c:v>
                </c:pt>
                <c:pt idx="15">
                  <c:v>23.6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EXEMESTANE</c:v>
                </c:pt>
              </c:strCache>
            </c:strRef>
          </c:tx>
          <c:spPr>
            <a:ln w="28575" cap="rnd">
              <a:solidFill>
                <a:srgbClr val="62995B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62995B"/>
              </a:solidFill>
              <a:ln w="3175">
                <a:solidFill>
                  <a:srgbClr val="62995B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16.5</c:v>
                </c:pt>
                <c:pt idx="1">
                  <c:v>16.7</c:v>
                </c:pt>
                <c:pt idx="2">
                  <c:v>17.3</c:v>
                </c:pt>
                <c:pt idx="3">
                  <c:v>18.399999999999999</c:v>
                </c:pt>
                <c:pt idx="4">
                  <c:v>18</c:v>
                </c:pt>
                <c:pt idx="5">
                  <c:v>18</c:v>
                </c:pt>
                <c:pt idx="6">
                  <c:v>17.600000000000001</c:v>
                </c:pt>
                <c:pt idx="7">
                  <c:v>18.399999999999999</c:v>
                </c:pt>
                <c:pt idx="8">
                  <c:v>17.600000000000001</c:v>
                </c:pt>
                <c:pt idx="9">
                  <c:v>18.2</c:v>
                </c:pt>
                <c:pt idx="10">
                  <c:v>18.399999999999999</c:v>
                </c:pt>
                <c:pt idx="11">
                  <c:v>19.100000000000001</c:v>
                </c:pt>
                <c:pt idx="12">
                  <c:v>19.3</c:v>
                </c:pt>
                <c:pt idx="13">
                  <c:v>18.899999999999999</c:v>
                </c:pt>
                <c:pt idx="14">
                  <c:v>19.100000000000001</c:v>
                </c:pt>
                <c:pt idx="15">
                  <c:v>19.2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S_06!$K$3:$K$4</c:f>
              <c:strCache>
                <c:ptCount val="1"/>
                <c:pt idx="0">
                  <c:v>TOREMIFENE</c:v>
                </c:pt>
              </c:strCache>
            </c:strRef>
          </c:tx>
          <c:spPr>
            <a:ln w="28575" cap="rnd">
              <a:solidFill>
                <a:srgbClr val="FDC05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FDC051"/>
              </a:solidFill>
              <a:ln w="3175">
                <a:solidFill>
                  <a:srgbClr val="FDC05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FDC05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S_06!$K$5:$K$20</c:f>
              <c:numCache>
                <c:formatCode>#,##0.00</c:formatCode>
                <c:ptCount val="16"/>
                <c:pt idx="0">
                  <c:v>8.1999999999999993</c:v>
                </c:pt>
                <c:pt idx="1">
                  <c:v>8</c:v>
                </c:pt>
                <c:pt idx="2">
                  <c:v>7.4</c:v>
                </c:pt>
                <c:pt idx="3">
                  <c:v>6.9</c:v>
                </c:pt>
                <c:pt idx="4">
                  <c:v>7.5</c:v>
                </c:pt>
                <c:pt idx="5">
                  <c:v>7.3</c:v>
                </c:pt>
                <c:pt idx="6">
                  <c:v>7.7</c:v>
                </c:pt>
                <c:pt idx="7">
                  <c:v>6.9</c:v>
                </c:pt>
                <c:pt idx="8">
                  <c:v>7.8</c:v>
                </c:pt>
                <c:pt idx="9">
                  <c:v>7.9</c:v>
                </c:pt>
                <c:pt idx="10">
                  <c:v>8.1</c:v>
                </c:pt>
                <c:pt idx="11">
                  <c:v>7.7</c:v>
                </c:pt>
                <c:pt idx="12">
                  <c:v>8.3000000000000007</c:v>
                </c:pt>
                <c:pt idx="13">
                  <c:v>8</c:v>
                </c:pt>
                <c:pt idx="14">
                  <c:v>8.3000000000000007</c:v>
                </c:pt>
                <c:pt idx="15">
                  <c:v>7.9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S_06!$L$3:$L$4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808080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808080"/>
              </a:solidFill>
              <a:ln w="3175">
                <a:solidFill>
                  <a:srgbClr val="808080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rgbClr val="8080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S_06!$L$5:$L$20</c:f>
              <c:numCache>
                <c:formatCode>#,##0.00</c:formatCode>
                <c:ptCount val="16"/>
                <c:pt idx="0">
                  <c:v>3.5</c:v>
                </c:pt>
                <c:pt idx="1">
                  <c:v>3.4</c:v>
                </c:pt>
                <c:pt idx="2">
                  <c:v>3.4</c:v>
                </c:pt>
                <c:pt idx="3">
                  <c:v>3.6</c:v>
                </c:pt>
                <c:pt idx="4">
                  <c:v>3.3</c:v>
                </c:pt>
                <c:pt idx="5">
                  <c:v>3.4</c:v>
                </c:pt>
                <c:pt idx="6">
                  <c:v>3.2</c:v>
                </c:pt>
                <c:pt idx="7">
                  <c:v>3.1</c:v>
                </c:pt>
                <c:pt idx="8">
                  <c:v>2.9</c:v>
                </c:pt>
                <c:pt idx="9">
                  <c:v>2.5</c:v>
                </c:pt>
                <c:pt idx="10">
                  <c:v>2.5</c:v>
                </c:pt>
                <c:pt idx="11">
                  <c:v>2.4</c:v>
                </c:pt>
                <c:pt idx="12">
                  <c:v>2.4</c:v>
                </c:pt>
                <c:pt idx="13">
                  <c:v>2.2000000000000002</c:v>
                </c:pt>
                <c:pt idx="14">
                  <c:v>2.2000000000000002</c:v>
                </c:pt>
                <c:pt idx="15">
                  <c:v>2.2999999999999998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S_06!$M$3:$M$4</c:f>
              <c:strCache>
                <c:ptCount val="1"/>
                <c:pt idx="0">
                  <c:v>FULVESTRANT</c:v>
                </c:pt>
              </c:strCache>
            </c:strRef>
          </c:tx>
          <c:spPr>
            <a:ln w="28575" cap="rnd">
              <a:solidFill>
                <a:srgbClr val="E331C5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331C5"/>
              </a:solidFill>
              <a:ln w="3175">
                <a:solidFill>
                  <a:srgbClr val="E331C5"/>
                </a:solidFill>
                <a:prstDash val="solid"/>
              </a:ln>
              <a:effectLst/>
            </c:spPr>
          </c:marker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S_06!$M$5:$M$20</c:f>
              <c:numCache>
                <c:formatCode>#,##0.00</c:formatCode>
                <c:ptCount val="16"/>
                <c:pt idx="0">
                  <c:v>0.7</c:v>
                </c:pt>
                <c:pt idx="1">
                  <c:v>0.7</c:v>
                </c:pt>
                <c:pt idx="2">
                  <c:v>0.6</c:v>
                </c:pt>
                <c:pt idx="3">
                  <c:v>0.8</c:v>
                </c:pt>
                <c:pt idx="4">
                  <c:v>1</c:v>
                </c:pt>
                <c:pt idx="5">
                  <c:v>1.1000000000000001</c:v>
                </c:pt>
                <c:pt idx="6">
                  <c:v>0.8</c:v>
                </c:pt>
                <c:pt idx="7">
                  <c:v>0.8</c:v>
                </c:pt>
                <c:pt idx="8">
                  <c:v>0.9</c:v>
                </c:pt>
                <c:pt idx="9">
                  <c:v>0.7</c:v>
                </c:pt>
                <c:pt idx="10">
                  <c:v>0.8</c:v>
                </c:pt>
                <c:pt idx="11">
                  <c:v>1.2</c:v>
                </c:pt>
                <c:pt idx="12">
                  <c:v>1.2</c:v>
                </c:pt>
                <c:pt idx="13">
                  <c:v>1.6</c:v>
                </c:pt>
                <c:pt idx="14">
                  <c:v>1.9</c:v>
                </c:pt>
                <c:pt idx="15">
                  <c:v>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843200"/>
        <c:axId val="153845120"/>
      </c:lineChart>
      <c:catAx>
        <c:axId val="153843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3845120"/>
        <c:crosses val="autoZero"/>
        <c:auto val="1"/>
        <c:lblAlgn val="ctr"/>
        <c:lblOffset val="100"/>
        <c:noMultiLvlLbl val="0"/>
      </c:catAx>
      <c:valAx>
        <c:axId val="153845120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384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[IMS-Brand_S_06.xlsx]S_06!PT_01</c:name>
    <c:fmtId val="33"/>
  </c:pivotSource>
  <c:chart>
    <c:autoTitleDeleted val="1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</c:pivotFmt>
      <c:pivotFmt>
        <c:idx val="41"/>
      </c:pivotFmt>
      <c:pivotFmt>
        <c:idx val="42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</c:pivotFmt>
      <c:pivotFmt>
        <c:idx val="45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</c:pivotFmt>
      <c:pivotFmt>
        <c:idx val="46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rgbClr val="9BC2E6"/>
            </a:solidFill>
            <a:round/>
          </a:ln>
          <a:effectLst/>
        </c:spPr>
        <c:marker>
          <c:symbol val="triangle"/>
          <c:size val="5"/>
          <c:spPr>
            <a:solidFill>
              <a:srgbClr val="9BC2E6"/>
            </a:solidFill>
            <a:ln w="3175">
              <a:solidFill>
                <a:srgbClr val="9BC2E6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9BC2E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rgbClr val="ED7D31"/>
            </a:solidFill>
            <a:round/>
          </a:ln>
          <a:effectLst/>
        </c:spPr>
        <c:marker>
          <c:symbol val="triangle"/>
          <c:size val="5"/>
          <c:spPr>
            <a:solidFill>
              <a:srgbClr val="ED7D31"/>
            </a:solidFill>
            <a:ln w="3175">
              <a:solidFill>
                <a:srgbClr val="ED7D31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rgbClr val="5C5F33"/>
            </a:solidFill>
            <a:round/>
          </a:ln>
          <a:effectLst/>
        </c:spPr>
        <c:marker>
          <c:symbol val="triangle"/>
          <c:size val="5"/>
          <c:spPr>
            <a:solidFill>
              <a:srgbClr val="5C5F33"/>
            </a:solidFill>
            <a:ln w="3175">
              <a:solidFill>
                <a:srgbClr val="5C5F33"/>
              </a:solidFill>
              <a:prstDash val="solid"/>
            </a:ln>
            <a:effectLst/>
          </c:spPr>
        </c:marker>
        <c:dLbl>
          <c:idx val="0"/>
          <c:numFmt formatCode="#,##0.0_ 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5C5F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pPr>
              <a:endParaRPr lang="zh-CN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S_06!$H$3:$H$4</c:f>
              <c:strCache>
                <c:ptCount val="1"/>
                <c:pt idx="0">
                  <c:v>SHU RUI            ZN1</c:v>
                </c:pt>
              </c:strCache>
            </c:strRef>
          </c:tx>
          <c:spPr>
            <a:ln w="28575" cap="rnd">
              <a:solidFill>
                <a:srgbClr val="9BC2E6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9BC2E6"/>
              </a:solidFill>
              <a:ln w="3175">
                <a:solidFill>
                  <a:srgbClr val="9BC2E6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9BC2E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S_06!$H$5:$H$20</c:f>
              <c:numCache>
                <c:formatCode>#,##0.00</c:formatCode>
                <c:ptCount val="16"/>
                <c:pt idx="0">
                  <c:v>43.1</c:v>
                </c:pt>
                <c:pt idx="1">
                  <c:v>43.5</c:v>
                </c:pt>
                <c:pt idx="2">
                  <c:v>43</c:v>
                </c:pt>
                <c:pt idx="3">
                  <c:v>42.4</c:v>
                </c:pt>
                <c:pt idx="4">
                  <c:v>42.3</c:v>
                </c:pt>
                <c:pt idx="5">
                  <c:v>41.3</c:v>
                </c:pt>
                <c:pt idx="6">
                  <c:v>41.4</c:v>
                </c:pt>
                <c:pt idx="7">
                  <c:v>42.1</c:v>
                </c:pt>
                <c:pt idx="8">
                  <c:v>42</c:v>
                </c:pt>
                <c:pt idx="9">
                  <c:v>42.4</c:v>
                </c:pt>
                <c:pt idx="10">
                  <c:v>42.7</c:v>
                </c:pt>
                <c:pt idx="11">
                  <c:v>42.3</c:v>
                </c:pt>
                <c:pt idx="12">
                  <c:v>41.6</c:v>
                </c:pt>
                <c:pt idx="13">
                  <c:v>41.1</c:v>
                </c:pt>
                <c:pt idx="14">
                  <c:v>40.5</c:v>
                </c:pt>
                <c:pt idx="15">
                  <c:v>39.6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S_06!$I$3:$I$4</c:f>
              <c:strCache>
                <c:ptCount val="1"/>
                <c:pt idx="0">
                  <c:v>FARESTON           ORN</c:v>
                </c:pt>
              </c:strCache>
            </c:strRef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ED7D31"/>
              </a:solidFill>
              <a:ln w="3175">
                <a:solidFill>
                  <a:srgbClr val="ED7D31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ED7D3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S_06!$I$5:$I$20</c:f>
              <c:numCache>
                <c:formatCode>#,##0.00</c:formatCode>
                <c:ptCount val="16"/>
                <c:pt idx="0">
                  <c:v>26.3</c:v>
                </c:pt>
                <c:pt idx="1">
                  <c:v>26.3</c:v>
                </c:pt>
                <c:pt idx="2">
                  <c:v>26.6</c:v>
                </c:pt>
                <c:pt idx="3">
                  <c:v>26.3</c:v>
                </c:pt>
                <c:pt idx="4">
                  <c:v>26.3</c:v>
                </c:pt>
                <c:pt idx="5">
                  <c:v>26.8</c:v>
                </c:pt>
                <c:pt idx="6">
                  <c:v>27.2</c:v>
                </c:pt>
                <c:pt idx="7">
                  <c:v>27.3</c:v>
                </c:pt>
                <c:pt idx="8">
                  <c:v>28.3</c:v>
                </c:pt>
                <c:pt idx="9">
                  <c:v>29.8</c:v>
                </c:pt>
                <c:pt idx="10">
                  <c:v>31.1</c:v>
                </c:pt>
                <c:pt idx="11">
                  <c:v>33.1</c:v>
                </c:pt>
                <c:pt idx="12">
                  <c:v>35</c:v>
                </c:pt>
                <c:pt idx="13">
                  <c:v>36.200000000000003</c:v>
                </c:pt>
                <c:pt idx="14">
                  <c:v>37.5</c:v>
                </c:pt>
                <c:pt idx="15">
                  <c:v>38.6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S_06!$J$3:$J$4</c:f>
              <c:strCache>
                <c:ptCount val="1"/>
                <c:pt idx="0">
                  <c:v>TAMOXIFEN</c:v>
                </c:pt>
              </c:strCache>
            </c:strRef>
          </c:tx>
          <c:spPr>
            <a:ln w="28575" cap="rnd">
              <a:solidFill>
                <a:srgbClr val="5C5F33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rgbClr val="5C5F33"/>
              </a:solidFill>
              <a:ln w="3175">
                <a:solidFill>
                  <a:srgbClr val="5C5F33"/>
                </a:solidFill>
                <a:prstDash val="solid"/>
              </a:ln>
              <a:effectLst/>
            </c:spPr>
          </c:marker>
          <c:dLbls>
            <c:numFmt formatCode="#,##0.0_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5C5F3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S_06!$G$5:$G$20</c:f>
              <c:strCache>
                <c:ptCount val="16"/>
                <c:pt idx="0">
                  <c:v>2012Q2</c:v>
                </c:pt>
                <c:pt idx="1">
                  <c:v>2012Q3</c:v>
                </c:pt>
                <c:pt idx="2">
                  <c:v>2012Q4</c:v>
                </c:pt>
                <c:pt idx="3">
                  <c:v>2013Q1</c:v>
                </c:pt>
                <c:pt idx="4">
                  <c:v>2013Q2</c:v>
                </c:pt>
                <c:pt idx="5">
                  <c:v>2013Q3</c:v>
                </c:pt>
                <c:pt idx="6">
                  <c:v>2013Q4</c:v>
                </c:pt>
                <c:pt idx="7">
                  <c:v>2014Q1</c:v>
                </c:pt>
                <c:pt idx="8">
                  <c:v>2014Q2</c:v>
                </c:pt>
                <c:pt idx="9">
                  <c:v>2014Q3</c:v>
                </c:pt>
                <c:pt idx="10">
                  <c:v>2014Q4</c:v>
                </c:pt>
                <c:pt idx="11">
                  <c:v>2015Q1</c:v>
                </c:pt>
                <c:pt idx="12">
                  <c:v>2015Q2</c:v>
                </c:pt>
                <c:pt idx="13">
                  <c:v>2015Q3</c:v>
                </c:pt>
                <c:pt idx="14">
                  <c:v>2015Q4</c:v>
                </c:pt>
                <c:pt idx="15">
                  <c:v>2016Q1</c:v>
                </c:pt>
              </c:strCache>
            </c:strRef>
          </c:cat>
          <c:val>
            <c:numRef>
              <c:f>S_06!$J$5:$J$20</c:f>
              <c:numCache>
                <c:formatCode>#,##0.00</c:formatCode>
                <c:ptCount val="16"/>
                <c:pt idx="0">
                  <c:v>30.6</c:v>
                </c:pt>
                <c:pt idx="1">
                  <c:v>30.2</c:v>
                </c:pt>
                <c:pt idx="2">
                  <c:v>30.4</c:v>
                </c:pt>
                <c:pt idx="3">
                  <c:v>31.2</c:v>
                </c:pt>
                <c:pt idx="4">
                  <c:v>31.4</c:v>
                </c:pt>
                <c:pt idx="5">
                  <c:v>31.9</c:v>
                </c:pt>
                <c:pt idx="6">
                  <c:v>31.4</c:v>
                </c:pt>
                <c:pt idx="7">
                  <c:v>30.6</c:v>
                </c:pt>
                <c:pt idx="8">
                  <c:v>29.7</c:v>
                </c:pt>
                <c:pt idx="9">
                  <c:v>27.7</c:v>
                </c:pt>
                <c:pt idx="10">
                  <c:v>26.1</c:v>
                </c:pt>
                <c:pt idx="11">
                  <c:v>24.6</c:v>
                </c:pt>
                <c:pt idx="12">
                  <c:v>23.3</c:v>
                </c:pt>
                <c:pt idx="13">
                  <c:v>22.7</c:v>
                </c:pt>
                <c:pt idx="14">
                  <c:v>22.1</c:v>
                </c:pt>
                <c:pt idx="15">
                  <c:v>21.8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010752"/>
        <c:axId val="154012288"/>
      </c:lineChart>
      <c:catAx>
        <c:axId val="15401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012288"/>
        <c:crosses val="autoZero"/>
        <c:auto val="1"/>
        <c:lblAlgn val="ctr"/>
        <c:lblOffset val="100"/>
        <c:noMultiLvlLbl val="0"/>
      </c:catAx>
      <c:valAx>
        <c:axId val="154012288"/>
        <c:scaling>
          <c:orientation val="minMax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5401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900"/>
            </a:lvl1pPr>
          </a:lstStyle>
          <a:p>
            <a:fld id="{06BA2376-14E2-4671-9D69-94E812C680C8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6763754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13" y="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7288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627" y="4721482"/>
            <a:ext cx="4991947" cy="447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ja-JP" smtClean="0"/>
              <a:t>Click to edit Master text styles</a:t>
            </a:r>
          </a:p>
          <a:p>
            <a:pPr lvl="1"/>
            <a:r>
              <a:rPr lang="en-GB" altLang="ja-JP" smtClean="0"/>
              <a:t>Second level</a:t>
            </a:r>
          </a:p>
          <a:p>
            <a:pPr lvl="2"/>
            <a:r>
              <a:rPr lang="en-GB" altLang="ja-JP" smtClean="0"/>
              <a:t>Third level</a:t>
            </a:r>
          </a:p>
          <a:p>
            <a:pPr lvl="3"/>
            <a:r>
              <a:rPr lang="en-GB" altLang="ja-JP" smtClean="0"/>
              <a:t>Fourth level</a:t>
            </a:r>
          </a:p>
          <a:p>
            <a:pPr lvl="4"/>
            <a:r>
              <a:rPr lang="en-GB" altLang="ja-JP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endParaRPr lang="en-GB" altLang="ja-JP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13" y="9441271"/>
            <a:ext cx="2949787" cy="49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200">
                <a:latin typeface="Times New Roman" pitchFamily="18" charset="0"/>
              </a:defRPr>
            </a:lvl1pPr>
          </a:lstStyle>
          <a:p>
            <a:fld id="{3B035DE9-D086-43D8-95D1-7B50DEA42F34}" type="slidenum">
              <a:rPr lang="ja-JP" altLang="en-GB"/>
              <a:pPr/>
              <a:t>‹#›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25822043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0113" y="739775"/>
            <a:ext cx="4935537" cy="37004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35DE9-D086-43D8-95D1-7B50DEA42F34}" type="slidenum">
              <a:rPr lang="ja-JP" altLang="en-GB" smtClean="0"/>
              <a:pPr/>
              <a:t>4</a:t>
            </a:fld>
            <a:endParaRPr lang="en-GB" altLang="ja-JP" dirty="0"/>
          </a:p>
        </p:txBody>
      </p:sp>
    </p:spTree>
    <p:extLst>
      <p:ext uri="{BB962C8B-B14F-4D97-AF65-F5344CB8AC3E}">
        <p14:creationId xmlns:p14="http://schemas.microsoft.com/office/powerpoint/2010/main" val="5195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6" name="Picture 44" descr="Plain_cover_hh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2" y="5796657"/>
            <a:ext cx="1079500" cy="449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4" name="Picture 42" descr="cover_m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911" y="824938"/>
            <a:ext cx="1316180" cy="79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8" name="Picture 46" descr="basic_covercentercover_g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89329"/>
            <a:ext cx="9144000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116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517683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350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8150225" cy="914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55650" y="6519863"/>
            <a:ext cx="6985000" cy="2460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70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179388" y="1274763"/>
            <a:ext cx="8796337" cy="294489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3"/>
          </p:nvPr>
        </p:nvSpPr>
        <p:spPr>
          <a:xfrm>
            <a:off x="179387" y="4295163"/>
            <a:ext cx="8796337" cy="2157369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542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-11112"/>
            <a:ext cx="7993062" cy="1016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1160464"/>
            <a:ext cx="8785225" cy="5278437"/>
          </a:xfrm>
          <a:prstGeom prst="rect">
            <a:avLst/>
          </a:prstGeom>
        </p:spPr>
        <p:txBody>
          <a:bodyPr/>
          <a:lstStyle>
            <a:lvl1pPr>
              <a:defRPr sz="2400" b="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800" b="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40" y="6547927"/>
            <a:ext cx="325697" cy="40011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2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-11112"/>
            <a:ext cx="7993062" cy="1016001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09835" y="6548438"/>
            <a:ext cx="3708400" cy="18891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altLang="zh-CN" dirty="0" smtClean="0"/>
              <a:t>Source: IMS Quarterly CHPA Data (3Q14) </a:t>
            </a:r>
            <a:endParaRPr lang="zh-CN" altLang="en-US" dirty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40" y="6547927"/>
            <a:ext cx="325697" cy="40011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03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7" name="Picture 23" descr="Plain_contents_hh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950" y="6519863"/>
            <a:ext cx="612775" cy="25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ontents_Mark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5" y="274639"/>
            <a:ext cx="647700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_contents_graphic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1" y="927100"/>
            <a:ext cx="9148763" cy="23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79388" y="6519863"/>
            <a:ext cx="576411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6" r:id="rId2"/>
    <p:sldLayoutId id="2147483708" r:id="rId3"/>
    <p:sldLayoutId id="2147483709" r:id="rId4"/>
    <p:sldLayoutId id="2147483710" r:id="rId5"/>
    <p:sldLayoutId id="214748371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80000"/>
        </a:lnSpc>
        <a:spcBef>
          <a:spcPct val="20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title="Cover_Title"/>
          <p:cNvSpPr>
            <a:spLocks noGrp="1"/>
          </p:cNvSpPr>
          <p:nvPr>
            <p:ph type="ctrTitle" idx="4294967295"/>
          </p:nvPr>
        </p:nvSpPr>
        <p:spPr>
          <a:xfrm>
            <a:off x="1244600" y="1712912"/>
            <a:ext cx="6651625" cy="1608137"/>
          </a:xfrm>
          <a:prstGeom prst="rect">
            <a:avLst/>
          </a:prstGeo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en-US" altLang="zh-CN" sz="2800" smtClean="0">
                <a:latin typeface="+mj-lt"/>
              </a:rPr>
              <a:t>2016Q1’s IMS Report of Eisai Brand Performance (ONCO)</a:t>
            </a:r>
            <a:endParaRPr lang="zh-CN" altLang="en-US" sz="2600" dirty="0">
              <a:solidFill>
                <a:schemeClr val="accent5">
                  <a:lumMod val="5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7" name="TextBox 6" title="Cover_Info1"/>
          <p:cNvSpPr txBox="1"/>
          <p:nvPr/>
        </p:nvSpPr>
        <p:spPr>
          <a:xfrm>
            <a:off x="1244600" y="4042055"/>
            <a:ext cx="665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latin typeface="+mj-lt"/>
                <a:ea typeface="微软雅黑" panose="020B0503020204020204" pitchFamily="34" charset="-122"/>
              </a:rPr>
              <a:t>2016/5/14</a:t>
            </a:r>
            <a:endParaRPr lang="en-US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TextBox 5" title="Cover_Info2"/>
          <p:cNvSpPr txBox="1"/>
          <p:nvPr/>
        </p:nvSpPr>
        <p:spPr>
          <a:xfrm>
            <a:off x="1244600" y="4436647"/>
            <a:ext cx="6651625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1400" b="1" dirty="0">
                <a:latin typeface="+mj-lt"/>
                <a:ea typeface="微软雅黑" panose="020B0503020204020204" pitchFamily="34" charset="-122"/>
              </a:rPr>
              <a:t>Business Analysis &amp; Intelligence Management, BAIM </a:t>
            </a:r>
            <a:r>
              <a:rPr lang="en-US" altLang="zh-CN" sz="1400" b="1" dirty="0" smtClean="0">
                <a:latin typeface="+mj-lt"/>
                <a:ea typeface="微软雅黑" panose="020B0503020204020204" pitchFamily="34" charset="-122"/>
              </a:rPr>
              <a:t>Dept</a:t>
            </a: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21" title="TB_Footer"/>
          <p:cNvSpPr>
            <a:spLocks noChangeArrowheads="1"/>
          </p:cNvSpPr>
          <p:nvPr/>
        </p:nvSpPr>
        <p:spPr bwMode="auto">
          <a:xfrm>
            <a:off x="0" y="6550250"/>
            <a:ext cx="8185150" cy="261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3" tIns="45707" rIns="91413" bIns="45707">
            <a:spAutoFit/>
          </a:bodyPr>
          <a:lstStyle/>
          <a:p>
            <a:pPr algn="l"/>
            <a:r>
              <a:rPr lang="en-US" altLang="zh-CN" sz="1100" smtClean="0">
                <a:solidFill>
                  <a:schemeClr val="hlink"/>
                </a:solidFill>
                <a:latin typeface="+mj-lt"/>
                <a:ea typeface="微软雅黑" panose="020B0503020204020204" pitchFamily="34" charset="-122"/>
              </a:rPr>
              <a:t>* Source: IMS Quarterly CHPA Data (2016Q1, 2016.01 ~ 2016.03)</a:t>
            </a:r>
            <a:endParaRPr lang="en-US" altLang="zh-CN" sz="1100" u="sng" dirty="0">
              <a:solidFill>
                <a:schemeClr val="hlink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TextBox 7" title="Cover_Info2"/>
          <p:cNvSpPr txBox="1"/>
          <p:nvPr/>
        </p:nvSpPr>
        <p:spPr>
          <a:xfrm>
            <a:off x="1244600" y="4847438"/>
            <a:ext cx="6651625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ja-JP" sz="1400" b="1" dirty="0" smtClean="0">
                <a:latin typeface="+mj-lt"/>
                <a:ea typeface="微软雅黑" panose="020B0503020204020204" pitchFamily="34" charset="-122"/>
              </a:rPr>
              <a:t>Eisai Co., Ltd.</a:t>
            </a:r>
            <a:endParaRPr lang="en-US" altLang="ja-JP" sz="1400" b="1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367" y="5791051"/>
            <a:ext cx="95263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The value share of FRT reached its peak </a:t>
            </a:r>
            <a:r>
              <a:rPr lang="en-US" altLang="zh-CN" sz="1800" dirty="0" smtClean="0"/>
              <a:t>39.9% </a:t>
            </a:r>
            <a:r>
              <a:rPr lang="en-US" altLang="zh-CN" sz="1800" dirty="0"/>
              <a:t>in QTR </a:t>
            </a:r>
            <a:r>
              <a:rPr lang="en-US" altLang="zh-CN" sz="1800" dirty="0" smtClean="0"/>
              <a:t>16Q1, </a:t>
            </a:r>
            <a:r>
              <a:rPr lang="en-US" altLang="zh-CN" sz="1800" dirty="0"/>
              <a:t>while Shu </a:t>
            </a:r>
            <a:r>
              <a:rPr lang="en-US" altLang="zh-CN" sz="1800" dirty="0" err="1"/>
              <a:t>Rui’s</a:t>
            </a:r>
            <a:r>
              <a:rPr lang="en-US" altLang="zh-CN" sz="1800" dirty="0"/>
              <a:t> market share decreased to </a:t>
            </a:r>
            <a:r>
              <a:rPr lang="en-US" altLang="zh-CN" sz="1800" dirty="0" smtClean="0"/>
              <a:t>37.5%. Tamoxifen’s share showed a downward trend but a notable rise in QTR 16Q1.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FRT(Serm Cytostatic Hormone Antagonists) - Brand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8239"/>
            <a:ext cx="3017521" cy="426721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FRT(Serm Cytostatic Hormone Antagonists) Relevant Market = Toremifene + Tamoxifen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725622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676036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720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+mj-lt"/>
              </a:rPr>
              <a:t>The </a:t>
            </a:r>
            <a:r>
              <a:rPr lang="en-US" altLang="zh-CN" sz="1800" dirty="0">
                <a:latin typeface="+mj-lt"/>
              </a:rPr>
              <a:t>PD share of FRT is still low but continuously increased to </a:t>
            </a:r>
            <a:r>
              <a:rPr lang="en-US" altLang="zh-CN" sz="1800" dirty="0" smtClean="0">
                <a:latin typeface="+mj-lt"/>
              </a:rPr>
              <a:t>10% </a:t>
            </a:r>
            <a:r>
              <a:rPr lang="en-US" altLang="zh-CN" sz="1800" dirty="0">
                <a:latin typeface="+mj-lt"/>
              </a:rPr>
              <a:t>in MAT </a:t>
            </a:r>
            <a:r>
              <a:rPr lang="en-US" altLang="zh-CN" sz="1800" dirty="0" smtClean="0">
                <a:latin typeface="+mj-lt"/>
              </a:rPr>
              <a:t>16Q1, </a:t>
            </a:r>
            <a:r>
              <a:rPr lang="en-US" altLang="zh-CN" sz="1800" dirty="0">
                <a:latin typeface="+mj-lt"/>
              </a:rPr>
              <a:t>which indicated FRT still have big potential. </a:t>
            </a: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9844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FRT(Serm Cytostatic Hormone Antagonists) - Brand PD%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9844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FRT(Serm Cytostatic Hormone Antagonists) Relevant Market = Toremifene + Tamoxifen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0271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14508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58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In QTR </a:t>
            </a:r>
            <a:r>
              <a:rPr lang="en-US" altLang="zh-CN" sz="1800" dirty="0" smtClean="0"/>
              <a:t>16Q1, </a:t>
            </a:r>
            <a:r>
              <a:rPr lang="en-US" altLang="zh-CN" sz="1800" dirty="0"/>
              <a:t>the PD share of FRT </a:t>
            </a:r>
            <a:r>
              <a:rPr lang="en-US" altLang="zh-CN" sz="1800" dirty="0" smtClean="0"/>
              <a:t>increased to 10.7%, however, Tamoxifen’s </a:t>
            </a:r>
            <a:r>
              <a:rPr lang="en-US" altLang="zh-CN" sz="1800" smtClean="0"/>
              <a:t>PD share also </a:t>
            </a:r>
            <a:r>
              <a:rPr lang="en-US" altLang="zh-CN" sz="1800" dirty="0" smtClean="0"/>
              <a:t>increased to 68.9%.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FRT(Serm Cytostatic Hormone Antagonists) - Brand PD%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PD 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PD%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FRT(Serm Cytostatic Hormone Antagonists) Relevant Market = Toremifene + Tamoxifen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935446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16087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48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-5419" y="1160464"/>
            <a:ext cx="8785225" cy="5278437"/>
          </a:xfrm>
        </p:spPr>
        <p:txBody>
          <a:bodyPr/>
          <a:lstStyle/>
          <a:p>
            <a:r>
              <a:rPr lang="en-US" altLang="zh-CN" sz="1400" dirty="0"/>
              <a:t>IMS Data Instruction </a:t>
            </a:r>
          </a:p>
          <a:p>
            <a:pPr lvl="1"/>
            <a:r>
              <a:rPr lang="en-US" altLang="zh-CN" sz="1400" dirty="0"/>
              <a:t>A11F: Code of Therapeutic Classification, TCIII</a:t>
            </a:r>
          </a:p>
          <a:p>
            <a:pPr lvl="1"/>
            <a:r>
              <a:rPr lang="en-US" altLang="zh-CN" sz="1400" dirty="0"/>
              <a:t>QTR: Quarter, 3 Months</a:t>
            </a:r>
          </a:p>
          <a:p>
            <a:pPr lvl="1"/>
            <a:r>
              <a:rPr lang="en-US" altLang="zh-CN" sz="1400" dirty="0"/>
              <a:t>MAT: Moving Annual Total; e.g.: </a:t>
            </a:r>
            <a:endParaRPr lang="en-US" altLang="zh-CN" sz="1400" dirty="0" smtClean="0"/>
          </a:p>
          <a:p>
            <a:pPr lvl="2"/>
            <a:r>
              <a:rPr lang="en-US" altLang="zh-CN" sz="1400" dirty="0" smtClean="0"/>
              <a:t>MAT 3Q14 </a:t>
            </a:r>
            <a:r>
              <a:rPr lang="en-US" altLang="zh-CN" sz="1400" dirty="0"/>
              <a:t>= </a:t>
            </a:r>
            <a:r>
              <a:rPr lang="en-US" altLang="zh-CN" sz="1400" dirty="0" smtClean="0"/>
              <a:t>QTR 4Q13+QTR1Q14+QTR2Q14+QTR3Q14</a:t>
            </a:r>
            <a:endParaRPr lang="en-US" altLang="zh-CN" sz="1400" dirty="0"/>
          </a:p>
          <a:p>
            <a:pPr lvl="1"/>
            <a:r>
              <a:rPr lang="en-US" altLang="zh-CN" sz="1400" dirty="0" smtClean="0"/>
              <a:t>YTD</a:t>
            </a:r>
            <a:r>
              <a:rPr lang="en-US" altLang="zh-CN" sz="1400" dirty="0"/>
              <a:t>: Year to Date; Cumulative, Jan 1st to end of the Audit Period</a:t>
            </a:r>
          </a:p>
          <a:p>
            <a:pPr lvl="1"/>
            <a:r>
              <a:rPr lang="en-US" altLang="zh-CN" sz="1400" dirty="0"/>
              <a:t>MS%: Market Share; in this report, MS% is value market share</a:t>
            </a:r>
          </a:p>
          <a:p>
            <a:pPr lvl="1"/>
            <a:r>
              <a:rPr lang="en-US" altLang="zh-CN" sz="1400" dirty="0"/>
              <a:t>GR%: Growth Rate; in this report, GR is compared with the same period in last year, </a:t>
            </a:r>
            <a:r>
              <a:rPr lang="zh-CN" altLang="en-US" sz="1400" dirty="0"/>
              <a:t>同比</a:t>
            </a:r>
          </a:p>
          <a:p>
            <a:pPr lvl="1"/>
            <a:r>
              <a:rPr lang="en-US" altLang="zh-CN" sz="1400" dirty="0"/>
              <a:t>RALTIVA-GXN (FEXOFENADINE): Brand Name-Company Name (Molecule)</a:t>
            </a:r>
          </a:p>
          <a:p>
            <a:pPr lvl="1"/>
            <a:r>
              <a:rPr lang="en-US" altLang="zh-CN" sz="1400" dirty="0" smtClean="0"/>
              <a:t>Merislon-EI2 (N07C): </a:t>
            </a:r>
            <a:r>
              <a:rPr lang="en-US" altLang="zh-CN" sz="1400" dirty="0"/>
              <a:t>Brand Name-Company Name (TCIII)</a:t>
            </a:r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4138" y="6547929"/>
            <a:ext cx="451822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1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 - Patient Day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定义及计算方法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453966" y="1192399"/>
            <a:ext cx="8439124" cy="1816944"/>
          </a:xfrm>
          <a:prstGeom prst="rect">
            <a:avLst/>
          </a:prstGeom>
        </p:spPr>
        <p:txBody>
          <a:bodyPr wrap="square" lIns="92492" tIns="46246" rIns="92492" bIns="46246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Patient Day 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患者治疗天数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Days of Therapy (DOT)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该产品销售支片数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每个患者每日服用支片数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该产品销售支片数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÷(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该产品每日用量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该产品规格剂量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例如，规格为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40mg/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片的枢瑞，销售了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，枢瑞用量为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60mg/(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，则，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PD=150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÷[60mg/(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天*患者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)÷40mg/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]=150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÷[1.5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)]=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患者</a:t>
            </a:r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299006"/>
              </p:ext>
            </p:extLst>
          </p:nvPr>
        </p:nvGraphicFramePr>
        <p:xfrm>
          <a:off x="614051" y="3359208"/>
          <a:ext cx="8019067" cy="2608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49821"/>
                <a:gridCol w="1089302"/>
                <a:gridCol w="1019641"/>
                <a:gridCol w="1991791"/>
                <a:gridCol w="2268512"/>
              </a:tblGrid>
              <a:tr h="5216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大类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通用名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商品名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每人每日服用片数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换算成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托瑞米芬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法乐通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</a:t>
                      </a:r>
                      <a:endParaRPr lang="zh-CN" alt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枢瑞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40mg, 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每日</a:t>
                      </a:r>
                      <a:r>
                        <a:rPr lang="en-US" altLang="zh-CN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1.5</a:t>
                      </a:r>
                      <a:r>
                        <a:rPr lang="zh-CN" alt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/1.5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60mg,</a:t>
                      </a:r>
                      <a:r>
                        <a:rPr lang="en-US" altLang="zh-C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/1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  <a:tr h="5216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他莫昔芬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每日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片数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/2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4159" marR="8488" marT="9549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89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lang="en-US" altLang="zh-CN" sz="1800" b="0" dirty="0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Appendix- </a:t>
            </a:r>
            <a:r>
              <a:rPr lang="en-US" altLang="zh-CN" sz="1800" b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Fareston</a:t>
            </a:r>
            <a:endParaRPr lang="zh-CN" altLang="en-US" sz="1800" b="0" dirty="0">
              <a:solidFill>
                <a:schemeClr val="accent5">
                  <a:lumMod val="50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84138" y="6547925"/>
            <a:ext cx="388759" cy="24622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32575"/>
              </p:ext>
            </p:extLst>
          </p:nvPr>
        </p:nvGraphicFramePr>
        <p:xfrm>
          <a:off x="548500" y="1327763"/>
          <a:ext cx="7843574" cy="27181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88486"/>
                <a:gridCol w="1314084"/>
                <a:gridCol w="2788826"/>
                <a:gridCol w="1952178"/>
              </a:tblGrid>
              <a:tr h="3020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smtClean="0">
                          <a:effectLst/>
                        </a:rPr>
                        <a:t>Brand</a:t>
                      </a:r>
                      <a:r>
                        <a:rPr lang="en-US" altLang="zh-CN" sz="1050" b="1" u="none" strike="noStrike" dirty="0" smtClean="0">
                          <a:effectLst/>
                        </a:rPr>
                        <a:t>- EN</a:t>
                      </a:r>
                      <a:endParaRPr 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63056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 smtClean="0">
                          <a:effectLst/>
                        </a:rPr>
                        <a:t>Brand</a:t>
                      </a:r>
                      <a:r>
                        <a:rPr lang="en-US" altLang="zh-CN" sz="1050" b="1" u="none" strike="noStrike" dirty="0" smtClean="0">
                          <a:effectLst/>
                        </a:rPr>
                        <a:t>- CN</a:t>
                      </a:r>
                      <a:endParaRPr 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63056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50" b="1" u="none" strike="noStrike" dirty="0" smtClean="0">
                          <a:effectLst/>
                        </a:rPr>
                        <a:t>Company- CN</a:t>
                      </a:r>
                      <a:endParaRPr 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63056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u="none" strike="noStrike" dirty="0">
                          <a:effectLst/>
                        </a:rPr>
                        <a:t>Molecule</a:t>
                      </a:r>
                      <a:endParaRPr lang="en-US" sz="1050" b="1" i="0" u="none" strike="noStrike" dirty="0">
                        <a:effectLst/>
                        <a:latin typeface="Arial"/>
                      </a:endParaRPr>
                    </a:p>
                  </a:txBody>
                  <a:tcPr marL="63056" marR="8342" marT="9525" marB="0" anchor="ctr">
                    <a:noFill/>
                  </a:tcPr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Arial"/>
                        </a:rPr>
                        <a:t>ARIMIDEX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瑞宁得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阿斯利康公司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ANASTROZOLE</a:t>
                      </a:r>
                    </a:p>
                  </a:txBody>
                  <a:tcPr marL="8342" marR="8342" marT="9525" marB="0" anchor="ctr"/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FEMARA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弗隆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瑞士诺华制药有限公司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LETROZOLE</a:t>
                      </a:r>
                    </a:p>
                  </a:txBody>
                  <a:tcPr marL="8342" marR="8342" marT="9525" marB="0" anchor="ctr">
                    <a:noFill/>
                  </a:tcPr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FU RUI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芙瑞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江苏恒瑞医药股份有限公司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LETROZOLE</a:t>
                      </a:r>
                    </a:p>
                  </a:txBody>
                  <a:tcPr marL="8342" marR="8342" marT="9525" marB="0" anchor="ctr"/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AROMASIN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阿诺新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法玛西亚普强大药厂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EXEMESTANE</a:t>
                      </a:r>
                    </a:p>
                  </a:txBody>
                  <a:tcPr marL="8342" marR="8342" marT="9525" marB="0" anchor="ctr">
                    <a:noFill/>
                  </a:tcPr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SHU RUI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枢瑞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宁波市天衡制药厂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TOREMIFENE</a:t>
                      </a:r>
                    </a:p>
                  </a:txBody>
                  <a:tcPr marL="8342" marR="8342" marT="9525" marB="0" anchor="ctr"/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FARESTON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法乐通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 smtClean="0">
                          <a:effectLst/>
                          <a:latin typeface="Arial"/>
                        </a:rPr>
                        <a:t>芬兰奥利安药厂</a:t>
                      </a:r>
                      <a:r>
                        <a:rPr lang="en-US" altLang="zh-CN" sz="1050" b="0" i="0" u="none" strike="noStrike" dirty="0" smtClean="0">
                          <a:effectLst/>
                          <a:latin typeface="Arial"/>
                        </a:rPr>
                        <a:t>(</a:t>
                      </a:r>
                      <a:r>
                        <a:rPr lang="zh-CN" altLang="en-US" sz="1050" b="0" i="0" u="none" strike="noStrike" dirty="0" smtClean="0">
                          <a:effectLst/>
                          <a:latin typeface="Arial"/>
                        </a:rPr>
                        <a:t>生产</a:t>
                      </a:r>
                      <a:r>
                        <a:rPr lang="en-US" altLang="zh-CN" sz="1050" b="0" i="0" u="none" strike="noStrike" dirty="0" smtClean="0">
                          <a:effectLst/>
                          <a:latin typeface="Arial"/>
                        </a:rPr>
                        <a:t>)</a:t>
                      </a:r>
                      <a:endParaRPr lang="zh-CN" altLang="en-US" sz="1050" b="0" i="0" u="none" strike="noStrike" dirty="0">
                        <a:effectLst/>
                        <a:latin typeface="Arial"/>
                      </a:endParaRP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   TOREMIFENE</a:t>
                      </a:r>
                    </a:p>
                  </a:txBody>
                  <a:tcPr marL="8342" marR="8342" marT="9525" marB="0" anchor="ctr">
                    <a:noFill/>
                  </a:tcPr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TAMOXIFEN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他莫昔芬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江苏扬子江药业集团有限公司</a:t>
                      </a:r>
                    </a:p>
                  </a:txBody>
                  <a:tcPr marL="8342" marR="8342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Arial"/>
                        </a:rPr>
                        <a:t>   TAMOXIFEN</a:t>
                      </a:r>
                    </a:p>
                  </a:txBody>
                  <a:tcPr marL="8342" marR="8342" marT="9525" marB="0" anchor="ctr"/>
                </a:tc>
              </a:tr>
              <a:tr h="302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effectLst/>
                          <a:latin typeface="Arial"/>
                        </a:rPr>
                        <a:t>AI DA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 dirty="0">
                          <a:effectLst/>
                          <a:latin typeface="Arial"/>
                        </a:rPr>
                        <a:t>潘诺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b="0" i="0" u="none" strike="noStrike">
                          <a:effectLst/>
                          <a:latin typeface="Arial"/>
                        </a:rPr>
                        <a:t>江苏扬子江药业集团有限公司</a:t>
                      </a:r>
                    </a:p>
                  </a:txBody>
                  <a:tcPr marL="8342" marR="8342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effectLst/>
                          <a:latin typeface="Arial"/>
                        </a:rPr>
                        <a:t>   ANASTROZOLE</a:t>
                      </a:r>
                    </a:p>
                  </a:txBody>
                  <a:tcPr marL="8342" marR="8342" marT="9525" marB="0"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7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S003_Titl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kern="1200" dirty="0" smtClean="0">
                <a:latin typeface="+mj-lt"/>
              </a:rPr>
              <a:t>Snapshot of Brand Performance - Value</a:t>
            </a:r>
            <a:endParaRPr lang="en-US" sz="1800" dirty="0">
              <a:latin typeface="+mj-lt"/>
            </a:endParaRPr>
          </a:p>
        </p:txBody>
      </p:sp>
      <p:sp>
        <p:nvSpPr>
          <p:cNvPr id="4" name="Content Placeholder 3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graphicFrame>
        <p:nvGraphicFramePr>
          <p:cNvPr id="2" name="内容占位符 1"/>
          <p:cNvGraphicFramePr>
            <a:graphicFrameLocks noGrp="1"/>
          </p:cNvGraphicFramePr>
          <p:nvPr>
            <p:ph sz="quarter" idx="12"/>
          </p:nvPr>
        </p:nvGraphicFramePr>
        <p:xfrm>
          <a:off x="1214880" y="1274762"/>
          <a:ext cx="6725352" cy="5176840"/>
        </p:xfrm>
        <a:graphic>
          <a:graphicData uri="http://schemas.openxmlformats.org/drawingml/2006/table">
            <a:tbl>
              <a:tblPr/>
              <a:tblGrid>
                <a:gridCol w="783230"/>
                <a:gridCol w="581106"/>
                <a:gridCol w="577948"/>
                <a:gridCol w="345821"/>
                <a:gridCol w="440567"/>
                <a:gridCol w="364770"/>
                <a:gridCol w="385298"/>
                <a:gridCol w="383719"/>
                <a:gridCol w="498993"/>
                <a:gridCol w="497414"/>
                <a:gridCol w="336347"/>
                <a:gridCol w="383719"/>
                <a:gridCol w="341084"/>
                <a:gridCol w="421617"/>
                <a:gridCol w="383719"/>
              </a:tblGrid>
              <a:tr h="25884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 2016Q1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MAT 2015Q4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QTR 2016Q1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QTR 2015Q4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GR%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GR%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 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58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-1.79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MYO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-3.64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Glakay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Horxis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Glufast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1224.2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1,354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682.4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788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47.4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-0.49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MRS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46.2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-0.76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Eldepryl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SLX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HMI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FRT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39.9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ERL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-33.6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-43.0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-0.07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8.8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105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0.93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NEQ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-0.51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58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Eisai*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10.6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11.5 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859" marR="4859" marT="48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99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3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S004_Title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kern="1200" dirty="0">
                <a:latin typeface="+mj-lt"/>
              </a:rPr>
              <a:t>Snapshot of Brand Performance - </a:t>
            </a:r>
            <a:r>
              <a:rPr lang="en-US" altLang="zh-CN" sz="1800" kern="1200" dirty="0" smtClean="0">
                <a:latin typeface="+mj-lt"/>
              </a:rPr>
              <a:t>PD</a:t>
            </a:r>
            <a:endParaRPr lang="en-US" sz="1800" dirty="0">
              <a:latin typeface="+mj-lt"/>
            </a:endParaRPr>
          </a:p>
        </p:txBody>
      </p:sp>
      <p:sp>
        <p:nvSpPr>
          <p:cNvPr id="2" name="Content Placeholder 1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sz="quarter" idx="12"/>
          </p:nvPr>
        </p:nvGraphicFramePr>
        <p:xfrm>
          <a:off x="1390434" y="1274763"/>
          <a:ext cx="6374245" cy="5176836"/>
        </p:xfrm>
        <a:graphic>
          <a:graphicData uri="http://schemas.openxmlformats.org/drawingml/2006/table">
            <a:tbl>
              <a:tblPr/>
              <a:tblGrid>
                <a:gridCol w="747315"/>
                <a:gridCol w="564900"/>
                <a:gridCol w="564900"/>
                <a:gridCol w="400137"/>
                <a:gridCol w="397195"/>
                <a:gridCol w="330996"/>
                <a:gridCol w="370715"/>
                <a:gridCol w="344236"/>
                <a:gridCol w="470750"/>
                <a:gridCol w="467807"/>
                <a:gridCol w="329525"/>
                <a:gridCol w="330996"/>
                <a:gridCol w="326582"/>
                <a:gridCol w="392782"/>
                <a:gridCol w="335409"/>
              </a:tblGrid>
              <a:tr h="24651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MAT 2016Q1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MAT 2015Q4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QTR 2016Q1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vs. QTR 2015Q4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 GR%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PD GR%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EV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RMB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l-GR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MS%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Rank 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+/-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2465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Eisai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Brand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Relevant</a:t>
                      </a:r>
                      <a:b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MKT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MBL-A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27.5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-1.69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MBL-T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-2.21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MYO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33.0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-2.86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ALP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Glakay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83.5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37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Horxis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-0.16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29.4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Glufast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1242.2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1,324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694.4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769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-0.44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95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-1.66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MRS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-0.39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Eldepryl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84.1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SLX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HMI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91.2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184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FRT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41.5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ERL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-33.7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-43.1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-0.03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Mino-A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13.4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108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5.1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0.35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Mino-T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0.15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103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20.5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1.43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5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NEQ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6.0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0.02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8.9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102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5.6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7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-0.68 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548235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4628" marR="4628" marT="46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5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/>
              <a:t>4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Text Placeholder 1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smtClean="0">
                <a:latin typeface="+mj-lt"/>
              </a:rPr>
              <a:t>Market Definition – FRT</a:t>
            </a:r>
            <a:endParaRPr lang="en-US" sz="1800" dirty="0">
              <a:latin typeface="+mj-lt"/>
            </a:endParaRPr>
          </a:p>
        </p:txBody>
      </p:sp>
      <p:sp>
        <p:nvSpPr>
          <p:cNvPr id="3" name="Content Placeholder 2" title="TB_Footer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800" smtClean="0"/>
              <a:t>Source: IMS Quarterly CHPA Data (2016Q1)</a:t>
            </a:r>
            <a:endParaRPr lang="en-US" sz="800" dirty="0"/>
          </a:p>
        </p:txBody>
      </p:sp>
      <p:sp>
        <p:nvSpPr>
          <p:cNvPr id="7" name="内容占位符 2" title="Content"/>
          <p:cNvSpPr>
            <a:spLocks noGrp="1"/>
          </p:cNvSpPr>
          <p:nvPr>
            <p:ph idx="4294967295"/>
          </p:nvPr>
        </p:nvSpPr>
        <p:spPr>
          <a:xfrm>
            <a:off x="179388" y="1442264"/>
            <a:ext cx="8785225" cy="4622745"/>
          </a:xfrm>
          <a:prstGeom prst="rect">
            <a:avLst/>
          </a:prstGeom>
        </p:spPr>
        <p:txBody>
          <a:bodyPr/>
          <a:lstStyle/>
          <a:p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Molecules in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L02B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(Cytostatic Hormone Antagonists)	</a:t>
            </a:r>
            <a:r>
              <a:rPr lang="en-US" altLang="zh-CN" sz="14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抑制细胞生长的激素拮抗剂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lvl="1"/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LETROZOLE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来曲唑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[AI]</a:t>
            </a:r>
          </a:p>
          <a:p>
            <a:pPr lvl="1"/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ANASTROZOLE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阿那曲唑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[AI]</a:t>
            </a:r>
          </a:p>
          <a:p>
            <a:pPr lvl="1"/>
            <a:r>
              <a:rPr lang="en-US" altLang="zh-CN" sz="1400" b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EXEMESTANE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依西美坦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 [AI]</a:t>
            </a:r>
          </a:p>
          <a:p>
            <a:pPr lvl="1"/>
            <a:r>
              <a:rPr lang="en-US" altLang="zh-CN" sz="1400" b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TOREMIFENE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托瑞米芬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 err="1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TAMOXIFEN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他莫昔芬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</a:p>
          <a:p>
            <a:pPr lvl="1"/>
            <a:r>
              <a:rPr lang="en-US" altLang="zh-CN" sz="1400" b="0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FULVESTRANT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1400" b="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[</a:t>
            </a:r>
            <a:r>
              <a:rPr lang="zh-CN" altLang="en-US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氟维司群</a:t>
            </a:r>
            <a:r>
              <a:rPr lang="en-US" altLang="zh-CN" sz="1400" b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]</a:t>
            </a:r>
            <a:endParaRPr lang="zh-CN" altLang="en-US" sz="1400" b="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Value Size of BC Hormone Therapy Market was 1.9 </a:t>
            </a:r>
            <a:r>
              <a:rPr lang="en-US" altLang="zh-CN" sz="1800" dirty="0" err="1"/>
              <a:t>Bn</a:t>
            </a:r>
            <a:r>
              <a:rPr lang="en-US" altLang="zh-CN" sz="1800" dirty="0"/>
              <a:t> RMB with GR of </a:t>
            </a:r>
            <a:r>
              <a:rPr lang="en-US" altLang="zh-CN" sz="1800" dirty="0" smtClean="0"/>
              <a:t>19.3% </a:t>
            </a:r>
            <a:r>
              <a:rPr lang="en-US" altLang="zh-CN" sz="1800" dirty="0"/>
              <a:t>in MAT 15Q4.  The growth of TOREMIFENE is higher than the relevant market and reached </a:t>
            </a:r>
            <a:r>
              <a:rPr lang="en-US" altLang="zh-CN" sz="1800" dirty="0" smtClean="0"/>
              <a:t>162 </a:t>
            </a:r>
            <a:r>
              <a:rPr lang="en-US" altLang="zh-CN" sz="1800" dirty="0"/>
              <a:t>Mil RMB in MAT </a:t>
            </a:r>
            <a:r>
              <a:rPr lang="en-US" altLang="zh-CN" sz="1800" dirty="0" smtClean="0"/>
              <a:t>16Q1.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FRT(Breast Cancer Hormone Therapy Market) - Category Value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2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</a:t>
            </a:r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FRT(Breast Cancer Hormone Therapy Market) Relevant Market = Letrozole + Anastrozole + Exemestane + Toremifene + Tamoxifen + Fulvestrant {6 Molecules in L02B (Cytostatic Hormone Antagonists)}</a:t>
            </a:r>
            <a:endParaRPr lang="en-US" sz="800" dirty="0"/>
          </a:p>
        </p:txBody>
      </p:sp>
      <p:sp>
        <p:nvSpPr>
          <p:cNvPr id="17" name="文本框 16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8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300803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435692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419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Value Size of BC Hormone Therapy Market was </a:t>
            </a:r>
            <a:r>
              <a:rPr lang="en-US" altLang="zh-CN" sz="1800" dirty="0" smtClean="0"/>
              <a:t>523 </a:t>
            </a:r>
            <a:r>
              <a:rPr lang="en-US" altLang="zh-CN" sz="1800" dirty="0"/>
              <a:t>Mil RMB with GR of </a:t>
            </a:r>
            <a:r>
              <a:rPr lang="en-US" altLang="zh-CN" sz="1800" dirty="0" smtClean="0"/>
              <a:t>21.3% </a:t>
            </a:r>
            <a:r>
              <a:rPr lang="en-US" altLang="zh-CN" sz="1800" dirty="0"/>
              <a:t>in QTR </a:t>
            </a:r>
            <a:r>
              <a:rPr lang="en-US" altLang="zh-CN" sz="1800" dirty="0" smtClean="0"/>
              <a:t>16Q1.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7432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FRT(Breast Cancer Hormone Therapy Market) - Category Value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7431"/>
            <a:ext cx="3017521" cy="43221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Million RMB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FRT(Breast Cancer Hormone Therapy Market) Relevant Market = Letrozole + Anastrozole + Exemestane + Toremifene + Tamoxifen + Fulvestrant {6 Molecules in L02B (Cytostatic Hormone Antagonists)}</a:t>
            </a:r>
            <a:endParaRPr lang="en-US" sz="800" dirty="0"/>
          </a:p>
        </p:txBody>
      </p:sp>
      <p:sp>
        <p:nvSpPr>
          <p:cNvPr id="18" name="文本框 17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74568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977023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8523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7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 smtClean="0"/>
              <a:t>The market </a:t>
            </a:r>
            <a:r>
              <a:rPr lang="en-US" altLang="zh-CN" sz="1800" dirty="0"/>
              <a:t>share of TOREMIFENE </a:t>
            </a:r>
            <a:r>
              <a:rPr lang="en-US" altLang="zh-CN" sz="1800" dirty="0" smtClean="0"/>
              <a:t>and TAMOXIFEN in MAT 16Q1 was same as MAT 15Q4.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FRT(Breast Cancer Hormone Therapy Market) - Category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FRT(Breast Cancer Hormone Therapy Market) Relevant Market = Letrozole + Anastrozole + Exemestane + Toremifene + Tamoxifen + Fulvestrant {6 Molecules in L02B (Cytostatic Hormone Antagonists)}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3533375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45217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01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800" dirty="0"/>
              <a:t>"Value Share of TOREMIFENE </a:t>
            </a:r>
            <a:r>
              <a:rPr lang="en-US" altLang="zh-CN" sz="1800" dirty="0" smtClean="0"/>
              <a:t>decreased </a:t>
            </a:r>
            <a:r>
              <a:rPr lang="en-US" altLang="zh-CN" sz="1800" dirty="0"/>
              <a:t>to </a:t>
            </a:r>
            <a:r>
              <a:rPr lang="en-US" altLang="zh-CN" sz="1800" dirty="0" smtClean="0"/>
              <a:t>7.9% </a:t>
            </a:r>
            <a:r>
              <a:rPr lang="en-US" altLang="zh-CN" sz="1800" dirty="0"/>
              <a:t>with growth rate of </a:t>
            </a:r>
            <a:r>
              <a:rPr lang="en-US" altLang="zh-CN" sz="1800" dirty="0" smtClean="0"/>
              <a:t>25.5%, </a:t>
            </a:r>
            <a:r>
              <a:rPr lang="en-US" altLang="zh-CN" sz="1800" dirty="0"/>
              <a:t>while </a:t>
            </a:r>
            <a:r>
              <a:rPr lang="en-US" altLang="zh-CN" sz="1800" dirty="0" smtClean="0"/>
              <a:t>TAMOXIFEN’s share increased to 2.3% in </a:t>
            </a:r>
            <a:r>
              <a:rPr lang="en-US" altLang="zh-CN" sz="1800" dirty="0"/>
              <a:t>QTR </a:t>
            </a:r>
            <a:r>
              <a:rPr lang="en-US" altLang="zh-CN" sz="1800" dirty="0" smtClean="0"/>
              <a:t>16Q1"</a:t>
            </a:r>
            <a:endParaRPr lang="en-US" altLang="zh-CN" sz="1800" dirty="0"/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53519"/>
            <a:ext cx="5753759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FRT(Breast Cancer Hormone Therapy Market) - Category Value%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53519"/>
            <a:ext cx="3017521" cy="43338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ffectLst/>
          <a:extLst/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QTR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6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FRT(Breast Cancer Hormone Therapy Market) Relevant Market = Letrozole + Anastrozole + Exemestane + Toremifene + Tamoxifen + Fulvestrant {6 Molecules in L02B (Cytostatic Hormone Antagonists)}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257804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730864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305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srgbClr val="000000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kumimoji="0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Text Placeholder 5" title="TB_Header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600" dirty="0">
                <a:latin typeface="+mj-lt"/>
              </a:rPr>
              <a:t>"In </a:t>
            </a:r>
            <a:r>
              <a:rPr lang="en-US" altLang="zh-CN" sz="1600" dirty="0" err="1">
                <a:latin typeface="+mj-lt"/>
              </a:rPr>
              <a:t>Serm</a:t>
            </a:r>
            <a:r>
              <a:rPr lang="en-US" altLang="zh-CN" sz="1600" dirty="0">
                <a:latin typeface="+mj-lt"/>
              </a:rPr>
              <a:t> category, the value share of FRT continuously increased and reached </a:t>
            </a:r>
            <a:r>
              <a:rPr lang="en-US" altLang="zh-CN" sz="1600" dirty="0" smtClean="0">
                <a:latin typeface="+mj-lt"/>
              </a:rPr>
              <a:t>38.6% </a:t>
            </a:r>
            <a:r>
              <a:rPr lang="en-US" altLang="zh-CN" sz="1600" dirty="0">
                <a:latin typeface="+mj-lt"/>
              </a:rPr>
              <a:t>with GR of </a:t>
            </a:r>
            <a:r>
              <a:rPr lang="en-US" altLang="zh-CN" sz="1600" dirty="0" smtClean="0">
                <a:latin typeface="+mj-lt"/>
              </a:rPr>
              <a:t>38.7%, </a:t>
            </a:r>
            <a:r>
              <a:rPr lang="en-US" altLang="zh-CN" sz="1600" dirty="0">
                <a:latin typeface="+mj-lt"/>
              </a:rPr>
              <a:t>and enlarged gap with TAMOXIFEN. </a:t>
            </a:r>
            <a:r>
              <a:rPr lang="en-US" altLang="zh-CN" sz="1600" dirty="0">
                <a:latin typeface="+mj-lt"/>
              </a:rPr>
              <a:t>The value share of Generic TOREMIFENE, Shu </a:t>
            </a:r>
            <a:r>
              <a:rPr lang="en-US" altLang="zh-CN" sz="1600" dirty="0" err="1">
                <a:latin typeface="+mj-lt"/>
              </a:rPr>
              <a:t>Rui</a:t>
            </a:r>
            <a:r>
              <a:rPr lang="en-US" altLang="zh-CN" sz="1600" dirty="0">
                <a:latin typeface="+mj-lt"/>
              </a:rPr>
              <a:t>, decreased to </a:t>
            </a:r>
            <a:r>
              <a:rPr lang="en-US" altLang="zh-CN" sz="1600" dirty="0" smtClean="0">
                <a:latin typeface="+mj-lt"/>
              </a:rPr>
              <a:t>39.6% </a:t>
            </a:r>
            <a:r>
              <a:rPr lang="en-US" altLang="zh-CN" sz="1600" dirty="0">
                <a:latin typeface="+mj-lt"/>
              </a:rPr>
              <a:t>in MAT </a:t>
            </a:r>
            <a:r>
              <a:rPr lang="en-US" altLang="zh-CN" sz="1600" dirty="0" smtClean="0">
                <a:latin typeface="+mj-lt"/>
              </a:rPr>
              <a:t>16Q1."</a:t>
            </a:r>
            <a:endParaRPr lang="en-US" altLang="zh-CN" sz="1600" dirty="0">
              <a:latin typeface="+mj-lt"/>
            </a:endParaRPr>
          </a:p>
        </p:txBody>
      </p:sp>
      <p:sp>
        <p:nvSpPr>
          <p:cNvPr id="12" name="Rectangle 10" title="TB_ChartTitle1"/>
          <p:cNvSpPr>
            <a:spLocks noChangeArrowheads="1"/>
          </p:cNvSpPr>
          <p:nvPr/>
        </p:nvSpPr>
        <p:spPr bwMode="auto">
          <a:xfrm>
            <a:off x="152091" y="1160250"/>
            <a:ext cx="5753759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FRT(Serm Cytostatic Hormone Antagonists) - Brand Value%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1" title="TB_ChartTitle2"/>
          <p:cNvSpPr>
            <a:spLocks noChangeArrowheads="1"/>
          </p:cNvSpPr>
          <p:nvPr/>
        </p:nvSpPr>
        <p:spPr bwMode="auto">
          <a:xfrm>
            <a:off x="5998124" y="1160250"/>
            <a:ext cx="3017521" cy="433388"/>
          </a:xfrm>
          <a:prstGeom prst="rect">
            <a:avLst/>
          </a:prstGeom>
          <a:solidFill>
            <a:srgbClr val="ABC5E7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2" tIns="45711" rIns="91422" bIns="45711" anchor="ctr"/>
          <a:lstStyle/>
          <a:p>
            <a:pPr algn="ctr"/>
            <a:r>
              <a:rPr lang="en-US" altLang="zh-CN" sz="1200" b="1" dirty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en-US" altLang="zh-CN" sz="1200" b="1" dirty="0" smtClean="0">
                <a:solidFill>
                  <a:srgbClr val="000000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GR - by MAT</a:t>
            </a:r>
            <a:endParaRPr lang="en-US" altLang="zh-CN" sz="1200" b="1" dirty="0">
              <a:solidFill>
                <a:srgbClr val="00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98126" y="1698647"/>
            <a:ext cx="301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b="1" dirty="0" smtClean="0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GR% (Vs. Same Period Last Year)</a:t>
            </a:r>
            <a:endParaRPr lang="zh-CN" altLang="en-US" sz="1200" b="1" dirty="0">
              <a:solidFill>
                <a:srgbClr val="1F44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92" y="1698647"/>
            <a:ext cx="148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GB"/>
            </a:defPPr>
            <a:lvl1pPr algn="l">
              <a:defRPr sz="1200" b="1">
                <a:solidFill>
                  <a:srgbClr val="1F448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/>
              <a:t>VALUE%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152091" y="1692164"/>
            <a:ext cx="5753760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998124" y="1692164"/>
            <a:ext cx="3017521" cy="4750839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8" name="Content Placeholder 6" title="TB_Footer1"/>
          <p:cNvSpPr>
            <a:spLocks noGrp="1"/>
          </p:cNvSpPr>
          <p:nvPr>
            <p:ph sz="quarter" idx="11"/>
          </p:nvPr>
        </p:nvSpPr>
        <p:spPr>
          <a:xfrm>
            <a:off x="755798" y="6511108"/>
            <a:ext cx="7605099" cy="166933"/>
          </a:xfrm>
        </p:spPr>
        <p:txBody>
          <a:bodyPr/>
          <a:lstStyle/>
          <a:p>
            <a:r>
              <a:rPr lang="en-US" altLang="zh-CN" sz="800" smtClean="0"/>
              <a:t>FRT(Serm Cytostatic Hormone Antagonists) Relevant Market = Toremifene + Tamoxifen</a:t>
            </a:r>
            <a:endParaRPr lang="en-US" sz="800" dirty="0"/>
          </a:p>
        </p:txBody>
      </p:sp>
      <p:sp>
        <p:nvSpPr>
          <p:cNvPr id="19" name="文本框 18" title="TB_Footer2"/>
          <p:cNvSpPr txBox="1"/>
          <p:nvPr/>
        </p:nvSpPr>
        <p:spPr>
          <a:xfrm>
            <a:off x="755799" y="6678041"/>
            <a:ext cx="7605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Source: IMS Quarterly CHPA Data (2016Q1)</a:t>
            </a:r>
            <a:endParaRPr lang="zh-CN" altLang="en-US" sz="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0" name="CT_0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662905"/>
              </p:ext>
            </p:extLst>
          </p:nvPr>
        </p:nvGraphicFramePr>
        <p:xfrm>
          <a:off x="152092" y="1975646"/>
          <a:ext cx="5753758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CT_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598830"/>
              </p:ext>
            </p:extLst>
          </p:nvPr>
        </p:nvGraphicFramePr>
        <p:xfrm>
          <a:off x="5998126" y="1975646"/>
          <a:ext cx="3017520" cy="443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596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">
      <a:dk1>
        <a:srgbClr val="000000"/>
      </a:dk1>
      <a:lt1>
        <a:srgbClr val="BDD262"/>
      </a:lt1>
      <a:dk2>
        <a:srgbClr val="1F448D"/>
      </a:dk2>
      <a:lt2>
        <a:srgbClr val="FBCA5A"/>
      </a:lt2>
      <a:accent1>
        <a:srgbClr val="ABC5E7"/>
      </a:accent1>
      <a:accent2>
        <a:srgbClr val="EE782B"/>
      </a:accent2>
      <a:accent3>
        <a:srgbClr val="DBE5B7"/>
      </a:accent3>
      <a:accent4>
        <a:srgbClr val="000000"/>
      </a:accent4>
      <a:accent5>
        <a:srgbClr val="D2DFF1"/>
      </a:accent5>
      <a:accent6>
        <a:srgbClr val="D86C26"/>
      </a:accent6>
      <a:hlink>
        <a:srgbClr val="4580C2"/>
      </a:hlink>
      <a:folHlink>
        <a:srgbClr val="FBDAC8"/>
      </a:folHlink>
    </a:clrScheme>
    <a:fontScheme name="Type A">
      <a:majorFont>
        <a:latin typeface="Arial"/>
        <a:ea typeface="HGP創英角ｺﾞｼｯｸUB"/>
        <a:cs typeface=""/>
      </a:majorFont>
      <a:minorFont>
        <a:latin typeface="Arial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GP創英角ｺﾞｼｯｸUB" pitchFamily="50" charset="-128"/>
          </a:defRPr>
        </a:defPPr>
      </a:lstStyle>
    </a:lnDef>
  </a:objectDefaults>
  <a:extraClrSchemeLst>
    <a:extraClrScheme>
      <a:clrScheme name="Type 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ype 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ype A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2DFB4"/>
        </a:accent1>
        <a:accent2>
          <a:srgbClr val="CD0921"/>
        </a:accent2>
        <a:accent3>
          <a:srgbClr val="FFFFFF"/>
        </a:accent3>
        <a:accent4>
          <a:srgbClr val="000000"/>
        </a:accent4>
        <a:accent5>
          <a:srgbClr val="EEECD6"/>
        </a:accent5>
        <a:accent6>
          <a:srgbClr val="BA071D"/>
        </a:accent6>
        <a:hlink>
          <a:srgbClr val="E98E40"/>
        </a:hlink>
        <a:folHlink>
          <a:srgbClr val="FCD7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62411</TotalTime>
  <Words>1808</Words>
  <Application>Microsoft Office PowerPoint</Application>
  <PresentationFormat>全屏显示(4:3)</PresentationFormat>
  <Paragraphs>728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Default</vt:lpstr>
      <vt:lpstr>2016Q1’s IMS Report of Eisai Brand Performance (ONCO)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Appendix</vt:lpstr>
      <vt:lpstr>Appendix - Patient Day定义及计算方法</vt:lpstr>
      <vt:lpstr>Appendix- Fareston</vt:lpstr>
    </vt:vector>
  </TitlesOfParts>
  <Company>Eisai Co.,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Eisai Strategy Presentation</dc:title>
  <dc:creator>Kyoko Tezuka</dc:creator>
  <cp:lastModifiedBy>Yiwei Li</cp:lastModifiedBy>
  <cp:revision>4496</cp:revision>
  <cp:lastPrinted>2012-08-15T01:17:35Z</cp:lastPrinted>
  <dcterms:created xsi:type="dcterms:W3CDTF">2001-10-01T14:33:37Z</dcterms:created>
  <dcterms:modified xsi:type="dcterms:W3CDTF">2016-05-16T08:23:04Z</dcterms:modified>
</cp:coreProperties>
</file>