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60"/>
    <p:restoredTop sz="94586"/>
  </p:normalViewPr>
  <p:slideViewPr>
    <p:cSldViewPr snapToGrid="0" snapToObjects="1">
      <p:cViewPr varScale="1">
        <p:scale>
          <a:sx n="83" d="100"/>
          <a:sy n="83" d="100"/>
        </p:scale>
        <p:origin x="26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6/27/2019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354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453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7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396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249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74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420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363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657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49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6/27/2019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184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6/27/2019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99340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E445-38CD-1B4D-BA77-054BB09CDD83}"/>
              </a:ext>
            </a:extLst>
          </p:cNvPr>
          <p:cNvSpPr>
            <a:spLocks noGrp="1"/>
          </p:cNvSpPr>
          <p:nvPr>
            <p:ph type="ctrTitle"/>
          </p:nvPr>
        </p:nvSpPr>
        <p:spPr/>
        <p:txBody>
          <a:bodyPr/>
          <a:lstStyle/>
          <a:p>
            <a:r>
              <a:rPr lang="en-US" sz="3600" b="1" dirty="0"/>
              <a:t>Foursquare Data, A Poor Substitute for Identifying Similar Neighborhoods</a:t>
            </a:r>
            <a:r>
              <a:rPr lang="en-US" sz="3600" dirty="0"/>
              <a:t> </a:t>
            </a:r>
          </a:p>
        </p:txBody>
      </p:sp>
      <p:sp>
        <p:nvSpPr>
          <p:cNvPr id="3" name="Subtitle 2">
            <a:extLst>
              <a:ext uri="{FF2B5EF4-FFF2-40B4-BE49-F238E27FC236}">
                <a16:creationId xmlns:a16="http://schemas.microsoft.com/office/drawing/2014/main" id="{E292D9B1-84FE-804F-AFEC-A3D96B326E63}"/>
              </a:ext>
            </a:extLst>
          </p:cNvPr>
          <p:cNvSpPr>
            <a:spLocks noGrp="1"/>
          </p:cNvSpPr>
          <p:nvPr>
            <p:ph type="subTitle" idx="1"/>
          </p:nvPr>
        </p:nvSpPr>
        <p:spPr/>
        <p:txBody>
          <a:bodyPr/>
          <a:lstStyle/>
          <a:p>
            <a:r>
              <a:rPr lang="en-US" dirty="0"/>
              <a:t>Aman Patel</a:t>
            </a:r>
          </a:p>
          <a:p>
            <a:r>
              <a:rPr lang="en-US" dirty="0"/>
              <a:t>March 15, 2019</a:t>
            </a:r>
          </a:p>
          <a:p>
            <a:endParaRPr lang="en-US" dirty="0"/>
          </a:p>
        </p:txBody>
      </p:sp>
    </p:spTree>
    <p:extLst>
      <p:ext uri="{BB962C8B-B14F-4D97-AF65-F5344CB8AC3E}">
        <p14:creationId xmlns:p14="http://schemas.microsoft.com/office/powerpoint/2010/main" val="309766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ABCA-8296-094D-AD0B-0477B6D8C03C}"/>
              </a:ext>
            </a:extLst>
          </p:cNvPr>
          <p:cNvSpPr>
            <a:spLocks noGrp="1"/>
          </p:cNvSpPr>
          <p:nvPr>
            <p:ph type="title"/>
          </p:nvPr>
        </p:nvSpPr>
        <p:spPr/>
        <p:txBody>
          <a:bodyPr/>
          <a:lstStyle/>
          <a:p>
            <a:r>
              <a:rPr lang="en-US" dirty="0"/>
              <a:t>Introduction - Problem</a:t>
            </a:r>
          </a:p>
        </p:txBody>
      </p:sp>
      <p:sp>
        <p:nvSpPr>
          <p:cNvPr id="3" name="Content Placeholder 2">
            <a:extLst>
              <a:ext uri="{FF2B5EF4-FFF2-40B4-BE49-F238E27FC236}">
                <a16:creationId xmlns:a16="http://schemas.microsoft.com/office/drawing/2014/main" id="{D7FE487A-EF2D-444E-A653-46E43CB0D541}"/>
              </a:ext>
            </a:extLst>
          </p:cNvPr>
          <p:cNvSpPr>
            <a:spLocks noGrp="1"/>
          </p:cNvSpPr>
          <p:nvPr>
            <p:ph idx="1"/>
          </p:nvPr>
        </p:nvSpPr>
        <p:spPr/>
        <p:txBody>
          <a:bodyPr/>
          <a:lstStyle/>
          <a:p>
            <a:r>
              <a:rPr lang="en-US" dirty="0"/>
              <a:t>Determining whether the clustering provided using the Foursquare Data and K-means provides a strong structure that can be relied on.</a:t>
            </a:r>
          </a:p>
          <a:p>
            <a:r>
              <a:rPr lang="en-US" dirty="0"/>
              <a:t>Comparing Data from four different cities: Manhattan, Toronto, City of Los Angeles, and Downtown LA</a:t>
            </a:r>
          </a:p>
          <a:p>
            <a:r>
              <a:rPr lang="en-US" dirty="0"/>
              <a:t>Will be using the Silhouette Coefficient to determine the strength of the structure</a:t>
            </a:r>
          </a:p>
        </p:txBody>
      </p:sp>
      <p:pic>
        <p:nvPicPr>
          <p:cNvPr id="4" name="Picture 3">
            <a:extLst>
              <a:ext uri="{FF2B5EF4-FFF2-40B4-BE49-F238E27FC236}">
                <a16:creationId xmlns:a16="http://schemas.microsoft.com/office/drawing/2014/main" id="{D4683A10-C41E-8847-88C7-8DF759A3D782}"/>
              </a:ext>
            </a:extLst>
          </p:cNvPr>
          <p:cNvPicPr/>
          <p:nvPr/>
        </p:nvPicPr>
        <p:blipFill>
          <a:blip r:embed="rId2">
            <a:extLst>
              <a:ext uri="{28A0092B-C50C-407E-A947-70E740481C1C}">
                <a14:useLocalDpi xmlns:a14="http://schemas.microsoft.com/office/drawing/2010/main" val="0"/>
              </a:ext>
            </a:extLst>
          </a:blip>
          <a:stretch>
            <a:fillRect/>
          </a:stretch>
        </p:blipFill>
        <p:spPr>
          <a:xfrm>
            <a:off x="5418662" y="4546600"/>
            <a:ext cx="4497705" cy="1473200"/>
          </a:xfrm>
          <a:prstGeom prst="rect">
            <a:avLst/>
          </a:prstGeom>
        </p:spPr>
      </p:pic>
    </p:spTree>
    <p:extLst>
      <p:ext uri="{BB962C8B-B14F-4D97-AF65-F5344CB8AC3E}">
        <p14:creationId xmlns:p14="http://schemas.microsoft.com/office/powerpoint/2010/main" val="50643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1A74-7DD8-7346-B808-3A6031E59E87}"/>
              </a:ext>
            </a:extLst>
          </p:cNvPr>
          <p:cNvSpPr>
            <a:spLocks noGrp="1"/>
          </p:cNvSpPr>
          <p:nvPr>
            <p:ph type="title"/>
          </p:nvPr>
        </p:nvSpPr>
        <p:spPr/>
        <p:txBody>
          <a:bodyPr/>
          <a:lstStyle/>
          <a:p>
            <a:r>
              <a:rPr lang="en-US" dirty="0"/>
              <a:t>The Data/Methodology</a:t>
            </a:r>
          </a:p>
        </p:txBody>
      </p:sp>
      <p:sp>
        <p:nvSpPr>
          <p:cNvPr id="3" name="Content Placeholder 2">
            <a:extLst>
              <a:ext uri="{FF2B5EF4-FFF2-40B4-BE49-F238E27FC236}">
                <a16:creationId xmlns:a16="http://schemas.microsoft.com/office/drawing/2014/main" id="{49F09315-6E4B-E141-89A3-6AD2B7D57522}"/>
              </a:ext>
            </a:extLst>
          </p:cNvPr>
          <p:cNvSpPr>
            <a:spLocks noGrp="1"/>
          </p:cNvSpPr>
          <p:nvPr>
            <p:ph idx="1"/>
          </p:nvPr>
        </p:nvSpPr>
        <p:spPr/>
        <p:txBody>
          <a:bodyPr>
            <a:normAutofit fontScale="92500" lnSpcReduction="10000"/>
          </a:bodyPr>
          <a:lstStyle/>
          <a:p>
            <a:r>
              <a:rPr lang="en-US" dirty="0"/>
              <a:t>Used the Data that was provided for Manhattan and the data acquired from the Toronto training exercise</a:t>
            </a:r>
          </a:p>
          <a:p>
            <a:r>
              <a:rPr lang="en-US" dirty="0"/>
              <a:t>The LA Data was acquired by scraping a Wikipedia Page to get the list of Neighborhoods and store the hyperlink of each Neighborhood</a:t>
            </a:r>
          </a:p>
          <a:p>
            <a:r>
              <a:rPr lang="en-US" dirty="0"/>
              <a:t>Used the hyperlink to get the coordinates for each Neighborhood</a:t>
            </a:r>
          </a:p>
          <a:p>
            <a:r>
              <a:rPr lang="en-US" dirty="0"/>
              <a:t>Aside from the categories made from the Foursquare data acquisition, also used the Foursquare category hierarchy to automatically create more general categories</a:t>
            </a:r>
          </a:p>
          <a:p>
            <a:r>
              <a:rPr lang="en-US" dirty="0"/>
              <a:t>Created custom categories for Manhattan Data (similar to the Foursquare category hierarchy)</a:t>
            </a:r>
          </a:p>
        </p:txBody>
      </p:sp>
    </p:spTree>
    <p:extLst>
      <p:ext uri="{BB962C8B-B14F-4D97-AF65-F5344CB8AC3E}">
        <p14:creationId xmlns:p14="http://schemas.microsoft.com/office/powerpoint/2010/main" val="56246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D997-9780-9A49-94FA-F68CBC2C567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4BC0591-A9A1-8C47-A9B9-88ECC23AFAFA}"/>
              </a:ext>
            </a:extLst>
          </p:cNvPr>
          <p:cNvSpPr>
            <a:spLocks noGrp="1"/>
          </p:cNvSpPr>
          <p:nvPr>
            <p:ph idx="1"/>
          </p:nvPr>
        </p:nvSpPr>
        <p:spPr/>
        <p:txBody>
          <a:bodyPr/>
          <a:lstStyle/>
          <a:p>
            <a:r>
              <a:rPr lang="en-US" dirty="0"/>
              <a:t>Silhouette Score:</a:t>
            </a:r>
          </a:p>
          <a:p>
            <a:r>
              <a:rPr lang="en-US" dirty="0"/>
              <a:t>Red: Manhattan normal categories</a:t>
            </a:r>
          </a:p>
          <a:p>
            <a:r>
              <a:rPr lang="en-US" dirty="0"/>
              <a:t>Blue: M. customized categories</a:t>
            </a:r>
          </a:p>
          <a:p>
            <a:r>
              <a:rPr lang="en-US" dirty="0"/>
              <a:t>Green: M. auto categories </a:t>
            </a:r>
          </a:p>
        </p:txBody>
      </p:sp>
      <p:pic>
        <p:nvPicPr>
          <p:cNvPr id="4" name="Picture 3">
            <a:extLst>
              <a:ext uri="{FF2B5EF4-FFF2-40B4-BE49-F238E27FC236}">
                <a16:creationId xmlns:a16="http://schemas.microsoft.com/office/drawing/2014/main" id="{AE35572E-044D-744A-8418-A62BC564276C}"/>
              </a:ext>
            </a:extLst>
          </p:cNvPr>
          <p:cNvPicPr/>
          <p:nvPr/>
        </p:nvPicPr>
        <p:blipFill>
          <a:blip r:embed="rId2">
            <a:extLst>
              <a:ext uri="{28A0092B-C50C-407E-A947-70E740481C1C}">
                <a14:useLocalDpi xmlns:a14="http://schemas.microsoft.com/office/drawing/2010/main" val="0"/>
              </a:ext>
            </a:extLst>
          </a:blip>
          <a:stretch>
            <a:fillRect/>
          </a:stretch>
        </p:blipFill>
        <p:spPr>
          <a:xfrm>
            <a:off x="5567783" y="2992120"/>
            <a:ext cx="5016500" cy="3530600"/>
          </a:xfrm>
          <a:prstGeom prst="rect">
            <a:avLst/>
          </a:prstGeom>
        </p:spPr>
      </p:pic>
    </p:spTree>
    <p:extLst>
      <p:ext uri="{BB962C8B-B14F-4D97-AF65-F5344CB8AC3E}">
        <p14:creationId xmlns:p14="http://schemas.microsoft.com/office/powerpoint/2010/main" val="15836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CF8E-2D1D-0D4E-B2AE-6847D2F85730}"/>
              </a:ext>
            </a:extLst>
          </p:cNvPr>
          <p:cNvSpPr>
            <a:spLocks noGrp="1"/>
          </p:cNvSpPr>
          <p:nvPr>
            <p:ph type="title"/>
          </p:nvPr>
        </p:nvSpPr>
        <p:spPr/>
        <p:txBody>
          <a:bodyPr/>
          <a:lstStyle/>
          <a:p>
            <a:r>
              <a:rPr lang="en-US" dirty="0"/>
              <a:t>Silhouette Coefficient for Manhattan with PCA Reduction</a:t>
            </a:r>
          </a:p>
        </p:txBody>
      </p:sp>
      <p:sp>
        <p:nvSpPr>
          <p:cNvPr id="3" name="Content Placeholder 2">
            <a:extLst>
              <a:ext uri="{FF2B5EF4-FFF2-40B4-BE49-F238E27FC236}">
                <a16:creationId xmlns:a16="http://schemas.microsoft.com/office/drawing/2014/main" id="{5D13C361-4811-424D-BBD1-91FFB31BBD60}"/>
              </a:ext>
            </a:extLst>
          </p:cNvPr>
          <p:cNvSpPr>
            <a:spLocks noGrp="1"/>
          </p:cNvSpPr>
          <p:nvPr>
            <p:ph idx="1"/>
          </p:nvPr>
        </p:nvSpPr>
        <p:spPr/>
        <p:txBody>
          <a:bodyPr/>
          <a:lstStyle/>
          <a:p>
            <a:r>
              <a:rPr lang="en-US" dirty="0"/>
              <a:t>Silhouette Score w/ PCA:</a:t>
            </a:r>
          </a:p>
          <a:p>
            <a:r>
              <a:rPr lang="en-US" dirty="0"/>
              <a:t>Red: Manhattan normal categories</a:t>
            </a:r>
          </a:p>
          <a:p>
            <a:r>
              <a:rPr lang="en-US" dirty="0"/>
              <a:t>Blue: M. customized categories</a:t>
            </a:r>
          </a:p>
          <a:p>
            <a:r>
              <a:rPr lang="en-US" dirty="0"/>
              <a:t>Green: M. auto categories </a:t>
            </a:r>
          </a:p>
          <a:p>
            <a:endParaRPr lang="en-US" dirty="0"/>
          </a:p>
        </p:txBody>
      </p:sp>
      <p:pic>
        <p:nvPicPr>
          <p:cNvPr id="4" name="Picture 3">
            <a:extLst>
              <a:ext uri="{FF2B5EF4-FFF2-40B4-BE49-F238E27FC236}">
                <a16:creationId xmlns:a16="http://schemas.microsoft.com/office/drawing/2014/main" id="{D6E9E88A-1B6C-A942-97DD-434F20A6E54F}"/>
              </a:ext>
            </a:extLst>
          </p:cNvPr>
          <p:cNvPicPr/>
          <p:nvPr/>
        </p:nvPicPr>
        <p:blipFill>
          <a:blip r:embed="rId2">
            <a:extLst>
              <a:ext uri="{28A0092B-C50C-407E-A947-70E740481C1C}">
                <a14:useLocalDpi xmlns:a14="http://schemas.microsoft.com/office/drawing/2010/main" val="0"/>
              </a:ext>
            </a:extLst>
          </a:blip>
          <a:stretch>
            <a:fillRect/>
          </a:stretch>
        </p:blipFill>
        <p:spPr>
          <a:xfrm>
            <a:off x="5473907" y="2603500"/>
            <a:ext cx="4442460" cy="3175000"/>
          </a:xfrm>
          <a:prstGeom prst="rect">
            <a:avLst/>
          </a:prstGeom>
        </p:spPr>
      </p:pic>
    </p:spTree>
    <p:extLst>
      <p:ext uri="{BB962C8B-B14F-4D97-AF65-F5344CB8AC3E}">
        <p14:creationId xmlns:p14="http://schemas.microsoft.com/office/powerpoint/2010/main" val="59245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2494-DABC-4848-9C99-703837E2D6F1}"/>
              </a:ext>
            </a:extLst>
          </p:cNvPr>
          <p:cNvSpPr>
            <a:spLocks noGrp="1"/>
          </p:cNvSpPr>
          <p:nvPr>
            <p:ph type="title"/>
          </p:nvPr>
        </p:nvSpPr>
        <p:spPr>
          <a:xfrm>
            <a:off x="1154954" y="973668"/>
            <a:ext cx="9063466" cy="706964"/>
          </a:xfrm>
        </p:spPr>
        <p:txBody>
          <a:bodyPr>
            <a:normAutofit fontScale="90000"/>
          </a:bodyPr>
          <a:lstStyle/>
          <a:p>
            <a:r>
              <a:rPr lang="en-US" dirty="0"/>
              <a:t>Silhouette Coefficient for all Cities, no category reduction, no PCA Reduction</a:t>
            </a:r>
          </a:p>
        </p:txBody>
      </p:sp>
      <p:sp>
        <p:nvSpPr>
          <p:cNvPr id="3" name="Content Placeholder 2">
            <a:extLst>
              <a:ext uri="{FF2B5EF4-FFF2-40B4-BE49-F238E27FC236}">
                <a16:creationId xmlns:a16="http://schemas.microsoft.com/office/drawing/2014/main" id="{2238AAFA-ACA4-D243-BE54-3F735514C56D}"/>
              </a:ext>
            </a:extLst>
          </p:cNvPr>
          <p:cNvSpPr>
            <a:spLocks noGrp="1"/>
          </p:cNvSpPr>
          <p:nvPr>
            <p:ph idx="1"/>
          </p:nvPr>
        </p:nvSpPr>
        <p:spPr/>
        <p:txBody>
          <a:bodyPr/>
          <a:lstStyle/>
          <a:p>
            <a:r>
              <a:rPr lang="en-US" dirty="0"/>
              <a:t>Green: Toronto</a:t>
            </a:r>
          </a:p>
          <a:p>
            <a:r>
              <a:rPr lang="en-US" dirty="0"/>
              <a:t>Red: LA City</a:t>
            </a:r>
          </a:p>
          <a:p>
            <a:r>
              <a:rPr lang="en-US" dirty="0"/>
              <a:t>Blue: Downtown LA</a:t>
            </a:r>
          </a:p>
          <a:p>
            <a:r>
              <a:rPr lang="en-US" dirty="0"/>
              <a:t>Yellow: Manhattan</a:t>
            </a:r>
          </a:p>
        </p:txBody>
      </p:sp>
      <p:pic>
        <p:nvPicPr>
          <p:cNvPr id="4" name="Picture 3">
            <a:extLst>
              <a:ext uri="{FF2B5EF4-FFF2-40B4-BE49-F238E27FC236}">
                <a16:creationId xmlns:a16="http://schemas.microsoft.com/office/drawing/2014/main" id="{DE7754E0-AD83-CC48-A87E-3B00851E3341}"/>
              </a:ext>
            </a:extLst>
          </p:cNvPr>
          <p:cNvPicPr/>
          <p:nvPr/>
        </p:nvPicPr>
        <p:blipFill>
          <a:blip r:embed="rId2">
            <a:extLst>
              <a:ext uri="{28A0092B-C50C-407E-A947-70E740481C1C}">
                <a14:useLocalDpi xmlns:a14="http://schemas.microsoft.com/office/drawing/2010/main" val="0"/>
              </a:ext>
            </a:extLst>
          </a:blip>
          <a:stretch>
            <a:fillRect/>
          </a:stretch>
        </p:blipFill>
        <p:spPr>
          <a:xfrm>
            <a:off x="5420360" y="2590800"/>
            <a:ext cx="4798060" cy="3429000"/>
          </a:xfrm>
          <a:prstGeom prst="rect">
            <a:avLst/>
          </a:prstGeom>
        </p:spPr>
      </p:pic>
    </p:spTree>
    <p:extLst>
      <p:ext uri="{BB962C8B-B14F-4D97-AF65-F5344CB8AC3E}">
        <p14:creationId xmlns:p14="http://schemas.microsoft.com/office/powerpoint/2010/main" val="418212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DF45-1A3D-B04F-A87F-BBFAB08E291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CDD9055-EB7F-DF44-92A8-F6616B3A5167}"/>
              </a:ext>
            </a:extLst>
          </p:cNvPr>
          <p:cNvSpPr>
            <a:spLocks noGrp="1"/>
          </p:cNvSpPr>
          <p:nvPr>
            <p:ph idx="1"/>
          </p:nvPr>
        </p:nvSpPr>
        <p:spPr>
          <a:xfrm>
            <a:off x="1090708" y="2306320"/>
            <a:ext cx="10407872" cy="4003040"/>
          </a:xfrm>
        </p:spPr>
        <p:txBody>
          <a:bodyPr>
            <a:normAutofit fontScale="92500"/>
          </a:bodyPr>
          <a:lstStyle/>
          <a:p>
            <a:r>
              <a:rPr lang="en-US" dirty="0"/>
              <a:t>The Silhouette Coefficient did not reach acceptable levels for almost all of the data sets. Only achieving a potentially acceptable level for the Toronto data, but by itself does not prove that the clustering was an acceptable structure</a:t>
            </a:r>
          </a:p>
          <a:p>
            <a:r>
              <a:rPr lang="en-US" dirty="0"/>
              <a:t>This is most likely because of three reasons:</a:t>
            </a:r>
          </a:p>
          <a:p>
            <a:r>
              <a:rPr lang="en-US" dirty="0"/>
              <a:t>1) a neighborhood cannot be grouped solely based on the ‘venues’ located within a neighborhood</a:t>
            </a:r>
          </a:p>
          <a:p>
            <a:r>
              <a:rPr lang="en-US" dirty="0"/>
              <a:t>(2) the categories provided by Foursquare are inadequate </a:t>
            </a:r>
          </a:p>
          <a:p>
            <a:r>
              <a:rPr lang="en-US" dirty="0"/>
              <a:t>(3) the ‘curse of dimensionality’</a:t>
            </a:r>
          </a:p>
          <a:p>
            <a:r>
              <a:rPr lang="en-US" dirty="0"/>
              <a:t>Factors (2) and (3) appear to be valid concerns based on the previous graphs showing the Silhouette Coefficient for changing the categories and reducing the number of dimensions</a:t>
            </a:r>
          </a:p>
          <a:p>
            <a:endParaRPr lang="en-US" dirty="0"/>
          </a:p>
        </p:txBody>
      </p:sp>
    </p:spTree>
    <p:extLst>
      <p:ext uri="{BB962C8B-B14F-4D97-AF65-F5344CB8AC3E}">
        <p14:creationId xmlns:p14="http://schemas.microsoft.com/office/powerpoint/2010/main" val="65847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0289-D442-0C48-B722-2B40412EDB7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4F5C0E6-32E9-C84E-AF78-B4E1FF6E8917}"/>
              </a:ext>
            </a:extLst>
          </p:cNvPr>
          <p:cNvSpPr>
            <a:spLocks noGrp="1"/>
          </p:cNvSpPr>
          <p:nvPr>
            <p:ph idx="1"/>
          </p:nvPr>
        </p:nvSpPr>
        <p:spPr/>
        <p:txBody>
          <a:bodyPr>
            <a:normAutofit fontScale="85000" lnSpcReduction="20000"/>
          </a:bodyPr>
          <a:lstStyle/>
          <a:p>
            <a:r>
              <a:rPr lang="en-US" dirty="0"/>
              <a:t>Using only Foursquare venue data to try and cluster similar neighborhoods together does not appear to be a valid use of the data or clustering algorithms. </a:t>
            </a:r>
          </a:p>
          <a:p>
            <a:r>
              <a:rPr lang="en-US" dirty="0"/>
              <a:t>It should be possible to create such a cluster if one used various techniques to refine the data. Perhaps the most important technique would be a better breakdown of categories. </a:t>
            </a:r>
          </a:p>
          <a:p>
            <a:r>
              <a:rPr lang="en-US" dirty="0"/>
              <a:t>As it stands the Foursquare categories seem ill-suited for the purposes of clustering similar neighborhoods. </a:t>
            </a:r>
          </a:p>
          <a:p>
            <a:r>
              <a:rPr lang="en-US" dirty="0"/>
              <a:t>Furthermore, neighborhood similarity based solely on the venue information provided by Foursquare seems to be very inadequate. One way to fix this might be to rely more heavily on demographic data instead of ‘venue’ data.</a:t>
            </a:r>
          </a:p>
          <a:p>
            <a:r>
              <a:rPr lang="en-US" dirty="0"/>
              <a:t> Furthermore, utilizing PCA reduction on a more refined dataset would most likely further assist in creating clustering’s with more validity. </a:t>
            </a:r>
          </a:p>
          <a:p>
            <a:endParaRPr lang="en-US" dirty="0"/>
          </a:p>
        </p:txBody>
      </p:sp>
    </p:spTree>
    <p:extLst>
      <p:ext uri="{BB962C8B-B14F-4D97-AF65-F5344CB8AC3E}">
        <p14:creationId xmlns:p14="http://schemas.microsoft.com/office/powerpoint/2010/main" val="2129861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TotalTime>
  <Words>499</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Foursquare Data, A Poor Substitute for Identifying Similar Neighborhoods </vt:lpstr>
      <vt:lpstr>Introduction - Problem</vt:lpstr>
      <vt:lpstr>The Data/Methodology</vt:lpstr>
      <vt:lpstr>Results</vt:lpstr>
      <vt:lpstr>Silhouette Coefficient for Manhattan with PCA Reduction</vt:lpstr>
      <vt:lpstr>Silhouette Coefficient for all Cities, no category reduction, no PCA Reduction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Foursquare Data, A Poor Substitute for Identifying Similar Neighborhoods </dc:title>
  <dc:creator>Microsoft Office User</dc:creator>
  <cp:lastModifiedBy>AMAN PATEL</cp:lastModifiedBy>
  <cp:revision>4</cp:revision>
  <dcterms:created xsi:type="dcterms:W3CDTF">2019-03-19T23:50:08Z</dcterms:created>
  <dcterms:modified xsi:type="dcterms:W3CDTF">2019-06-27T15:07:15Z</dcterms:modified>
</cp:coreProperties>
</file>