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59" r:id="rId8"/>
    <p:sldId id="258"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655F-6C9F-424E-AACB-A247EA66F9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D1A500-F5B1-453F-968F-D30FD88734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7CCC82-AB49-4BEB-8302-C8DCFB45FA7C}"/>
              </a:ext>
            </a:extLst>
          </p:cNvPr>
          <p:cNvSpPr>
            <a:spLocks noGrp="1"/>
          </p:cNvSpPr>
          <p:nvPr>
            <p:ph type="dt" sz="half" idx="10"/>
          </p:nvPr>
        </p:nvSpPr>
        <p:spPr/>
        <p:txBody>
          <a:bodyPr/>
          <a:lstStyle/>
          <a:p>
            <a:fld id="{7C2906D0-98C9-417C-9B4B-87FAD4FAA8EA}" type="datetimeFigureOut">
              <a:rPr lang="en-US" smtClean="0"/>
              <a:t>7/12/2019</a:t>
            </a:fld>
            <a:endParaRPr lang="en-US"/>
          </a:p>
        </p:txBody>
      </p:sp>
      <p:sp>
        <p:nvSpPr>
          <p:cNvPr id="5" name="Footer Placeholder 4">
            <a:extLst>
              <a:ext uri="{FF2B5EF4-FFF2-40B4-BE49-F238E27FC236}">
                <a16:creationId xmlns:a16="http://schemas.microsoft.com/office/drawing/2014/main" id="{29E6DE24-216D-41FF-B836-7C20FD14B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818B9-5C26-4689-8C91-D36DDE3B3CEA}"/>
              </a:ext>
            </a:extLst>
          </p:cNvPr>
          <p:cNvSpPr>
            <a:spLocks noGrp="1"/>
          </p:cNvSpPr>
          <p:nvPr>
            <p:ph type="sldNum" sz="quarter" idx="12"/>
          </p:nvPr>
        </p:nvSpPr>
        <p:spPr/>
        <p:txBody>
          <a:bodyPr/>
          <a:lstStyle/>
          <a:p>
            <a:fld id="{0EAF3F53-3855-4888-BA88-6D383CA2B516}" type="slidenum">
              <a:rPr lang="en-US" smtClean="0"/>
              <a:t>‹#›</a:t>
            </a:fld>
            <a:endParaRPr lang="en-US"/>
          </a:p>
        </p:txBody>
      </p:sp>
    </p:spTree>
    <p:extLst>
      <p:ext uri="{BB962C8B-B14F-4D97-AF65-F5344CB8AC3E}">
        <p14:creationId xmlns:p14="http://schemas.microsoft.com/office/powerpoint/2010/main" val="191324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9BB3-34B2-44E9-AC76-9CAFA1BA20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113CE0-C9E6-4EE8-BE9A-5D2A9B5B95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38BA8-742E-4AD9-91BE-C38215D2BE2C}"/>
              </a:ext>
            </a:extLst>
          </p:cNvPr>
          <p:cNvSpPr>
            <a:spLocks noGrp="1"/>
          </p:cNvSpPr>
          <p:nvPr>
            <p:ph type="dt" sz="half" idx="10"/>
          </p:nvPr>
        </p:nvSpPr>
        <p:spPr/>
        <p:txBody>
          <a:bodyPr/>
          <a:lstStyle/>
          <a:p>
            <a:fld id="{7C2906D0-98C9-417C-9B4B-87FAD4FAA8EA}" type="datetimeFigureOut">
              <a:rPr lang="en-US" smtClean="0"/>
              <a:t>7/12/2019</a:t>
            </a:fld>
            <a:endParaRPr lang="en-US"/>
          </a:p>
        </p:txBody>
      </p:sp>
      <p:sp>
        <p:nvSpPr>
          <p:cNvPr id="5" name="Footer Placeholder 4">
            <a:extLst>
              <a:ext uri="{FF2B5EF4-FFF2-40B4-BE49-F238E27FC236}">
                <a16:creationId xmlns:a16="http://schemas.microsoft.com/office/drawing/2014/main" id="{4C639067-5427-48FB-81C5-627534E1E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0A20B-7997-4777-BBCE-C09FF0432C77}"/>
              </a:ext>
            </a:extLst>
          </p:cNvPr>
          <p:cNvSpPr>
            <a:spLocks noGrp="1"/>
          </p:cNvSpPr>
          <p:nvPr>
            <p:ph type="sldNum" sz="quarter" idx="12"/>
          </p:nvPr>
        </p:nvSpPr>
        <p:spPr/>
        <p:txBody>
          <a:bodyPr/>
          <a:lstStyle/>
          <a:p>
            <a:fld id="{0EAF3F53-3855-4888-BA88-6D383CA2B516}" type="slidenum">
              <a:rPr lang="en-US" smtClean="0"/>
              <a:t>‹#›</a:t>
            </a:fld>
            <a:endParaRPr lang="en-US"/>
          </a:p>
        </p:txBody>
      </p:sp>
    </p:spTree>
    <p:extLst>
      <p:ext uri="{BB962C8B-B14F-4D97-AF65-F5344CB8AC3E}">
        <p14:creationId xmlns:p14="http://schemas.microsoft.com/office/powerpoint/2010/main" val="3451106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4C593-F661-414B-AC8C-03A53B66A4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5C0AC9-CB94-4EB2-B2EE-0828CACDC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F59E1-02DC-4343-AB03-AE37A36027C5}"/>
              </a:ext>
            </a:extLst>
          </p:cNvPr>
          <p:cNvSpPr>
            <a:spLocks noGrp="1"/>
          </p:cNvSpPr>
          <p:nvPr>
            <p:ph type="dt" sz="half" idx="10"/>
          </p:nvPr>
        </p:nvSpPr>
        <p:spPr/>
        <p:txBody>
          <a:bodyPr/>
          <a:lstStyle/>
          <a:p>
            <a:fld id="{7C2906D0-98C9-417C-9B4B-87FAD4FAA8EA}" type="datetimeFigureOut">
              <a:rPr lang="en-US" smtClean="0"/>
              <a:t>7/12/2019</a:t>
            </a:fld>
            <a:endParaRPr lang="en-US"/>
          </a:p>
        </p:txBody>
      </p:sp>
      <p:sp>
        <p:nvSpPr>
          <p:cNvPr id="5" name="Footer Placeholder 4">
            <a:extLst>
              <a:ext uri="{FF2B5EF4-FFF2-40B4-BE49-F238E27FC236}">
                <a16:creationId xmlns:a16="http://schemas.microsoft.com/office/drawing/2014/main" id="{F6CD931C-1947-45CF-8D85-93A480DD3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DDF94-EF2B-4408-BB91-4B0539C31F67}"/>
              </a:ext>
            </a:extLst>
          </p:cNvPr>
          <p:cNvSpPr>
            <a:spLocks noGrp="1"/>
          </p:cNvSpPr>
          <p:nvPr>
            <p:ph type="sldNum" sz="quarter" idx="12"/>
          </p:nvPr>
        </p:nvSpPr>
        <p:spPr/>
        <p:txBody>
          <a:bodyPr/>
          <a:lstStyle/>
          <a:p>
            <a:fld id="{0EAF3F53-3855-4888-BA88-6D383CA2B516}" type="slidenum">
              <a:rPr lang="en-US" smtClean="0"/>
              <a:t>‹#›</a:t>
            </a:fld>
            <a:endParaRPr lang="en-US"/>
          </a:p>
        </p:txBody>
      </p:sp>
    </p:spTree>
    <p:extLst>
      <p:ext uri="{BB962C8B-B14F-4D97-AF65-F5344CB8AC3E}">
        <p14:creationId xmlns:p14="http://schemas.microsoft.com/office/powerpoint/2010/main" val="202964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1772-41A7-4357-BE3A-3E7C62B14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3DBF1-FABF-4B1C-A1D3-441CC05EC5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228B7-8DDF-4610-B216-7EFE7BEB58FC}"/>
              </a:ext>
            </a:extLst>
          </p:cNvPr>
          <p:cNvSpPr>
            <a:spLocks noGrp="1"/>
          </p:cNvSpPr>
          <p:nvPr>
            <p:ph type="dt" sz="half" idx="10"/>
          </p:nvPr>
        </p:nvSpPr>
        <p:spPr/>
        <p:txBody>
          <a:bodyPr/>
          <a:lstStyle/>
          <a:p>
            <a:fld id="{7C2906D0-98C9-417C-9B4B-87FAD4FAA8EA}" type="datetimeFigureOut">
              <a:rPr lang="en-US" smtClean="0"/>
              <a:t>7/12/2019</a:t>
            </a:fld>
            <a:endParaRPr lang="en-US"/>
          </a:p>
        </p:txBody>
      </p:sp>
      <p:sp>
        <p:nvSpPr>
          <p:cNvPr id="5" name="Footer Placeholder 4">
            <a:extLst>
              <a:ext uri="{FF2B5EF4-FFF2-40B4-BE49-F238E27FC236}">
                <a16:creationId xmlns:a16="http://schemas.microsoft.com/office/drawing/2014/main" id="{A0DAF129-DCC2-4AB7-B14B-8823A7710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3D3AE-0AF6-4B10-9EE6-585EDB717D88}"/>
              </a:ext>
            </a:extLst>
          </p:cNvPr>
          <p:cNvSpPr>
            <a:spLocks noGrp="1"/>
          </p:cNvSpPr>
          <p:nvPr>
            <p:ph type="sldNum" sz="quarter" idx="12"/>
          </p:nvPr>
        </p:nvSpPr>
        <p:spPr/>
        <p:txBody>
          <a:bodyPr/>
          <a:lstStyle/>
          <a:p>
            <a:fld id="{0EAF3F53-3855-4888-BA88-6D383CA2B516}" type="slidenum">
              <a:rPr lang="en-US" smtClean="0"/>
              <a:t>‹#›</a:t>
            </a:fld>
            <a:endParaRPr lang="en-US"/>
          </a:p>
        </p:txBody>
      </p:sp>
    </p:spTree>
    <p:extLst>
      <p:ext uri="{BB962C8B-B14F-4D97-AF65-F5344CB8AC3E}">
        <p14:creationId xmlns:p14="http://schemas.microsoft.com/office/powerpoint/2010/main" val="187174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10D5-0821-4C9F-81E9-704005E5F0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E5FE24-3F37-40C1-BE42-F21A3149AC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AF9346-C268-4112-9364-AB4685E49FF3}"/>
              </a:ext>
            </a:extLst>
          </p:cNvPr>
          <p:cNvSpPr>
            <a:spLocks noGrp="1"/>
          </p:cNvSpPr>
          <p:nvPr>
            <p:ph type="dt" sz="half" idx="10"/>
          </p:nvPr>
        </p:nvSpPr>
        <p:spPr/>
        <p:txBody>
          <a:bodyPr/>
          <a:lstStyle/>
          <a:p>
            <a:fld id="{7C2906D0-98C9-417C-9B4B-87FAD4FAA8EA}" type="datetimeFigureOut">
              <a:rPr lang="en-US" smtClean="0"/>
              <a:t>7/12/2019</a:t>
            </a:fld>
            <a:endParaRPr lang="en-US"/>
          </a:p>
        </p:txBody>
      </p:sp>
      <p:sp>
        <p:nvSpPr>
          <p:cNvPr id="5" name="Footer Placeholder 4">
            <a:extLst>
              <a:ext uri="{FF2B5EF4-FFF2-40B4-BE49-F238E27FC236}">
                <a16:creationId xmlns:a16="http://schemas.microsoft.com/office/drawing/2014/main" id="{12884FBE-68E2-4605-B1A9-0CA9B5F76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274ED-916F-45E6-9CF1-6DEDC899A22D}"/>
              </a:ext>
            </a:extLst>
          </p:cNvPr>
          <p:cNvSpPr>
            <a:spLocks noGrp="1"/>
          </p:cNvSpPr>
          <p:nvPr>
            <p:ph type="sldNum" sz="quarter" idx="12"/>
          </p:nvPr>
        </p:nvSpPr>
        <p:spPr/>
        <p:txBody>
          <a:bodyPr/>
          <a:lstStyle/>
          <a:p>
            <a:fld id="{0EAF3F53-3855-4888-BA88-6D383CA2B516}" type="slidenum">
              <a:rPr lang="en-US" smtClean="0"/>
              <a:t>‹#›</a:t>
            </a:fld>
            <a:endParaRPr lang="en-US"/>
          </a:p>
        </p:txBody>
      </p:sp>
    </p:spTree>
    <p:extLst>
      <p:ext uri="{BB962C8B-B14F-4D97-AF65-F5344CB8AC3E}">
        <p14:creationId xmlns:p14="http://schemas.microsoft.com/office/powerpoint/2010/main" val="42075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7FC7-DFEF-4776-B0B3-CA50CEF65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319B2-9CB5-4435-ABE3-936E6588E0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4944D-95CB-476A-A9E2-D5FC5D4C2B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533C49-4065-4AA8-810C-90D2606B01E0}"/>
              </a:ext>
            </a:extLst>
          </p:cNvPr>
          <p:cNvSpPr>
            <a:spLocks noGrp="1"/>
          </p:cNvSpPr>
          <p:nvPr>
            <p:ph type="dt" sz="half" idx="10"/>
          </p:nvPr>
        </p:nvSpPr>
        <p:spPr/>
        <p:txBody>
          <a:bodyPr/>
          <a:lstStyle/>
          <a:p>
            <a:fld id="{7C2906D0-98C9-417C-9B4B-87FAD4FAA8EA}" type="datetimeFigureOut">
              <a:rPr lang="en-US" smtClean="0"/>
              <a:t>7/12/2019</a:t>
            </a:fld>
            <a:endParaRPr lang="en-US"/>
          </a:p>
        </p:txBody>
      </p:sp>
      <p:sp>
        <p:nvSpPr>
          <p:cNvPr id="6" name="Footer Placeholder 5">
            <a:extLst>
              <a:ext uri="{FF2B5EF4-FFF2-40B4-BE49-F238E27FC236}">
                <a16:creationId xmlns:a16="http://schemas.microsoft.com/office/drawing/2014/main" id="{1A12EDCE-1E21-43F2-90B2-A64ECC28F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5811D-5465-4583-BC3D-1C870D5F43D0}"/>
              </a:ext>
            </a:extLst>
          </p:cNvPr>
          <p:cNvSpPr>
            <a:spLocks noGrp="1"/>
          </p:cNvSpPr>
          <p:nvPr>
            <p:ph type="sldNum" sz="quarter" idx="12"/>
          </p:nvPr>
        </p:nvSpPr>
        <p:spPr/>
        <p:txBody>
          <a:bodyPr/>
          <a:lstStyle/>
          <a:p>
            <a:fld id="{0EAF3F53-3855-4888-BA88-6D383CA2B516}" type="slidenum">
              <a:rPr lang="en-US" smtClean="0"/>
              <a:t>‹#›</a:t>
            </a:fld>
            <a:endParaRPr lang="en-US"/>
          </a:p>
        </p:txBody>
      </p:sp>
    </p:spTree>
    <p:extLst>
      <p:ext uri="{BB962C8B-B14F-4D97-AF65-F5344CB8AC3E}">
        <p14:creationId xmlns:p14="http://schemas.microsoft.com/office/powerpoint/2010/main" val="142335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D158-5834-4E28-9DC0-A096E02ADA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C96473-F084-4911-8117-89C3313C2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F76810-FA30-4A21-BF4C-F0C6CB32D2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DB94DC-D63E-485F-8504-555C24C67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CE2D9A-E165-4098-AA2D-3FAE8B7348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FCE3A1-5761-491E-83F8-9B52230FAE33}"/>
              </a:ext>
            </a:extLst>
          </p:cNvPr>
          <p:cNvSpPr>
            <a:spLocks noGrp="1"/>
          </p:cNvSpPr>
          <p:nvPr>
            <p:ph type="dt" sz="half" idx="10"/>
          </p:nvPr>
        </p:nvSpPr>
        <p:spPr/>
        <p:txBody>
          <a:bodyPr/>
          <a:lstStyle/>
          <a:p>
            <a:fld id="{7C2906D0-98C9-417C-9B4B-87FAD4FAA8EA}" type="datetimeFigureOut">
              <a:rPr lang="en-US" smtClean="0"/>
              <a:t>7/12/2019</a:t>
            </a:fld>
            <a:endParaRPr lang="en-US"/>
          </a:p>
        </p:txBody>
      </p:sp>
      <p:sp>
        <p:nvSpPr>
          <p:cNvPr id="8" name="Footer Placeholder 7">
            <a:extLst>
              <a:ext uri="{FF2B5EF4-FFF2-40B4-BE49-F238E27FC236}">
                <a16:creationId xmlns:a16="http://schemas.microsoft.com/office/drawing/2014/main" id="{80E9C716-7F4F-4FA1-B5D0-E311BBAC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B0D55D-2842-468B-AEE0-46D9D2017660}"/>
              </a:ext>
            </a:extLst>
          </p:cNvPr>
          <p:cNvSpPr>
            <a:spLocks noGrp="1"/>
          </p:cNvSpPr>
          <p:nvPr>
            <p:ph type="sldNum" sz="quarter" idx="12"/>
          </p:nvPr>
        </p:nvSpPr>
        <p:spPr/>
        <p:txBody>
          <a:bodyPr/>
          <a:lstStyle/>
          <a:p>
            <a:fld id="{0EAF3F53-3855-4888-BA88-6D383CA2B516}" type="slidenum">
              <a:rPr lang="en-US" smtClean="0"/>
              <a:t>‹#›</a:t>
            </a:fld>
            <a:endParaRPr lang="en-US"/>
          </a:p>
        </p:txBody>
      </p:sp>
    </p:spTree>
    <p:extLst>
      <p:ext uri="{BB962C8B-B14F-4D97-AF65-F5344CB8AC3E}">
        <p14:creationId xmlns:p14="http://schemas.microsoft.com/office/powerpoint/2010/main" val="239842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7556-D4CC-441D-9EB8-C4218FE33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0662D3-F419-44FA-BF90-865AE64D002E}"/>
              </a:ext>
            </a:extLst>
          </p:cNvPr>
          <p:cNvSpPr>
            <a:spLocks noGrp="1"/>
          </p:cNvSpPr>
          <p:nvPr>
            <p:ph type="dt" sz="half" idx="10"/>
          </p:nvPr>
        </p:nvSpPr>
        <p:spPr/>
        <p:txBody>
          <a:bodyPr/>
          <a:lstStyle/>
          <a:p>
            <a:fld id="{7C2906D0-98C9-417C-9B4B-87FAD4FAA8EA}" type="datetimeFigureOut">
              <a:rPr lang="en-US" smtClean="0"/>
              <a:t>7/12/2019</a:t>
            </a:fld>
            <a:endParaRPr lang="en-US"/>
          </a:p>
        </p:txBody>
      </p:sp>
      <p:sp>
        <p:nvSpPr>
          <p:cNvPr id="4" name="Footer Placeholder 3">
            <a:extLst>
              <a:ext uri="{FF2B5EF4-FFF2-40B4-BE49-F238E27FC236}">
                <a16:creationId xmlns:a16="http://schemas.microsoft.com/office/drawing/2014/main" id="{CC4F7B00-0C66-4ED9-B2AC-342B786B1E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D11B98-A808-4F47-966A-4E91D9A659BE}"/>
              </a:ext>
            </a:extLst>
          </p:cNvPr>
          <p:cNvSpPr>
            <a:spLocks noGrp="1"/>
          </p:cNvSpPr>
          <p:nvPr>
            <p:ph type="sldNum" sz="quarter" idx="12"/>
          </p:nvPr>
        </p:nvSpPr>
        <p:spPr/>
        <p:txBody>
          <a:bodyPr/>
          <a:lstStyle/>
          <a:p>
            <a:fld id="{0EAF3F53-3855-4888-BA88-6D383CA2B516}" type="slidenum">
              <a:rPr lang="en-US" smtClean="0"/>
              <a:t>‹#›</a:t>
            </a:fld>
            <a:endParaRPr lang="en-US"/>
          </a:p>
        </p:txBody>
      </p:sp>
    </p:spTree>
    <p:extLst>
      <p:ext uri="{BB962C8B-B14F-4D97-AF65-F5344CB8AC3E}">
        <p14:creationId xmlns:p14="http://schemas.microsoft.com/office/powerpoint/2010/main" val="209107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8BFA4-2852-4209-939C-A5CC45F6188B}"/>
              </a:ext>
            </a:extLst>
          </p:cNvPr>
          <p:cNvSpPr>
            <a:spLocks noGrp="1"/>
          </p:cNvSpPr>
          <p:nvPr>
            <p:ph type="dt" sz="half" idx="10"/>
          </p:nvPr>
        </p:nvSpPr>
        <p:spPr/>
        <p:txBody>
          <a:bodyPr/>
          <a:lstStyle/>
          <a:p>
            <a:fld id="{7C2906D0-98C9-417C-9B4B-87FAD4FAA8EA}" type="datetimeFigureOut">
              <a:rPr lang="en-US" smtClean="0"/>
              <a:t>7/12/2019</a:t>
            </a:fld>
            <a:endParaRPr lang="en-US"/>
          </a:p>
        </p:txBody>
      </p:sp>
      <p:sp>
        <p:nvSpPr>
          <p:cNvPr id="3" name="Footer Placeholder 2">
            <a:extLst>
              <a:ext uri="{FF2B5EF4-FFF2-40B4-BE49-F238E27FC236}">
                <a16:creationId xmlns:a16="http://schemas.microsoft.com/office/drawing/2014/main" id="{4C0DF4C7-0B19-43D5-A84C-EEC96D651D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A8462-CD2D-4136-9C56-2793FB39310B}"/>
              </a:ext>
            </a:extLst>
          </p:cNvPr>
          <p:cNvSpPr>
            <a:spLocks noGrp="1"/>
          </p:cNvSpPr>
          <p:nvPr>
            <p:ph type="sldNum" sz="quarter" idx="12"/>
          </p:nvPr>
        </p:nvSpPr>
        <p:spPr/>
        <p:txBody>
          <a:bodyPr/>
          <a:lstStyle/>
          <a:p>
            <a:fld id="{0EAF3F53-3855-4888-BA88-6D383CA2B516}" type="slidenum">
              <a:rPr lang="en-US" smtClean="0"/>
              <a:t>‹#›</a:t>
            </a:fld>
            <a:endParaRPr lang="en-US"/>
          </a:p>
        </p:txBody>
      </p:sp>
    </p:spTree>
    <p:extLst>
      <p:ext uri="{BB962C8B-B14F-4D97-AF65-F5344CB8AC3E}">
        <p14:creationId xmlns:p14="http://schemas.microsoft.com/office/powerpoint/2010/main" val="218614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77F9-A8D2-4EE7-AF8F-837D9C8D8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142866-BCB1-47ED-9BC7-199762DCEB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920BD-83D7-4E69-B86C-E44FCF0AD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A487A3-6ACC-49FB-9BBA-285F65B86B01}"/>
              </a:ext>
            </a:extLst>
          </p:cNvPr>
          <p:cNvSpPr>
            <a:spLocks noGrp="1"/>
          </p:cNvSpPr>
          <p:nvPr>
            <p:ph type="dt" sz="half" idx="10"/>
          </p:nvPr>
        </p:nvSpPr>
        <p:spPr/>
        <p:txBody>
          <a:bodyPr/>
          <a:lstStyle/>
          <a:p>
            <a:fld id="{7C2906D0-98C9-417C-9B4B-87FAD4FAA8EA}" type="datetimeFigureOut">
              <a:rPr lang="en-US" smtClean="0"/>
              <a:t>7/12/2019</a:t>
            </a:fld>
            <a:endParaRPr lang="en-US"/>
          </a:p>
        </p:txBody>
      </p:sp>
      <p:sp>
        <p:nvSpPr>
          <p:cNvPr id="6" name="Footer Placeholder 5">
            <a:extLst>
              <a:ext uri="{FF2B5EF4-FFF2-40B4-BE49-F238E27FC236}">
                <a16:creationId xmlns:a16="http://schemas.microsoft.com/office/drawing/2014/main" id="{AB67B6CE-6E08-4280-AFE2-1144B5DF7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BCF1CC-15A1-4B0A-9918-1EC34C83B95E}"/>
              </a:ext>
            </a:extLst>
          </p:cNvPr>
          <p:cNvSpPr>
            <a:spLocks noGrp="1"/>
          </p:cNvSpPr>
          <p:nvPr>
            <p:ph type="sldNum" sz="quarter" idx="12"/>
          </p:nvPr>
        </p:nvSpPr>
        <p:spPr/>
        <p:txBody>
          <a:bodyPr/>
          <a:lstStyle/>
          <a:p>
            <a:fld id="{0EAF3F53-3855-4888-BA88-6D383CA2B516}" type="slidenum">
              <a:rPr lang="en-US" smtClean="0"/>
              <a:t>‹#›</a:t>
            </a:fld>
            <a:endParaRPr lang="en-US"/>
          </a:p>
        </p:txBody>
      </p:sp>
    </p:spTree>
    <p:extLst>
      <p:ext uri="{BB962C8B-B14F-4D97-AF65-F5344CB8AC3E}">
        <p14:creationId xmlns:p14="http://schemas.microsoft.com/office/powerpoint/2010/main" val="202926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0FBE-AF53-4452-83AD-7C7ABEACF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2783B2-B8BA-41AB-8383-833886408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DC3B7E-D3BF-4619-9DA6-D2716DB49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6531E-A6AF-4496-AE59-4AA1EDBC9361}"/>
              </a:ext>
            </a:extLst>
          </p:cNvPr>
          <p:cNvSpPr>
            <a:spLocks noGrp="1"/>
          </p:cNvSpPr>
          <p:nvPr>
            <p:ph type="dt" sz="half" idx="10"/>
          </p:nvPr>
        </p:nvSpPr>
        <p:spPr/>
        <p:txBody>
          <a:bodyPr/>
          <a:lstStyle/>
          <a:p>
            <a:fld id="{7C2906D0-98C9-417C-9B4B-87FAD4FAA8EA}" type="datetimeFigureOut">
              <a:rPr lang="en-US" smtClean="0"/>
              <a:t>7/12/2019</a:t>
            </a:fld>
            <a:endParaRPr lang="en-US"/>
          </a:p>
        </p:txBody>
      </p:sp>
      <p:sp>
        <p:nvSpPr>
          <p:cNvPr id="6" name="Footer Placeholder 5">
            <a:extLst>
              <a:ext uri="{FF2B5EF4-FFF2-40B4-BE49-F238E27FC236}">
                <a16:creationId xmlns:a16="http://schemas.microsoft.com/office/drawing/2014/main" id="{126AC9F8-446F-4331-9CA8-612D54015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22054-85DB-4DAB-B212-87C7391F4D55}"/>
              </a:ext>
            </a:extLst>
          </p:cNvPr>
          <p:cNvSpPr>
            <a:spLocks noGrp="1"/>
          </p:cNvSpPr>
          <p:nvPr>
            <p:ph type="sldNum" sz="quarter" idx="12"/>
          </p:nvPr>
        </p:nvSpPr>
        <p:spPr/>
        <p:txBody>
          <a:bodyPr/>
          <a:lstStyle/>
          <a:p>
            <a:fld id="{0EAF3F53-3855-4888-BA88-6D383CA2B516}" type="slidenum">
              <a:rPr lang="en-US" smtClean="0"/>
              <a:t>‹#›</a:t>
            </a:fld>
            <a:endParaRPr lang="en-US"/>
          </a:p>
        </p:txBody>
      </p:sp>
    </p:spTree>
    <p:extLst>
      <p:ext uri="{BB962C8B-B14F-4D97-AF65-F5344CB8AC3E}">
        <p14:creationId xmlns:p14="http://schemas.microsoft.com/office/powerpoint/2010/main" val="259338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EC375E-08BC-457F-BB73-28EE411BD3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559646-DABA-4BC7-8462-D6A59D588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63E2E-26B5-441D-B0FB-7EA4FB400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906D0-98C9-417C-9B4B-87FAD4FAA8EA}" type="datetimeFigureOut">
              <a:rPr lang="en-US" smtClean="0"/>
              <a:t>7/12/2019</a:t>
            </a:fld>
            <a:endParaRPr lang="en-US"/>
          </a:p>
        </p:txBody>
      </p:sp>
      <p:sp>
        <p:nvSpPr>
          <p:cNvPr id="5" name="Footer Placeholder 4">
            <a:extLst>
              <a:ext uri="{FF2B5EF4-FFF2-40B4-BE49-F238E27FC236}">
                <a16:creationId xmlns:a16="http://schemas.microsoft.com/office/drawing/2014/main" id="{FEEF0710-7E7A-4B55-BB79-1236B6D2FB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6440AE-508E-4797-9AA1-284DB18D54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F3F53-3855-4888-BA88-6D383CA2B516}" type="slidenum">
              <a:rPr lang="en-US" smtClean="0"/>
              <a:t>‹#›</a:t>
            </a:fld>
            <a:endParaRPr lang="en-US"/>
          </a:p>
        </p:txBody>
      </p:sp>
    </p:spTree>
    <p:extLst>
      <p:ext uri="{BB962C8B-B14F-4D97-AF65-F5344CB8AC3E}">
        <p14:creationId xmlns:p14="http://schemas.microsoft.com/office/powerpoint/2010/main" val="3524841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map black and white">
            <a:extLst>
              <a:ext uri="{FF2B5EF4-FFF2-40B4-BE49-F238E27FC236}">
                <a16:creationId xmlns:a16="http://schemas.microsoft.com/office/drawing/2014/main" id="{B83B738A-0D16-4E64-8C34-C0A918052B79}"/>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9F3B69-75A0-45FF-BA42-3BE2D7B47881}"/>
              </a:ext>
            </a:extLst>
          </p:cNvPr>
          <p:cNvSpPr>
            <a:spLocks noGrp="1"/>
          </p:cNvSpPr>
          <p:nvPr>
            <p:ph type="ctrTitle"/>
          </p:nvPr>
        </p:nvSpPr>
        <p:spPr>
          <a:xfrm>
            <a:off x="1524000" y="1122363"/>
            <a:ext cx="9144000" cy="1195964"/>
          </a:xfrm>
        </p:spPr>
        <p:txBody>
          <a:bodyPr/>
          <a:lstStyle/>
          <a:p>
            <a:r>
              <a:rPr lang="en-US" b="1" dirty="0">
                <a:solidFill>
                  <a:srgbClr val="FF0000"/>
                </a:solidFill>
              </a:rPr>
              <a:t>Survive In Bangalore</a:t>
            </a:r>
          </a:p>
        </p:txBody>
      </p:sp>
      <p:sp>
        <p:nvSpPr>
          <p:cNvPr id="3" name="Subtitle 2">
            <a:extLst>
              <a:ext uri="{FF2B5EF4-FFF2-40B4-BE49-F238E27FC236}">
                <a16:creationId xmlns:a16="http://schemas.microsoft.com/office/drawing/2014/main" id="{57D18272-A4DC-4822-83FB-6EBBF2FCA74C}"/>
              </a:ext>
            </a:extLst>
          </p:cNvPr>
          <p:cNvSpPr>
            <a:spLocks noGrp="1"/>
          </p:cNvSpPr>
          <p:nvPr>
            <p:ph type="subTitle" idx="1"/>
          </p:nvPr>
        </p:nvSpPr>
        <p:spPr/>
        <p:txBody>
          <a:bodyPr/>
          <a:lstStyle/>
          <a:p>
            <a:r>
              <a:rPr lang="en-US" b="1" dirty="0"/>
              <a:t>By: Aman Patel</a:t>
            </a:r>
          </a:p>
          <a:p>
            <a:r>
              <a:rPr lang="en-US" b="1" dirty="0"/>
              <a:t>Utkal University</a:t>
            </a:r>
          </a:p>
        </p:txBody>
      </p:sp>
      <p:pic>
        <p:nvPicPr>
          <p:cNvPr id="1026" name="Picture 2" descr="Image result for foursquare logo">
            <a:extLst>
              <a:ext uri="{FF2B5EF4-FFF2-40B4-BE49-F238E27FC236}">
                <a16:creationId xmlns:a16="http://schemas.microsoft.com/office/drawing/2014/main" id="{4C570B88-228B-4F03-BAA7-66C56747C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926" y="4629726"/>
            <a:ext cx="1256147" cy="125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541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map black and white">
            <a:extLst>
              <a:ext uri="{FF2B5EF4-FFF2-40B4-BE49-F238E27FC236}">
                <a16:creationId xmlns:a16="http://schemas.microsoft.com/office/drawing/2014/main" id="{48E2E24E-D496-49F8-A573-20114B74C5C7}"/>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D251004-353F-42BF-9819-A1EAB5325E26}"/>
              </a:ext>
            </a:extLst>
          </p:cNvPr>
          <p:cNvSpPr/>
          <p:nvPr/>
        </p:nvSpPr>
        <p:spPr>
          <a:xfrm>
            <a:off x="711200" y="1859340"/>
            <a:ext cx="10769600" cy="1569660"/>
          </a:xfrm>
          <a:prstGeom prst="rect">
            <a:avLst/>
          </a:prstGeom>
        </p:spPr>
        <p:txBody>
          <a:bodyPr wrap="square">
            <a:spAutoFit/>
          </a:bodyPr>
          <a:lstStyle/>
          <a:p>
            <a:r>
              <a:rPr lang="en-US" sz="2400" b="1" i="0" spc="300" dirty="0">
                <a:effectLst/>
                <a:latin typeface="Helvetica Neue"/>
              </a:rPr>
              <a:t>Conclusion:</a:t>
            </a:r>
          </a:p>
          <a:p>
            <a:endParaRPr lang="en-US" sz="2400" b="1" spc="300" dirty="0">
              <a:latin typeface="Helvetica Neue"/>
            </a:endParaRPr>
          </a:p>
          <a:p>
            <a:r>
              <a:rPr lang="en-US" sz="2400" spc="300" dirty="0">
                <a:latin typeface="Helvetica Neue"/>
              </a:rPr>
              <a:t>Finally due to inadequate data, so we have concluded that </a:t>
            </a:r>
          </a:p>
          <a:p>
            <a:r>
              <a:rPr lang="en-US" sz="2400" spc="300" dirty="0">
                <a:latin typeface="Helvetica Neue"/>
              </a:rPr>
              <a:t>The place Shri Sai Bhabani P.G. will be best place to live.</a:t>
            </a:r>
          </a:p>
        </p:txBody>
      </p:sp>
    </p:spTree>
    <p:extLst>
      <p:ext uri="{BB962C8B-B14F-4D97-AF65-F5344CB8AC3E}">
        <p14:creationId xmlns:p14="http://schemas.microsoft.com/office/powerpoint/2010/main" val="426412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result for map black and white">
            <a:extLst>
              <a:ext uri="{FF2B5EF4-FFF2-40B4-BE49-F238E27FC236}">
                <a16:creationId xmlns:a16="http://schemas.microsoft.com/office/drawing/2014/main" id="{612B564A-A440-4C9D-BED6-45BDC5464322}"/>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140E6E55-CC1D-440D-B918-69845BE2AEA8}"/>
              </a:ext>
            </a:extLst>
          </p:cNvPr>
          <p:cNvSpPr txBox="1">
            <a:spLocks/>
          </p:cNvSpPr>
          <p:nvPr/>
        </p:nvSpPr>
        <p:spPr>
          <a:xfrm>
            <a:off x="4793671" y="506846"/>
            <a:ext cx="2604656" cy="7988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ABSTRACT:</a:t>
            </a:r>
          </a:p>
        </p:txBody>
      </p:sp>
      <p:sp>
        <p:nvSpPr>
          <p:cNvPr id="4" name="Subtitle 2">
            <a:extLst>
              <a:ext uri="{FF2B5EF4-FFF2-40B4-BE49-F238E27FC236}">
                <a16:creationId xmlns:a16="http://schemas.microsoft.com/office/drawing/2014/main" id="{6D147C15-D124-4783-9118-056FAA0DC7B0}"/>
              </a:ext>
            </a:extLst>
          </p:cNvPr>
          <p:cNvSpPr txBox="1">
            <a:spLocks/>
          </p:cNvSpPr>
          <p:nvPr/>
        </p:nvSpPr>
        <p:spPr>
          <a:xfrm>
            <a:off x="720436" y="1812493"/>
            <a:ext cx="10751127" cy="16165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This Project is based on Foursquare API, folium map and little bit data collection and analysis. For those who like to explore new places have a better opportunity to explore through python coding rather than exploring using the mobile to locate your desired places.</a:t>
            </a:r>
          </a:p>
          <a:p>
            <a:pPr marL="0" indent="0">
              <a:buNone/>
            </a:pPr>
            <a:endParaRPr lang="en-US" dirty="0"/>
          </a:p>
        </p:txBody>
      </p:sp>
    </p:spTree>
    <p:extLst>
      <p:ext uri="{BB962C8B-B14F-4D97-AF65-F5344CB8AC3E}">
        <p14:creationId xmlns:p14="http://schemas.microsoft.com/office/powerpoint/2010/main" val="385631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map black and white">
            <a:extLst>
              <a:ext uri="{FF2B5EF4-FFF2-40B4-BE49-F238E27FC236}">
                <a16:creationId xmlns:a16="http://schemas.microsoft.com/office/drawing/2014/main" id="{FCFEC395-834A-4596-B791-F156CD4E0F68}"/>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9D525E3-BD9C-4711-B4B9-E94FE9479F8F}"/>
              </a:ext>
            </a:extLst>
          </p:cNvPr>
          <p:cNvSpPr/>
          <p:nvPr/>
        </p:nvSpPr>
        <p:spPr>
          <a:xfrm>
            <a:off x="655782" y="889844"/>
            <a:ext cx="10880436" cy="4124206"/>
          </a:xfrm>
          <a:prstGeom prst="rect">
            <a:avLst/>
          </a:prstGeom>
        </p:spPr>
        <p:txBody>
          <a:bodyPr wrap="square">
            <a:spAutoFit/>
          </a:bodyPr>
          <a:lstStyle/>
          <a:p>
            <a:r>
              <a:rPr lang="en-US" sz="2800" b="1" i="0" dirty="0">
                <a:solidFill>
                  <a:srgbClr val="000000"/>
                </a:solidFill>
                <a:effectLst/>
                <a:latin typeface="Helvetica Neue"/>
              </a:rPr>
              <a:t>Introduction/Business Problem:</a:t>
            </a:r>
          </a:p>
          <a:p>
            <a:pPr algn="just"/>
            <a:endParaRPr lang="en-US" b="1" i="0" dirty="0">
              <a:solidFill>
                <a:srgbClr val="000000"/>
              </a:solidFill>
              <a:effectLst/>
              <a:latin typeface="Helvetica Neue"/>
            </a:endParaRPr>
          </a:p>
          <a:p>
            <a:pPr algn="just"/>
            <a:r>
              <a:rPr lang="en-US" i="0" dirty="0">
                <a:solidFill>
                  <a:srgbClr val="000000"/>
                </a:solidFill>
                <a:effectLst/>
                <a:latin typeface="Helvetica Neue"/>
              </a:rPr>
              <a:t>Suppose I have completed my Post Graduation in Statistics from Bhubaneswar, Odisha and moving to Bangalore for higher studies in Data science. Although you have much idea to survive in new places, asking to </a:t>
            </a:r>
            <a:r>
              <a:rPr lang="en-US" i="0" dirty="0" err="1">
                <a:solidFill>
                  <a:srgbClr val="000000"/>
                </a:solidFill>
                <a:effectLst/>
                <a:latin typeface="Helvetica Neue"/>
              </a:rPr>
              <a:t>neighbour</a:t>
            </a:r>
            <a:r>
              <a:rPr lang="en-US" i="0" dirty="0">
                <a:solidFill>
                  <a:srgbClr val="000000"/>
                </a:solidFill>
                <a:effectLst/>
                <a:latin typeface="Helvetica Neue"/>
              </a:rPr>
              <a:t> hood friends and your instructors also room-mate. But what if you have not been to Bangalore prior to this, also you dont have bike to explore the new place. So dont worry about it, we have our friendly app foursquare to help us in our journey.</a:t>
            </a:r>
          </a:p>
          <a:p>
            <a:pPr algn="just"/>
            <a:r>
              <a:rPr lang="en-US" i="0" dirty="0">
                <a:solidFill>
                  <a:srgbClr val="000000"/>
                </a:solidFill>
                <a:effectLst/>
                <a:latin typeface="Helvetica Neue"/>
              </a:rPr>
              <a:t>Using the Developer option we can gather data from all over the BTM Layout Area of </a:t>
            </a:r>
            <a:r>
              <a:rPr lang="en-US" i="0" dirty="0" err="1">
                <a:solidFill>
                  <a:srgbClr val="000000"/>
                </a:solidFill>
                <a:effectLst/>
                <a:latin typeface="Helvetica Neue"/>
              </a:rPr>
              <a:t>Bangaluru</a:t>
            </a:r>
            <a:r>
              <a:rPr lang="en-US" i="0" dirty="0">
                <a:solidFill>
                  <a:srgbClr val="000000"/>
                </a:solidFill>
                <a:effectLst/>
                <a:latin typeface="Helvetica Neue"/>
              </a:rPr>
              <a:t>, and use the relevant data for our decision making purpose.</a:t>
            </a:r>
          </a:p>
          <a:p>
            <a:endParaRPr lang="en-US" b="0" i="0" dirty="0">
              <a:solidFill>
                <a:srgbClr val="000000"/>
              </a:solidFill>
              <a:effectLst/>
              <a:latin typeface="Helvetica Neue"/>
            </a:endParaRPr>
          </a:p>
          <a:p>
            <a:r>
              <a:rPr lang="en-US" b="0" i="0" dirty="0">
                <a:solidFill>
                  <a:srgbClr val="000000"/>
                </a:solidFill>
                <a:effectLst/>
                <a:latin typeface="Helvetica Neue"/>
              </a:rPr>
              <a:t>Right after Deciding Where to Study:</a:t>
            </a:r>
            <a:br>
              <a:rPr lang="en-US" b="0" i="0" dirty="0">
                <a:solidFill>
                  <a:srgbClr val="000000"/>
                </a:solidFill>
                <a:effectLst/>
                <a:latin typeface="Helvetica Neue"/>
              </a:rPr>
            </a:br>
            <a:r>
              <a:rPr lang="en-US" b="0" i="0" dirty="0">
                <a:solidFill>
                  <a:srgbClr val="000000"/>
                </a:solidFill>
                <a:effectLst/>
                <a:latin typeface="Helvetica Neue"/>
              </a:rPr>
              <a:t>. Search for Nearby ATM to Collect cash.</a:t>
            </a:r>
            <a:br>
              <a:rPr lang="en-US" b="0" i="0" dirty="0">
                <a:solidFill>
                  <a:srgbClr val="000000"/>
                </a:solidFill>
                <a:effectLst/>
                <a:latin typeface="Helvetica Neue"/>
              </a:rPr>
            </a:br>
            <a:r>
              <a:rPr lang="en-US" b="0" i="0" dirty="0">
                <a:solidFill>
                  <a:srgbClr val="000000"/>
                </a:solidFill>
                <a:effectLst/>
                <a:latin typeface="Helvetica Neue"/>
              </a:rPr>
              <a:t>. Search for Nearby PG.</a:t>
            </a:r>
            <a:br>
              <a:rPr lang="en-US" b="0" i="0" dirty="0">
                <a:solidFill>
                  <a:srgbClr val="000000"/>
                </a:solidFill>
                <a:effectLst/>
                <a:latin typeface="Helvetica Neue"/>
              </a:rPr>
            </a:br>
            <a:r>
              <a:rPr lang="en-US" b="0" i="0" dirty="0">
                <a:solidFill>
                  <a:srgbClr val="000000"/>
                </a:solidFill>
                <a:effectLst/>
                <a:latin typeface="Helvetica Neue"/>
              </a:rPr>
              <a:t>. Search for Hotels, Cafe near your location.</a:t>
            </a:r>
          </a:p>
        </p:txBody>
      </p:sp>
    </p:spTree>
    <p:extLst>
      <p:ext uri="{BB962C8B-B14F-4D97-AF65-F5344CB8AC3E}">
        <p14:creationId xmlns:p14="http://schemas.microsoft.com/office/powerpoint/2010/main" val="119766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map black and white">
            <a:extLst>
              <a:ext uri="{FF2B5EF4-FFF2-40B4-BE49-F238E27FC236}">
                <a16:creationId xmlns:a16="http://schemas.microsoft.com/office/drawing/2014/main" id="{A8A08E3D-45E1-4453-ACFF-EE2C56E52DA8}"/>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757500-A542-40C9-8270-F9D18E0ACB2B}"/>
              </a:ext>
            </a:extLst>
          </p:cNvPr>
          <p:cNvSpPr/>
          <p:nvPr/>
        </p:nvSpPr>
        <p:spPr>
          <a:xfrm>
            <a:off x="711200" y="674400"/>
            <a:ext cx="10769600" cy="3847207"/>
          </a:xfrm>
          <a:prstGeom prst="rect">
            <a:avLst/>
          </a:prstGeom>
        </p:spPr>
        <p:txBody>
          <a:bodyPr wrap="square">
            <a:spAutoFit/>
          </a:bodyPr>
          <a:lstStyle/>
          <a:p>
            <a:r>
              <a:rPr lang="en-US" sz="2800" b="1" i="0" dirty="0">
                <a:solidFill>
                  <a:srgbClr val="000000"/>
                </a:solidFill>
                <a:effectLst/>
                <a:latin typeface="Helvetica Neue"/>
              </a:rPr>
              <a:t>Data Collection:</a:t>
            </a:r>
          </a:p>
          <a:p>
            <a:pPr algn="just"/>
            <a:endParaRPr lang="en-US" b="1" i="0" dirty="0">
              <a:solidFill>
                <a:srgbClr val="000000"/>
              </a:solidFill>
              <a:effectLst/>
              <a:latin typeface="Helvetica Neue"/>
            </a:endParaRPr>
          </a:p>
          <a:p>
            <a:pPr algn="just"/>
            <a:r>
              <a:rPr lang="en-US" i="0" dirty="0">
                <a:solidFill>
                  <a:srgbClr val="000000"/>
                </a:solidFill>
                <a:effectLst/>
                <a:latin typeface="Helvetica Neue"/>
              </a:rPr>
              <a:t>First of all we need the latitude and longitude of the place “BTM LAYOUT”</a:t>
            </a:r>
          </a:p>
          <a:p>
            <a:pPr algn="just"/>
            <a:r>
              <a:rPr lang="en-US" b="0" dirty="0">
                <a:solidFill>
                  <a:srgbClr val="000000"/>
                </a:solidFill>
                <a:latin typeface="Helvetica Neue"/>
              </a:rPr>
              <a:t>Then Decide the range </a:t>
            </a:r>
            <a:r>
              <a:rPr lang="en-US" dirty="0">
                <a:solidFill>
                  <a:srgbClr val="000000"/>
                </a:solidFill>
                <a:latin typeface="Helvetica Neue"/>
              </a:rPr>
              <a:t>of 2 km, from the </a:t>
            </a:r>
            <a:r>
              <a:rPr lang="en-US" dirty="0" err="1">
                <a:solidFill>
                  <a:srgbClr val="000000"/>
                </a:solidFill>
                <a:latin typeface="Helvetica Neue"/>
              </a:rPr>
              <a:t>ExcelR</a:t>
            </a:r>
            <a:r>
              <a:rPr lang="en-US" dirty="0">
                <a:solidFill>
                  <a:srgbClr val="000000"/>
                </a:solidFill>
                <a:latin typeface="Helvetica Neue"/>
              </a:rPr>
              <a:t> Solutions</a:t>
            </a:r>
          </a:p>
          <a:p>
            <a:pPr algn="just"/>
            <a:endParaRPr lang="en-US" b="0" i="0" dirty="0">
              <a:solidFill>
                <a:srgbClr val="000000"/>
              </a:solidFill>
              <a:effectLst/>
              <a:latin typeface="Helvetica Neue"/>
            </a:endParaRPr>
          </a:p>
          <a:p>
            <a:pPr algn="just"/>
            <a:r>
              <a:rPr lang="en-US" dirty="0">
                <a:solidFill>
                  <a:srgbClr val="000000"/>
                </a:solidFill>
                <a:latin typeface="Helvetica Neue"/>
              </a:rPr>
              <a:t>Place Name:</a:t>
            </a:r>
          </a:p>
          <a:p>
            <a:pPr algn="just"/>
            <a:r>
              <a:rPr lang="en-US" b="0" i="0" dirty="0">
                <a:solidFill>
                  <a:srgbClr val="000000"/>
                </a:solidFill>
                <a:effectLst/>
                <a:latin typeface="Helvetica Neue"/>
              </a:rPr>
              <a:t>Pla</a:t>
            </a:r>
            <a:r>
              <a:rPr lang="en-US" dirty="0">
                <a:solidFill>
                  <a:srgbClr val="000000"/>
                </a:solidFill>
                <a:latin typeface="Helvetica Neue"/>
              </a:rPr>
              <a:t>ce Category:</a:t>
            </a:r>
          </a:p>
          <a:p>
            <a:pPr algn="just"/>
            <a:r>
              <a:rPr lang="en-US" b="0" i="0" dirty="0">
                <a:solidFill>
                  <a:srgbClr val="000000"/>
                </a:solidFill>
                <a:effectLst/>
                <a:latin typeface="Helvetica Neue"/>
              </a:rPr>
              <a:t>Place distance from </a:t>
            </a:r>
            <a:r>
              <a:rPr lang="en-US" dirty="0">
                <a:solidFill>
                  <a:srgbClr val="000000"/>
                </a:solidFill>
                <a:latin typeface="Helvetica Neue"/>
              </a:rPr>
              <a:t>BTM Layout center:</a:t>
            </a:r>
          </a:p>
          <a:p>
            <a:pPr algn="just"/>
            <a:r>
              <a:rPr lang="en-US" b="0" i="0" dirty="0">
                <a:solidFill>
                  <a:srgbClr val="000000"/>
                </a:solidFill>
                <a:effectLst/>
                <a:latin typeface="Helvetica Neue"/>
              </a:rPr>
              <a:t>Place Longitude</a:t>
            </a:r>
            <a:r>
              <a:rPr lang="en-US" dirty="0">
                <a:solidFill>
                  <a:srgbClr val="000000"/>
                </a:solidFill>
                <a:latin typeface="Helvetica Neue"/>
              </a:rPr>
              <a:t>, Latitude:</a:t>
            </a:r>
          </a:p>
          <a:p>
            <a:pPr algn="just"/>
            <a:r>
              <a:rPr lang="en-US" b="0" i="0" dirty="0">
                <a:solidFill>
                  <a:srgbClr val="000000"/>
                </a:solidFill>
                <a:effectLst/>
                <a:latin typeface="Helvetica Neue"/>
              </a:rPr>
              <a:t>Place Like:</a:t>
            </a:r>
          </a:p>
          <a:p>
            <a:pPr algn="just"/>
            <a:r>
              <a:rPr lang="en-US" dirty="0">
                <a:solidFill>
                  <a:srgbClr val="000000"/>
                </a:solidFill>
                <a:latin typeface="Helvetica Neue"/>
              </a:rPr>
              <a:t>Place Ratings:</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Data can be collected using foursquare developer facilities</a:t>
            </a:r>
          </a:p>
        </p:txBody>
      </p:sp>
    </p:spTree>
    <p:extLst>
      <p:ext uri="{BB962C8B-B14F-4D97-AF65-F5344CB8AC3E}">
        <p14:creationId xmlns:p14="http://schemas.microsoft.com/office/powerpoint/2010/main" val="425928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map black and white">
            <a:extLst>
              <a:ext uri="{FF2B5EF4-FFF2-40B4-BE49-F238E27FC236}">
                <a16:creationId xmlns:a16="http://schemas.microsoft.com/office/drawing/2014/main" id="{64986876-14A3-4168-8D4E-5A0ED8C3F4E3}"/>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9577D5C-F12A-44A5-B2A9-669B5CF85861}"/>
              </a:ext>
            </a:extLst>
          </p:cNvPr>
          <p:cNvSpPr/>
          <p:nvPr/>
        </p:nvSpPr>
        <p:spPr>
          <a:xfrm>
            <a:off x="711200" y="83273"/>
            <a:ext cx="10769600" cy="5909310"/>
          </a:xfrm>
          <a:prstGeom prst="rect">
            <a:avLst/>
          </a:prstGeom>
        </p:spPr>
        <p:txBody>
          <a:bodyPr wrap="square">
            <a:spAutoFit/>
          </a:bodyPr>
          <a:lstStyle/>
          <a:p>
            <a:r>
              <a:rPr lang="en-US" sz="2800" b="1" i="0" dirty="0">
                <a:solidFill>
                  <a:srgbClr val="000000"/>
                </a:solidFill>
                <a:effectLst/>
                <a:latin typeface="Helvetica Neue"/>
              </a:rPr>
              <a:t>Data Collection Procedure:</a:t>
            </a:r>
          </a:p>
          <a:p>
            <a:pPr algn="just"/>
            <a:endParaRPr lang="en-US" b="1" i="0" dirty="0">
              <a:solidFill>
                <a:srgbClr val="000000"/>
              </a:solidFill>
              <a:effectLst/>
              <a:latin typeface="Helvetica Neue"/>
            </a:endParaRPr>
          </a:p>
          <a:p>
            <a:pPr algn="just"/>
            <a:r>
              <a:rPr lang="en-US" dirty="0">
                <a:solidFill>
                  <a:srgbClr val="000000"/>
                </a:solidFill>
                <a:latin typeface="Helvetica Neue"/>
              </a:rPr>
              <a:t>Here we define our location Address as </a:t>
            </a:r>
            <a:r>
              <a:rPr lang="en-US" b="1" dirty="0">
                <a:solidFill>
                  <a:srgbClr val="000000"/>
                </a:solidFill>
                <a:latin typeface="Helvetica Neue"/>
              </a:rPr>
              <a:t>address </a:t>
            </a:r>
            <a:r>
              <a:rPr lang="en-US" dirty="0">
                <a:solidFill>
                  <a:srgbClr val="000000"/>
                </a:solidFill>
                <a:latin typeface="Helvetica Neue"/>
              </a:rPr>
              <a:t>and locate the longitude and latitude of the place where we are going to search for our P.G.</a:t>
            </a:r>
          </a:p>
          <a:p>
            <a:pPr algn="just"/>
            <a:endParaRPr lang="en-US" b="1" dirty="0">
              <a:solidFill>
                <a:srgbClr val="000000"/>
              </a:solidFill>
              <a:latin typeface="Helvetica Neue"/>
            </a:endParaRPr>
          </a:p>
          <a:p>
            <a:pPr algn="just"/>
            <a:r>
              <a:rPr lang="en-US" i="0" spc="300" dirty="0">
                <a:solidFill>
                  <a:srgbClr val="7030A0"/>
                </a:solidFill>
                <a:effectLst/>
                <a:latin typeface="Helvetica Neue"/>
              </a:rPr>
              <a:t>address = '1st Stage, BTM Layout'</a:t>
            </a:r>
          </a:p>
          <a:p>
            <a:pPr algn="just"/>
            <a:r>
              <a:rPr lang="en-US" i="0" spc="300" dirty="0">
                <a:solidFill>
                  <a:srgbClr val="7030A0"/>
                </a:solidFill>
                <a:effectLst/>
                <a:latin typeface="Helvetica Neue"/>
              </a:rPr>
              <a:t>geolocator = </a:t>
            </a:r>
            <a:r>
              <a:rPr lang="en-US" i="0" spc="300" dirty="0" err="1">
                <a:solidFill>
                  <a:srgbClr val="7030A0"/>
                </a:solidFill>
                <a:effectLst/>
                <a:latin typeface="Helvetica Neue"/>
              </a:rPr>
              <a:t>Nominatim</a:t>
            </a:r>
            <a:r>
              <a:rPr lang="en-US" i="0" spc="300" dirty="0">
                <a:solidFill>
                  <a:srgbClr val="7030A0"/>
                </a:solidFill>
                <a:effectLst/>
                <a:latin typeface="Helvetica Neue"/>
              </a:rPr>
              <a:t>(</a:t>
            </a:r>
            <a:r>
              <a:rPr lang="en-US" i="0" spc="300" dirty="0" err="1">
                <a:solidFill>
                  <a:srgbClr val="7030A0"/>
                </a:solidFill>
                <a:effectLst/>
                <a:latin typeface="Helvetica Neue"/>
              </a:rPr>
              <a:t>user_agent</a:t>
            </a:r>
            <a:r>
              <a:rPr lang="en-US" i="0" spc="300" dirty="0">
                <a:solidFill>
                  <a:srgbClr val="7030A0"/>
                </a:solidFill>
                <a:effectLst/>
                <a:latin typeface="Helvetica Neue"/>
              </a:rPr>
              <a:t>="</a:t>
            </a:r>
            <a:r>
              <a:rPr lang="en-US" i="0" spc="300" dirty="0" err="1">
                <a:solidFill>
                  <a:srgbClr val="7030A0"/>
                </a:solidFill>
                <a:effectLst/>
                <a:latin typeface="Helvetica Neue"/>
              </a:rPr>
              <a:t>foursquare_agent</a:t>
            </a:r>
            <a:r>
              <a:rPr lang="en-US" i="0" spc="300" dirty="0">
                <a:solidFill>
                  <a:srgbClr val="7030A0"/>
                </a:solidFill>
                <a:effectLst/>
                <a:latin typeface="Helvetica Neue"/>
              </a:rPr>
              <a:t>")</a:t>
            </a:r>
          </a:p>
          <a:p>
            <a:pPr algn="just"/>
            <a:r>
              <a:rPr lang="en-US" i="0" spc="300" dirty="0">
                <a:solidFill>
                  <a:srgbClr val="7030A0"/>
                </a:solidFill>
                <a:effectLst/>
                <a:latin typeface="Helvetica Neue"/>
              </a:rPr>
              <a:t>location = </a:t>
            </a:r>
            <a:r>
              <a:rPr lang="en-US" i="0" spc="300" dirty="0" err="1">
                <a:solidFill>
                  <a:srgbClr val="7030A0"/>
                </a:solidFill>
                <a:effectLst/>
                <a:latin typeface="Helvetica Neue"/>
              </a:rPr>
              <a:t>geolocator.geocode</a:t>
            </a:r>
            <a:r>
              <a:rPr lang="en-US" i="0" spc="300" dirty="0">
                <a:solidFill>
                  <a:srgbClr val="7030A0"/>
                </a:solidFill>
                <a:effectLst/>
                <a:latin typeface="Helvetica Neue"/>
              </a:rPr>
              <a:t>(address)</a:t>
            </a:r>
          </a:p>
          <a:p>
            <a:pPr algn="just"/>
            <a:r>
              <a:rPr lang="en-US" i="0" spc="300" dirty="0">
                <a:solidFill>
                  <a:srgbClr val="7030A0"/>
                </a:solidFill>
                <a:effectLst/>
                <a:latin typeface="Helvetica Neue"/>
              </a:rPr>
              <a:t>latitude = </a:t>
            </a:r>
            <a:r>
              <a:rPr lang="en-US" i="0" spc="300" dirty="0" err="1">
                <a:solidFill>
                  <a:srgbClr val="7030A0"/>
                </a:solidFill>
                <a:effectLst/>
                <a:latin typeface="Helvetica Neue"/>
              </a:rPr>
              <a:t>location.latitude</a:t>
            </a:r>
            <a:endParaRPr lang="en-US" i="0" spc="300" dirty="0">
              <a:solidFill>
                <a:srgbClr val="7030A0"/>
              </a:solidFill>
              <a:effectLst/>
              <a:latin typeface="Helvetica Neue"/>
            </a:endParaRPr>
          </a:p>
          <a:p>
            <a:pPr algn="just"/>
            <a:r>
              <a:rPr lang="en-US" i="0" spc="300" dirty="0">
                <a:solidFill>
                  <a:srgbClr val="7030A0"/>
                </a:solidFill>
                <a:effectLst/>
                <a:latin typeface="Helvetica Neue"/>
              </a:rPr>
              <a:t>longitude = </a:t>
            </a:r>
            <a:r>
              <a:rPr lang="en-US" i="0" spc="300" dirty="0" err="1">
                <a:solidFill>
                  <a:srgbClr val="7030A0"/>
                </a:solidFill>
                <a:effectLst/>
                <a:latin typeface="Helvetica Neue"/>
              </a:rPr>
              <a:t>location.longitude</a:t>
            </a:r>
            <a:endParaRPr lang="en-US" i="0" spc="300" dirty="0">
              <a:solidFill>
                <a:srgbClr val="7030A0"/>
              </a:solidFill>
              <a:effectLst/>
              <a:latin typeface="Helvetica Neue"/>
            </a:endParaRPr>
          </a:p>
          <a:p>
            <a:pPr algn="just"/>
            <a:r>
              <a:rPr lang="en-US" i="0" spc="300" dirty="0">
                <a:solidFill>
                  <a:srgbClr val="7030A0"/>
                </a:solidFill>
                <a:effectLst/>
                <a:latin typeface="Helvetica Neue"/>
              </a:rPr>
              <a:t>print(latitude, longitude)</a:t>
            </a:r>
          </a:p>
          <a:p>
            <a:pPr algn="just"/>
            <a:endParaRPr lang="en-US" i="0" dirty="0">
              <a:solidFill>
                <a:srgbClr val="000000"/>
              </a:solidFill>
              <a:effectLst/>
              <a:latin typeface="Helvetica Neue"/>
            </a:endParaRPr>
          </a:p>
          <a:p>
            <a:pPr algn="just"/>
            <a:r>
              <a:rPr lang="en-US" i="0" dirty="0">
                <a:solidFill>
                  <a:srgbClr val="000000"/>
                </a:solidFill>
                <a:effectLst/>
                <a:latin typeface="Helvetica Neue"/>
              </a:rPr>
              <a:t>Using my Client Id and Client Secret, I can Access the data from </a:t>
            </a:r>
            <a:r>
              <a:rPr lang="en-US" i="0" dirty="0" err="1">
                <a:solidFill>
                  <a:srgbClr val="000000"/>
                </a:solidFill>
                <a:effectLst/>
                <a:latin typeface="Helvetica Neue"/>
              </a:rPr>
              <a:t>foursquareAPI</a:t>
            </a:r>
            <a:endParaRPr lang="en-US" i="0" dirty="0">
              <a:solidFill>
                <a:srgbClr val="000000"/>
              </a:solidFill>
              <a:effectLst/>
              <a:latin typeface="Helvetica Neue"/>
            </a:endParaRPr>
          </a:p>
          <a:p>
            <a:pPr algn="just"/>
            <a:endParaRPr lang="en-US" dirty="0">
              <a:solidFill>
                <a:srgbClr val="000000"/>
              </a:solidFill>
              <a:latin typeface="Helvetica Neue"/>
            </a:endParaRPr>
          </a:p>
          <a:p>
            <a:pPr algn="just"/>
            <a:r>
              <a:rPr lang="en-US" i="0" spc="300" dirty="0" err="1">
                <a:solidFill>
                  <a:srgbClr val="7030A0"/>
                </a:solidFill>
                <a:effectLst/>
                <a:latin typeface="Helvetica Neue"/>
              </a:rPr>
              <a:t>search_query</a:t>
            </a:r>
            <a:r>
              <a:rPr lang="en-US" i="0" spc="300" dirty="0">
                <a:solidFill>
                  <a:srgbClr val="7030A0"/>
                </a:solidFill>
                <a:effectLst/>
                <a:latin typeface="Helvetica Neue"/>
              </a:rPr>
              <a:t> = '</a:t>
            </a:r>
            <a:r>
              <a:rPr lang="en-US" i="0" spc="300" dirty="0" err="1">
                <a:solidFill>
                  <a:srgbClr val="7030A0"/>
                </a:solidFill>
                <a:effectLst/>
                <a:latin typeface="Helvetica Neue"/>
              </a:rPr>
              <a:t>atm,pg</a:t>
            </a:r>
            <a:r>
              <a:rPr lang="en-US" i="0" spc="300" dirty="0">
                <a:solidFill>
                  <a:srgbClr val="7030A0"/>
                </a:solidFill>
                <a:effectLst/>
                <a:latin typeface="Helvetica Neue"/>
              </a:rPr>
              <a:t>'</a:t>
            </a:r>
          </a:p>
          <a:p>
            <a:pPr algn="just"/>
            <a:r>
              <a:rPr lang="en-US" i="0" spc="300" dirty="0">
                <a:solidFill>
                  <a:srgbClr val="7030A0"/>
                </a:solidFill>
                <a:effectLst/>
                <a:latin typeface="Helvetica Neue"/>
              </a:rPr>
              <a:t>radius = 2000</a:t>
            </a:r>
          </a:p>
          <a:p>
            <a:pPr algn="just"/>
            <a:r>
              <a:rPr lang="en-US" i="0" dirty="0" err="1">
                <a:effectLst/>
                <a:latin typeface="Helvetica Neue"/>
              </a:rPr>
              <a:t>Radious</a:t>
            </a:r>
            <a:r>
              <a:rPr lang="en-US" i="0" dirty="0">
                <a:effectLst/>
                <a:latin typeface="Helvetica Neue"/>
              </a:rPr>
              <a:t> is 2000 for 2 km of </a:t>
            </a:r>
            <a:r>
              <a:rPr lang="en-US" i="0" dirty="0" err="1">
                <a:effectLst/>
                <a:latin typeface="Helvetica Neue"/>
              </a:rPr>
              <a:t>radious</a:t>
            </a:r>
            <a:r>
              <a:rPr lang="en-US" i="0" dirty="0">
                <a:effectLst/>
                <a:latin typeface="Helvetica Neue"/>
              </a:rPr>
              <a:t>.</a:t>
            </a:r>
          </a:p>
          <a:p>
            <a:pPr algn="just"/>
            <a:r>
              <a:rPr lang="en-US" sz="800" i="0" dirty="0" err="1">
                <a:effectLst/>
                <a:latin typeface="Helvetica Neue"/>
              </a:rPr>
              <a:t>url</a:t>
            </a:r>
            <a:r>
              <a:rPr lang="en-US" sz="800" i="0" dirty="0">
                <a:effectLst/>
                <a:latin typeface="Helvetica Neue"/>
              </a:rPr>
              <a:t> = 'https://api.foursquare.com/v2/venues/</a:t>
            </a:r>
            <a:r>
              <a:rPr lang="en-US" sz="800" i="0" dirty="0" err="1">
                <a:effectLst/>
                <a:latin typeface="Helvetica Neue"/>
              </a:rPr>
              <a:t>search?client_id</a:t>
            </a:r>
            <a:r>
              <a:rPr lang="en-US" sz="800" i="0" dirty="0">
                <a:effectLst/>
                <a:latin typeface="Helvetica Neue"/>
              </a:rPr>
              <a:t>={}&amp;</a:t>
            </a:r>
            <a:r>
              <a:rPr lang="en-US" sz="800" i="0" dirty="0" err="1">
                <a:effectLst/>
                <a:latin typeface="Helvetica Neue"/>
              </a:rPr>
              <a:t>client_secret</a:t>
            </a:r>
            <a:r>
              <a:rPr lang="en-US" sz="800" i="0" dirty="0">
                <a:effectLst/>
                <a:latin typeface="Helvetica Neue"/>
              </a:rPr>
              <a:t>={}&amp;</a:t>
            </a:r>
            <a:r>
              <a:rPr lang="en-US" sz="800" i="0" dirty="0" err="1">
                <a:effectLst/>
                <a:latin typeface="Helvetica Neue"/>
              </a:rPr>
              <a:t>ll</a:t>
            </a:r>
            <a:r>
              <a:rPr lang="en-US" sz="800" i="0" dirty="0">
                <a:effectLst/>
                <a:latin typeface="Helvetica Neue"/>
              </a:rPr>
              <a:t>={},{}&amp;v={}&amp;query={}&amp;radius={}&amp;limit={}'.format(CLIENT_ID, CLIENT_SECRET, latitude, longitude, VERSION, </a:t>
            </a:r>
            <a:r>
              <a:rPr lang="en-US" sz="800" i="0" dirty="0" err="1">
                <a:effectLst/>
                <a:latin typeface="Helvetica Neue"/>
              </a:rPr>
              <a:t>search_query</a:t>
            </a:r>
            <a:r>
              <a:rPr lang="en-US" sz="800" i="0" dirty="0">
                <a:effectLst/>
                <a:latin typeface="Helvetica Neue"/>
              </a:rPr>
              <a:t>, radius, LIMIT)</a:t>
            </a:r>
          </a:p>
          <a:p>
            <a:pPr algn="just"/>
            <a:r>
              <a:rPr lang="en-US" dirty="0">
                <a:latin typeface="Helvetica Neue"/>
              </a:rPr>
              <a:t>Now we can get the result using</a:t>
            </a:r>
          </a:p>
          <a:p>
            <a:pPr algn="just"/>
            <a:r>
              <a:rPr lang="en-US" i="0" spc="300" dirty="0">
                <a:solidFill>
                  <a:srgbClr val="7030A0"/>
                </a:solidFill>
                <a:effectLst/>
                <a:latin typeface="Helvetica Neue"/>
              </a:rPr>
              <a:t>results = </a:t>
            </a:r>
            <a:r>
              <a:rPr lang="en-US" i="0" spc="300" dirty="0" err="1">
                <a:solidFill>
                  <a:srgbClr val="7030A0"/>
                </a:solidFill>
                <a:effectLst/>
                <a:latin typeface="Helvetica Neue"/>
              </a:rPr>
              <a:t>requests.get</a:t>
            </a:r>
            <a:r>
              <a:rPr lang="en-US" i="0" spc="300" dirty="0">
                <a:solidFill>
                  <a:srgbClr val="7030A0"/>
                </a:solidFill>
                <a:effectLst/>
                <a:latin typeface="Helvetica Neue"/>
              </a:rPr>
              <a:t>(</a:t>
            </a:r>
            <a:r>
              <a:rPr lang="en-US" i="0" spc="300" dirty="0" err="1">
                <a:solidFill>
                  <a:srgbClr val="7030A0"/>
                </a:solidFill>
                <a:effectLst/>
                <a:latin typeface="Helvetica Neue"/>
              </a:rPr>
              <a:t>url</a:t>
            </a:r>
            <a:r>
              <a:rPr lang="en-US" i="0" spc="300" dirty="0">
                <a:solidFill>
                  <a:srgbClr val="7030A0"/>
                </a:solidFill>
                <a:effectLst/>
                <a:latin typeface="Helvetica Neue"/>
              </a:rPr>
              <a:t>).json()</a:t>
            </a:r>
          </a:p>
          <a:p>
            <a:pPr algn="just"/>
            <a:r>
              <a:rPr lang="en-US" i="0" spc="300" dirty="0">
                <a:solidFill>
                  <a:srgbClr val="7030A0"/>
                </a:solidFill>
                <a:effectLst/>
                <a:latin typeface="Helvetica Neue"/>
              </a:rPr>
              <a:t>results</a:t>
            </a:r>
          </a:p>
        </p:txBody>
      </p:sp>
    </p:spTree>
    <p:extLst>
      <p:ext uri="{BB962C8B-B14F-4D97-AF65-F5344CB8AC3E}">
        <p14:creationId xmlns:p14="http://schemas.microsoft.com/office/powerpoint/2010/main" val="162422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map black and white">
            <a:extLst>
              <a:ext uri="{FF2B5EF4-FFF2-40B4-BE49-F238E27FC236}">
                <a16:creationId xmlns:a16="http://schemas.microsoft.com/office/drawing/2014/main" id="{1F616A2C-2471-4EFB-8091-8939D0153B94}"/>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05B9A7-BDE1-49E0-85E1-DF7CDAE6EAED}"/>
              </a:ext>
            </a:extLst>
          </p:cNvPr>
          <p:cNvSpPr/>
          <p:nvPr/>
        </p:nvSpPr>
        <p:spPr>
          <a:xfrm>
            <a:off x="711200" y="83273"/>
            <a:ext cx="10769600" cy="6370975"/>
          </a:xfrm>
          <a:prstGeom prst="rect">
            <a:avLst/>
          </a:prstGeom>
        </p:spPr>
        <p:txBody>
          <a:bodyPr wrap="square">
            <a:spAutoFit/>
          </a:bodyPr>
          <a:lstStyle/>
          <a:p>
            <a:r>
              <a:rPr lang="en-US" sz="2400" b="1" i="0" spc="300" dirty="0">
                <a:effectLst/>
                <a:latin typeface="Helvetica Neue"/>
              </a:rPr>
              <a:t>Data Cleaning:</a:t>
            </a:r>
          </a:p>
          <a:p>
            <a:pPr algn="just"/>
            <a:endParaRPr lang="en-US" sz="1600" b="1" i="0" spc="300" dirty="0">
              <a:effectLst/>
              <a:latin typeface="Helvetica Neue"/>
            </a:endParaRPr>
          </a:p>
          <a:p>
            <a:pPr algn="just"/>
            <a:r>
              <a:rPr lang="en-US" sz="1600" i="0" spc="300" dirty="0">
                <a:effectLst/>
                <a:latin typeface="Helvetica Neue"/>
              </a:rPr>
              <a:t>venues = results['response']['venues’]</a:t>
            </a:r>
          </a:p>
          <a:p>
            <a:pPr algn="just"/>
            <a:endParaRPr lang="en-US" sz="1600" i="0" spc="300" dirty="0">
              <a:effectLst/>
              <a:latin typeface="Helvetica Neue"/>
            </a:endParaRPr>
          </a:p>
          <a:p>
            <a:pPr algn="just"/>
            <a:r>
              <a:rPr lang="en-US" sz="1600" spc="300" dirty="0">
                <a:latin typeface="Helvetica Neue"/>
              </a:rPr>
              <a:t>Here we normalize the json data to Data frame for exploration purpose.</a:t>
            </a:r>
          </a:p>
          <a:p>
            <a:pPr algn="just"/>
            <a:endParaRPr lang="en-US" sz="1600" i="0" spc="300" dirty="0">
              <a:effectLst/>
              <a:latin typeface="Helvetica Neue"/>
            </a:endParaRPr>
          </a:p>
          <a:p>
            <a:pPr algn="just"/>
            <a:r>
              <a:rPr lang="fr-FR" sz="1400" i="0" spc="300" dirty="0" err="1">
                <a:solidFill>
                  <a:srgbClr val="7030A0"/>
                </a:solidFill>
                <a:effectLst/>
                <a:latin typeface="Helvetica Neue"/>
              </a:rPr>
              <a:t>dataframe</a:t>
            </a:r>
            <a:r>
              <a:rPr lang="fr-FR" sz="1400" i="0" spc="300" dirty="0">
                <a:solidFill>
                  <a:srgbClr val="7030A0"/>
                </a:solidFill>
                <a:effectLst/>
                <a:latin typeface="Helvetica Neue"/>
              </a:rPr>
              <a:t> = </a:t>
            </a:r>
            <a:r>
              <a:rPr lang="fr-FR" sz="1400" i="0" spc="300" dirty="0" err="1">
                <a:solidFill>
                  <a:srgbClr val="7030A0"/>
                </a:solidFill>
                <a:effectLst/>
                <a:latin typeface="Helvetica Neue"/>
              </a:rPr>
              <a:t>json_normalize</a:t>
            </a:r>
            <a:r>
              <a:rPr lang="fr-FR" sz="1400" i="0" spc="300" dirty="0">
                <a:solidFill>
                  <a:srgbClr val="7030A0"/>
                </a:solidFill>
                <a:effectLst/>
                <a:latin typeface="Helvetica Neue"/>
              </a:rPr>
              <a:t>(venues)</a:t>
            </a:r>
          </a:p>
          <a:p>
            <a:pPr algn="just"/>
            <a:r>
              <a:rPr lang="fr-FR" sz="1400" i="0" spc="300" dirty="0" err="1">
                <a:solidFill>
                  <a:srgbClr val="7030A0"/>
                </a:solidFill>
                <a:effectLst/>
                <a:latin typeface="Helvetica Neue"/>
              </a:rPr>
              <a:t>dataframe</a:t>
            </a:r>
            <a:endParaRPr lang="en-US" sz="1400" i="0" spc="300" dirty="0">
              <a:solidFill>
                <a:srgbClr val="7030A0"/>
              </a:solidFill>
              <a:effectLst/>
              <a:latin typeface="Helvetica Neue"/>
            </a:endParaRPr>
          </a:p>
          <a:p>
            <a:pPr algn="just"/>
            <a:endParaRPr lang="en-US" sz="1600" i="0" spc="300" dirty="0">
              <a:effectLst/>
              <a:latin typeface="Helvetica Neue"/>
            </a:endParaRPr>
          </a:p>
          <a:p>
            <a:pPr algn="just"/>
            <a:r>
              <a:rPr lang="en-US" sz="1600" spc="300" dirty="0">
                <a:latin typeface="Helvetica Neue"/>
              </a:rPr>
              <a:t>Now keep only columns that include venue name, and anything that is associated with location</a:t>
            </a:r>
          </a:p>
          <a:p>
            <a:pPr algn="just"/>
            <a:r>
              <a:rPr lang="en-US" sz="1400" i="0" spc="300" dirty="0" err="1">
                <a:solidFill>
                  <a:srgbClr val="7030A0"/>
                </a:solidFill>
                <a:effectLst/>
                <a:latin typeface="Helvetica Neue"/>
              </a:rPr>
              <a:t>filtered_columns</a:t>
            </a:r>
            <a:r>
              <a:rPr lang="en-US" sz="1400" i="0" spc="300" dirty="0">
                <a:solidFill>
                  <a:srgbClr val="7030A0"/>
                </a:solidFill>
                <a:effectLst/>
                <a:latin typeface="Helvetica Neue"/>
              </a:rPr>
              <a:t> = ['name', 'categories'] + [col for col in </a:t>
            </a:r>
            <a:r>
              <a:rPr lang="en-US" sz="1400" i="0" spc="300" dirty="0" err="1">
                <a:solidFill>
                  <a:srgbClr val="7030A0"/>
                </a:solidFill>
                <a:effectLst/>
                <a:latin typeface="Helvetica Neue"/>
              </a:rPr>
              <a:t>dataframe.columns</a:t>
            </a:r>
            <a:r>
              <a:rPr lang="en-US" sz="1400" i="0" spc="300" dirty="0">
                <a:solidFill>
                  <a:srgbClr val="7030A0"/>
                </a:solidFill>
                <a:effectLst/>
                <a:latin typeface="Helvetica Neue"/>
              </a:rPr>
              <a:t> if </a:t>
            </a:r>
            <a:r>
              <a:rPr lang="en-US" sz="1400" i="0" spc="300" dirty="0" err="1">
                <a:solidFill>
                  <a:srgbClr val="7030A0"/>
                </a:solidFill>
                <a:effectLst/>
                <a:latin typeface="Helvetica Neue"/>
              </a:rPr>
              <a:t>col.startswith</a:t>
            </a:r>
            <a:r>
              <a:rPr lang="en-US" sz="1400" i="0" spc="300" dirty="0">
                <a:solidFill>
                  <a:srgbClr val="7030A0"/>
                </a:solidFill>
                <a:effectLst/>
                <a:latin typeface="Helvetica Neue"/>
              </a:rPr>
              <a:t>('location.')] + ['id']</a:t>
            </a:r>
          </a:p>
          <a:p>
            <a:pPr algn="just"/>
            <a:r>
              <a:rPr lang="en-US" sz="1400" i="0" spc="300" dirty="0" err="1">
                <a:solidFill>
                  <a:srgbClr val="7030A0"/>
                </a:solidFill>
                <a:effectLst/>
                <a:latin typeface="Helvetica Neue"/>
              </a:rPr>
              <a:t>dataframe_filtered</a:t>
            </a:r>
            <a:r>
              <a:rPr lang="en-US" sz="1400" i="0" spc="300" dirty="0">
                <a:solidFill>
                  <a:srgbClr val="7030A0"/>
                </a:solidFill>
                <a:effectLst/>
                <a:latin typeface="Helvetica Neue"/>
              </a:rPr>
              <a:t> = </a:t>
            </a:r>
            <a:r>
              <a:rPr lang="en-US" sz="1400" i="0" spc="300" dirty="0" err="1">
                <a:solidFill>
                  <a:srgbClr val="7030A0"/>
                </a:solidFill>
                <a:effectLst/>
                <a:latin typeface="Helvetica Neue"/>
              </a:rPr>
              <a:t>dataframe.loc</a:t>
            </a:r>
            <a:r>
              <a:rPr lang="en-US" sz="1400" i="0" spc="300" dirty="0">
                <a:solidFill>
                  <a:srgbClr val="7030A0"/>
                </a:solidFill>
                <a:effectLst/>
                <a:latin typeface="Helvetica Neue"/>
              </a:rPr>
              <a:t>[:, </a:t>
            </a:r>
            <a:r>
              <a:rPr lang="en-US" sz="1400" i="0" spc="300" dirty="0" err="1">
                <a:solidFill>
                  <a:srgbClr val="7030A0"/>
                </a:solidFill>
                <a:effectLst/>
                <a:latin typeface="Helvetica Neue"/>
              </a:rPr>
              <a:t>filtered_columns</a:t>
            </a:r>
            <a:r>
              <a:rPr lang="en-US" sz="1400" i="0" spc="300" dirty="0">
                <a:solidFill>
                  <a:srgbClr val="7030A0"/>
                </a:solidFill>
                <a:effectLst/>
                <a:latin typeface="Helvetica Neue"/>
              </a:rPr>
              <a:t>]</a:t>
            </a:r>
          </a:p>
          <a:p>
            <a:pPr algn="just"/>
            <a:endParaRPr lang="en-US" sz="1600" spc="300" dirty="0">
              <a:latin typeface="Helvetica Neue"/>
            </a:endParaRPr>
          </a:p>
          <a:p>
            <a:pPr algn="just"/>
            <a:r>
              <a:rPr lang="en-US" sz="1600" spc="300" dirty="0">
                <a:latin typeface="Helvetica Neue"/>
              </a:rPr>
              <a:t>Filter the category column :</a:t>
            </a:r>
          </a:p>
          <a:p>
            <a:pPr algn="just"/>
            <a:r>
              <a:rPr lang="en-US" sz="1400" i="0" spc="300" dirty="0">
                <a:solidFill>
                  <a:srgbClr val="7030A0"/>
                </a:solidFill>
                <a:effectLst/>
                <a:latin typeface="Helvetica Neue"/>
              </a:rPr>
              <a:t>def </a:t>
            </a:r>
            <a:r>
              <a:rPr lang="en-US" sz="1400" i="0" spc="300" dirty="0" err="1">
                <a:solidFill>
                  <a:srgbClr val="7030A0"/>
                </a:solidFill>
                <a:effectLst/>
                <a:latin typeface="Helvetica Neue"/>
              </a:rPr>
              <a:t>get_category_type</a:t>
            </a:r>
            <a:r>
              <a:rPr lang="en-US" sz="1400" i="0" spc="300" dirty="0">
                <a:solidFill>
                  <a:srgbClr val="7030A0"/>
                </a:solidFill>
                <a:effectLst/>
                <a:latin typeface="Helvetica Neue"/>
              </a:rPr>
              <a:t>(row):</a:t>
            </a:r>
          </a:p>
          <a:p>
            <a:pPr algn="just"/>
            <a:r>
              <a:rPr lang="en-US" sz="1400" i="0" spc="300" dirty="0">
                <a:solidFill>
                  <a:srgbClr val="7030A0"/>
                </a:solidFill>
                <a:effectLst/>
                <a:latin typeface="Helvetica Neue"/>
              </a:rPr>
              <a:t>    try:</a:t>
            </a:r>
          </a:p>
          <a:p>
            <a:pPr algn="just"/>
            <a:r>
              <a:rPr lang="en-US" sz="1400" i="0" spc="300" dirty="0">
                <a:solidFill>
                  <a:srgbClr val="7030A0"/>
                </a:solidFill>
                <a:effectLst/>
                <a:latin typeface="Helvetica Neue"/>
              </a:rPr>
              <a:t>        </a:t>
            </a:r>
            <a:r>
              <a:rPr lang="en-US" sz="1400" i="0" spc="300" dirty="0" err="1">
                <a:solidFill>
                  <a:srgbClr val="7030A0"/>
                </a:solidFill>
                <a:effectLst/>
                <a:latin typeface="Helvetica Neue"/>
              </a:rPr>
              <a:t>categories_list</a:t>
            </a:r>
            <a:r>
              <a:rPr lang="en-US" sz="1400" i="0" spc="300" dirty="0">
                <a:solidFill>
                  <a:srgbClr val="7030A0"/>
                </a:solidFill>
                <a:effectLst/>
                <a:latin typeface="Helvetica Neue"/>
              </a:rPr>
              <a:t> = row['categories']</a:t>
            </a:r>
          </a:p>
          <a:p>
            <a:pPr algn="just"/>
            <a:r>
              <a:rPr lang="en-US" sz="1400" i="0" spc="300" dirty="0">
                <a:solidFill>
                  <a:srgbClr val="7030A0"/>
                </a:solidFill>
                <a:effectLst/>
                <a:latin typeface="Helvetica Neue"/>
              </a:rPr>
              <a:t>    except:</a:t>
            </a:r>
          </a:p>
          <a:p>
            <a:pPr algn="just"/>
            <a:r>
              <a:rPr lang="en-US" sz="1400" i="0" spc="300" dirty="0">
                <a:solidFill>
                  <a:srgbClr val="7030A0"/>
                </a:solidFill>
                <a:effectLst/>
                <a:latin typeface="Helvetica Neue"/>
              </a:rPr>
              <a:t>        </a:t>
            </a:r>
            <a:r>
              <a:rPr lang="en-US" sz="1400" i="0" spc="300" dirty="0" err="1">
                <a:solidFill>
                  <a:srgbClr val="7030A0"/>
                </a:solidFill>
                <a:effectLst/>
                <a:latin typeface="Helvetica Neue"/>
              </a:rPr>
              <a:t>categories_list</a:t>
            </a:r>
            <a:r>
              <a:rPr lang="en-US" sz="1400" i="0" spc="300" dirty="0">
                <a:solidFill>
                  <a:srgbClr val="7030A0"/>
                </a:solidFill>
                <a:effectLst/>
                <a:latin typeface="Helvetica Neue"/>
              </a:rPr>
              <a:t> = row['</a:t>
            </a:r>
            <a:r>
              <a:rPr lang="en-US" sz="1400" i="0" spc="300" dirty="0" err="1">
                <a:solidFill>
                  <a:srgbClr val="7030A0"/>
                </a:solidFill>
                <a:effectLst/>
                <a:latin typeface="Helvetica Neue"/>
              </a:rPr>
              <a:t>venue.categories</a:t>
            </a:r>
            <a:r>
              <a:rPr lang="en-US" sz="1400" i="0" spc="300" dirty="0">
                <a:solidFill>
                  <a:srgbClr val="7030A0"/>
                </a:solidFill>
                <a:effectLst/>
                <a:latin typeface="Helvetica Neue"/>
              </a:rPr>
              <a:t>']</a:t>
            </a:r>
          </a:p>
          <a:p>
            <a:pPr algn="just"/>
            <a:r>
              <a:rPr lang="en-US" sz="1400" i="0" spc="300" dirty="0">
                <a:solidFill>
                  <a:srgbClr val="7030A0"/>
                </a:solidFill>
                <a:effectLst/>
                <a:latin typeface="Helvetica Neue"/>
              </a:rPr>
              <a:t>        </a:t>
            </a:r>
          </a:p>
          <a:p>
            <a:pPr algn="just"/>
            <a:r>
              <a:rPr lang="en-US" sz="1400" i="0" spc="300" dirty="0">
                <a:solidFill>
                  <a:srgbClr val="7030A0"/>
                </a:solidFill>
                <a:effectLst/>
                <a:latin typeface="Helvetica Neue"/>
              </a:rPr>
              <a:t>    if </a:t>
            </a:r>
            <a:r>
              <a:rPr lang="en-US" sz="1400" i="0" spc="300" dirty="0" err="1">
                <a:solidFill>
                  <a:srgbClr val="7030A0"/>
                </a:solidFill>
                <a:effectLst/>
                <a:latin typeface="Helvetica Neue"/>
              </a:rPr>
              <a:t>len</a:t>
            </a:r>
            <a:r>
              <a:rPr lang="en-US" sz="1400" i="0" spc="300" dirty="0">
                <a:solidFill>
                  <a:srgbClr val="7030A0"/>
                </a:solidFill>
                <a:effectLst/>
                <a:latin typeface="Helvetica Neue"/>
              </a:rPr>
              <a:t>(</a:t>
            </a:r>
            <a:r>
              <a:rPr lang="en-US" sz="1400" i="0" spc="300" dirty="0" err="1">
                <a:solidFill>
                  <a:srgbClr val="7030A0"/>
                </a:solidFill>
                <a:effectLst/>
                <a:latin typeface="Helvetica Neue"/>
              </a:rPr>
              <a:t>categories_list</a:t>
            </a:r>
            <a:r>
              <a:rPr lang="en-US" sz="1400" i="0" spc="300" dirty="0">
                <a:solidFill>
                  <a:srgbClr val="7030A0"/>
                </a:solidFill>
                <a:effectLst/>
                <a:latin typeface="Helvetica Neue"/>
              </a:rPr>
              <a:t>) == 0:</a:t>
            </a:r>
          </a:p>
          <a:p>
            <a:pPr algn="just"/>
            <a:r>
              <a:rPr lang="en-US" sz="1400" i="0" spc="300" dirty="0">
                <a:solidFill>
                  <a:srgbClr val="7030A0"/>
                </a:solidFill>
                <a:effectLst/>
                <a:latin typeface="Helvetica Neue"/>
              </a:rPr>
              <a:t>        return None</a:t>
            </a:r>
          </a:p>
          <a:p>
            <a:pPr algn="just"/>
            <a:r>
              <a:rPr lang="en-US" sz="1400" i="0" spc="300" dirty="0">
                <a:solidFill>
                  <a:srgbClr val="7030A0"/>
                </a:solidFill>
                <a:effectLst/>
                <a:latin typeface="Helvetica Neue"/>
              </a:rPr>
              <a:t>    else:</a:t>
            </a:r>
          </a:p>
          <a:p>
            <a:pPr algn="just"/>
            <a:r>
              <a:rPr lang="en-US" sz="1400" i="0" spc="300" dirty="0">
                <a:solidFill>
                  <a:srgbClr val="7030A0"/>
                </a:solidFill>
                <a:effectLst/>
                <a:latin typeface="Helvetica Neue"/>
              </a:rPr>
              <a:t>        return </a:t>
            </a:r>
            <a:r>
              <a:rPr lang="en-US" sz="1400" i="0" spc="300" dirty="0" err="1">
                <a:solidFill>
                  <a:srgbClr val="7030A0"/>
                </a:solidFill>
                <a:effectLst/>
                <a:latin typeface="Helvetica Neue"/>
              </a:rPr>
              <a:t>categories_list</a:t>
            </a:r>
            <a:r>
              <a:rPr lang="en-US" sz="1400" i="0" spc="300" dirty="0">
                <a:solidFill>
                  <a:srgbClr val="7030A0"/>
                </a:solidFill>
                <a:effectLst/>
                <a:latin typeface="Helvetica Neue"/>
              </a:rPr>
              <a:t>[0]['name’]</a:t>
            </a:r>
          </a:p>
          <a:p>
            <a:pPr algn="just"/>
            <a:r>
              <a:rPr lang="en-US" sz="1400" i="0" spc="300" dirty="0" err="1">
                <a:solidFill>
                  <a:srgbClr val="7030A0"/>
                </a:solidFill>
                <a:effectLst/>
                <a:latin typeface="Helvetica Neue"/>
              </a:rPr>
              <a:t>dataframe_filtered</a:t>
            </a:r>
            <a:r>
              <a:rPr lang="en-US" sz="1400" i="0" spc="300" dirty="0">
                <a:solidFill>
                  <a:srgbClr val="7030A0"/>
                </a:solidFill>
                <a:effectLst/>
                <a:latin typeface="Helvetica Neue"/>
              </a:rPr>
              <a:t>['categories'] = </a:t>
            </a:r>
            <a:r>
              <a:rPr lang="en-US" sz="1400" i="0" spc="300" dirty="0" err="1">
                <a:solidFill>
                  <a:srgbClr val="7030A0"/>
                </a:solidFill>
                <a:effectLst/>
                <a:latin typeface="Helvetica Neue"/>
              </a:rPr>
              <a:t>dataframe_filtered.apply</a:t>
            </a:r>
            <a:r>
              <a:rPr lang="en-US" sz="1400" i="0" spc="300" dirty="0">
                <a:solidFill>
                  <a:srgbClr val="7030A0"/>
                </a:solidFill>
                <a:effectLst/>
                <a:latin typeface="Helvetica Neue"/>
              </a:rPr>
              <a:t>(</a:t>
            </a:r>
            <a:r>
              <a:rPr lang="en-US" sz="1400" i="0" spc="300" dirty="0" err="1">
                <a:solidFill>
                  <a:srgbClr val="7030A0"/>
                </a:solidFill>
                <a:effectLst/>
                <a:latin typeface="Helvetica Neue"/>
              </a:rPr>
              <a:t>get_category_type</a:t>
            </a:r>
            <a:r>
              <a:rPr lang="en-US" sz="1400" i="0" spc="300" dirty="0">
                <a:solidFill>
                  <a:srgbClr val="7030A0"/>
                </a:solidFill>
                <a:effectLst/>
                <a:latin typeface="Helvetica Neue"/>
              </a:rPr>
              <a:t>, axis=1)</a:t>
            </a:r>
          </a:p>
        </p:txBody>
      </p:sp>
    </p:spTree>
    <p:extLst>
      <p:ext uri="{BB962C8B-B14F-4D97-AF65-F5344CB8AC3E}">
        <p14:creationId xmlns:p14="http://schemas.microsoft.com/office/powerpoint/2010/main" val="365535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map black and white">
            <a:extLst>
              <a:ext uri="{FF2B5EF4-FFF2-40B4-BE49-F238E27FC236}">
                <a16:creationId xmlns:a16="http://schemas.microsoft.com/office/drawing/2014/main" id="{088C7D24-69FB-403C-B944-B7EF7FF802AB}"/>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artisticGlowDiffused/>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3E76AAF-57C8-401F-A08E-354AE10AA0B7}"/>
              </a:ext>
            </a:extLst>
          </p:cNvPr>
          <p:cNvGraphicFramePr>
            <a:graphicFrameLocks noGrp="1"/>
          </p:cNvGraphicFramePr>
          <p:nvPr>
            <p:extLst>
              <p:ext uri="{D42A27DB-BD31-4B8C-83A1-F6EECF244321}">
                <p14:modId xmlns:p14="http://schemas.microsoft.com/office/powerpoint/2010/main" val="296642792"/>
              </p:ext>
            </p:extLst>
          </p:nvPr>
        </p:nvGraphicFramePr>
        <p:xfrm>
          <a:off x="327891" y="138545"/>
          <a:ext cx="11536218" cy="6314392"/>
        </p:xfrm>
        <a:graphic>
          <a:graphicData uri="http://schemas.openxmlformats.org/drawingml/2006/table">
            <a:tbl>
              <a:tblPr firstRow="1" firstCol="1">
                <a:tableStyleId>{10A1B5D5-9B99-4C35-A422-299274C87663}</a:tableStyleId>
              </a:tblPr>
              <a:tblGrid>
                <a:gridCol w="281709">
                  <a:extLst>
                    <a:ext uri="{9D8B030D-6E8A-4147-A177-3AD203B41FA5}">
                      <a16:colId xmlns:a16="http://schemas.microsoft.com/office/drawing/2014/main" val="1260496980"/>
                    </a:ext>
                  </a:extLst>
                </a:gridCol>
                <a:gridCol w="1748223">
                  <a:extLst>
                    <a:ext uri="{9D8B030D-6E8A-4147-A177-3AD203B41FA5}">
                      <a16:colId xmlns:a16="http://schemas.microsoft.com/office/drawing/2014/main" val="3346557876"/>
                    </a:ext>
                  </a:extLst>
                </a:gridCol>
                <a:gridCol w="2074301">
                  <a:extLst>
                    <a:ext uri="{9D8B030D-6E8A-4147-A177-3AD203B41FA5}">
                      <a16:colId xmlns:a16="http://schemas.microsoft.com/office/drawing/2014/main" val="42543530"/>
                    </a:ext>
                  </a:extLst>
                </a:gridCol>
                <a:gridCol w="2673296">
                  <a:extLst>
                    <a:ext uri="{9D8B030D-6E8A-4147-A177-3AD203B41FA5}">
                      <a16:colId xmlns:a16="http://schemas.microsoft.com/office/drawing/2014/main" val="1066769884"/>
                    </a:ext>
                  </a:extLst>
                </a:gridCol>
                <a:gridCol w="743199">
                  <a:extLst>
                    <a:ext uri="{9D8B030D-6E8A-4147-A177-3AD203B41FA5}">
                      <a16:colId xmlns:a16="http://schemas.microsoft.com/office/drawing/2014/main" val="1901924334"/>
                    </a:ext>
                  </a:extLst>
                </a:gridCol>
                <a:gridCol w="721013">
                  <a:extLst>
                    <a:ext uri="{9D8B030D-6E8A-4147-A177-3AD203B41FA5}">
                      <a16:colId xmlns:a16="http://schemas.microsoft.com/office/drawing/2014/main" val="3759656299"/>
                    </a:ext>
                  </a:extLst>
                </a:gridCol>
                <a:gridCol w="721013">
                  <a:extLst>
                    <a:ext uri="{9D8B030D-6E8A-4147-A177-3AD203B41FA5}">
                      <a16:colId xmlns:a16="http://schemas.microsoft.com/office/drawing/2014/main" val="300936134"/>
                    </a:ext>
                  </a:extLst>
                </a:gridCol>
                <a:gridCol w="1053789">
                  <a:extLst>
                    <a:ext uri="{9D8B030D-6E8A-4147-A177-3AD203B41FA5}">
                      <a16:colId xmlns:a16="http://schemas.microsoft.com/office/drawing/2014/main" val="2709077264"/>
                    </a:ext>
                  </a:extLst>
                </a:gridCol>
                <a:gridCol w="1519675">
                  <a:extLst>
                    <a:ext uri="{9D8B030D-6E8A-4147-A177-3AD203B41FA5}">
                      <a16:colId xmlns:a16="http://schemas.microsoft.com/office/drawing/2014/main" val="310501766"/>
                    </a:ext>
                  </a:extLst>
                </a:gridCol>
              </a:tblGrid>
              <a:tr h="250257">
                <a:tc>
                  <a:txBody>
                    <a:bodyPr/>
                    <a:lstStyle/>
                    <a:p>
                      <a:pPr algn="l" fontAlgn="b"/>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name</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categories</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location.address</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location.distance</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location.lat</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location.lng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r>
                        <a:rPr lang="en-US" sz="900" u="none" strike="noStrike" dirty="0" err="1">
                          <a:effectLst/>
                        </a:rPr>
                        <a:t>location.postalCode</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a:effectLst/>
                        </a:rPr>
                        <a:t>id</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2337420967"/>
                  </a:ext>
                </a:extLst>
              </a:tr>
              <a:tr h="395392">
                <a:tc>
                  <a:txBody>
                    <a:bodyPr/>
                    <a:lstStyle/>
                    <a:p>
                      <a:pPr algn="l"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Kotak Mahindra Bank - ATM</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Bank</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Shop No. 5 Ground Floor,Akshay Complex No. 1,PID No. 65-27-1 16th Main Road B.T.M. 2nd Stage 1st Phase Extension</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165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12.9161261</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77.60987626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r>
                        <a:rPr lang="en-US" sz="900" u="none" strike="noStrike">
                          <a:effectLst/>
                        </a:rPr>
                        <a:t>560076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a:effectLst/>
                        </a:rPr>
                        <a:t>4fb283a27bebc1fb6507015d</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352933514"/>
                  </a:ext>
                </a:extLst>
              </a:tr>
              <a:tr h="250257">
                <a:tc>
                  <a:txBody>
                    <a:bodyPr/>
                    <a:lstStyle/>
                    <a:p>
                      <a:pPr algn="l"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Paying Guest Hostel(PG)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Residential Building (Apartment / Condo)</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err="1">
                          <a:effectLst/>
                        </a:rPr>
                        <a:t>Maruthi</a:t>
                      </a:r>
                      <a:r>
                        <a:rPr lang="en-US" sz="900" u="none" strike="noStrike" dirty="0">
                          <a:effectLst/>
                        </a:rPr>
                        <a:t> Layout</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366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12.92038155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77.60798645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4fc377c4e4b06a3981d13063</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2934312569"/>
                  </a:ext>
                </a:extLst>
              </a:tr>
              <a:tr h="131798">
                <a:tc>
                  <a:txBody>
                    <a:bodyPr/>
                    <a:lstStyle/>
                    <a:p>
                      <a:pPr algn="l"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a:effectLst/>
                        </a:rPr>
                        <a:t>Axis Bank ATM</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ATM</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No 1214, Near Dominos Pizza Road</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281</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12.91497993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77.61006165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r>
                        <a:rPr lang="en-US" sz="900" u="none" strike="noStrike">
                          <a:effectLst/>
                        </a:rPr>
                        <a:t>560029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5c2b49aaacc5f5002c581306</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898792045"/>
                  </a:ext>
                </a:extLst>
              </a:tr>
              <a:tr h="131798">
                <a:tc>
                  <a:txBody>
                    <a:bodyPr/>
                    <a:lstStyle/>
                    <a:p>
                      <a:pPr algn="l"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Mohan Reddy's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Assisted Living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Sg Palya</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1857</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12.93381327</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77.6073801</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50604726e4b0d9a2f221902c</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1208284017"/>
                  </a:ext>
                </a:extLst>
              </a:tr>
              <a:tr h="250257">
                <a:tc>
                  <a:txBody>
                    <a:bodyPr/>
                    <a:lstStyle/>
                    <a:p>
                      <a:pPr algn="l"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Life Style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Residential Building (Apartment / Condo)</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535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12.917783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77.6137</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56d69117498e82920b369d03</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1399337127"/>
                  </a:ext>
                </a:extLst>
              </a:tr>
              <a:tr h="131798">
                <a:tc>
                  <a:txBody>
                    <a:bodyPr/>
                    <a:lstStyle/>
                    <a:p>
                      <a:pPr algn="l"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Allahabad Bank Atm</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a:effectLst/>
                        </a:rPr>
                        <a:t>Bank</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409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12.91387089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77.61043017</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518490e0498edeecfbbaadfc</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520347271"/>
                  </a:ext>
                </a:extLst>
              </a:tr>
              <a:tr h="250257">
                <a:tc>
                  <a:txBody>
                    <a:bodyPr/>
                    <a:lstStyle/>
                    <a:p>
                      <a:pPr algn="l"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SSSB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Residential Building (Apartment / Condo)</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16, Venkateswara Layout</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1873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12.93396049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77.60740883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557412e2498e17b865efe712</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2862975246"/>
                  </a:ext>
                </a:extLst>
              </a:tr>
              <a:tr h="250257">
                <a:tc>
                  <a:txBody>
                    <a:bodyPr/>
                    <a:lstStyle/>
                    <a:p>
                      <a:pPr algn="l"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Delight Pg For ladies</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Residential Building (Apartment / Condo)</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1005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12.923537</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77.615398</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574b231c498e18aea0804c05</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3849453798"/>
                  </a:ext>
                </a:extLst>
              </a:tr>
              <a:tr h="131798">
                <a:tc>
                  <a:txBody>
                    <a:bodyPr/>
                    <a:lstStyle/>
                    <a:p>
                      <a:pPr algn="l"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sln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Assisted Living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749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12.92279053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77.61263275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5221dde4498e569a0b14fbd3</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3722662547"/>
                  </a:ext>
                </a:extLst>
              </a:tr>
              <a:tr h="250257">
                <a:tc>
                  <a:txBody>
                    <a:bodyPr/>
                    <a:lstStyle/>
                    <a:p>
                      <a:pPr algn="l"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Shri Sai Bhavani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a:effectLst/>
                        </a:rPr>
                        <a:t>Residential Building (Apartment / Condo)</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61/1</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737</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12.9185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77.615463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r>
                        <a:rPr lang="en-US" sz="900" u="none" strike="noStrike">
                          <a:effectLst/>
                        </a:rPr>
                        <a:t>560068</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5880f589084be55c00a77fdb</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771948153"/>
                  </a:ext>
                </a:extLst>
              </a:tr>
              <a:tr h="131798">
                <a:tc>
                  <a:txBody>
                    <a:bodyPr/>
                    <a:lstStyle/>
                    <a:p>
                      <a:pPr algn="l" fontAlgn="b"/>
                      <a:r>
                        <a:rPr lang="en-US" sz="900" u="none" strike="noStrike" dirty="0">
                          <a:effectLst/>
                        </a:rPr>
                        <a:t>10</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SLV Gents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Assisted Living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932</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12.9230938</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77.61490631</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52d7da58498e9d11a54660c6</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606419127"/>
                  </a:ext>
                </a:extLst>
              </a:tr>
              <a:tr h="131798">
                <a:tc>
                  <a:txBody>
                    <a:bodyPr/>
                    <a:lstStyle/>
                    <a:p>
                      <a:pPr algn="l" fontAlgn="b"/>
                      <a:r>
                        <a:rPr lang="en-US" sz="900" u="none" strike="noStrike" dirty="0">
                          <a:effectLst/>
                        </a:rPr>
                        <a:t>11</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Emirates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Assisted Living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Tavarekere</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759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12.923989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77.609385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r>
                        <a:rPr lang="en-US" sz="900" u="none" strike="noStrike">
                          <a:effectLst/>
                        </a:rPr>
                        <a:t>560029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53a6d2d0498e56d9917a0d8b</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2858753024"/>
                  </a:ext>
                </a:extLst>
              </a:tr>
              <a:tr h="250257">
                <a:tc>
                  <a:txBody>
                    <a:bodyPr/>
                    <a:lstStyle/>
                    <a:p>
                      <a:pPr algn="l"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Sri lakshmi Venkateshwara Ladies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Hostel</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Plot No. 16 , 30th Main ,</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743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12.91508943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77.61531449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r>
                        <a:rPr lang="en-US" sz="900" u="none" strike="noStrike">
                          <a:effectLst/>
                        </a:rPr>
                        <a:t>560076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5625bf3a498e48241b098cbd</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1483304913"/>
                  </a:ext>
                </a:extLst>
              </a:tr>
              <a:tr h="131798">
                <a:tc>
                  <a:txBody>
                    <a:bodyPr/>
                    <a:lstStyle/>
                    <a:p>
                      <a:pPr algn="l"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Raja rajeshwari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btm,madiwala</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817</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12.92004961</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77.61574529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525acb41498e3976736b12f9</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3049135145"/>
                  </a:ext>
                </a:extLst>
              </a:tr>
              <a:tr h="395392">
                <a:tc>
                  <a:txBody>
                    <a:bodyPr/>
                    <a:lstStyle/>
                    <a:p>
                      <a:pPr algn="l"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HDFC Bank ATM</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Bank</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1224, 17Th Main, 8Th Cross, Btm 1St Stage Maruthinagar Main Road Near Gangotri Bar &amp; Restarunt</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396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12.91984</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77.611248</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5303a0d411d2eac30b632836</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2998485452"/>
                  </a:ext>
                </a:extLst>
              </a:tr>
              <a:tr h="131798">
                <a:tc>
                  <a:txBody>
                    <a:bodyPr/>
                    <a:lstStyle/>
                    <a:p>
                      <a:pPr algn="l"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Brundhavan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Assisted Living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900</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12.9110899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77.60335541</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53889843498e264f18c0be2c</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2277892686"/>
                  </a:ext>
                </a:extLst>
              </a:tr>
              <a:tr h="131798">
                <a:tc>
                  <a:txBody>
                    <a:bodyPr/>
                    <a:lstStyle/>
                    <a:p>
                      <a:pPr algn="l"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Canara Bank ATM</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Bank</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403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12.91412522</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77.61078825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50cc7f6ce4b0881a7314b7a5</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566262529"/>
                  </a:ext>
                </a:extLst>
              </a:tr>
              <a:tr h="131798">
                <a:tc>
                  <a:txBody>
                    <a:bodyPr/>
                    <a:lstStyle/>
                    <a:p>
                      <a:pPr algn="l" fontAlgn="b"/>
                      <a:r>
                        <a:rPr lang="en-US" sz="900" u="none" strike="noStrike" dirty="0">
                          <a:effectLst/>
                        </a:rPr>
                        <a:t>17</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Sbi Atm</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Bank</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376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12.91383925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77.60832966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4e7586c27d8b9176031d6de9</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3881109090"/>
                  </a:ext>
                </a:extLst>
              </a:tr>
              <a:tr h="263595">
                <a:tc>
                  <a:txBody>
                    <a:bodyPr/>
                    <a:lstStyle/>
                    <a:p>
                      <a:pPr algn="l"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HDFC Bank ATM</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Bank</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No, 397, 7Th Cross, 9Th Main, Mico Layout, Btm 2Nd Stage. Behind Shopers Stop</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427</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12.913606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77.607388</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5303a0df11d2eac30b648457</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2037582965"/>
                  </a:ext>
                </a:extLst>
              </a:tr>
              <a:tr h="131798">
                <a:tc>
                  <a:txBody>
                    <a:bodyPr/>
                    <a:lstStyle/>
                    <a:p>
                      <a:pPr algn="l"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Citibank ATM</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Bank</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BTM Layout</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433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12.91509555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77.6121702</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r>
                        <a:rPr lang="en-US" sz="900" u="none" strike="noStrike">
                          <a:effectLst/>
                        </a:rPr>
                        <a:t>560029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4c28ecb4ed0ac9b654fe60aa</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330629112"/>
                  </a:ext>
                </a:extLst>
              </a:tr>
              <a:tr h="131798">
                <a:tc>
                  <a:txBody>
                    <a:bodyPr/>
                    <a:lstStyle/>
                    <a:p>
                      <a:pPr algn="l"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Chennakeshava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Housing Development</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974</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12.92008305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77.61727905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4fc58935e4b0035511cfad38</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2392273385"/>
                  </a:ext>
                </a:extLst>
              </a:tr>
              <a:tr h="250257">
                <a:tc>
                  <a:txBody>
                    <a:bodyPr/>
                    <a:lstStyle/>
                    <a:p>
                      <a:pPr algn="l" fontAlgn="b"/>
                      <a:r>
                        <a:rPr lang="en-US" sz="900" u="none" strike="noStrike">
                          <a:effectLst/>
                        </a:rPr>
                        <a:t>21</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a:effectLst/>
                        </a:rPr>
                        <a:t>Anjaneya </a:t>
                      </a:r>
                      <a:r>
                        <a:rPr lang="en-US" sz="900" u="none" strike="noStrike" dirty="0" err="1">
                          <a:effectLst/>
                        </a:rPr>
                        <a:t>pg,madivala</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Residential Building (Apartment / Condo)</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1257</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12.92221752</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77.619186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53909437498e57a5dc08d085</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1087408192"/>
                  </a:ext>
                </a:extLst>
              </a:tr>
              <a:tr h="131798">
                <a:tc>
                  <a:txBody>
                    <a:bodyPr/>
                    <a:lstStyle/>
                    <a:p>
                      <a:pPr algn="l" fontAlgn="b"/>
                      <a:r>
                        <a:rPr lang="en-US" sz="900" u="none" strike="noStrike">
                          <a:effectLst/>
                        </a:rPr>
                        <a:t>22</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a:effectLst/>
                        </a:rPr>
                        <a:t>ICICI ATM</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Bank</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100 Feet Outer Ring Road</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547</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12.91663691</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77.60379431</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50f40a58e4b06080d312dbf3</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518546094"/>
                  </a:ext>
                </a:extLst>
              </a:tr>
              <a:tr h="263595">
                <a:tc>
                  <a:txBody>
                    <a:bodyPr/>
                    <a:lstStyle/>
                    <a:p>
                      <a:pPr algn="l" fontAlgn="b"/>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HDFC Bank ATM</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Bank</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70, Shop No 2, Adarsha, 100Ft Road Btm Layout 2Nd Stage Near Jaydeva Flyover Next To Icici Bank</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526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12.91314846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77.6062842</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a:effectLst/>
                        </a:rPr>
                        <a:t>5303a0d411d2eac30b632628</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3624585885"/>
                  </a:ext>
                </a:extLst>
              </a:tr>
              <a:tr h="131798">
                <a:tc>
                  <a:txBody>
                    <a:bodyPr/>
                    <a:lstStyle/>
                    <a:p>
                      <a:pPr algn="l" fontAlgn="b"/>
                      <a:r>
                        <a:rPr lang="en-US" sz="900" u="none" strike="noStrike" dirty="0">
                          <a:effectLst/>
                        </a:rPr>
                        <a:t>24</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HSBC ATM</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Bank</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BTM Layout</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469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12.913409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77.606892</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r>
                        <a:rPr lang="en-US" sz="900" u="none" strike="noStrike">
                          <a:effectLst/>
                        </a:rPr>
                        <a:t>560029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a:effectLst/>
                        </a:rPr>
                        <a:t>4c1fa330eac020a1ee644bc2</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693437374"/>
                  </a:ext>
                </a:extLst>
              </a:tr>
              <a:tr h="131798">
                <a:tc>
                  <a:txBody>
                    <a:bodyPr/>
                    <a:lstStyle/>
                    <a:p>
                      <a:pPr algn="l" fontAlgn="b"/>
                      <a:r>
                        <a:rPr lang="en-US" sz="900" u="none" strike="noStrike" dirty="0">
                          <a:effectLst/>
                        </a:rPr>
                        <a:t>25</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Svs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1039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12.92422439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77.61510582</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52f7b43d11d28d688c3ab23f</a:t>
                      </a:r>
                      <a:endParaRPr lang="en-US" sz="900" b="0" i="0" u="none" strike="noStrike">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1752337468"/>
                  </a:ext>
                </a:extLst>
              </a:tr>
              <a:tr h="250257">
                <a:tc>
                  <a:txBody>
                    <a:bodyPr/>
                    <a:lstStyle/>
                    <a:p>
                      <a:pPr algn="l" fontAlgn="b"/>
                      <a:r>
                        <a:rPr lang="en-US" sz="900" u="none" strike="noStrike">
                          <a:effectLst/>
                        </a:rPr>
                        <a:t>26</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new paradise Mens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Residential Building (Apartment / Condo)</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1013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12.92530622</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77.61303181</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a:effectLst/>
                        </a:rPr>
                        <a:t>530c14ad498e6f99f1a0ed8a</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1824768937"/>
                  </a:ext>
                </a:extLst>
              </a:tr>
              <a:tr h="131798">
                <a:tc>
                  <a:txBody>
                    <a:bodyPr/>
                    <a:lstStyle/>
                    <a:p>
                      <a:pPr algn="l" fontAlgn="b"/>
                      <a:r>
                        <a:rPr lang="en-US" sz="900" u="none" strike="noStrike">
                          <a:effectLst/>
                        </a:rPr>
                        <a:t>27</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Susheela PG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Assisted Living</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1028</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12.909909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77.602962</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a:effectLst/>
                        </a:rPr>
                        <a:t>536ee5dc498e6848bddec519</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1260082182"/>
                  </a:ext>
                </a:extLst>
              </a:tr>
              <a:tr h="131798">
                <a:tc>
                  <a:txBody>
                    <a:bodyPr/>
                    <a:lstStyle/>
                    <a:p>
                      <a:pPr algn="l" fontAlgn="b"/>
                      <a:r>
                        <a:rPr lang="en-US" sz="900" u="none" strike="noStrike">
                          <a:effectLst/>
                        </a:rPr>
                        <a:t>28</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maharashtra bank atm</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Bank</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499</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12.9133</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77.6065</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a:effectLst/>
                        </a:rPr>
                        <a:t>4f2fe0d9e4b0b0d0865e516b</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159683998"/>
                  </a:ext>
                </a:extLst>
              </a:tr>
              <a:tr h="250257">
                <a:tc>
                  <a:txBody>
                    <a:bodyPr/>
                    <a:lstStyle/>
                    <a:p>
                      <a:pPr algn="l" fontAlgn="b"/>
                      <a:r>
                        <a:rPr lang="en-US" sz="900" u="none" strike="noStrike" dirty="0">
                          <a:effectLst/>
                        </a:rPr>
                        <a:t>29</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err="1">
                          <a:effectLst/>
                        </a:rPr>
                        <a:t>Rajarajashwari</a:t>
                      </a:r>
                      <a:r>
                        <a:rPr lang="en-US" sz="900" u="none" strike="noStrike" dirty="0">
                          <a:effectLst/>
                        </a:rPr>
                        <a:t> PG 4 Men</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Residential Building (Apartment / Condo)</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a:effectLst/>
                        </a:rPr>
                        <a:t>Madiwala</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1017</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12.9197044</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r" fontAlgn="b"/>
                      <a:r>
                        <a:rPr lang="en-US" sz="900" u="none" strike="noStrike">
                          <a:effectLst/>
                        </a:rPr>
                        <a:t>77.61781592</a:t>
                      </a:r>
                      <a:endParaRPr lang="en-US" sz="900" b="0" i="0" u="none" strike="noStrike">
                        <a:solidFill>
                          <a:srgbClr val="000000"/>
                        </a:solidFill>
                        <a:effectLst/>
                        <a:latin typeface="Calibri" panose="020F0502020204030204" pitchFamily="34" charset="0"/>
                      </a:endParaRPr>
                    </a:p>
                  </a:txBody>
                  <a:tcPr marL="4787" marR="4787" marT="4787" marB="0" anchor="b">
                    <a:noFill/>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787" marR="4787" marT="4787" marB="0" anchor="b">
                    <a:noFill/>
                  </a:tcPr>
                </a:tc>
                <a:tc>
                  <a:txBody>
                    <a:bodyPr/>
                    <a:lstStyle/>
                    <a:p>
                      <a:pPr algn="l" fontAlgn="b"/>
                      <a:r>
                        <a:rPr lang="en-US" sz="900" u="none" strike="noStrike" dirty="0">
                          <a:effectLst/>
                        </a:rPr>
                        <a:t>4e3ed22d52b1a04aff2a3788</a:t>
                      </a:r>
                      <a:endParaRPr lang="en-US" sz="900" b="0" i="0" u="none" strike="noStrike" dirty="0">
                        <a:solidFill>
                          <a:srgbClr val="000000"/>
                        </a:solidFill>
                        <a:effectLst/>
                        <a:latin typeface="Calibri" panose="020F0502020204030204" pitchFamily="34" charset="0"/>
                      </a:endParaRPr>
                    </a:p>
                  </a:txBody>
                  <a:tcPr marL="4787" marR="4787" marT="4787" marB="0" anchor="b">
                    <a:noFill/>
                  </a:tcPr>
                </a:tc>
                <a:extLst>
                  <a:ext uri="{0D108BD9-81ED-4DB2-BD59-A6C34878D82A}">
                    <a16:rowId xmlns:a16="http://schemas.microsoft.com/office/drawing/2014/main" val="3515052889"/>
                  </a:ext>
                </a:extLst>
              </a:tr>
            </a:tbl>
          </a:graphicData>
        </a:graphic>
      </p:graphicFrame>
    </p:spTree>
    <p:extLst>
      <p:ext uri="{BB962C8B-B14F-4D97-AF65-F5344CB8AC3E}">
        <p14:creationId xmlns:p14="http://schemas.microsoft.com/office/powerpoint/2010/main" val="222238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map black and white">
            <a:extLst>
              <a:ext uri="{FF2B5EF4-FFF2-40B4-BE49-F238E27FC236}">
                <a16:creationId xmlns:a16="http://schemas.microsoft.com/office/drawing/2014/main" id="{ED5753E7-2C00-4878-AFBA-2A3AEA876FAE}"/>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EB324D2-6A22-4400-B0A6-A6AF9948A9AF}"/>
              </a:ext>
            </a:extLst>
          </p:cNvPr>
          <p:cNvPicPr>
            <a:picLocks noChangeAspect="1"/>
          </p:cNvPicPr>
          <p:nvPr/>
        </p:nvPicPr>
        <p:blipFill rotWithShape="1">
          <a:blip r:embed="rId4"/>
          <a:srcRect l="17576" t="14276" r="10985" b="9495"/>
          <a:stretch/>
        </p:blipFill>
        <p:spPr>
          <a:xfrm>
            <a:off x="3936999" y="825578"/>
            <a:ext cx="7950201" cy="4771807"/>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ECC08D30-9BF0-4E40-BB02-6A7C4E87A21B}"/>
              </a:ext>
            </a:extLst>
          </p:cNvPr>
          <p:cNvSpPr txBox="1"/>
          <p:nvPr/>
        </p:nvSpPr>
        <p:spPr>
          <a:xfrm>
            <a:off x="477983" y="825578"/>
            <a:ext cx="335510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Location With Book Mark in blue color is representing the </a:t>
            </a:r>
            <a:r>
              <a:rPr lang="en-US" dirty="0" err="1"/>
              <a:t>ExcelR</a:t>
            </a:r>
            <a:r>
              <a:rPr lang="en-US" dirty="0"/>
              <a:t> Solution, Place Where We are Doing our higher Studies.</a:t>
            </a:r>
          </a:p>
          <a:p>
            <a:pPr marL="285750" indent="-285750">
              <a:buFont typeface="Arial" panose="020B0604020202020204" pitchFamily="34" charset="0"/>
              <a:buChar char="•"/>
            </a:pPr>
            <a:r>
              <a:rPr lang="en-US" dirty="0"/>
              <a:t>Blue Marks are Bank and ATM</a:t>
            </a:r>
          </a:p>
          <a:p>
            <a:pPr marL="285750" indent="-285750">
              <a:buFont typeface="Arial" panose="020B0604020202020204" pitchFamily="34" charset="0"/>
              <a:buChar char="•"/>
            </a:pPr>
            <a:r>
              <a:rPr lang="en-US" dirty="0"/>
              <a:t>Green are PG, Hostels, Rooms, Hotels.</a:t>
            </a:r>
          </a:p>
          <a:p>
            <a:endParaRPr lang="en-US" dirty="0"/>
          </a:p>
        </p:txBody>
      </p:sp>
    </p:spTree>
    <p:extLst>
      <p:ext uri="{BB962C8B-B14F-4D97-AF65-F5344CB8AC3E}">
        <p14:creationId xmlns:p14="http://schemas.microsoft.com/office/powerpoint/2010/main" val="61791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map black and white">
            <a:extLst>
              <a:ext uri="{FF2B5EF4-FFF2-40B4-BE49-F238E27FC236}">
                <a16:creationId xmlns:a16="http://schemas.microsoft.com/office/drawing/2014/main" id="{024B25A7-4D5A-4255-9202-267622B09794}"/>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CFBCB5B-EF21-475D-B8CC-E5B36DABBBFE}"/>
              </a:ext>
            </a:extLst>
          </p:cNvPr>
          <p:cNvSpPr/>
          <p:nvPr/>
        </p:nvSpPr>
        <p:spPr>
          <a:xfrm>
            <a:off x="1043709" y="197346"/>
            <a:ext cx="10104582" cy="800219"/>
          </a:xfrm>
          <a:prstGeom prst="rect">
            <a:avLst/>
          </a:prstGeom>
        </p:spPr>
        <p:txBody>
          <a:bodyPr wrap="square">
            <a:spAutoFit/>
          </a:bodyPr>
          <a:lstStyle/>
          <a:p>
            <a:r>
              <a:rPr lang="en-US" sz="2800" b="1" i="0" dirty="0">
                <a:effectLst/>
                <a:latin typeface="Helvetica Neue"/>
              </a:rPr>
              <a:t>Data Exploration:</a:t>
            </a:r>
          </a:p>
          <a:p>
            <a:pPr algn="just"/>
            <a:endParaRPr lang="en-US" b="1" i="0" dirty="0">
              <a:effectLst/>
              <a:latin typeface="Helvetica Neue"/>
            </a:endParaRPr>
          </a:p>
        </p:txBody>
      </p:sp>
      <p:pic>
        <p:nvPicPr>
          <p:cNvPr id="4098" name="Picture 2">
            <a:extLst>
              <a:ext uri="{FF2B5EF4-FFF2-40B4-BE49-F238E27FC236}">
                <a16:creationId xmlns:a16="http://schemas.microsoft.com/office/drawing/2014/main" id="{04A71F5F-AE99-4453-81F3-DD173B1D7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8763" y="1036373"/>
            <a:ext cx="8894474" cy="4785254"/>
          </a:xfrm>
          <a:prstGeom prst="roundRect">
            <a:avLst>
              <a:gd name="adj" fmla="val 2044"/>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61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1169</Words>
  <Application>Microsoft Office PowerPoint</Application>
  <PresentationFormat>Widescreen</PresentationFormat>
  <Paragraphs>316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Survive In Bangalore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Survive In Bangalore</dc:title>
  <dc:creator>AMAN PATEL</dc:creator>
  <cp:lastModifiedBy>AMAN PATEL</cp:lastModifiedBy>
  <cp:revision>19</cp:revision>
  <dcterms:created xsi:type="dcterms:W3CDTF">2019-07-12T10:33:59Z</dcterms:created>
  <dcterms:modified xsi:type="dcterms:W3CDTF">2019-07-12T14:15:21Z</dcterms:modified>
</cp:coreProperties>
</file>