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1" r:id="rId7"/>
    <p:sldId id="261" r:id="rId8"/>
    <p:sldId id="262" r:id="rId9"/>
    <p:sldId id="272" r:id="rId10"/>
    <p:sldId id="263" r:id="rId11"/>
    <p:sldId id="264" r:id="rId12"/>
    <p:sldId id="265" r:id="rId13"/>
    <p:sldId id="266" r:id="rId14"/>
    <p:sldId id="267" r:id="rId15"/>
    <p:sldId id="268" r:id="rId16"/>
    <p:sldId id="269" r:id="rId17"/>
    <p:sldId id="270"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Rg st="1" end="1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8" d="100"/>
          <a:sy n="68" d="100"/>
        </p:scale>
        <p:origin x="142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dirty="0">
                <a:highlight>
                  <a:srgbClr val="00FF00"/>
                </a:highlight>
              </a:rPr>
              <a:t>Sales Performance Analysis of Walmart Stores Using Advanced MySQL Techniques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highlight>
                  <a:srgbClr val="00FF00"/>
                </a:highlight>
              </a:rPr>
              <a:t>Task 4: Detecting Anomalies in Sales Transactions</a:t>
            </a:r>
          </a:p>
        </p:txBody>
      </p:sp>
      <p:sp>
        <p:nvSpPr>
          <p:cNvPr id="3" name="Content Placeholder 2"/>
          <p:cNvSpPr>
            <a:spLocks noGrp="1"/>
          </p:cNvSpPr>
          <p:nvPr>
            <p:ph idx="1"/>
          </p:nvPr>
        </p:nvSpPr>
        <p:spPr/>
        <p:txBody>
          <a:bodyPr>
            <a:normAutofit/>
          </a:bodyPr>
          <a:lstStyle/>
          <a:p>
            <a:r>
              <a:rPr lang="en-US" sz="1400" dirty="0">
                <a:solidFill>
                  <a:srgbClr val="C00000"/>
                </a:solidFill>
              </a:rPr>
              <a:t>Walmart suspects that some transactions have unusually high or low sales compared to the average for the product line. Identify these anomalies.</a:t>
            </a:r>
          </a:p>
          <a:p>
            <a:endParaRPr sz="1400" dirty="0">
              <a:solidFill>
                <a:srgbClr val="C00000"/>
              </a:solidFill>
            </a:endParaRPr>
          </a:p>
        </p:txBody>
      </p:sp>
      <p:pic>
        <p:nvPicPr>
          <p:cNvPr id="5" name="Picture 4">
            <a:extLst>
              <a:ext uri="{FF2B5EF4-FFF2-40B4-BE49-F238E27FC236}">
                <a16:creationId xmlns:a16="http://schemas.microsoft.com/office/drawing/2014/main" id="{96767EBD-7884-0238-723C-E5B6C63FC054}"/>
              </a:ext>
            </a:extLst>
          </p:cNvPr>
          <p:cNvPicPr>
            <a:picLocks noChangeAspect="1"/>
          </p:cNvPicPr>
          <p:nvPr/>
        </p:nvPicPr>
        <p:blipFill>
          <a:blip r:embed="rId2"/>
          <a:stretch>
            <a:fillRect/>
          </a:stretch>
        </p:blipFill>
        <p:spPr>
          <a:xfrm>
            <a:off x="457200" y="2269295"/>
            <a:ext cx="8410575" cy="44577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highlight>
                  <a:srgbClr val="00FF00"/>
                </a:highlight>
              </a:rPr>
              <a:t>Task 5: Most Popular Payment Method by City</a:t>
            </a:r>
          </a:p>
        </p:txBody>
      </p:sp>
      <p:sp>
        <p:nvSpPr>
          <p:cNvPr id="3" name="Content Placeholder 2"/>
          <p:cNvSpPr>
            <a:spLocks noGrp="1"/>
          </p:cNvSpPr>
          <p:nvPr>
            <p:ph idx="1"/>
          </p:nvPr>
        </p:nvSpPr>
        <p:spPr/>
        <p:txBody>
          <a:bodyPr>
            <a:normAutofit/>
          </a:bodyPr>
          <a:lstStyle/>
          <a:p>
            <a:r>
              <a:rPr lang="en-US" sz="2000" dirty="0">
                <a:solidFill>
                  <a:srgbClr val="C00000"/>
                </a:solidFill>
              </a:rPr>
              <a:t>Walmart needs to determine the most popular payment method in each city to tailor marketing strategies. </a:t>
            </a:r>
          </a:p>
          <a:p>
            <a:endParaRPr sz="2000" dirty="0">
              <a:solidFill>
                <a:srgbClr val="C00000"/>
              </a:solidFill>
            </a:endParaRPr>
          </a:p>
        </p:txBody>
      </p:sp>
      <p:pic>
        <p:nvPicPr>
          <p:cNvPr id="5" name="Picture 4">
            <a:extLst>
              <a:ext uri="{FF2B5EF4-FFF2-40B4-BE49-F238E27FC236}">
                <a16:creationId xmlns:a16="http://schemas.microsoft.com/office/drawing/2014/main" id="{B34DF842-3325-758B-F91F-96050510ED60}"/>
              </a:ext>
            </a:extLst>
          </p:cNvPr>
          <p:cNvPicPr>
            <a:picLocks noChangeAspect="1"/>
          </p:cNvPicPr>
          <p:nvPr/>
        </p:nvPicPr>
        <p:blipFill>
          <a:blip r:embed="rId2"/>
          <a:stretch>
            <a:fillRect/>
          </a:stretch>
        </p:blipFill>
        <p:spPr>
          <a:xfrm>
            <a:off x="457200" y="2448951"/>
            <a:ext cx="8658225" cy="4267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highlight>
                  <a:srgbClr val="00FF00"/>
                </a:highlight>
              </a:rPr>
              <a:t>Task 6: Monthly Sales Distribution by Gender</a:t>
            </a:r>
          </a:p>
        </p:txBody>
      </p:sp>
      <p:sp>
        <p:nvSpPr>
          <p:cNvPr id="3" name="Content Placeholder 2"/>
          <p:cNvSpPr>
            <a:spLocks noGrp="1"/>
          </p:cNvSpPr>
          <p:nvPr>
            <p:ph idx="1"/>
          </p:nvPr>
        </p:nvSpPr>
        <p:spPr/>
        <p:txBody>
          <a:bodyPr>
            <a:normAutofit/>
          </a:bodyPr>
          <a:lstStyle/>
          <a:p>
            <a:r>
              <a:rPr lang="en-US" sz="1800" dirty="0">
                <a:solidFill>
                  <a:srgbClr val="C00000"/>
                </a:solidFill>
              </a:rPr>
              <a:t>Walmart wants to understand the sales distribution between male and female customers on a monthly basis.</a:t>
            </a:r>
          </a:p>
          <a:p>
            <a:endParaRPr sz="1800" dirty="0"/>
          </a:p>
        </p:txBody>
      </p:sp>
      <p:pic>
        <p:nvPicPr>
          <p:cNvPr id="5" name="Picture 4">
            <a:extLst>
              <a:ext uri="{FF2B5EF4-FFF2-40B4-BE49-F238E27FC236}">
                <a16:creationId xmlns:a16="http://schemas.microsoft.com/office/drawing/2014/main" id="{4406852D-ABC3-9642-5F40-795ECC1E5F3D}"/>
              </a:ext>
            </a:extLst>
          </p:cNvPr>
          <p:cNvPicPr>
            <a:picLocks noChangeAspect="1"/>
          </p:cNvPicPr>
          <p:nvPr/>
        </p:nvPicPr>
        <p:blipFill>
          <a:blip r:embed="rId2"/>
          <a:stretch>
            <a:fillRect/>
          </a:stretch>
        </p:blipFill>
        <p:spPr>
          <a:xfrm>
            <a:off x="166687" y="2411070"/>
            <a:ext cx="8810625" cy="4314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highlight>
                  <a:srgbClr val="00FF00"/>
                </a:highlight>
              </a:rPr>
              <a:t>Task 7: Best Product Line by Customer Type</a:t>
            </a:r>
          </a:p>
        </p:txBody>
      </p:sp>
      <p:sp>
        <p:nvSpPr>
          <p:cNvPr id="3" name="Content Placeholder 2"/>
          <p:cNvSpPr>
            <a:spLocks noGrp="1"/>
          </p:cNvSpPr>
          <p:nvPr>
            <p:ph idx="1"/>
          </p:nvPr>
        </p:nvSpPr>
        <p:spPr/>
        <p:txBody>
          <a:bodyPr>
            <a:normAutofit/>
          </a:bodyPr>
          <a:lstStyle/>
          <a:p>
            <a:r>
              <a:rPr lang="en-US" sz="1600" dirty="0">
                <a:solidFill>
                  <a:srgbClr val="C00000"/>
                </a:solidFill>
              </a:rPr>
              <a:t>Walmart wants to know which product lines are preferred by different customer types(Member vs. Normal).</a:t>
            </a:r>
          </a:p>
          <a:p>
            <a:endParaRPr lang="en-US" sz="1600" dirty="0">
              <a:solidFill>
                <a:srgbClr val="C00000"/>
              </a:solidFill>
            </a:endParaRPr>
          </a:p>
          <a:p>
            <a:endParaRPr sz="1600" dirty="0">
              <a:solidFill>
                <a:srgbClr val="C00000"/>
              </a:solidFill>
            </a:endParaRPr>
          </a:p>
        </p:txBody>
      </p:sp>
      <p:pic>
        <p:nvPicPr>
          <p:cNvPr id="5" name="Picture 4">
            <a:extLst>
              <a:ext uri="{FF2B5EF4-FFF2-40B4-BE49-F238E27FC236}">
                <a16:creationId xmlns:a16="http://schemas.microsoft.com/office/drawing/2014/main" id="{1D38AA30-124C-9A3E-F617-CB379DFC70A2}"/>
              </a:ext>
            </a:extLst>
          </p:cNvPr>
          <p:cNvPicPr>
            <a:picLocks noChangeAspect="1"/>
          </p:cNvPicPr>
          <p:nvPr/>
        </p:nvPicPr>
        <p:blipFill>
          <a:blip r:embed="rId2"/>
          <a:stretch>
            <a:fillRect/>
          </a:stretch>
        </p:blipFill>
        <p:spPr>
          <a:xfrm>
            <a:off x="556187" y="2373312"/>
            <a:ext cx="7553325" cy="4210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highlight>
                  <a:srgbClr val="00FF00"/>
                </a:highlight>
              </a:rPr>
              <a:t>Task 8: Identifying Repeat Customers</a:t>
            </a:r>
          </a:p>
        </p:txBody>
      </p:sp>
      <p:sp>
        <p:nvSpPr>
          <p:cNvPr id="3" name="Content Placeholder 2"/>
          <p:cNvSpPr>
            <a:spLocks noGrp="1"/>
          </p:cNvSpPr>
          <p:nvPr>
            <p:ph idx="1"/>
          </p:nvPr>
        </p:nvSpPr>
        <p:spPr/>
        <p:txBody>
          <a:bodyPr>
            <a:normAutofit/>
          </a:bodyPr>
          <a:lstStyle/>
          <a:p>
            <a:r>
              <a:rPr lang="en-US" sz="1800" dirty="0">
                <a:solidFill>
                  <a:srgbClr val="C00000"/>
                </a:solidFill>
              </a:rPr>
              <a:t>Walmart needs to identify customers who made repeat purchases within a specific time frame (e.g., within 30 </a:t>
            </a:r>
            <a:r>
              <a:rPr lang="en-IN" sz="1800" dirty="0">
                <a:solidFill>
                  <a:srgbClr val="C00000"/>
                </a:solidFill>
              </a:rPr>
              <a:t>days).</a:t>
            </a:r>
            <a:endParaRPr lang="en-US" sz="1800" dirty="0">
              <a:solidFill>
                <a:srgbClr val="C00000"/>
              </a:solidFill>
            </a:endParaRPr>
          </a:p>
          <a:p>
            <a:endParaRPr lang="en-US" sz="1800" dirty="0">
              <a:solidFill>
                <a:srgbClr val="C00000"/>
              </a:solidFill>
            </a:endParaRPr>
          </a:p>
          <a:p>
            <a:endParaRPr sz="1800" dirty="0">
              <a:solidFill>
                <a:srgbClr val="C00000"/>
              </a:solidFill>
            </a:endParaRPr>
          </a:p>
        </p:txBody>
      </p:sp>
      <p:pic>
        <p:nvPicPr>
          <p:cNvPr id="5" name="Picture 4">
            <a:extLst>
              <a:ext uri="{FF2B5EF4-FFF2-40B4-BE49-F238E27FC236}">
                <a16:creationId xmlns:a16="http://schemas.microsoft.com/office/drawing/2014/main" id="{A5BC72F9-1BFE-9CD8-5916-F8ED222AAEDA}"/>
              </a:ext>
            </a:extLst>
          </p:cNvPr>
          <p:cNvPicPr>
            <a:picLocks noChangeAspect="1"/>
          </p:cNvPicPr>
          <p:nvPr/>
        </p:nvPicPr>
        <p:blipFill>
          <a:blip r:embed="rId2"/>
          <a:stretch>
            <a:fillRect/>
          </a:stretch>
        </p:blipFill>
        <p:spPr>
          <a:xfrm>
            <a:off x="190500" y="2297112"/>
            <a:ext cx="8763000" cy="42862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highlight>
                  <a:srgbClr val="00FF00"/>
                </a:highlight>
              </a:rPr>
              <a:t>Task 9: Finding Top 5 Customers by Sales Volume</a:t>
            </a:r>
          </a:p>
        </p:txBody>
      </p:sp>
      <p:sp>
        <p:nvSpPr>
          <p:cNvPr id="3" name="Content Placeholder 2"/>
          <p:cNvSpPr>
            <a:spLocks noGrp="1"/>
          </p:cNvSpPr>
          <p:nvPr>
            <p:ph idx="1"/>
          </p:nvPr>
        </p:nvSpPr>
        <p:spPr/>
        <p:txBody>
          <a:bodyPr>
            <a:normAutofit/>
          </a:bodyPr>
          <a:lstStyle/>
          <a:p>
            <a:r>
              <a:rPr lang="en-US" sz="1600" dirty="0">
                <a:solidFill>
                  <a:srgbClr val="C00000"/>
                </a:solidFill>
              </a:rPr>
              <a:t>Walmart wants to reward its top 5 customers who have generated the most sales Revenue.</a:t>
            </a:r>
          </a:p>
          <a:p>
            <a:r>
              <a:rPr lang="en-US" sz="1600" dirty="0">
                <a:solidFill>
                  <a:srgbClr val="C00000"/>
                </a:solidFill>
              </a:rPr>
              <a:t> </a:t>
            </a:r>
            <a:endParaRPr sz="1600" dirty="0">
              <a:solidFill>
                <a:srgbClr val="C00000"/>
              </a:solidFill>
            </a:endParaRPr>
          </a:p>
        </p:txBody>
      </p:sp>
      <p:pic>
        <p:nvPicPr>
          <p:cNvPr id="7" name="Picture 6">
            <a:extLst>
              <a:ext uri="{FF2B5EF4-FFF2-40B4-BE49-F238E27FC236}">
                <a16:creationId xmlns:a16="http://schemas.microsoft.com/office/drawing/2014/main" id="{F7929524-975E-428B-1076-8FBE9BC5FE3A}"/>
              </a:ext>
            </a:extLst>
          </p:cNvPr>
          <p:cNvPicPr>
            <a:picLocks noChangeAspect="1"/>
          </p:cNvPicPr>
          <p:nvPr/>
        </p:nvPicPr>
        <p:blipFill>
          <a:blip r:embed="rId2"/>
          <a:stretch>
            <a:fillRect/>
          </a:stretch>
        </p:blipFill>
        <p:spPr>
          <a:xfrm>
            <a:off x="361950" y="2201862"/>
            <a:ext cx="8324850" cy="4381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highlight>
                  <a:srgbClr val="00FF00"/>
                </a:highlight>
              </a:rPr>
              <a:t>Task 10: Analyzing Sales Trends by Day of the Week</a:t>
            </a:r>
          </a:p>
        </p:txBody>
      </p:sp>
      <p:sp>
        <p:nvSpPr>
          <p:cNvPr id="3" name="Content Placeholder 2"/>
          <p:cNvSpPr>
            <a:spLocks noGrp="1"/>
          </p:cNvSpPr>
          <p:nvPr>
            <p:ph idx="1"/>
          </p:nvPr>
        </p:nvSpPr>
        <p:spPr/>
        <p:txBody>
          <a:bodyPr>
            <a:normAutofit/>
          </a:bodyPr>
          <a:lstStyle/>
          <a:p>
            <a:r>
              <a:rPr lang="en-US" sz="1600" dirty="0">
                <a:solidFill>
                  <a:srgbClr val="C00000"/>
                </a:solidFill>
              </a:rPr>
              <a:t>Walmart wants to analyze the sales patterns to determine which day of the week </a:t>
            </a:r>
            <a:r>
              <a:rPr lang="en-IN" sz="1600" dirty="0">
                <a:solidFill>
                  <a:srgbClr val="C00000"/>
                </a:solidFill>
              </a:rPr>
              <a:t>brings the highest sales.</a:t>
            </a:r>
          </a:p>
          <a:p>
            <a:endParaRPr sz="1600" dirty="0">
              <a:solidFill>
                <a:srgbClr val="C00000"/>
              </a:solidFill>
            </a:endParaRPr>
          </a:p>
        </p:txBody>
      </p:sp>
      <p:pic>
        <p:nvPicPr>
          <p:cNvPr id="5" name="Picture 4">
            <a:extLst>
              <a:ext uri="{FF2B5EF4-FFF2-40B4-BE49-F238E27FC236}">
                <a16:creationId xmlns:a16="http://schemas.microsoft.com/office/drawing/2014/main" id="{86F26F15-982C-1F8D-0955-7CD421B5F4C4}"/>
              </a:ext>
            </a:extLst>
          </p:cNvPr>
          <p:cNvPicPr>
            <a:picLocks noChangeAspect="1"/>
          </p:cNvPicPr>
          <p:nvPr/>
        </p:nvPicPr>
        <p:blipFill>
          <a:blip r:embed="rId2"/>
          <a:stretch>
            <a:fillRect/>
          </a:stretch>
        </p:blipFill>
        <p:spPr>
          <a:xfrm>
            <a:off x="200025" y="2249487"/>
            <a:ext cx="8743950" cy="43338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analysis provided actionable insights into Walmart's sales performance. The findings can help optimize strategies for increased profitability and customer satisfaction.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0070C0"/>
                </a:solidFill>
              </a:rPr>
              <a:t>Introduction</a:t>
            </a:r>
          </a:p>
        </p:txBody>
      </p:sp>
      <p:sp>
        <p:nvSpPr>
          <p:cNvPr id="3" name="Content Placeholder 2"/>
          <p:cNvSpPr>
            <a:spLocks noGrp="1"/>
          </p:cNvSpPr>
          <p:nvPr>
            <p:ph idx="1"/>
          </p:nvPr>
        </p:nvSpPr>
        <p:spPr/>
        <p:txBody>
          <a:bodyPr/>
          <a:lstStyle/>
          <a:p>
            <a:r>
              <a:rPr dirty="0">
                <a:solidFill>
                  <a:schemeClr val="accent3">
                    <a:lumMod val="50000"/>
                  </a:schemeClr>
                </a:solidFill>
              </a:rPr>
              <a:t>Walmart, a major retail chain, operates across several cities, offering a wide range of products. This project leverages advanced SQL techniques to analyze transaction data and extract meaningful insights on sales performance, customer behavior, and operational efficiencies.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highlight>
                  <a:srgbClr val="800080"/>
                </a:highlight>
              </a:rPr>
              <a:t>Business Problem</a:t>
            </a:r>
          </a:p>
        </p:txBody>
      </p:sp>
      <p:sp>
        <p:nvSpPr>
          <p:cNvPr id="3" name="Content Placeholder 2"/>
          <p:cNvSpPr>
            <a:spLocks noGrp="1"/>
          </p:cNvSpPr>
          <p:nvPr>
            <p:ph idx="1"/>
          </p:nvPr>
        </p:nvSpPr>
        <p:spPr/>
        <p:txBody>
          <a:bodyPr/>
          <a:lstStyle/>
          <a:p>
            <a:r>
              <a:rPr dirty="0">
                <a:solidFill>
                  <a:schemeClr val="accent2">
                    <a:lumMod val="75000"/>
                  </a:schemeClr>
                </a:solidFill>
              </a:rPr>
              <a:t>Walmart aims to optimize sales strategies by analyzing historical transaction data across branches, customer types, payment methods, and product lines. Using MySQL queries, we answer key business questions related to sales performance, customer segmentation, and product trends.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2">
                    <a:lumMod val="25000"/>
                  </a:schemeClr>
                </a:solidFill>
              </a:rPr>
              <a:t>Dataset Information</a:t>
            </a:r>
          </a:p>
        </p:txBody>
      </p:sp>
      <p:sp>
        <p:nvSpPr>
          <p:cNvPr id="3" name="Content Placeholder 2"/>
          <p:cNvSpPr>
            <a:spLocks noGrp="1"/>
          </p:cNvSpPr>
          <p:nvPr>
            <p:ph idx="1"/>
          </p:nvPr>
        </p:nvSpPr>
        <p:spPr/>
        <p:txBody>
          <a:bodyPr/>
          <a:lstStyle/>
          <a:p>
            <a:r>
              <a:rPr dirty="0">
                <a:solidFill>
                  <a:schemeClr val="accent5">
                    <a:lumMod val="50000"/>
                  </a:schemeClr>
                </a:solidFill>
              </a:rPr>
              <a:t>The dataset contains transaction details such as sales figures, customer demographics, payment methods, and product categories</a:t>
            </a:r>
            <a:r>
              <a:rPr lang="en-US" dirty="0">
                <a:solidFill>
                  <a:schemeClr val="accent5">
                    <a:lumMod val="50000"/>
                  </a:schemeClr>
                </a:solidFill>
              </a:rPr>
              <a:t> etc.</a:t>
            </a:r>
            <a:endParaRPr dirty="0">
              <a:solidFill>
                <a:schemeClr val="accent5">
                  <a:lumMod val="50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highlight>
                  <a:srgbClr val="00FF00"/>
                </a:highlight>
              </a:rPr>
              <a:t>Task 1: Identifying the Top Branch by Sales Growth Rate</a:t>
            </a:r>
          </a:p>
        </p:txBody>
      </p:sp>
      <p:sp>
        <p:nvSpPr>
          <p:cNvPr id="3" name="Content Placeholder 2"/>
          <p:cNvSpPr>
            <a:spLocks noGrp="1"/>
          </p:cNvSpPr>
          <p:nvPr>
            <p:ph idx="1"/>
          </p:nvPr>
        </p:nvSpPr>
        <p:spPr/>
        <p:txBody>
          <a:bodyPr/>
          <a:lstStyle/>
          <a:p>
            <a:pPr marL="0" indent="0">
              <a:buNone/>
            </a:pPr>
            <a:r>
              <a:rPr lang="en-US" dirty="0">
                <a:solidFill>
                  <a:srgbClr val="C00000"/>
                </a:solidFill>
              </a:rPr>
              <a:t>Walmart wants to identify which branch has exhibited the highest sales growth over time.</a:t>
            </a:r>
          </a:p>
          <a:p>
            <a:endParaRPr lang="en-IN" dirty="0"/>
          </a:p>
          <a:p>
            <a:endParaRPr dirty="0"/>
          </a:p>
        </p:txBody>
      </p:sp>
      <p:pic>
        <p:nvPicPr>
          <p:cNvPr id="7" name="Picture 6">
            <a:extLst>
              <a:ext uri="{FF2B5EF4-FFF2-40B4-BE49-F238E27FC236}">
                <a16:creationId xmlns:a16="http://schemas.microsoft.com/office/drawing/2014/main" id="{20B055FE-7099-B76D-C566-195467515A30}"/>
              </a:ext>
            </a:extLst>
          </p:cNvPr>
          <p:cNvPicPr>
            <a:picLocks noChangeAspect="1"/>
          </p:cNvPicPr>
          <p:nvPr/>
        </p:nvPicPr>
        <p:blipFill>
          <a:blip r:embed="rId2"/>
          <a:stretch>
            <a:fillRect/>
          </a:stretch>
        </p:blipFill>
        <p:spPr>
          <a:xfrm>
            <a:off x="331617" y="2781592"/>
            <a:ext cx="8705850" cy="39005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3172DE-7659-2706-E9D4-E5D06DFDF933}"/>
              </a:ext>
            </a:extLst>
          </p:cNvPr>
          <p:cNvSpPr>
            <a:spLocks noGrp="1"/>
          </p:cNvSpPr>
          <p:nvPr>
            <p:ph idx="1"/>
          </p:nvPr>
        </p:nvSpPr>
        <p:spPr>
          <a:xfrm>
            <a:off x="288388" y="896816"/>
            <a:ext cx="8229600" cy="4525963"/>
          </a:xfrm>
        </p:spPr>
        <p:txBody>
          <a:bodyPr/>
          <a:lstStyle/>
          <a:p>
            <a:pPr algn="ctr"/>
            <a:r>
              <a:rPr lang="en-US" dirty="0">
                <a:solidFill>
                  <a:srgbClr val="C00000"/>
                </a:solidFill>
              </a:rPr>
              <a:t>Total sales for each brunch is:</a:t>
            </a:r>
          </a:p>
          <a:p>
            <a:endParaRPr lang="en-IN" dirty="0"/>
          </a:p>
        </p:txBody>
      </p:sp>
      <p:pic>
        <p:nvPicPr>
          <p:cNvPr id="7" name="Picture 6">
            <a:extLst>
              <a:ext uri="{FF2B5EF4-FFF2-40B4-BE49-F238E27FC236}">
                <a16:creationId xmlns:a16="http://schemas.microsoft.com/office/drawing/2014/main" id="{7A128510-E68E-7F10-C61F-A01B3D5F438A}"/>
              </a:ext>
            </a:extLst>
          </p:cNvPr>
          <p:cNvPicPr>
            <a:picLocks noChangeAspect="1"/>
          </p:cNvPicPr>
          <p:nvPr/>
        </p:nvPicPr>
        <p:blipFill>
          <a:blip r:embed="rId2"/>
          <a:stretch>
            <a:fillRect/>
          </a:stretch>
        </p:blipFill>
        <p:spPr>
          <a:xfrm>
            <a:off x="288388" y="1723732"/>
            <a:ext cx="8629650" cy="4057650"/>
          </a:xfrm>
          <a:prstGeom prst="rect">
            <a:avLst/>
          </a:prstGeom>
        </p:spPr>
      </p:pic>
    </p:spTree>
    <p:extLst>
      <p:ext uri="{BB962C8B-B14F-4D97-AF65-F5344CB8AC3E}">
        <p14:creationId xmlns:p14="http://schemas.microsoft.com/office/powerpoint/2010/main" val="873830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highlight>
                  <a:srgbClr val="00FF00"/>
                </a:highlight>
              </a:rPr>
              <a:t>Task 2: Finding the Most Profitable Product Line for Each Branch</a:t>
            </a:r>
          </a:p>
        </p:txBody>
      </p:sp>
      <p:sp>
        <p:nvSpPr>
          <p:cNvPr id="3" name="Content Placeholder 2"/>
          <p:cNvSpPr>
            <a:spLocks noGrp="1"/>
          </p:cNvSpPr>
          <p:nvPr>
            <p:ph idx="1"/>
          </p:nvPr>
        </p:nvSpPr>
        <p:spPr/>
        <p:txBody>
          <a:bodyPr/>
          <a:lstStyle/>
          <a:p>
            <a:r>
              <a:rPr lang="en-US" sz="1600" dirty="0">
                <a:solidFill>
                  <a:srgbClr val="C00000"/>
                </a:solidFill>
              </a:rPr>
              <a:t>Walmart needs to determine which product line contributes the highest profit to each branch. The profit margin should be calculated based on the difference between the gross income and cost of goods sold. </a:t>
            </a:r>
          </a:p>
          <a:p>
            <a:endParaRPr dirty="0">
              <a:solidFill>
                <a:srgbClr val="C00000"/>
              </a:solidFill>
            </a:endParaRPr>
          </a:p>
        </p:txBody>
      </p:sp>
      <p:pic>
        <p:nvPicPr>
          <p:cNvPr id="5" name="Picture 4">
            <a:extLst>
              <a:ext uri="{FF2B5EF4-FFF2-40B4-BE49-F238E27FC236}">
                <a16:creationId xmlns:a16="http://schemas.microsoft.com/office/drawing/2014/main" id="{7B070612-4E72-1F21-39D9-B1FB46E4BD77}"/>
              </a:ext>
            </a:extLst>
          </p:cNvPr>
          <p:cNvPicPr>
            <a:picLocks noChangeAspect="1"/>
          </p:cNvPicPr>
          <p:nvPr/>
        </p:nvPicPr>
        <p:blipFill>
          <a:blip r:embed="rId2"/>
          <a:stretch>
            <a:fillRect/>
          </a:stretch>
        </p:blipFill>
        <p:spPr>
          <a:xfrm>
            <a:off x="597876" y="2494572"/>
            <a:ext cx="8201025" cy="42386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highlight>
                  <a:srgbClr val="00FF00"/>
                </a:highlight>
              </a:rPr>
              <a:t>Task 3: Analyzing Customer Segmentation Based on Spending</a:t>
            </a:r>
          </a:p>
        </p:txBody>
      </p:sp>
      <p:sp>
        <p:nvSpPr>
          <p:cNvPr id="3" name="Content Placeholder 2"/>
          <p:cNvSpPr>
            <a:spLocks noGrp="1"/>
          </p:cNvSpPr>
          <p:nvPr>
            <p:ph idx="1"/>
          </p:nvPr>
        </p:nvSpPr>
        <p:spPr/>
        <p:txBody>
          <a:bodyPr>
            <a:normAutofit/>
          </a:bodyPr>
          <a:lstStyle/>
          <a:p>
            <a:r>
              <a:rPr lang="en-US" sz="1800" dirty="0">
                <a:solidFill>
                  <a:srgbClr val="C00000"/>
                </a:solidFill>
              </a:rPr>
              <a:t>Walmart wants to segment customers based on their average spending behavior.</a:t>
            </a:r>
          </a:p>
          <a:p>
            <a:endParaRPr lang="en-US" sz="1800" dirty="0">
              <a:solidFill>
                <a:srgbClr val="C00000"/>
              </a:solidFill>
            </a:endParaRPr>
          </a:p>
          <a:p>
            <a:endParaRPr sz="1800" dirty="0">
              <a:solidFill>
                <a:srgbClr val="C00000"/>
              </a:solidFill>
            </a:endParaRPr>
          </a:p>
        </p:txBody>
      </p:sp>
      <p:pic>
        <p:nvPicPr>
          <p:cNvPr id="7" name="Picture 6">
            <a:extLst>
              <a:ext uri="{FF2B5EF4-FFF2-40B4-BE49-F238E27FC236}">
                <a16:creationId xmlns:a16="http://schemas.microsoft.com/office/drawing/2014/main" id="{D85FFE49-6AAB-5F34-EF0E-32BCB3BF3139}"/>
              </a:ext>
            </a:extLst>
          </p:cNvPr>
          <p:cNvPicPr>
            <a:picLocks noChangeAspect="1"/>
          </p:cNvPicPr>
          <p:nvPr/>
        </p:nvPicPr>
        <p:blipFill>
          <a:blip r:embed="rId2"/>
          <a:stretch>
            <a:fillRect/>
          </a:stretch>
        </p:blipFill>
        <p:spPr>
          <a:xfrm>
            <a:off x="238125" y="2335212"/>
            <a:ext cx="8667750" cy="4248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A0881-1026-DE55-79CF-56ED8BDB869B}"/>
              </a:ext>
            </a:extLst>
          </p:cNvPr>
          <p:cNvSpPr>
            <a:spLocks noGrp="1"/>
          </p:cNvSpPr>
          <p:nvPr>
            <p:ph type="title"/>
          </p:nvPr>
        </p:nvSpPr>
        <p:spPr/>
        <p:txBody>
          <a:bodyPr>
            <a:normAutofit/>
          </a:bodyPr>
          <a:lstStyle/>
          <a:p>
            <a:r>
              <a:rPr lang="en-US" sz="2400" dirty="0">
                <a:highlight>
                  <a:srgbClr val="00FF00"/>
                </a:highlight>
              </a:rPr>
              <a:t>Classify customers into three tiers: High, Medium, and Low spenders based on their total purchase amounts.</a:t>
            </a:r>
            <a:endParaRPr lang="en-IN" sz="2400" dirty="0">
              <a:highlight>
                <a:srgbClr val="00FF00"/>
              </a:highlight>
            </a:endParaRPr>
          </a:p>
        </p:txBody>
      </p:sp>
      <p:pic>
        <p:nvPicPr>
          <p:cNvPr id="5" name="Content Placeholder 4">
            <a:extLst>
              <a:ext uri="{FF2B5EF4-FFF2-40B4-BE49-F238E27FC236}">
                <a16:creationId xmlns:a16="http://schemas.microsoft.com/office/drawing/2014/main" id="{D420007B-E442-E3FB-CB09-DEC8BF4A5CB2}"/>
              </a:ext>
            </a:extLst>
          </p:cNvPr>
          <p:cNvPicPr>
            <a:picLocks noGrp="1" noChangeAspect="1"/>
          </p:cNvPicPr>
          <p:nvPr>
            <p:ph idx="1"/>
          </p:nvPr>
        </p:nvPicPr>
        <p:blipFill>
          <a:blip r:embed="rId2"/>
          <a:stretch>
            <a:fillRect/>
          </a:stretch>
        </p:blipFill>
        <p:spPr>
          <a:xfrm>
            <a:off x="547687" y="1748631"/>
            <a:ext cx="8048625" cy="4229100"/>
          </a:xfrm>
        </p:spPr>
      </p:pic>
    </p:spTree>
    <p:extLst>
      <p:ext uri="{BB962C8B-B14F-4D97-AF65-F5344CB8AC3E}">
        <p14:creationId xmlns:p14="http://schemas.microsoft.com/office/powerpoint/2010/main" val="10534222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79</TotalTime>
  <Words>467</Words>
  <Application>Microsoft Office PowerPoint</Application>
  <PresentationFormat>On-screen Show (4:3)</PresentationFormat>
  <Paragraphs>32</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Sales Performance Analysis of Walmart Stores Using Advanced MySQL Techniques</vt:lpstr>
      <vt:lpstr>Introduction</vt:lpstr>
      <vt:lpstr>Business Problem</vt:lpstr>
      <vt:lpstr>Dataset Information</vt:lpstr>
      <vt:lpstr>Task 1: Identifying the Top Branch by Sales Growth Rate</vt:lpstr>
      <vt:lpstr>PowerPoint Presentation</vt:lpstr>
      <vt:lpstr>Task 2: Finding the Most Profitable Product Line for Each Branch</vt:lpstr>
      <vt:lpstr>Task 3: Analyzing Customer Segmentation Based on Spending</vt:lpstr>
      <vt:lpstr>Classify customers into three tiers: High, Medium, and Low spenders based on their total purchase amounts.</vt:lpstr>
      <vt:lpstr>Task 4: Detecting Anomalies in Sales Transactions</vt:lpstr>
      <vt:lpstr>Task 5: Most Popular Payment Method by City</vt:lpstr>
      <vt:lpstr>Task 6: Monthly Sales Distribution by Gender</vt:lpstr>
      <vt:lpstr>Task 7: Best Product Line by Customer Type</vt:lpstr>
      <vt:lpstr>Task 8: Identifying Repeat Customers</vt:lpstr>
      <vt:lpstr>Task 9: Finding Top 5 Customers by Sales Volume</vt:lpstr>
      <vt:lpstr>Task 10: Analyzing Sales Trends by Day of the Week</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Arindam Dinda</dc:creator>
  <cp:keywords/>
  <dc:description>generated using python-pptx</dc:description>
  <cp:lastModifiedBy>Arindam Dinda</cp:lastModifiedBy>
  <cp:revision>8</cp:revision>
  <dcterms:created xsi:type="dcterms:W3CDTF">2013-01-27T09:14:16Z</dcterms:created>
  <dcterms:modified xsi:type="dcterms:W3CDTF">2025-01-30T11:21:57Z</dcterms:modified>
  <cp:category/>
</cp:coreProperties>
</file>