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0" r:id="rId5"/>
    <p:sldId id="264" r:id="rId6"/>
    <p:sldId id="272" r:id="rId7"/>
    <p:sldId id="259" r:id="rId8"/>
    <p:sldId id="265" r:id="rId9"/>
    <p:sldId id="261" r:id="rId10"/>
    <p:sldId id="262" r:id="rId11"/>
    <p:sldId id="266" r:id="rId12"/>
    <p:sldId id="267" r:id="rId13"/>
    <p:sldId id="269" r:id="rId14"/>
    <p:sldId id="270" r:id="rId15"/>
    <p:sldId id="271"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44" autoAdjust="0"/>
  </p:normalViewPr>
  <p:slideViewPr>
    <p:cSldViewPr>
      <p:cViewPr varScale="1">
        <p:scale>
          <a:sx n="54" d="100"/>
          <a:sy n="54" d="100"/>
        </p:scale>
        <p:origin x="-92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F72826-D46D-408B-84CA-1B58587CEE1D}" type="datetimeFigureOut">
              <a:rPr lang="en-US" smtClean="0"/>
              <a:t>2/11/2016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533CC-8F79-428B-9BAB-6BCA42748798}" type="slidenum">
              <a:rPr lang="en-US" smtClean="0"/>
              <a:t>‹#›</a:t>
            </a:fld>
            <a:endParaRPr lang="en-US"/>
          </a:p>
        </p:txBody>
      </p:sp>
    </p:spTree>
    <p:extLst>
      <p:ext uri="{BB962C8B-B14F-4D97-AF65-F5344CB8AC3E}">
        <p14:creationId xmlns:p14="http://schemas.microsoft.com/office/powerpoint/2010/main" val="376140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browser's event-loop waits for an event to arrive. The event's callback gets executed... Once the callback executes, the browser leaves the JavaScript context and re-renders the view based on DOM changes. Angular modifies the normal JavaScript flow by providing its own event processing loop. This splits the JavaScript into classical and Angular execution context... Angular executes [some] </a:t>
            </a:r>
            <a:r>
              <a:rPr lang="en-US" sz="1200" b="0" i="0" kern="1200" dirty="0" err="1" smtClean="0">
                <a:solidFill>
                  <a:schemeClr val="tx1"/>
                </a:solidFill>
                <a:latin typeface="+mn-lt"/>
                <a:ea typeface="+mn-ea"/>
                <a:cs typeface="+mn-cs"/>
              </a:rPr>
              <a:t>stimulusFn</a:t>
            </a:r>
            <a:r>
              <a:rPr lang="en-US" sz="1200" b="0" i="0" kern="1200" dirty="0" smtClean="0">
                <a:solidFill>
                  <a:schemeClr val="tx1"/>
                </a:solidFill>
                <a:latin typeface="+mn-lt"/>
                <a:ea typeface="+mn-ea"/>
                <a:cs typeface="+mn-cs"/>
              </a:rPr>
              <a:t>(), which typically modifies application state. Angular enters the $digest loop. The loop is made up of two smaller loops which process $</a:t>
            </a:r>
            <a:r>
              <a:rPr lang="en-US" sz="1200" b="0" i="0" kern="1200" dirty="0" err="1" smtClean="0">
                <a:solidFill>
                  <a:schemeClr val="tx1"/>
                </a:solidFill>
                <a:latin typeface="+mn-lt"/>
                <a:ea typeface="+mn-ea"/>
                <a:cs typeface="+mn-cs"/>
              </a:rPr>
              <a:t>evalAsync</a:t>
            </a:r>
            <a:r>
              <a:rPr lang="en-US" sz="1200" b="0" i="0" kern="1200" dirty="0" smtClean="0">
                <a:solidFill>
                  <a:schemeClr val="tx1"/>
                </a:solidFill>
                <a:latin typeface="+mn-lt"/>
                <a:ea typeface="+mn-ea"/>
                <a:cs typeface="+mn-cs"/>
              </a:rPr>
              <a:t> queue and the $watch list. The $digest loop keeps iterating until the model stabilizes, which means that the $</a:t>
            </a:r>
            <a:r>
              <a:rPr lang="en-US" sz="1200" b="0" i="0" kern="1200" dirty="0" err="1" smtClean="0">
                <a:solidFill>
                  <a:schemeClr val="tx1"/>
                </a:solidFill>
                <a:latin typeface="+mn-lt"/>
                <a:ea typeface="+mn-ea"/>
                <a:cs typeface="+mn-cs"/>
              </a:rPr>
              <a:t>evalAsync</a:t>
            </a:r>
            <a:r>
              <a:rPr lang="en-US" sz="1200" b="0" i="0" kern="1200" dirty="0" smtClean="0">
                <a:solidFill>
                  <a:schemeClr val="tx1"/>
                </a:solidFill>
                <a:latin typeface="+mn-lt"/>
                <a:ea typeface="+mn-ea"/>
                <a:cs typeface="+mn-cs"/>
              </a:rPr>
              <a:t> queue is empty and the $watch list does not detect any changes. The $watch list is a set of expressions which may have changed since last iteration. If a change is detected then the $watch function is called which typically updates the DOM with the new value.</a:t>
            </a:r>
            <a:endParaRPr lang="en-US" dirty="0"/>
          </a:p>
        </p:txBody>
      </p:sp>
      <p:sp>
        <p:nvSpPr>
          <p:cNvPr id="4" name="Slide Number Placeholder 3"/>
          <p:cNvSpPr>
            <a:spLocks noGrp="1"/>
          </p:cNvSpPr>
          <p:nvPr>
            <p:ph type="sldNum" sz="quarter" idx="10"/>
          </p:nvPr>
        </p:nvSpPr>
        <p:spPr/>
        <p:txBody>
          <a:bodyPr/>
          <a:lstStyle/>
          <a:p>
            <a:fld id="{A076328B-7173-4E88-B3C4-6611655CCF2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ED124C-9B57-486C-B613-BA49348F486B}" type="datetimeFigureOut">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5A433-532C-4F27-93D6-DABB24EE79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ED124C-9B57-486C-B613-BA49348F486B}" type="datetimeFigureOut">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5A433-532C-4F27-93D6-DABB24EE79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ED124C-9B57-486C-B613-BA49348F486B}" type="datetimeFigureOut">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5A433-532C-4F27-93D6-DABB24EE79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ED124C-9B57-486C-B613-BA49348F486B}" type="datetimeFigureOut">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5A433-532C-4F27-93D6-DABB24EE79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ED124C-9B57-486C-B613-BA49348F486B}" type="datetimeFigureOut">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5A433-532C-4F27-93D6-DABB24EE79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ED124C-9B57-486C-B613-BA49348F486B}" type="datetimeFigureOut">
              <a:rPr lang="en-US" smtClean="0"/>
              <a:pPr/>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5A433-532C-4F27-93D6-DABB24EE79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ED124C-9B57-486C-B613-BA49348F486B}" type="datetimeFigureOut">
              <a:rPr lang="en-US" smtClean="0"/>
              <a:pPr/>
              <a:t>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75A433-532C-4F27-93D6-DABB24EE79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ED124C-9B57-486C-B613-BA49348F486B}" type="datetimeFigureOut">
              <a:rPr lang="en-US" smtClean="0"/>
              <a:pPr/>
              <a:t>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75A433-532C-4F27-93D6-DABB24EE79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D124C-9B57-486C-B613-BA49348F486B}" type="datetimeFigureOut">
              <a:rPr lang="en-US" smtClean="0"/>
              <a:pPr/>
              <a:t>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75A433-532C-4F27-93D6-DABB24EE79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ED124C-9B57-486C-B613-BA49348F486B}" type="datetimeFigureOut">
              <a:rPr lang="en-US" smtClean="0"/>
              <a:pPr/>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5A433-532C-4F27-93D6-DABB24EE79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ED124C-9B57-486C-B613-BA49348F486B}" type="datetimeFigureOut">
              <a:rPr lang="en-US" smtClean="0"/>
              <a:pPr/>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5A433-532C-4F27-93D6-DABB24EE79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D124C-9B57-486C-B613-BA49348F486B}" type="datetimeFigureOut">
              <a:rPr lang="en-US" smtClean="0"/>
              <a:pPr/>
              <a:t>2/11/2016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5A433-532C-4F27-93D6-DABB24EE79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angularjs.org/api/ng/directive/ngController" TargetMode="External"/><Relationship Id="rId2" Type="http://schemas.openxmlformats.org/officeDocument/2006/relationships/hyperlink" Target="https://docs.angularjs.org/guide/scope"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docs.angularjs.org/guide/filter" TargetMode="External"/><Relationship Id="rId2" Type="http://schemas.openxmlformats.org/officeDocument/2006/relationships/hyperlink" Target="https://docs.angularjs.org/guide/forms" TargetMode="External"/><Relationship Id="rId1" Type="http://schemas.openxmlformats.org/officeDocument/2006/relationships/slideLayout" Target="../slideLayouts/slideLayout2.xml"/><Relationship Id="rId4" Type="http://schemas.openxmlformats.org/officeDocument/2006/relationships/hyperlink" Target="https://docs.angularjs.org/guide/service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angularjs.org/api/ng/service/$compi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angularjs.org/api/auto/service/$injector" TargetMode="External"/><Relationship Id="rId2" Type="http://schemas.openxmlformats.org/officeDocument/2006/relationships/hyperlink" Target="https://docs.angularjs.org/guide/modul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docs.angularjs.org/api/ng/directive/ngAp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angularjs.org/api/ng/type/$rootScope.Scop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r>
              <a:rPr lang="en-US" dirty="0" err="1" smtClean="0"/>
              <a:t>AngularJS</a:t>
            </a:r>
            <a:endParaRPr lang="en-US" dirty="0"/>
          </a:p>
        </p:txBody>
      </p:sp>
      <p:sp>
        <p:nvSpPr>
          <p:cNvPr id="3" name="Subtitle 2"/>
          <p:cNvSpPr>
            <a:spLocks noGrp="1"/>
          </p:cNvSpPr>
          <p:nvPr>
            <p:ph type="subTitle" idx="1"/>
          </p:nvPr>
        </p:nvSpPr>
        <p:spPr/>
        <p:txBody>
          <a:bodyPr/>
          <a:lstStyle/>
          <a:p>
            <a:r>
              <a:rPr lang="en-US" dirty="0" err="1" smtClean="0">
                <a:solidFill>
                  <a:schemeClr val="tx1"/>
                </a:solidFill>
              </a:rPr>
              <a:t>Jubayer</a:t>
            </a:r>
            <a:r>
              <a:rPr lang="en-US" dirty="0" smtClean="0">
                <a:solidFill>
                  <a:schemeClr val="tx1"/>
                </a:solidFill>
              </a:rPr>
              <a:t> Al </a:t>
            </a:r>
            <a:r>
              <a:rPr lang="en-US" dirty="0" err="1" smtClean="0">
                <a:solidFill>
                  <a:schemeClr val="tx1"/>
                </a:solidFill>
              </a:rPr>
              <a:t>Farabi</a:t>
            </a:r>
            <a:endParaRPr lang="en-US" dirty="0">
              <a:solidFill>
                <a:schemeClr val="tx1"/>
              </a:solidFill>
            </a:endParaRPr>
          </a:p>
        </p:txBody>
      </p:sp>
      <p:sp>
        <p:nvSpPr>
          <p:cNvPr id="4" name="Rectangle 3"/>
          <p:cNvSpPr/>
          <p:nvPr/>
        </p:nvSpPr>
        <p:spPr>
          <a:xfrm>
            <a:off x="2286000" y="649069"/>
            <a:ext cx="4572000" cy="707886"/>
          </a:xfrm>
          <a:prstGeom prst="rect">
            <a:avLst/>
          </a:prstGeom>
        </p:spPr>
        <p:txBody>
          <a:bodyPr>
            <a:spAutoFit/>
          </a:bodyPr>
          <a:lstStyle/>
          <a:p>
            <a:pPr algn="ctr"/>
            <a:r>
              <a:rPr lang="en-US" sz="2000" dirty="0" smtClean="0"/>
              <a:t>JavaScript: Road to </a:t>
            </a:r>
            <a:r>
              <a:rPr lang="en-US" sz="2000" dirty="0" err="1" smtClean="0"/>
              <a:t>AngularJS</a:t>
            </a:r>
            <a:endParaRPr lang="en-US" sz="2000" dirty="0" smtClean="0"/>
          </a:p>
          <a:p>
            <a:pPr algn="ctr"/>
            <a:r>
              <a:rPr lang="en-US" sz="2000" dirty="0" smtClean="0"/>
              <a:t>Class-3</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Data Binding Under the hood </a:t>
            </a:r>
            <a:endParaRPr lang="en-US" dirty="0"/>
          </a:p>
        </p:txBody>
      </p:sp>
      <p:pic>
        <p:nvPicPr>
          <p:cNvPr id="4" name="Picture 3" descr="EvHjB.png"/>
          <p:cNvPicPr>
            <a:picLocks noChangeAspect="1"/>
          </p:cNvPicPr>
          <p:nvPr/>
        </p:nvPicPr>
        <p:blipFill>
          <a:blip r:embed="rId3"/>
          <a:stretch>
            <a:fillRect/>
          </a:stretch>
        </p:blipFill>
        <p:spPr>
          <a:xfrm>
            <a:off x="2286000" y="2590800"/>
            <a:ext cx="4437521" cy="340128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Controllers</a:t>
            </a:r>
          </a:p>
          <a:p>
            <a:pPr lvl="1"/>
            <a:r>
              <a:rPr lang="en-US" dirty="0"/>
              <a:t>A</a:t>
            </a:r>
            <a:r>
              <a:rPr lang="en-US" dirty="0" smtClean="0"/>
              <a:t> </a:t>
            </a:r>
            <a:r>
              <a:rPr lang="en-US" dirty="0"/>
              <a:t>Controller is a JavaScript </a:t>
            </a:r>
            <a:r>
              <a:rPr lang="en-US" b="1" dirty="0"/>
              <a:t>constructor function</a:t>
            </a:r>
            <a:r>
              <a:rPr lang="en-US" dirty="0"/>
              <a:t> that is used to augment the </a:t>
            </a:r>
            <a:r>
              <a:rPr lang="en-US" dirty="0">
                <a:hlinkClick r:id="rId2"/>
              </a:rPr>
              <a:t>Angular </a:t>
            </a:r>
            <a:r>
              <a:rPr lang="en-US" dirty="0" smtClean="0">
                <a:hlinkClick r:id="rId2"/>
              </a:rPr>
              <a:t>Scope</a:t>
            </a:r>
            <a:endParaRPr lang="en-US" dirty="0" smtClean="0"/>
          </a:p>
          <a:p>
            <a:pPr lvl="1"/>
            <a:r>
              <a:rPr lang="en-US" dirty="0"/>
              <a:t>A</a:t>
            </a:r>
            <a:r>
              <a:rPr lang="en-US" dirty="0" smtClean="0"/>
              <a:t> </a:t>
            </a:r>
            <a:r>
              <a:rPr lang="en-US" dirty="0"/>
              <a:t>Controller is attached to the DOM via the </a:t>
            </a:r>
            <a:r>
              <a:rPr lang="en-US" dirty="0" err="1">
                <a:hlinkClick r:id="rId3"/>
              </a:rPr>
              <a:t>ng</a:t>
            </a:r>
            <a:r>
              <a:rPr lang="en-US" dirty="0">
                <a:hlinkClick r:id="rId3"/>
              </a:rPr>
              <a:t>-controller</a:t>
            </a:r>
            <a:r>
              <a:rPr lang="en-US" dirty="0"/>
              <a:t> directive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876800"/>
            <a:ext cx="7701611" cy="16002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AngularJs</a:t>
            </a:r>
            <a:r>
              <a:rPr lang="en-US" dirty="0"/>
              <a:t> component</a:t>
            </a:r>
          </a:p>
        </p:txBody>
      </p:sp>
      <p:sp>
        <p:nvSpPr>
          <p:cNvPr id="3" name="Content Placeholder 2"/>
          <p:cNvSpPr>
            <a:spLocks noGrp="1"/>
          </p:cNvSpPr>
          <p:nvPr>
            <p:ph idx="1"/>
          </p:nvPr>
        </p:nvSpPr>
        <p:spPr/>
        <p:txBody>
          <a:bodyPr>
            <a:normAutofit fontScale="92500" lnSpcReduction="20000"/>
          </a:bodyPr>
          <a:lstStyle/>
          <a:p>
            <a:r>
              <a:rPr lang="en-US" dirty="0"/>
              <a:t>Use controllers to</a:t>
            </a:r>
            <a:r>
              <a:rPr lang="en-US" dirty="0" smtClean="0"/>
              <a:t>:</a:t>
            </a:r>
          </a:p>
          <a:p>
            <a:pPr lvl="1"/>
            <a:r>
              <a:rPr lang="en-US" dirty="0"/>
              <a:t>Set up the initial state of the $scope object.</a:t>
            </a:r>
          </a:p>
          <a:p>
            <a:pPr lvl="1"/>
            <a:r>
              <a:rPr lang="en-US" dirty="0"/>
              <a:t>Add behavior to the $scope object.</a:t>
            </a:r>
          </a:p>
          <a:p>
            <a:r>
              <a:rPr lang="en-US" dirty="0"/>
              <a:t>Do not use controllers to</a:t>
            </a:r>
            <a:r>
              <a:rPr lang="en-US" dirty="0" smtClean="0"/>
              <a:t>:</a:t>
            </a:r>
          </a:p>
          <a:p>
            <a:pPr lvl="1"/>
            <a:r>
              <a:rPr lang="en-US" dirty="0"/>
              <a:t>Manipulate </a:t>
            </a:r>
            <a:r>
              <a:rPr lang="en-US" dirty="0" smtClean="0"/>
              <a:t>DOM</a:t>
            </a:r>
          </a:p>
          <a:p>
            <a:pPr lvl="1"/>
            <a:r>
              <a:rPr lang="en-US" dirty="0"/>
              <a:t>Format input — Use </a:t>
            </a:r>
            <a:r>
              <a:rPr lang="en-US" dirty="0">
                <a:hlinkClick r:id="rId2"/>
              </a:rPr>
              <a:t>angular form controls</a:t>
            </a:r>
            <a:r>
              <a:rPr lang="en-US" dirty="0"/>
              <a:t> instead.</a:t>
            </a:r>
          </a:p>
          <a:p>
            <a:pPr lvl="1"/>
            <a:r>
              <a:rPr lang="en-US" dirty="0"/>
              <a:t>Filter output — Use </a:t>
            </a:r>
            <a:r>
              <a:rPr lang="en-US" dirty="0">
                <a:hlinkClick r:id="rId3"/>
              </a:rPr>
              <a:t>angular filters</a:t>
            </a:r>
            <a:r>
              <a:rPr lang="en-US" dirty="0"/>
              <a:t> instead.</a:t>
            </a:r>
          </a:p>
          <a:p>
            <a:pPr lvl="1"/>
            <a:r>
              <a:rPr lang="en-US" dirty="0"/>
              <a:t>Share code or state across controllers — Use </a:t>
            </a:r>
            <a:r>
              <a:rPr lang="en-US" dirty="0">
                <a:hlinkClick r:id="rId4"/>
              </a:rPr>
              <a:t>angular services</a:t>
            </a:r>
            <a:r>
              <a:rPr lang="en-US" dirty="0"/>
              <a:t> instead.</a:t>
            </a:r>
          </a:p>
          <a:p>
            <a:pPr lvl="1"/>
            <a:r>
              <a:rPr lang="en-US" dirty="0"/>
              <a:t>Manage the life-cycle of other components (for example, to create service instances).</a:t>
            </a:r>
          </a:p>
          <a:p>
            <a:pPr lvl="1"/>
            <a:endParaRPr lang="en-US" dirty="0"/>
          </a:p>
        </p:txBody>
      </p:sp>
    </p:spTree>
    <p:extLst>
      <p:ext uri="{BB962C8B-B14F-4D97-AF65-F5344CB8AC3E}">
        <p14:creationId xmlns:p14="http://schemas.microsoft.com/office/powerpoint/2010/main" val="1015594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DI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50651"/>
            <a:ext cx="6120348" cy="507874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normAutofit lnSpcReduction="10000"/>
          </a:bodyPr>
          <a:lstStyle/>
          <a:p>
            <a:r>
              <a:rPr lang="en-US" dirty="0" smtClean="0"/>
              <a:t>Services</a:t>
            </a:r>
          </a:p>
          <a:p>
            <a:pPr lvl="1"/>
            <a:r>
              <a:rPr lang="en-US" dirty="0"/>
              <a:t>Lazily </a:t>
            </a:r>
            <a:r>
              <a:rPr lang="en-US" dirty="0" smtClean="0"/>
              <a:t>instantiated</a:t>
            </a:r>
          </a:p>
          <a:p>
            <a:pPr lvl="1"/>
            <a:r>
              <a:rPr lang="en-US" dirty="0"/>
              <a:t>Singletons </a:t>
            </a:r>
            <a:endParaRPr lang="en-US" dirty="0" smtClean="0"/>
          </a:p>
          <a:p>
            <a:r>
              <a:rPr lang="en-US" dirty="0" smtClean="0"/>
              <a:t>Types</a:t>
            </a:r>
          </a:p>
          <a:p>
            <a:pPr lvl="1"/>
            <a:r>
              <a:rPr lang="en-US" dirty="0" smtClean="0"/>
              <a:t>Factories</a:t>
            </a:r>
          </a:p>
          <a:p>
            <a:pPr lvl="1"/>
            <a:r>
              <a:rPr lang="en-US" dirty="0" smtClean="0"/>
              <a:t>Value</a:t>
            </a:r>
          </a:p>
          <a:p>
            <a:pPr lvl="1"/>
            <a:r>
              <a:rPr lang="en-US" dirty="0" smtClean="0"/>
              <a:t>Constant</a:t>
            </a:r>
          </a:p>
          <a:p>
            <a:pPr lvl="1"/>
            <a:r>
              <a:rPr lang="en-US" dirty="0" smtClean="0"/>
              <a:t>Service</a:t>
            </a:r>
          </a:p>
          <a:p>
            <a:pPr lvl="1"/>
            <a:r>
              <a:rPr lang="en-US" dirty="0" smtClean="0"/>
              <a:t>Provider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normAutofit lnSpcReduction="10000"/>
          </a:bodyPr>
          <a:lstStyle/>
          <a:p>
            <a:r>
              <a:rPr lang="en-US" dirty="0" smtClean="0"/>
              <a:t>Directives</a:t>
            </a:r>
          </a:p>
          <a:p>
            <a:pPr lvl="1"/>
            <a:r>
              <a:rPr lang="en-US" dirty="0" smtClean="0"/>
              <a:t>Directives </a:t>
            </a:r>
            <a:r>
              <a:rPr lang="en-US" dirty="0"/>
              <a:t>are markers on a DOM element (such as an </a:t>
            </a:r>
            <a:r>
              <a:rPr lang="en-US" dirty="0" smtClean="0"/>
              <a:t>attribute, </a:t>
            </a:r>
            <a:r>
              <a:rPr lang="en-US" dirty="0"/>
              <a:t>element name, comment or CSS class) that tell </a:t>
            </a:r>
            <a:r>
              <a:rPr lang="en-US" dirty="0" err="1"/>
              <a:t>AngularJS's</a:t>
            </a:r>
            <a:r>
              <a:rPr lang="en-US" b="1" dirty="0" err="1"/>
              <a:t>HTML</a:t>
            </a:r>
            <a:r>
              <a:rPr lang="en-US" b="1" dirty="0"/>
              <a:t> compiler</a:t>
            </a:r>
            <a:r>
              <a:rPr lang="en-US" dirty="0"/>
              <a:t> (</a:t>
            </a:r>
            <a:r>
              <a:rPr lang="en-US" dirty="0">
                <a:hlinkClick r:id="rId2"/>
              </a:rPr>
              <a:t>$compile</a:t>
            </a:r>
            <a:r>
              <a:rPr lang="en-US" dirty="0"/>
              <a:t>) to attach a specified behavior to that DOM element or even transform the DOM element and its </a:t>
            </a:r>
            <a:r>
              <a:rPr lang="en-US" dirty="0" smtClean="0"/>
              <a:t>children.</a:t>
            </a:r>
          </a:p>
          <a:p>
            <a:pPr lvl="1"/>
            <a:endParaRPr lang="en-US" dirty="0" smtClean="0"/>
          </a:p>
          <a:p>
            <a:pPr marL="457200" lvl="1" indent="0">
              <a:buNone/>
            </a:pPr>
            <a:r>
              <a:rPr lang="en-US" dirty="0">
                <a:solidFill>
                  <a:srgbClr val="000080"/>
                </a:solidFill>
              </a:rPr>
              <a:t>&lt;input</a:t>
            </a:r>
            <a:r>
              <a:rPr lang="en-US" dirty="0">
                <a:solidFill>
                  <a:srgbClr val="333333"/>
                </a:solidFill>
              </a:rPr>
              <a:t> </a:t>
            </a:r>
            <a:r>
              <a:rPr lang="en-US" dirty="0" err="1">
                <a:solidFill>
                  <a:srgbClr val="008080"/>
                </a:solidFill>
              </a:rPr>
              <a:t>ng</a:t>
            </a:r>
            <a:r>
              <a:rPr lang="en-US" dirty="0">
                <a:solidFill>
                  <a:srgbClr val="008080"/>
                </a:solidFill>
              </a:rPr>
              <a:t>-model</a:t>
            </a:r>
            <a:r>
              <a:rPr lang="en-US" dirty="0">
                <a:solidFill>
                  <a:srgbClr val="333333"/>
                </a:solidFill>
              </a:rPr>
              <a:t>=</a:t>
            </a:r>
            <a:r>
              <a:rPr lang="en-US" dirty="0">
                <a:solidFill>
                  <a:srgbClr val="DD1144"/>
                </a:solidFill>
              </a:rPr>
              <a:t>"foo</a:t>
            </a:r>
            <a:r>
              <a:rPr lang="en-US" dirty="0" smtClean="0">
                <a:solidFill>
                  <a:srgbClr val="DD1144"/>
                </a:solidFill>
              </a:rPr>
              <a:t>"</a:t>
            </a:r>
            <a:r>
              <a:rPr lang="en-US" dirty="0" smtClean="0">
                <a:solidFill>
                  <a:srgbClr val="000080"/>
                </a:solidFill>
              </a:rPr>
              <a:t>&gt;</a:t>
            </a:r>
          </a:p>
          <a:p>
            <a:pPr marL="457200" lvl="1" indent="0">
              <a:buNone/>
            </a:pPr>
            <a:r>
              <a:rPr lang="en-US" dirty="0">
                <a:solidFill>
                  <a:srgbClr val="000080"/>
                </a:solidFill>
              </a:rPr>
              <a:t>&lt;input</a:t>
            </a:r>
            <a:r>
              <a:rPr lang="en-US" dirty="0">
                <a:solidFill>
                  <a:srgbClr val="333333"/>
                </a:solidFill>
              </a:rPr>
              <a:t> </a:t>
            </a:r>
            <a:r>
              <a:rPr lang="en-US" dirty="0" err="1">
                <a:solidFill>
                  <a:srgbClr val="008080"/>
                </a:solidFill>
              </a:rPr>
              <a:t>data-ng:model</a:t>
            </a:r>
            <a:r>
              <a:rPr lang="en-US" dirty="0">
                <a:solidFill>
                  <a:srgbClr val="333333"/>
                </a:solidFill>
              </a:rPr>
              <a:t>=</a:t>
            </a:r>
            <a:r>
              <a:rPr lang="en-US" dirty="0">
                <a:solidFill>
                  <a:srgbClr val="DD1144"/>
                </a:solidFill>
              </a:rPr>
              <a:t>"foo"</a:t>
            </a:r>
            <a:r>
              <a:rPr lang="en-US" dirty="0">
                <a:solidFill>
                  <a:srgbClr val="000080"/>
                </a:solidFill>
              </a:rPr>
              <a:t>&gt;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Filters</a:t>
            </a:r>
          </a:p>
          <a:p>
            <a:pPr lvl="1"/>
            <a:r>
              <a:rPr lang="en-US" dirty="0"/>
              <a:t>A filter formats the value of an expression for display to the user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352800"/>
            <a:ext cx="4637311" cy="685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191000"/>
            <a:ext cx="4514916" cy="9029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5319481"/>
            <a:ext cx="1817252" cy="79103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endParaRPr lang="en-US" dirty="0"/>
          </a:p>
        </p:txBody>
      </p:sp>
      <p:sp>
        <p:nvSpPr>
          <p:cNvPr id="3" name="Content Placeholder 2"/>
          <p:cNvSpPr>
            <a:spLocks noGrp="1"/>
          </p:cNvSpPr>
          <p:nvPr>
            <p:ph idx="1"/>
          </p:nvPr>
        </p:nvSpPr>
        <p:spPr/>
        <p:txBody>
          <a:bodyPr>
            <a:normAutofit lnSpcReduction="10000"/>
          </a:bodyPr>
          <a:lstStyle/>
          <a:p>
            <a:r>
              <a:rPr lang="en-US" dirty="0" smtClean="0"/>
              <a:t>Library </a:t>
            </a:r>
          </a:p>
          <a:p>
            <a:r>
              <a:rPr lang="en-US" dirty="0" smtClean="0"/>
              <a:t>Framework</a:t>
            </a:r>
          </a:p>
          <a:p>
            <a:r>
              <a:rPr lang="en-US" dirty="0" smtClean="0"/>
              <a:t>What is </a:t>
            </a:r>
            <a:r>
              <a:rPr lang="en-US" dirty="0" err="1" smtClean="0"/>
              <a:t>AngularJS</a:t>
            </a:r>
            <a:r>
              <a:rPr lang="en-US" dirty="0" smtClean="0"/>
              <a:t>? (MV*)</a:t>
            </a:r>
          </a:p>
          <a:p>
            <a:pPr lvl="1"/>
            <a:r>
              <a:rPr lang="en-US" dirty="0" err="1" smtClean="0"/>
              <a:t>AngularJs</a:t>
            </a:r>
            <a:r>
              <a:rPr lang="en-US" dirty="0" smtClean="0"/>
              <a:t> is a Framework and Library also.</a:t>
            </a:r>
          </a:p>
          <a:p>
            <a:pPr lvl="1"/>
            <a:r>
              <a:rPr lang="en-US" dirty="0" smtClean="0"/>
              <a:t>Architect your application instead of design a page</a:t>
            </a:r>
          </a:p>
          <a:p>
            <a:pPr lvl="1"/>
            <a:r>
              <a:rPr lang="en-US" dirty="0" smtClean="0"/>
              <a:t>Don’t augment </a:t>
            </a:r>
            <a:r>
              <a:rPr lang="en-US" dirty="0" err="1" smtClean="0"/>
              <a:t>jQuery</a:t>
            </a:r>
            <a:r>
              <a:rPr lang="en-US" dirty="0" smtClean="0"/>
              <a:t> with </a:t>
            </a:r>
            <a:r>
              <a:rPr lang="en-US" dirty="0" err="1" smtClean="0"/>
              <a:t>AngularJs</a:t>
            </a:r>
            <a:endParaRPr lang="en-US" dirty="0" smtClean="0"/>
          </a:p>
          <a:p>
            <a:pPr lvl="1"/>
            <a:r>
              <a:rPr lang="en-US" dirty="0" smtClean="0"/>
              <a:t>Always think in terms of Architecture</a:t>
            </a:r>
          </a:p>
          <a:p>
            <a:pPr lvl="1"/>
            <a:r>
              <a:rPr lang="en-US" dirty="0" smtClean="0"/>
              <a:t>What is Single Page Application ?</a:t>
            </a:r>
          </a:p>
          <a:p>
            <a:pPr lvl="2"/>
            <a:r>
              <a:rPr lang="en-US" dirty="0" smtClean="0"/>
              <a:t>This is application not just bunch of web pages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AngularJS</a:t>
            </a:r>
            <a:r>
              <a:rPr lang="en-US" dirty="0" smtClean="0"/>
              <a:t> Works</a:t>
            </a:r>
            <a:endParaRPr lang="en-US" dirty="0"/>
          </a:p>
        </p:txBody>
      </p:sp>
      <p:sp>
        <p:nvSpPr>
          <p:cNvPr id="3" name="Content Placeholder 2"/>
          <p:cNvSpPr>
            <a:spLocks noGrp="1"/>
          </p:cNvSpPr>
          <p:nvPr>
            <p:ph idx="1"/>
          </p:nvPr>
        </p:nvSpPr>
        <p:spPr/>
        <p:txBody>
          <a:bodyPr/>
          <a:lstStyle/>
          <a:p>
            <a:r>
              <a:rPr lang="en-US" dirty="0" smtClean="0"/>
              <a:t>MVC</a:t>
            </a:r>
            <a:endParaRPr lang="en-US" dirty="0"/>
          </a:p>
        </p:txBody>
      </p:sp>
      <p:pic>
        <p:nvPicPr>
          <p:cNvPr id="5" name="Picture 4" descr="TmaBF.png"/>
          <p:cNvPicPr>
            <a:picLocks noChangeAspect="1"/>
          </p:cNvPicPr>
          <p:nvPr/>
        </p:nvPicPr>
        <p:blipFill>
          <a:blip r:embed="rId2"/>
          <a:stretch>
            <a:fillRect/>
          </a:stretch>
        </p:blipFill>
        <p:spPr>
          <a:xfrm>
            <a:off x="2743200" y="1828800"/>
            <a:ext cx="3733800" cy="41071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in </a:t>
            </a:r>
            <a:r>
              <a:rPr lang="en-US" dirty="0" err="1" smtClean="0"/>
              <a:t>AngularJs</a:t>
            </a:r>
            <a:r>
              <a:rPr lang="en-US" dirty="0" smtClean="0"/>
              <a:t> !</a:t>
            </a:r>
            <a:endParaRPr lang="en-US" dirty="0"/>
          </a:p>
        </p:txBody>
      </p:sp>
      <p:sp>
        <p:nvSpPr>
          <p:cNvPr id="3" name="Content Placeholder 2"/>
          <p:cNvSpPr>
            <a:spLocks noGrp="1"/>
          </p:cNvSpPr>
          <p:nvPr>
            <p:ph idx="1"/>
          </p:nvPr>
        </p:nvSpPr>
        <p:spPr/>
        <p:txBody>
          <a:bodyPr/>
          <a:lstStyle/>
          <a:p>
            <a:r>
              <a:rPr lang="en-US" dirty="0" smtClean="0"/>
              <a:t>Declarative Approach</a:t>
            </a:r>
          </a:p>
          <a:p>
            <a:pPr lvl="1">
              <a:buNone/>
            </a:pPr>
            <a:r>
              <a:rPr lang="en-US" dirty="0" smtClean="0">
                <a:solidFill>
                  <a:srgbClr val="800000"/>
                </a:solidFill>
              </a:rPr>
              <a:t>&lt;div</a:t>
            </a:r>
            <a:r>
              <a:rPr lang="en-US" dirty="0" smtClean="0">
                <a:solidFill>
                  <a:srgbClr val="000000"/>
                </a:solidFill>
              </a:rPr>
              <a:t> </a:t>
            </a:r>
            <a:r>
              <a:rPr lang="en-US" dirty="0" smtClean="0">
                <a:solidFill>
                  <a:srgbClr val="FF0000"/>
                </a:solidFill>
              </a:rPr>
              <a:t>class</a:t>
            </a:r>
            <a:r>
              <a:rPr lang="en-US" dirty="0" smtClean="0">
                <a:solidFill>
                  <a:srgbClr val="000000"/>
                </a:solidFill>
              </a:rPr>
              <a:t>=</a:t>
            </a:r>
            <a:r>
              <a:rPr lang="en-US" dirty="0" smtClean="0">
                <a:solidFill>
                  <a:srgbClr val="0000FF"/>
                </a:solidFill>
              </a:rPr>
              <a:t>"main-menu"</a:t>
            </a:r>
            <a:r>
              <a:rPr lang="en-US" dirty="0" smtClean="0">
                <a:solidFill>
                  <a:srgbClr val="000000"/>
                </a:solidFill>
              </a:rPr>
              <a:t> </a:t>
            </a:r>
            <a:r>
              <a:rPr lang="en-US" dirty="0" smtClean="0">
                <a:solidFill>
                  <a:srgbClr val="FF0000"/>
                </a:solidFill>
              </a:rPr>
              <a:t>dropdown-menu </a:t>
            </a:r>
            <a:r>
              <a:rPr lang="en-US" dirty="0" err="1" smtClean="0">
                <a:solidFill>
                  <a:srgbClr val="FF0000"/>
                </a:solidFill>
              </a:rPr>
              <a:t>ng</a:t>
            </a:r>
            <a:r>
              <a:rPr lang="en-US" dirty="0" smtClean="0">
                <a:solidFill>
                  <a:srgbClr val="FF0000"/>
                </a:solidFill>
              </a:rPr>
              <a:t>-cloak</a:t>
            </a:r>
            <a:r>
              <a:rPr lang="en-US" dirty="0" smtClean="0">
                <a:solidFill>
                  <a:srgbClr val="800000"/>
                </a:solidFill>
              </a:rPr>
              <a:t>&gt;</a:t>
            </a:r>
            <a:r>
              <a:rPr lang="en-US" dirty="0" smtClean="0">
                <a:solidFill>
                  <a:srgbClr val="000000"/>
                </a:solidFill>
              </a:rPr>
              <a:t> </a:t>
            </a:r>
            <a:r>
              <a:rPr lang="en-US" dirty="0" smtClean="0">
                <a:solidFill>
                  <a:srgbClr val="000000"/>
                </a:solidFill>
              </a:rPr>
              <a:t>... </a:t>
            </a:r>
            <a:r>
              <a:rPr lang="en-US" dirty="0" smtClean="0">
                <a:solidFill>
                  <a:srgbClr val="800000"/>
                </a:solidFill>
              </a:rPr>
              <a:t>&lt;/div&gt;</a:t>
            </a:r>
          </a:p>
          <a:p>
            <a:pPr lvl="1"/>
            <a:r>
              <a:rPr lang="en-US" dirty="0" smtClean="0"/>
              <a:t>This is called </a:t>
            </a:r>
            <a:r>
              <a:rPr lang="en-US" i="1" dirty="0" smtClean="0"/>
              <a:t>Declarative </a:t>
            </a:r>
            <a:r>
              <a:rPr lang="en-US" dirty="0" smtClean="0"/>
              <a:t>approach</a:t>
            </a:r>
          </a:p>
          <a:p>
            <a:pPr lvl="1"/>
            <a:r>
              <a:rPr lang="en-US" dirty="0" smtClean="0"/>
              <a:t>Here ‘</a:t>
            </a:r>
            <a:r>
              <a:rPr lang="en-US" dirty="0" smtClean="0">
                <a:solidFill>
                  <a:srgbClr val="FF0000"/>
                </a:solidFill>
              </a:rPr>
              <a:t>dropdown-menu</a:t>
            </a:r>
            <a:r>
              <a:rPr lang="en-US" dirty="0" smtClean="0"/>
              <a:t>’ and ‘</a:t>
            </a:r>
            <a:r>
              <a:rPr lang="en-US" dirty="0" err="1">
                <a:solidFill>
                  <a:srgbClr val="FF0000"/>
                </a:solidFill>
              </a:rPr>
              <a:t>ng</a:t>
            </a:r>
            <a:r>
              <a:rPr lang="en-US" dirty="0">
                <a:solidFill>
                  <a:srgbClr val="FF0000"/>
                </a:solidFill>
              </a:rPr>
              <a:t>-cloak</a:t>
            </a:r>
            <a:r>
              <a:rPr lang="en-US" dirty="0" smtClean="0"/>
              <a:t>’ are </a:t>
            </a:r>
            <a:r>
              <a:rPr lang="en-US" i="1" dirty="0" smtClean="0"/>
              <a:t>Directives</a:t>
            </a:r>
            <a:endParaRPr lang="en-US" i="1" dirty="0" smtClean="0"/>
          </a:p>
          <a:p>
            <a:r>
              <a:rPr lang="en-US" dirty="0" smtClean="0"/>
              <a:t>Directive</a:t>
            </a:r>
          </a:p>
          <a:p>
            <a:pPr lvl="1"/>
            <a:r>
              <a:rPr lang="en-US" dirty="0" smtClean="0"/>
              <a:t>This is place where you can manipulate your Markup.</a:t>
            </a:r>
            <a:endParaRPr lang="en-US" dirty="0"/>
          </a:p>
        </p:txBody>
      </p:sp>
      <p:sp>
        <p:nvSpPr>
          <p:cNvPr id="4" name="Rectangle 3"/>
          <p:cNvSpPr/>
          <p:nvPr/>
        </p:nvSpPr>
        <p:spPr>
          <a:xfrm>
            <a:off x="28575" y="6153090"/>
            <a:ext cx="9144000" cy="400110"/>
          </a:xfrm>
          <a:prstGeom prst="rect">
            <a:avLst/>
          </a:prstGeom>
        </p:spPr>
        <p:txBody>
          <a:bodyPr wrap="square">
            <a:spAutoFit/>
          </a:bodyPr>
          <a:lstStyle/>
          <a:p>
            <a:r>
              <a:rPr lang="en-US" sz="2000" b="1" dirty="0" smtClean="0">
                <a:solidFill>
                  <a:srgbClr val="C00000"/>
                </a:solidFill>
              </a:rPr>
              <a:t>Remember: don't design, and then mark up. You must architect, and then design.</a:t>
            </a:r>
            <a:endParaRPr lang="en-US" sz="2000" b="1" dirty="0">
              <a:solidFill>
                <a:srgbClr val="C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Template</a:t>
            </a:r>
          </a:p>
          <a:p>
            <a:pPr lvl="1"/>
            <a:r>
              <a:rPr lang="en-US" dirty="0"/>
              <a:t>In a simple app, the template consists of HTML, CSS, and Angular directives contained in just one HTML file (usually index.html).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733800"/>
            <a:ext cx="5715000" cy="291124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AngularJs</a:t>
            </a:r>
            <a:r>
              <a:rPr lang="en-US" dirty="0" smtClean="0"/>
              <a:t> Bootstrap</a:t>
            </a:r>
            <a:endParaRPr lang="en-US" dirty="0"/>
          </a:p>
        </p:txBody>
      </p:sp>
      <p:sp>
        <p:nvSpPr>
          <p:cNvPr id="3" name="Content Placeholder 2"/>
          <p:cNvSpPr>
            <a:spLocks noGrp="1"/>
          </p:cNvSpPr>
          <p:nvPr>
            <p:ph idx="1"/>
          </p:nvPr>
        </p:nvSpPr>
        <p:spPr>
          <a:xfrm>
            <a:off x="262471" y="1447800"/>
            <a:ext cx="4724400" cy="5105399"/>
          </a:xfrm>
        </p:spPr>
        <p:txBody>
          <a:bodyPr>
            <a:normAutofit/>
          </a:bodyPr>
          <a:lstStyle/>
          <a:p>
            <a:r>
              <a:rPr lang="en-US" sz="2200" dirty="0"/>
              <a:t>Automatic </a:t>
            </a:r>
            <a:r>
              <a:rPr lang="en-US" sz="2200" dirty="0" smtClean="0"/>
              <a:t>Initialization</a:t>
            </a:r>
          </a:p>
          <a:p>
            <a:pPr lvl="1"/>
            <a:r>
              <a:rPr lang="en-US" sz="2200" dirty="0"/>
              <a:t>upon </a:t>
            </a:r>
            <a:r>
              <a:rPr lang="en-US" sz="2200" dirty="0" err="1"/>
              <a:t>DOMContentLoaded</a:t>
            </a:r>
            <a:r>
              <a:rPr lang="en-US" sz="2200" dirty="0"/>
              <a:t> </a:t>
            </a:r>
            <a:r>
              <a:rPr lang="en-US" sz="2200" dirty="0" smtClean="0"/>
              <a:t> event </a:t>
            </a:r>
            <a:r>
              <a:rPr lang="en-US" sz="2200" dirty="0"/>
              <a:t>or when </a:t>
            </a:r>
            <a:r>
              <a:rPr lang="en-US" sz="2200" dirty="0" smtClean="0"/>
              <a:t>the angular.js</a:t>
            </a:r>
            <a:r>
              <a:rPr lang="en-US" sz="2200" dirty="0"/>
              <a:t> </a:t>
            </a:r>
            <a:r>
              <a:rPr lang="en-US" sz="2200" dirty="0" smtClean="0"/>
              <a:t>script </a:t>
            </a:r>
            <a:r>
              <a:rPr lang="en-US" sz="2200" dirty="0"/>
              <a:t>is evaluated if at </a:t>
            </a:r>
            <a:r>
              <a:rPr lang="en-US" sz="2200" dirty="0" smtClean="0"/>
              <a:t>that time</a:t>
            </a:r>
            <a:r>
              <a:rPr lang="en-US" sz="2200" dirty="0"/>
              <a:t> </a:t>
            </a:r>
            <a:r>
              <a:rPr lang="en-US" sz="2200" dirty="0" err="1" smtClean="0"/>
              <a:t>document.readyState</a:t>
            </a:r>
            <a:r>
              <a:rPr lang="en-US" sz="2200" dirty="0" smtClean="0"/>
              <a:t> </a:t>
            </a:r>
            <a:r>
              <a:rPr lang="en-US" sz="2200" dirty="0"/>
              <a:t>is set </a:t>
            </a:r>
            <a:r>
              <a:rPr lang="en-US" sz="2200" dirty="0" err="1" smtClean="0"/>
              <a:t>to'complete</a:t>
            </a:r>
            <a:r>
              <a:rPr lang="en-US" sz="2200" dirty="0" smtClean="0"/>
              <a:t>’ ,looks for </a:t>
            </a:r>
            <a:r>
              <a:rPr lang="en-US" sz="2200" dirty="0" err="1" smtClean="0"/>
              <a:t>ng</a:t>
            </a:r>
            <a:r>
              <a:rPr lang="en-US" sz="2200" dirty="0" smtClean="0"/>
              <a:t>-app directive</a:t>
            </a:r>
          </a:p>
          <a:p>
            <a:pPr lvl="1"/>
            <a:r>
              <a:rPr lang="en-US" sz="2400" dirty="0"/>
              <a:t>load the </a:t>
            </a:r>
            <a:r>
              <a:rPr lang="en-US" sz="2400" dirty="0">
                <a:hlinkClick r:id="rId2"/>
              </a:rPr>
              <a:t>module</a:t>
            </a:r>
            <a:r>
              <a:rPr lang="en-US" sz="2400" dirty="0"/>
              <a:t> associated with the directive.</a:t>
            </a:r>
          </a:p>
          <a:p>
            <a:pPr lvl="1"/>
            <a:r>
              <a:rPr lang="en-US" sz="2400" dirty="0"/>
              <a:t>create the application </a:t>
            </a:r>
            <a:r>
              <a:rPr lang="en-US" sz="2400" dirty="0">
                <a:hlinkClick r:id="rId3"/>
              </a:rPr>
              <a:t>injector</a:t>
            </a:r>
            <a:endParaRPr lang="en-US" sz="2400" dirty="0"/>
          </a:p>
          <a:p>
            <a:pPr lvl="1"/>
            <a:r>
              <a:rPr lang="en-US" sz="2400" dirty="0"/>
              <a:t>compile the DOM treating the </a:t>
            </a:r>
            <a:r>
              <a:rPr lang="en-US" sz="2400" dirty="0" err="1">
                <a:hlinkClick r:id="rId4"/>
              </a:rPr>
              <a:t>ngApp</a:t>
            </a:r>
            <a:r>
              <a:rPr lang="en-US" sz="2400" dirty="0"/>
              <a:t> directive as the root of the compilation.</a:t>
            </a:r>
            <a:endParaRPr lang="en-US" sz="2200" dirty="0" smtClean="0"/>
          </a:p>
          <a:p>
            <a:pPr lvl="1"/>
            <a:endParaRPr lang="en-US"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6871" y="1647018"/>
            <a:ext cx="4157129" cy="3535388"/>
          </a:xfrm>
          <a:prstGeom prst="rect">
            <a:avLst/>
          </a:prstGeom>
        </p:spPr>
      </p:pic>
    </p:spTree>
    <p:extLst>
      <p:ext uri="{BB962C8B-B14F-4D97-AF65-F5344CB8AC3E}">
        <p14:creationId xmlns:p14="http://schemas.microsoft.com/office/powerpoint/2010/main" val="2412658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AngularJs</a:t>
            </a:r>
            <a:r>
              <a:rPr lang="en-US" dirty="0"/>
              <a:t> component</a:t>
            </a:r>
            <a:endParaRPr lang="en-US" dirty="0"/>
          </a:p>
        </p:txBody>
      </p:sp>
      <p:sp>
        <p:nvSpPr>
          <p:cNvPr id="3" name="Content Placeholder 2"/>
          <p:cNvSpPr>
            <a:spLocks noGrp="1"/>
          </p:cNvSpPr>
          <p:nvPr>
            <p:ph idx="1"/>
          </p:nvPr>
        </p:nvSpPr>
        <p:spPr/>
        <p:txBody>
          <a:bodyPr>
            <a:normAutofit lnSpcReduction="10000"/>
          </a:bodyPr>
          <a:lstStyle/>
          <a:p>
            <a:r>
              <a:rPr lang="en-US" dirty="0" smtClean="0"/>
              <a:t>MODULE: A </a:t>
            </a:r>
            <a:r>
              <a:rPr lang="en-US" dirty="0" smtClean="0"/>
              <a:t>container for the different parts of your app – controllers, services, filters, directives, etc</a:t>
            </a:r>
            <a:r>
              <a:rPr lang="en-US" dirty="0" smtClean="0"/>
              <a:t>.</a:t>
            </a:r>
          </a:p>
          <a:p>
            <a:r>
              <a:rPr lang="en-US" dirty="0"/>
              <a:t>You can package code as reusable modules.</a:t>
            </a:r>
          </a:p>
          <a:p>
            <a:r>
              <a:rPr lang="en-US" dirty="0"/>
              <a:t>The modules can be loaded in any order (or even in parallel) because modules delay execution.</a:t>
            </a:r>
          </a:p>
          <a:p>
            <a:r>
              <a:rPr lang="en-US" dirty="0"/>
              <a:t>Unit tests only have to load relevant modules, which keeps them fast.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View Model</a:t>
            </a:r>
          </a:p>
          <a:p>
            <a:pPr lvl="1"/>
            <a:r>
              <a:rPr lang="en-US" dirty="0" smtClean="0"/>
              <a:t>Distinct model layer</a:t>
            </a:r>
          </a:p>
          <a:p>
            <a:pPr lvl="1"/>
            <a:r>
              <a:rPr lang="en-US" dirty="0">
                <a:hlinkClick r:id="rId2"/>
              </a:rPr>
              <a:t>scope</a:t>
            </a:r>
            <a:r>
              <a:rPr lang="en-US" dirty="0"/>
              <a:t> is an object that refers to the application model</a:t>
            </a:r>
            <a:endParaRPr lang="en-US" dirty="0" smtClean="0"/>
          </a:p>
          <a:p>
            <a:pPr marL="457200" lvl="1" indent="0">
              <a:buNone/>
            </a:pPr>
            <a:r>
              <a:rPr lang="en-US" dirty="0"/>
              <a:t>$</a:t>
            </a:r>
            <a:r>
              <a:rPr lang="en-US" dirty="0" err="1"/>
              <a:t>scope.</a:t>
            </a:r>
            <a:r>
              <a:rPr lang="en-US" dirty="0" err="1">
                <a:solidFill>
                  <a:srgbClr val="C00000"/>
                </a:solidFill>
              </a:rPr>
              <a:t>countries</a:t>
            </a:r>
            <a:r>
              <a:rPr lang="en-US" dirty="0"/>
              <a:t> = ['can', '</a:t>
            </a:r>
            <a:r>
              <a:rPr lang="en-US" dirty="0" err="1"/>
              <a:t>usa</a:t>
            </a:r>
            <a:r>
              <a:rPr lang="en-US" dirty="0"/>
              <a:t>', '</a:t>
            </a:r>
            <a:r>
              <a:rPr lang="en-US" dirty="0" err="1"/>
              <a:t>fra</a:t>
            </a:r>
            <a:r>
              <a:rPr lang="en-US" dirty="0"/>
              <a:t>', 'jap</a:t>
            </a:r>
            <a:r>
              <a:rPr lang="en-US" dirty="0" smtClean="0"/>
              <a:t>'];</a:t>
            </a:r>
          </a:p>
          <a:p>
            <a:pPr marL="457200" lvl="1" indent="0">
              <a:buNone/>
            </a:pPr>
            <a:r>
              <a:rPr lang="en-US" dirty="0"/>
              <a:t>$</a:t>
            </a:r>
            <a:r>
              <a:rPr lang="en-US" dirty="0" err="1"/>
              <a:t>scope.</a:t>
            </a:r>
            <a:r>
              <a:rPr lang="en-US" dirty="0" err="1">
                <a:solidFill>
                  <a:srgbClr val="C00000"/>
                </a:solidFill>
              </a:rPr>
              <a:t>user</a:t>
            </a:r>
            <a:r>
              <a:rPr lang="en-US" dirty="0"/>
              <a:t> = {name: "Evil Trout"};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Data Binding</a:t>
            </a:r>
            <a:endParaRPr lang="en-US" dirty="0"/>
          </a:p>
        </p:txBody>
      </p:sp>
      <p:pic>
        <p:nvPicPr>
          <p:cNvPr id="4" name="Picture 3" descr="angularjs-guide.jpg"/>
          <p:cNvPicPr>
            <a:picLocks noChangeAspect="1"/>
          </p:cNvPicPr>
          <p:nvPr/>
        </p:nvPicPr>
        <p:blipFill>
          <a:blip r:embed="rId2"/>
          <a:stretch>
            <a:fillRect/>
          </a:stretch>
        </p:blipFill>
        <p:spPr>
          <a:xfrm>
            <a:off x="2362200" y="2438400"/>
            <a:ext cx="4572000" cy="4114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TotalTime>
  <Words>495</Words>
  <Application>Microsoft Office PowerPoint</Application>
  <PresentationFormat>On-screen Show (4:3)</PresentationFormat>
  <Paragraphs>85</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Introduction to AngularJS</vt:lpstr>
      <vt:lpstr>AngularJS</vt:lpstr>
      <vt:lpstr>How AngularJS Works</vt:lpstr>
      <vt:lpstr>Think in AngularJs !</vt:lpstr>
      <vt:lpstr>AngularJs component</vt:lpstr>
      <vt:lpstr>AngularJs Bootstrap</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AngularJS</dc:title>
  <dc:creator>Jubayer</dc:creator>
  <cp:lastModifiedBy>Jubayer Al Farabi</cp:lastModifiedBy>
  <cp:revision>31</cp:revision>
  <dcterms:created xsi:type="dcterms:W3CDTF">2016-02-08T17:09:55Z</dcterms:created>
  <dcterms:modified xsi:type="dcterms:W3CDTF">2016-02-11T09:26:43Z</dcterms:modified>
</cp:coreProperties>
</file>