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1" r:id="rId8"/>
    <p:sldId id="262" r:id="rId9"/>
    <p:sldId id="267" r:id="rId10"/>
    <p:sldId id="263" r:id="rId11"/>
    <p:sldId id="264" r:id="rId12"/>
    <p:sldId id="282" r:id="rId13"/>
    <p:sldId id="271" r:id="rId14"/>
    <p:sldId id="284" r:id="rId15"/>
    <p:sldId id="285" r:id="rId16"/>
    <p:sldId id="270" r:id="rId17"/>
    <p:sldId id="272" r:id="rId18"/>
    <p:sldId id="265" r:id="rId19"/>
    <p:sldId id="266" r:id="rId20"/>
    <p:sldId id="268" r:id="rId21"/>
    <p:sldId id="269" r:id="rId22"/>
    <p:sldId id="273" r:id="rId23"/>
    <p:sldId id="274" r:id="rId24"/>
    <p:sldId id="275" r:id="rId25"/>
    <p:sldId id="276" r:id="rId26"/>
    <p:sldId id="277" r:id="rId27"/>
    <p:sldId id="278" r:id="rId28"/>
    <p:sldId id="279" r:id="rId29"/>
    <p:sldId id="280" r:id="rId30"/>
    <p:sldId id="281"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6.8" units="1/cm"/>
          <inkml:channelProperty channel="Y" name="resolution" value="36" units="1/cm"/>
          <inkml:channelProperty channel="T" name="resolution" value="1" units="1/dev"/>
        </inkml:channelProperties>
      </inkml:inkSource>
      <inkml:timestamp xml:id="ts0" timeString="2018-03-07T12:10:26.0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15445 14538 0,'0'24'187,"24"0"-171,0-24-16,48 23 15,-25-23 1,1 0-16,24 0 16,-25 24-16,-23 0 15,48-24-15,-48 0 16,47 24-16,-23-24 16,0 0-16,-24 0 15,24 0-15,-25 0 16,25 0 15,-24 0-15,24 24-1,-24-24-15,23 0 16,-23 0-16,48 0 16,-48 0-16,23 0 15,-23 0 16,24 0-15,-24 0 0,48 0-16,-1 0 15,-23 0-15,0 0 16,-24 0-16,47 0 16,-23 24-16,-24-24 15,0 0 1,0 0-16,23 0 15,1 0-15,0 0 16,0 24 0,-25-24-16,25 0 15,-24 0-15,24 24 16,-24-24-16,23 0 16,-23 0-1,0 0 1,24 0-16,0 0 15,-1 0 1,1 0-16,0 47 16,0-47-1,-25 0-15,25 0 16,-24 0 0,24 0-16,0 0 15,-1 0 1,-23 0-16,24 0 15,-24 0-15,47 0 16,-23 0-16,0 0 16,0 0-1,-24 0-15,23 0 16,-23 0 0,24 0-1,0 0-15,-1 0 16,49 0-16,-48 0 15,23 0-15,1 0 16,23 0-16,-47 0 16,0 0-16,23 0 15,1 0-15,0 0 16,-48 0 0,47 0-16,-47 0 15,48 0-15,-1 0 16,-23 0-16,24 0 15,-1 0-15,-47 0 16,24 0-16,-24 0 16,23 0-16,-23 0 15,48 0-15,-48 0 16,24 0-16,-25 0 16,49 0-16,0 0 15,-25 0-15,49 0 16,-1 0-16,1 0 15,-25 0 1,1 0-16,0 0 16,-48 0-16,71 0 15,-23 0-15,-1 0 16,-23 0-16,24 0 16,-25 0-16,1 0 15,0 0-15,-24 0 16,0 0 31,23 0-32,-23 0-15,24 0 16,48 0-16,-1 0 16,-23 0-16,23-24 15,1 24-15,47-23 16,-48 23-16,25-48 15,-25 48-15,-23 0 16,-24 0-16,23-24 16,-23 24-16,0-24 15,-1 24 48,-23 0-63,48 0 15,-48 0-15,47 0 16,-23 0-16,-24-24 16,48 24-16,-49-24 15,25 24 1,0 0-16,0-24 16,-24 24-16,-1 0 15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6.8" units="1/cm"/>
          <inkml:channelProperty channel="Y" name="resolution" value="36" units="1/cm"/>
          <inkml:channelProperty channel="T" name="resolution" value="1" units="1/dev"/>
        </inkml:channelProperties>
      </inkml:inkSource>
      <inkml:timestamp xml:id="ts0" timeString="2018-03-07T12:10:27.7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2817 15493 0,'215'0'109,"-72"0"-93,48 0-16,0 0 15,48 0-15,-25 0 16,1 0-16,-48 0 16,24 0-16,-24 0 15,-71 0-15,-24 0 16,-25 0-16,-23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84381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95945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361313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72446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42664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70838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AA38AF-4CF6-4420-B9DA-5450377A68A3}" type="datetimeFigureOut">
              <a:rPr lang="en-US" smtClean="0"/>
              <a:pPr/>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05572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A38AF-4CF6-4420-B9DA-5450377A68A3}" type="datetimeFigureOut">
              <a:rPr lang="en-US" smtClean="0"/>
              <a:pPr/>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3291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38AF-4CF6-4420-B9DA-5450377A68A3}" type="datetimeFigureOut">
              <a:rPr lang="en-US" smtClean="0"/>
              <a:pPr/>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39446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02815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12967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A38AF-4CF6-4420-B9DA-5450377A68A3}" type="datetimeFigureOut">
              <a:rPr lang="en-US" smtClean="0"/>
              <a:pPr/>
              <a:t>3/7/2018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A9A3F-8245-4D46-9CFA-2F99D6A581CB}" type="slidenum">
              <a:rPr lang="en-US" smtClean="0"/>
              <a:pPr/>
              <a:t>‹#›</a:t>
            </a:fld>
            <a:endParaRPr lang="en-US"/>
          </a:p>
        </p:txBody>
      </p:sp>
    </p:spTree>
    <p:extLst>
      <p:ext uri="{BB962C8B-B14F-4D97-AF65-F5344CB8AC3E}">
        <p14:creationId xmlns:p14="http://schemas.microsoft.com/office/powerpoint/2010/main" val="321818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org/TR/CSS2/gramma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Firefox" TargetMode="External"/><Relationship Id="rId3" Type="http://schemas.openxmlformats.org/officeDocument/2006/relationships/hyperlink" Target="http://en.wikipedia.org/wiki/Chakra_(JavaScript_engine)" TargetMode="External"/><Relationship Id="rId7" Type="http://schemas.openxmlformats.org/officeDocument/2006/relationships/hyperlink" Target="http://en.wikipedia.org/wiki/SpiderMonkey_(JavaScript_engine)" TargetMode="External"/><Relationship Id="rId2" Type="http://schemas.openxmlformats.org/officeDocument/2006/relationships/hyperlink" Target="http://en.wikipedia.org/wiki/V8_(JavaScript_engine)" TargetMode="External"/><Relationship Id="rId1" Type="http://schemas.openxmlformats.org/officeDocument/2006/relationships/slideLayout" Target="../slideLayouts/slideLayout2.xml"/><Relationship Id="rId6" Type="http://schemas.openxmlformats.org/officeDocument/2006/relationships/hyperlink" Target="http://en.wikipedia.org/wiki/Rhino_(JavaScript_engine)" TargetMode="External"/><Relationship Id="rId11" Type="http://schemas.openxmlformats.org/officeDocument/2006/relationships/hyperlink" Target="http://en.wikipedia.org/wiki/Safari_(web_browser)" TargetMode="External"/><Relationship Id="rId5" Type="http://schemas.openxmlformats.org/officeDocument/2006/relationships/hyperlink" Target="http://en.wikipedia.org/wiki/JavaScript_engine" TargetMode="External"/><Relationship Id="rId10" Type="http://schemas.openxmlformats.org/officeDocument/2006/relationships/hyperlink" Target="http://en.wikipedia.org/wiki/Apple_Inc." TargetMode="External"/><Relationship Id="rId4" Type="http://schemas.openxmlformats.org/officeDocument/2006/relationships/hyperlink" Target="http://en.wikipedia.org/wiki/Internet_Explorer_9" TargetMode="External"/><Relationship Id="rId9" Type="http://schemas.openxmlformats.org/officeDocument/2006/relationships/hyperlink" Target="http://en.wikipedia.org/wiki/WebK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andard_Generalized_Markup_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905000"/>
            <a:ext cx="7772400" cy="1470025"/>
          </a:xfrm>
        </p:spPr>
        <p:txBody>
          <a:bodyPr/>
          <a:lstStyle/>
          <a:p>
            <a:r>
              <a:rPr lang="en-US" dirty="0" smtClean="0"/>
              <a:t>Browser and JavaScript</a:t>
            </a:r>
            <a:endParaRPr lang="en-US" dirty="0"/>
          </a:p>
        </p:txBody>
      </p:sp>
      <p:sp>
        <p:nvSpPr>
          <p:cNvPr id="3" name="Subtitle 2"/>
          <p:cNvSpPr>
            <a:spLocks noGrp="1"/>
          </p:cNvSpPr>
          <p:nvPr>
            <p:ph type="subTitle" idx="1"/>
          </p:nvPr>
        </p:nvSpPr>
        <p:spPr>
          <a:xfrm>
            <a:off x="1371605" y="3733800"/>
            <a:ext cx="6400800" cy="1752600"/>
          </a:xfrm>
        </p:spPr>
        <p:txBody>
          <a:bodyPr>
            <a:normAutofit/>
          </a:bodyPr>
          <a:lstStyle/>
          <a:p>
            <a:r>
              <a:rPr lang="en-US" dirty="0" err="1" smtClean="0">
                <a:solidFill>
                  <a:schemeClr val="tx1"/>
                </a:solidFill>
              </a:rPr>
              <a:t>Jubayer</a:t>
            </a:r>
            <a:r>
              <a:rPr lang="en-US" dirty="0" smtClean="0">
                <a:solidFill>
                  <a:schemeClr val="tx1"/>
                </a:solidFill>
              </a:rPr>
              <a:t> Al </a:t>
            </a:r>
            <a:r>
              <a:rPr lang="en-US" dirty="0" err="1" smtClean="0">
                <a:solidFill>
                  <a:schemeClr val="tx1"/>
                </a:solidFill>
              </a:rPr>
              <a:t>Farabi</a:t>
            </a:r>
            <a:endParaRPr lang="en-US" dirty="0" smtClean="0">
              <a:solidFill>
                <a:schemeClr val="tx1"/>
              </a:solidFill>
            </a:endParaRPr>
          </a:p>
        </p:txBody>
      </p:sp>
      <p:sp>
        <p:nvSpPr>
          <p:cNvPr id="4" name="Rectangle 3"/>
          <p:cNvSpPr/>
          <p:nvPr/>
        </p:nvSpPr>
        <p:spPr>
          <a:xfrm>
            <a:off x="3123954" y="990600"/>
            <a:ext cx="2896114" cy="646331"/>
          </a:xfrm>
          <a:prstGeom prst="rect">
            <a:avLst/>
          </a:prstGeom>
        </p:spPr>
        <p:txBody>
          <a:bodyPr wrap="none">
            <a:spAutoFit/>
          </a:bodyPr>
          <a:lstStyle/>
          <a:p>
            <a:pPr algn="ctr"/>
            <a:r>
              <a:rPr lang="en-US" dirty="0" smtClean="0"/>
              <a:t>JavaScript: Road to </a:t>
            </a:r>
            <a:r>
              <a:rPr lang="en-US" smtClean="0"/>
              <a:t>AngularJS</a:t>
            </a:r>
            <a:endParaRPr lang="en-US" dirty="0" smtClean="0"/>
          </a:p>
          <a:p>
            <a:pPr algn="ctr"/>
            <a:r>
              <a:rPr lang="en-US" dirty="0" smtClean="0"/>
              <a:t>Class-1</a:t>
            </a:r>
            <a:endParaRPr lang="en-US" dirty="0"/>
          </a:p>
        </p:txBody>
      </p:sp>
    </p:spTree>
    <p:extLst>
      <p:ext uri="{BB962C8B-B14F-4D97-AF65-F5344CB8AC3E}">
        <p14:creationId xmlns:p14="http://schemas.microsoft.com/office/powerpoint/2010/main" val="384550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8800"/>
            <a:ext cx="6324600" cy="21566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78322"/>
            <a:ext cx="6324600" cy="2979678"/>
          </a:xfrm>
          <a:prstGeom prst="rect">
            <a:avLst/>
          </a:prstGeom>
        </p:spPr>
      </p:pic>
      <p:sp>
        <p:nvSpPr>
          <p:cNvPr id="6" name="Rectangle 5"/>
          <p:cNvSpPr/>
          <p:nvPr/>
        </p:nvSpPr>
        <p:spPr>
          <a:xfrm>
            <a:off x="1295400" y="1219200"/>
            <a:ext cx="6629400" cy="584775"/>
          </a:xfrm>
          <a:prstGeom prst="rect">
            <a:avLst/>
          </a:prstGeom>
        </p:spPr>
        <p:txBody>
          <a:bodyPr wrap="square">
            <a:spAutoFit/>
          </a:bodyPr>
          <a:lstStyle/>
          <a:p>
            <a:r>
              <a:rPr lang="en-US" sz="1600" dirty="0" smtClean="0"/>
              <a:t>It is the object presentation of the HTML document and the interface of HTML elements to the outside world like JavaScript. </a:t>
            </a:r>
            <a:endParaRPr lang="en-US" sz="1600" dirty="0"/>
          </a:p>
        </p:txBody>
      </p:sp>
    </p:spTree>
    <p:extLst>
      <p:ext uri="{BB962C8B-B14F-4D97-AF65-F5344CB8AC3E}">
        <p14:creationId xmlns:p14="http://schemas.microsoft.com/office/powerpoint/2010/main" val="292574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Parser</a:t>
            </a:r>
            <a:endParaRPr lang="en-US" dirty="0"/>
          </a:p>
        </p:txBody>
      </p:sp>
      <p:sp>
        <p:nvSpPr>
          <p:cNvPr id="3" name="Content Placeholder 2"/>
          <p:cNvSpPr>
            <a:spLocks noGrp="1"/>
          </p:cNvSpPr>
          <p:nvPr>
            <p:ph idx="1"/>
          </p:nvPr>
        </p:nvSpPr>
        <p:spPr/>
        <p:txBody>
          <a:bodyPr/>
          <a:lstStyle/>
          <a:p>
            <a:r>
              <a:rPr lang="en-US" dirty="0" smtClean="0"/>
              <a:t>Unlike HTML, CSS is a context free grammar. </a:t>
            </a:r>
            <a:r>
              <a:rPr lang="en-US" dirty="0" smtClean="0">
                <a:hlinkClick r:id="rId2"/>
              </a:rPr>
              <a:t>the CSS specification defines CSS lexical and syntax grammar</a:t>
            </a:r>
            <a:r>
              <a:rPr lang="en-US" dirty="0" smtClean="0"/>
              <a:t>. </a:t>
            </a:r>
          </a:p>
          <a:p>
            <a:r>
              <a:rPr lang="en-US" dirty="0" smtClean="0"/>
              <a:t>CSS file is parsed into a </a:t>
            </a:r>
            <a:r>
              <a:rPr lang="en-US" dirty="0" err="1" smtClean="0"/>
              <a:t>StyleSheet</a:t>
            </a:r>
            <a:r>
              <a:rPr lang="en-US" dirty="0" smtClean="0"/>
              <a:t> object. Each object contains CSS rules. The CSS rule objects contain selector and declaration objects and other objects corresponding to CSS grammar. </a:t>
            </a:r>
          </a:p>
        </p:txBody>
      </p:sp>
    </p:spTree>
    <p:extLst>
      <p:ext uri="{BB962C8B-B14F-4D97-AF65-F5344CB8AC3E}">
        <p14:creationId xmlns:p14="http://schemas.microsoft.com/office/powerpoint/2010/main" val="67232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Parser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600200"/>
            <a:ext cx="4762500" cy="3743325"/>
          </a:xfrm>
        </p:spPr>
      </p:pic>
      <p:sp>
        <p:nvSpPr>
          <p:cNvPr id="5" name="Rectangle 4"/>
          <p:cNvSpPr/>
          <p:nvPr/>
        </p:nvSpPr>
        <p:spPr>
          <a:xfrm>
            <a:off x="3542387" y="5562600"/>
            <a:ext cx="2005101" cy="369332"/>
          </a:xfrm>
          <a:prstGeom prst="rect">
            <a:avLst/>
          </a:prstGeom>
        </p:spPr>
        <p:txBody>
          <a:bodyPr wrap="none">
            <a:spAutoFit/>
          </a:bodyPr>
          <a:lstStyle/>
          <a:p>
            <a:r>
              <a:rPr lang="en-US" dirty="0"/>
              <a:t>Figure : parsing CSS</a:t>
            </a:r>
          </a:p>
        </p:txBody>
      </p:sp>
    </p:spTree>
    <p:extLst>
      <p:ext uri="{BB962C8B-B14F-4D97-AF65-F5344CB8AC3E}">
        <p14:creationId xmlns:p14="http://schemas.microsoft.com/office/powerpoint/2010/main" val="3102998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1143000"/>
          </a:xfrm>
        </p:spPr>
        <p:txBody>
          <a:bodyPr>
            <a:noAutofit/>
          </a:bodyPr>
          <a:lstStyle/>
          <a:p>
            <a:r>
              <a:rPr lang="en-US" sz="4000" dirty="0" smtClean="0"/>
              <a:t>The order of processing scripts and style sheets</a:t>
            </a:r>
            <a:br>
              <a:rPr lang="en-US" sz="4000" dirty="0" smtClean="0"/>
            </a:br>
            <a:endParaRPr lang="en-US" sz="4000" dirty="0"/>
          </a:p>
        </p:txBody>
      </p:sp>
      <p:sp>
        <p:nvSpPr>
          <p:cNvPr id="3" name="Content Placeholder 2"/>
          <p:cNvSpPr>
            <a:spLocks noGrp="1"/>
          </p:cNvSpPr>
          <p:nvPr>
            <p:ph idx="1"/>
          </p:nvPr>
        </p:nvSpPr>
        <p:spPr/>
        <p:txBody>
          <a:bodyPr>
            <a:noAutofit/>
          </a:bodyPr>
          <a:lstStyle/>
          <a:p>
            <a:r>
              <a:rPr lang="en-US" sz="2400" b="1" dirty="0"/>
              <a:t>Scripts</a:t>
            </a:r>
          </a:p>
          <a:p>
            <a:pPr>
              <a:buNone/>
            </a:pPr>
            <a:r>
              <a:rPr lang="en-US" sz="2000" b="1" dirty="0"/>
              <a:t>	</a:t>
            </a:r>
            <a:r>
              <a:rPr lang="en-US" sz="2000" dirty="0"/>
              <a:t>The model of the web is synchronous. Authors expect scripts to be parsed and executed immediately when the parser reaches a &lt;script&gt; tag. The parsing of the document halts until the script has been executed. If the script is external then the resource must first be fetched from the network–this is also done synchronously, and parsing halts until the resource is fetched. This was the model for many years and is also specified in HTML4 and 5 specifications. Authors can add the "defer" attribute to a script, in which case it will not halt document parsing and will execute after the document is parsed. HTML5 adds an option to mark the script as asynchronous so it will be parsed and executed by a different thread. </a:t>
            </a:r>
          </a:p>
          <a:p>
            <a:pPr marL="0" indent="0">
              <a:buNone/>
            </a:pPr>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1143000"/>
          </a:xfrm>
        </p:spPr>
        <p:txBody>
          <a:bodyPr>
            <a:normAutofit fontScale="90000"/>
          </a:bodyPr>
          <a:lstStyle/>
          <a:p>
            <a:r>
              <a:rPr lang="en-US" dirty="0"/>
              <a:t>The order of processing scripts and style sheets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Speculative parsing</a:t>
            </a:r>
          </a:p>
          <a:p>
            <a:pPr>
              <a:buNone/>
            </a:pPr>
            <a:r>
              <a:rPr lang="en-US" dirty="0"/>
              <a:t>	Both </a:t>
            </a:r>
            <a:r>
              <a:rPr lang="en-US" dirty="0" err="1"/>
              <a:t>WebKit</a:t>
            </a:r>
            <a:r>
              <a:rPr lang="en-US" dirty="0"/>
              <a:t> and Firefox do this optimization. While executing scripts, another thread parses the rest of the document and finds out what other resources need to be loaded from the network and loads them. In this way, resources can be loaded on parallel connections and overall speed is improved. Note: the speculative parser only parses references to external resources like external scripts, style sheets and images: it doesn't modify the DOM tree–that is left to the main parser. </a:t>
            </a:r>
          </a:p>
          <a:p>
            <a:endParaRPr lang="en-US" dirty="0"/>
          </a:p>
        </p:txBody>
      </p:sp>
    </p:spTree>
    <p:extLst>
      <p:ext uri="{BB962C8B-B14F-4D97-AF65-F5344CB8AC3E}">
        <p14:creationId xmlns:p14="http://schemas.microsoft.com/office/powerpoint/2010/main" val="620509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1143000"/>
          </a:xfrm>
        </p:spPr>
        <p:txBody>
          <a:bodyPr>
            <a:normAutofit fontScale="90000"/>
          </a:bodyPr>
          <a:lstStyle/>
          <a:p>
            <a:r>
              <a:rPr lang="en-US" dirty="0"/>
              <a:t>The order of processing scripts and style sheets</a:t>
            </a:r>
            <a:br>
              <a:rPr lang="en-US" dirty="0"/>
            </a:br>
            <a:endParaRPr lang="en-US" dirty="0"/>
          </a:p>
        </p:txBody>
      </p:sp>
      <p:sp>
        <p:nvSpPr>
          <p:cNvPr id="3" name="Content Placeholder 2"/>
          <p:cNvSpPr>
            <a:spLocks noGrp="1"/>
          </p:cNvSpPr>
          <p:nvPr>
            <p:ph idx="1"/>
          </p:nvPr>
        </p:nvSpPr>
        <p:spPr>
          <a:xfrm>
            <a:off x="457200" y="1676400"/>
            <a:ext cx="8229600" cy="4525963"/>
          </a:xfrm>
        </p:spPr>
        <p:txBody>
          <a:bodyPr>
            <a:normAutofit fontScale="77500" lnSpcReduction="20000"/>
          </a:bodyPr>
          <a:lstStyle/>
          <a:p>
            <a:r>
              <a:rPr lang="en-US" b="1" dirty="0"/>
              <a:t>Style sheets</a:t>
            </a:r>
          </a:p>
          <a:p>
            <a:pPr>
              <a:buNone/>
            </a:pPr>
            <a:r>
              <a:rPr lang="en-US" dirty="0"/>
              <a:t>	Style sheets on the other hand have a different model. Conceptually it seems that since style sheets don't change the DOM tree, there is no reason to wait for them and stop the document parsing. There is an issue, though, of scripts asking for style information during the document parsing stage. If the style is not loaded and parsed yet, the script will get wrong answers and apparently this caused lots of problems. It seems to be an edge case but is quite common. Firefox blocks all scripts when there is a style sheet that is still being loaded and parsed. </a:t>
            </a:r>
            <a:r>
              <a:rPr lang="en-US" dirty="0" err="1"/>
              <a:t>WebKit</a:t>
            </a:r>
            <a:r>
              <a:rPr lang="en-US" dirty="0"/>
              <a:t> blocks scripts only when they try to access certain style properties that may be affected by unloaded style sheets. </a:t>
            </a:r>
          </a:p>
          <a:p>
            <a:endParaRPr lang="en-US" dirty="0"/>
          </a:p>
        </p:txBody>
      </p:sp>
    </p:spTree>
    <p:extLst>
      <p:ext uri="{BB962C8B-B14F-4D97-AF65-F5344CB8AC3E}">
        <p14:creationId xmlns:p14="http://schemas.microsoft.com/office/powerpoint/2010/main" val="1157191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p:txBody>
          <a:bodyPr/>
          <a:lstStyle/>
          <a:p>
            <a:pPr>
              <a:buNone/>
            </a:pPr>
            <a:r>
              <a:rPr lang="en-US" dirty="0"/>
              <a:t>The browser main thread is an event loop. </a:t>
            </a:r>
            <a:r>
              <a:rPr lang="en-US" dirty="0" smtClean="0"/>
              <a:t>It's</a:t>
            </a:r>
          </a:p>
          <a:p>
            <a:pPr>
              <a:buNone/>
            </a:pPr>
            <a:r>
              <a:rPr lang="en-US" dirty="0" smtClean="0"/>
              <a:t>an </a:t>
            </a:r>
            <a:r>
              <a:rPr lang="en-US" dirty="0"/>
              <a:t>infinite loop that keeps the process alive. </a:t>
            </a:r>
            <a:r>
              <a:rPr lang="en-US" dirty="0" smtClean="0"/>
              <a:t>It</a:t>
            </a:r>
          </a:p>
          <a:p>
            <a:pPr>
              <a:buNone/>
            </a:pPr>
            <a:r>
              <a:rPr lang="en-US" dirty="0" smtClean="0"/>
              <a:t>waits </a:t>
            </a:r>
            <a:r>
              <a:rPr lang="en-US" dirty="0"/>
              <a:t>for events (like layout and paint </a:t>
            </a:r>
            <a:r>
              <a:rPr lang="en-US" dirty="0" smtClean="0"/>
              <a:t>events)</a:t>
            </a:r>
          </a:p>
          <a:p>
            <a:pPr>
              <a:buNone/>
            </a:pPr>
            <a:r>
              <a:rPr lang="en-US" dirty="0" smtClean="0"/>
              <a:t>and </a:t>
            </a:r>
            <a:r>
              <a:rPr lang="en-US" dirty="0"/>
              <a:t>processes them. This is Firefox code for </a:t>
            </a:r>
            <a:r>
              <a:rPr lang="en-US" dirty="0" smtClean="0"/>
              <a:t>the</a:t>
            </a:r>
          </a:p>
          <a:p>
            <a:pPr>
              <a:buNone/>
            </a:pPr>
            <a:r>
              <a:rPr lang="en-US" dirty="0" smtClean="0"/>
              <a:t>main </a:t>
            </a:r>
            <a:r>
              <a:rPr lang="en-US" dirty="0"/>
              <a:t>event loop: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572000"/>
            <a:ext cx="8077200" cy="11336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a:t>
            </a:r>
            <a:endParaRPr lang="en-US" dirty="0"/>
          </a:p>
        </p:txBody>
      </p:sp>
      <p:sp>
        <p:nvSpPr>
          <p:cNvPr id="3" name="Content Placeholder 2"/>
          <p:cNvSpPr>
            <a:spLocks noGrp="1"/>
          </p:cNvSpPr>
          <p:nvPr>
            <p:ph idx="1"/>
          </p:nvPr>
        </p:nvSpPr>
        <p:spPr/>
        <p:txBody>
          <a:bodyPr>
            <a:normAutofit/>
          </a:bodyPr>
          <a:lstStyle/>
          <a:p>
            <a:r>
              <a:rPr lang="en-US" b="1" dirty="0" smtClean="0"/>
              <a:t>Block-level Elements</a:t>
            </a:r>
          </a:p>
          <a:p>
            <a:pPr>
              <a:buNone/>
            </a:pPr>
            <a:r>
              <a:rPr lang="en-US" dirty="0" smtClean="0"/>
              <a:t>	A block-level element always starts on a new line and takes up the full width available (stretches out to the left and right as far as it can).</a:t>
            </a:r>
          </a:p>
          <a:p>
            <a:r>
              <a:rPr lang="en-US" b="1" dirty="0" smtClean="0"/>
              <a:t>Inline Elements</a:t>
            </a:r>
          </a:p>
          <a:p>
            <a:pPr>
              <a:buNone/>
            </a:pPr>
            <a:r>
              <a:rPr lang="en-US" b="1" dirty="0" smtClean="0"/>
              <a:t>	</a:t>
            </a:r>
            <a:r>
              <a:rPr lang="en-US" dirty="0" smtClean="0"/>
              <a:t>An inline element does not start on a new line and only takes up as much width as necessary.</a:t>
            </a:r>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sp>
        <p:nvSpPr>
          <p:cNvPr id="3" name="Content Placeholder 2"/>
          <p:cNvSpPr>
            <a:spLocks noGrp="1"/>
          </p:cNvSpPr>
          <p:nvPr>
            <p:ph idx="1"/>
          </p:nvPr>
        </p:nvSpPr>
        <p:spPr>
          <a:xfrm>
            <a:off x="914400" y="1447800"/>
            <a:ext cx="7772400" cy="380999"/>
          </a:xfrm>
        </p:spPr>
        <p:txBody>
          <a:bodyPr>
            <a:normAutofit fontScale="70000" lnSpcReduction="20000"/>
          </a:bodyPr>
          <a:lstStyle/>
          <a:p>
            <a:pPr marL="0" indent="0">
              <a:buNone/>
            </a:pPr>
            <a:r>
              <a:rPr lang="en-US" dirty="0" smtClean="0"/>
              <a:t>When creating a CSS document, the following rules apply: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574" y="1904999"/>
            <a:ext cx="6096851" cy="4020111"/>
          </a:xfrm>
          <a:prstGeom prst="rect">
            <a:avLst/>
          </a:prstGeom>
        </p:spPr>
      </p:pic>
      <p:sp>
        <p:nvSpPr>
          <p:cNvPr id="6" name="Rectangle 5"/>
          <p:cNvSpPr/>
          <p:nvPr/>
        </p:nvSpPr>
        <p:spPr>
          <a:xfrm>
            <a:off x="1523574" y="6172200"/>
            <a:ext cx="5638800" cy="369332"/>
          </a:xfrm>
          <a:prstGeom prst="rect">
            <a:avLst/>
          </a:prstGeom>
        </p:spPr>
        <p:txBody>
          <a:bodyPr wrap="square">
            <a:spAutoFit/>
          </a:bodyPr>
          <a:lstStyle/>
          <a:p>
            <a:r>
              <a:rPr lang="en-US" dirty="0" smtClean="0">
                <a:solidFill>
                  <a:schemeClr val="accent1"/>
                </a:solidFill>
              </a:rPr>
              <a:t>https://www.w3.org/TR/CSS21/cascade.html#inheritance</a:t>
            </a:r>
            <a:endParaRPr lang="en-US" dirty="0">
              <a:solidFill>
                <a:schemeClr val="accent1"/>
              </a:solidFill>
            </a:endParaRPr>
          </a:p>
        </p:txBody>
      </p:sp>
    </p:spTree>
    <p:extLst>
      <p:ext uri="{BB962C8B-B14F-4D97-AF65-F5344CB8AC3E}">
        <p14:creationId xmlns:p14="http://schemas.microsoft.com/office/powerpoint/2010/main" val="1364685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95400"/>
            <a:ext cx="5867400" cy="2772162"/>
          </a:xfrm>
        </p:spPr>
      </p:pic>
      <p:pic>
        <p:nvPicPr>
          <p:cNvPr id="6" name="Picture 5" descr="Untitled.png"/>
          <p:cNvPicPr>
            <a:picLocks noChangeAspect="1"/>
          </p:cNvPicPr>
          <p:nvPr/>
        </p:nvPicPr>
        <p:blipFill>
          <a:blip r:embed="rId3"/>
          <a:stretch>
            <a:fillRect/>
          </a:stretch>
        </p:blipFill>
        <p:spPr>
          <a:xfrm>
            <a:off x="1371600" y="4114800"/>
            <a:ext cx="6400800" cy="2743200"/>
          </a:xfrm>
          <a:prstGeom prst="rect">
            <a:avLst/>
          </a:prstGeom>
        </p:spPr>
      </p:pic>
    </p:spTree>
    <p:extLst>
      <p:ext uri="{BB962C8B-B14F-4D97-AF65-F5344CB8AC3E}">
        <p14:creationId xmlns:p14="http://schemas.microsoft.com/office/powerpoint/2010/main" val="339679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frontend development</a:t>
            </a:r>
          </a:p>
          <a:p>
            <a:r>
              <a:rPr lang="en-US" dirty="0"/>
              <a:t>Understand how browser works</a:t>
            </a:r>
          </a:p>
          <a:p>
            <a:r>
              <a:rPr lang="en-US" dirty="0"/>
              <a:t>The order of processing scripts and style </a:t>
            </a:r>
            <a:r>
              <a:rPr lang="en-US" dirty="0" smtClean="0"/>
              <a:t>sheets</a:t>
            </a:r>
          </a:p>
          <a:p>
            <a:r>
              <a:rPr lang="en-US" dirty="0" smtClean="0"/>
              <a:t>Basic HTML and CSS specifications</a:t>
            </a:r>
          </a:p>
          <a:p>
            <a:r>
              <a:rPr lang="en-US" dirty="0" smtClean="0"/>
              <a:t>How JavaScript works</a:t>
            </a:r>
            <a:endParaRPr lang="en-US" dirty="0"/>
          </a:p>
        </p:txBody>
      </p:sp>
    </p:spTree>
    <p:extLst>
      <p:ext uri="{BB962C8B-B14F-4D97-AF65-F5344CB8AC3E}">
        <p14:creationId xmlns:p14="http://schemas.microsoft.com/office/powerpoint/2010/main" val="1429779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1600200" y="1371600"/>
            <a:ext cx="6096000" cy="1629651"/>
          </a:xfrm>
        </p:spPr>
      </p:pic>
      <p:pic>
        <p:nvPicPr>
          <p:cNvPr id="5" name="Picture 4" descr="Untitled.png"/>
          <p:cNvPicPr>
            <a:picLocks noChangeAspect="1"/>
          </p:cNvPicPr>
          <p:nvPr/>
        </p:nvPicPr>
        <p:blipFill>
          <a:blip r:embed="rId3"/>
          <a:stretch>
            <a:fillRect/>
          </a:stretch>
        </p:blipFill>
        <p:spPr>
          <a:xfrm>
            <a:off x="1447800" y="3048000"/>
            <a:ext cx="7391400" cy="2590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1026332" y="1371600"/>
            <a:ext cx="7091337" cy="497295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What we call JavaScript is actually an implementation of the </a:t>
            </a:r>
            <a:r>
              <a:rPr lang="en-US" sz="2400" dirty="0" err="1" smtClean="0"/>
              <a:t>ECMAScript</a:t>
            </a:r>
            <a:r>
              <a:rPr lang="en-US" sz="2400" dirty="0" smtClean="0"/>
              <a:t> language specification. For JavaScript to be considered a valid version of </a:t>
            </a:r>
            <a:r>
              <a:rPr lang="en-US" sz="2400" dirty="0" err="1" smtClean="0"/>
              <a:t>ECMAScript</a:t>
            </a:r>
            <a:r>
              <a:rPr lang="en-US" sz="2400" dirty="0" smtClean="0"/>
              <a:t> , it must provide a mechanisms to support syntax and semantics defined in the spec. JS as an implementation must provide the programmer affordances to use the various types, properties, values, functions and reserved words that make up </a:t>
            </a:r>
            <a:r>
              <a:rPr lang="en-US" sz="2400" dirty="0" err="1" smtClean="0"/>
              <a:t>ECMAScript</a:t>
            </a:r>
            <a:r>
              <a:rPr lang="en-US" sz="2400" dirty="0" smtClean="0"/>
              <a:t>.</a:t>
            </a:r>
          </a:p>
          <a:p>
            <a:r>
              <a:rPr lang="en-US" sz="2400" dirty="0"/>
              <a:t>JavaScript is most commonly used as a client side scripting language. This means that JavaScript code is written into an HTML page. When a user requests an HTML page with JavaScript in it, the script is sent to the browser and it's up to the browser to do something with it</a:t>
            </a:r>
            <a:r>
              <a:rPr lang="en-US" sz="2400" dirty="0" smtClean="0"/>
              <a:t>.</a:t>
            </a:r>
            <a:endParaRPr lang="en-US" sz="2400" dirty="0"/>
          </a:p>
        </p:txBody>
      </p:sp>
    </p:spTree>
    <p:extLst>
      <p:ext uri="{BB962C8B-B14F-4D97-AF65-F5344CB8AC3E}">
        <p14:creationId xmlns:p14="http://schemas.microsoft.com/office/powerpoint/2010/main" val="3281169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Block level and function level scope:</a:t>
            </a:r>
          </a:p>
          <a:p>
            <a:pPr marL="3086100" lvl="7" indent="0">
              <a:buNone/>
            </a:pPr>
            <a:r>
              <a:rPr lang="en-US" dirty="0"/>
              <a:t>#include &lt;</a:t>
            </a:r>
            <a:r>
              <a:rPr lang="en-US" dirty="0" err="1"/>
              <a:t>stdio.h</a:t>
            </a:r>
            <a:r>
              <a:rPr lang="en-US" dirty="0"/>
              <a:t>&gt;</a:t>
            </a:r>
          </a:p>
          <a:p>
            <a:pPr marL="3086100" lvl="7" indent="0">
              <a:buNone/>
            </a:pPr>
            <a:r>
              <a:rPr lang="en-US" dirty="0" err="1"/>
              <a:t>int</a:t>
            </a:r>
            <a:r>
              <a:rPr lang="en-US" dirty="0"/>
              <a:t> main() {</a:t>
            </a:r>
          </a:p>
          <a:p>
            <a:pPr marL="3086100" lvl="7" indent="0">
              <a:buNone/>
            </a:pPr>
            <a:r>
              <a:rPr lang="en-US" dirty="0"/>
              <a:t>	</a:t>
            </a:r>
            <a:r>
              <a:rPr lang="en-US" dirty="0" err="1"/>
              <a:t>int</a:t>
            </a:r>
            <a:r>
              <a:rPr lang="en-US" dirty="0"/>
              <a:t> x = 1;</a:t>
            </a:r>
          </a:p>
          <a:p>
            <a:pPr marL="3086100" lvl="7" indent="0">
              <a:buNone/>
            </a:pPr>
            <a:r>
              <a:rPr lang="en-US" dirty="0"/>
              <a:t>	</a:t>
            </a:r>
            <a:r>
              <a:rPr lang="en-US" dirty="0" err="1"/>
              <a:t>printf</a:t>
            </a:r>
            <a:r>
              <a:rPr lang="en-US" dirty="0"/>
              <a:t>("%d, ", x); // 1</a:t>
            </a:r>
          </a:p>
          <a:p>
            <a:pPr marL="3086100" lvl="7" indent="0">
              <a:buNone/>
            </a:pPr>
            <a:r>
              <a:rPr lang="en-US" dirty="0"/>
              <a:t>	if (1) {</a:t>
            </a:r>
          </a:p>
          <a:p>
            <a:pPr marL="3086100" lvl="7" indent="0">
              <a:buNone/>
            </a:pPr>
            <a:r>
              <a:rPr lang="en-US" dirty="0"/>
              <a:t>		</a:t>
            </a:r>
            <a:r>
              <a:rPr lang="en-US" dirty="0" err="1"/>
              <a:t>int</a:t>
            </a:r>
            <a:r>
              <a:rPr lang="en-US" dirty="0"/>
              <a:t> x = 2;</a:t>
            </a:r>
          </a:p>
          <a:p>
            <a:pPr marL="3086100" lvl="7" indent="0">
              <a:buNone/>
            </a:pPr>
            <a:r>
              <a:rPr lang="en-US" dirty="0"/>
              <a:t>		</a:t>
            </a:r>
            <a:r>
              <a:rPr lang="en-US" dirty="0" err="1"/>
              <a:t>printf</a:t>
            </a:r>
            <a:r>
              <a:rPr lang="en-US" dirty="0"/>
              <a:t>("%d, ", x); // 2</a:t>
            </a:r>
          </a:p>
          <a:p>
            <a:pPr marL="3086100" lvl="7" indent="0">
              <a:buNone/>
            </a:pPr>
            <a:r>
              <a:rPr lang="en-US" dirty="0"/>
              <a:t>	}</a:t>
            </a:r>
          </a:p>
          <a:p>
            <a:pPr marL="3086100" lvl="7" indent="0">
              <a:buNone/>
            </a:pPr>
            <a:r>
              <a:rPr lang="en-US" dirty="0"/>
              <a:t>	</a:t>
            </a:r>
            <a:r>
              <a:rPr lang="en-US" dirty="0" err="1"/>
              <a:t>printf</a:t>
            </a:r>
            <a:r>
              <a:rPr lang="en-US" dirty="0"/>
              <a:t>("%d\n", x); // 1</a:t>
            </a:r>
          </a:p>
          <a:p>
            <a:pPr marL="3086100" lvl="7" indent="0">
              <a:buNone/>
            </a:pPr>
            <a:r>
              <a:rPr lang="en-US" dirty="0" smtClean="0"/>
              <a:t>}</a:t>
            </a:r>
          </a:p>
          <a:p>
            <a:pPr marL="400050" lvl="1" indent="0">
              <a:buNone/>
            </a:pPr>
            <a:r>
              <a:rPr lang="en-US" sz="2600" dirty="0"/>
              <a:t>The output from this program </a:t>
            </a:r>
            <a:r>
              <a:rPr lang="en-US" sz="2600" dirty="0" smtClean="0"/>
              <a:t>is</a:t>
            </a:r>
            <a:r>
              <a:rPr lang="en-US" sz="2600" dirty="0"/>
              <a:t> 1, 2, 1. This is because C, and the rest of the C family, has </a:t>
            </a:r>
            <a:r>
              <a:rPr lang="en-US" sz="2600" b="1" dirty="0"/>
              <a:t>block-level scope</a:t>
            </a:r>
            <a:r>
              <a:rPr lang="en-US" sz="2600" dirty="0"/>
              <a:t>.</a:t>
            </a:r>
          </a:p>
        </p:txBody>
      </p:sp>
    </p:spTree>
    <p:extLst>
      <p:ext uri="{BB962C8B-B14F-4D97-AF65-F5344CB8AC3E}">
        <p14:creationId xmlns:p14="http://schemas.microsoft.com/office/powerpoint/2010/main" val="2209106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JavaScript</a:t>
            </a:r>
          </a:p>
        </p:txBody>
      </p:sp>
      <p:sp>
        <p:nvSpPr>
          <p:cNvPr id="3" name="Content Placeholder 2"/>
          <p:cNvSpPr>
            <a:spLocks noGrp="1"/>
          </p:cNvSpPr>
          <p:nvPr>
            <p:ph idx="1"/>
          </p:nvPr>
        </p:nvSpPr>
        <p:spPr/>
        <p:txBody>
          <a:bodyPr>
            <a:normAutofit/>
          </a:bodyPr>
          <a:lstStyle/>
          <a:p>
            <a:r>
              <a:rPr lang="en-US" dirty="0" smtClean="0"/>
              <a:t>Guess the output for JS version</a:t>
            </a:r>
          </a:p>
          <a:p>
            <a:pPr marL="3086100" lvl="7" indent="0">
              <a:buNone/>
            </a:pPr>
            <a:r>
              <a:rPr lang="en-US" dirty="0" err="1"/>
              <a:t>var</a:t>
            </a:r>
            <a:r>
              <a:rPr lang="en-US" dirty="0"/>
              <a:t> x = 1;</a:t>
            </a:r>
          </a:p>
          <a:p>
            <a:pPr marL="3086100" lvl="7" indent="0">
              <a:buNone/>
            </a:pPr>
            <a:r>
              <a:rPr lang="en-US" dirty="0"/>
              <a:t>console.log(x); // 1</a:t>
            </a:r>
          </a:p>
          <a:p>
            <a:pPr marL="3086100" lvl="7" indent="0">
              <a:buNone/>
            </a:pPr>
            <a:r>
              <a:rPr lang="en-US" dirty="0"/>
              <a:t>if (true) {</a:t>
            </a:r>
          </a:p>
          <a:p>
            <a:pPr marL="3086100" lvl="7" indent="0">
              <a:buNone/>
            </a:pPr>
            <a:r>
              <a:rPr lang="en-US" dirty="0"/>
              <a:t>	</a:t>
            </a:r>
            <a:r>
              <a:rPr lang="en-US" dirty="0" err="1"/>
              <a:t>var</a:t>
            </a:r>
            <a:r>
              <a:rPr lang="en-US" dirty="0"/>
              <a:t> x = 2;</a:t>
            </a:r>
          </a:p>
          <a:p>
            <a:pPr marL="3086100" lvl="7" indent="0">
              <a:buNone/>
            </a:pPr>
            <a:r>
              <a:rPr lang="en-US" dirty="0"/>
              <a:t>	console.log(x); // 2</a:t>
            </a:r>
          </a:p>
          <a:p>
            <a:pPr marL="3086100" lvl="7" indent="0">
              <a:buNone/>
            </a:pPr>
            <a:r>
              <a:rPr lang="en-US" dirty="0"/>
              <a:t>}</a:t>
            </a:r>
          </a:p>
          <a:p>
            <a:pPr marL="3086100" lvl="7" indent="0">
              <a:buNone/>
            </a:pPr>
            <a:r>
              <a:rPr lang="en-US" dirty="0"/>
              <a:t>console.log(x); // </a:t>
            </a:r>
            <a:r>
              <a:rPr lang="en-US" dirty="0" smtClean="0"/>
              <a:t>????</a:t>
            </a:r>
          </a:p>
          <a:p>
            <a:pPr marL="400050" lvl="1" indent="0">
              <a:buNone/>
            </a:pPr>
            <a:r>
              <a:rPr lang="en-US" sz="2000" dirty="0"/>
              <a:t>This is radically different from the C family. Blocks, </a:t>
            </a:r>
            <a:r>
              <a:rPr lang="en-US" sz="2000" dirty="0" smtClean="0"/>
              <a:t>such as</a:t>
            </a:r>
            <a:r>
              <a:rPr lang="en-US" sz="2000" dirty="0"/>
              <a:t> if statements, </a:t>
            </a:r>
            <a:r>
              <a:rPr lang="en-US" sz="2000" b="1" dirty="0"/>
              <a:t>do not</a:t>
            </a:r>
            <a:r>
              <a:rPr lang="en-US" sz="2000" dirty="0"/>
              <a:t> create a new scope. Only </a:t>
            </a:r>
            <a:r>
              <a:rPr lang="en-US" sz="2000" dirty="0" smtClean="0"/>
              <a:t>functions </a:t>
            </a:r>
            <a:r>
              <a:rPr lang="en-US" sz="2000" dirty="0"/>
              <a:t>create a new scope.</a:t>
            </a:r>
            <a:endParaRPr lang="en-US" sz="2000"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60200" y="5233680"/>
              <a:ext cx="2810520" cy="103320"/>
            </p14:xfrm>
          </p:contentPart>
        </mc:Choice>
        <mc:Fallback xmlns="">
          <p:pic>
            <p:nvPicPr>
              <p:cNvPr id="4" name="Ink 3"/>
              <p:cNvPicPr/>
              <p:nvPr/>
            </p:nvPicPr>
            <p:blipFill>
              <a:blip r:embed="rId3"/>
              <a:stretch>
                <a:fillRect/>
              </a:stretch>
            </p:blipFill>
            <p:spPr>
              <a:xfrm>
                <a:off x="5544360" y="5169960"/>
                <a:ext cx="28425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014120" y="5577480"/>
              <a:ext cx="782280" cy="360"/>
            </p14:xfrm>
          </p:contentPart>
        </mc:Choice>
        <mc:Fallback xmlns="">
          <p:pic>
            <p:nvPicPr>
              <p:cNvPr id="5" name="Ink 4"/>
              <p:cNvPicPr/>
              <p:nvPr/>
            </p:nvPicPr>
            <p:blipFill>
              <a:blip r:embed="rId5"/>
              <a:stretch>
                <a:fillRect/>
              </a:stretch>
            </p:blipFill>
            <p:spPr>
              <a:xfrm>
                <a:off x="998280" y="5513760"/>
                <a:ext cx="813960" cy="127440"/>
              </a:xfrm>
              <a:prstGeom prst="rect">
                <a:avLst/>
              </a:prstGeom>
            </p:spPr>
          </p:pic>
        </mc:Fallback>
      </mc:AlternateContent>
    </p:spTree>
    <p:extLst>
      <p:ext uri="{BB962C8B-B14F-4D97-AF65-F5344CB8AC3E}">
        <p14:creationId xmlns:p14="http://schemas.microsoft.com/office/powerpoint/2010/main" val="257339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JavaScript</a:t>
            </a:r>
          </a:p>
        </p:txBody>
      </p:sp>
      <p:sp>
        <p:nvSpPr>
          <p:cNvPr id="3" name="Content Placeholder 2"/>
          <p:cNvSpPr>
            <a:spLocks noGrp="1"/>
          </p:cNvSpPr>
          <p:nvPr>
            <p:ph idx="1"/>
          </p:nvPr>
        </p:nvSpPr>
        <p:spPr/>
        <p:txBody>
          <a:bodyPr>
            <a:normAutofit/>
          </a:bodyPr>
          <a:lstStyle/>
          <a:p>
            <a:r>
              <a:rPr lang="en-US" dirty="0" smtClean="0"/>
              <a:t>Guess the output for JS version</a:t>
            </a:r>
          </a:p>
          <a:p>
            <a:pPr marL="3086100" lvl="7" indent="0">
              <a:buNone/>
            </a:pPr>
            <a:r>
              <a:rPr lang="en-US" dirty="0" err="1"/>
              <a:t>var</a:t>
            </a:r>
            <a:r>
              <a:rPr lang="en-US" dirty="0"/>
              <a:t> x = 1;</a:t>
            </a:r>
          </a:p>
          <a:p>
            <a:pPr marL="3086100" lvl="7" indent="0">
              <a:buNone/>
            </a:pPr>
            <a:r>
              <a:rPr lang="en-US" dirty="0"/>
              <a:t>console.log(x); // 1</a:t>
            </a:r>
          </a:p>
          <a:p>
            <a:pPr marL="3086100" lvl="7" indent="0">
              <a:buNone/>
            </a:pPr>
            <a:r>
              <a:rPr lang="en-US" dirty="0"/>
              <a:t>if (true) {</a:t>
            </a:r>
          </a:p>
          <a:p>
            <a:pPr marL="3086100" lvl="7" indent="0">
              <a:buNone/>
            </a:pPr>
            <a:r>
              <a:rPr lang="en-US" dirty="0"/>
              <a:t>	</a:t>
            </a:r>
            <a:r>
              <a:rPr lang="en-US" dirty="0" err="1"/>
              <a:t>var</a:t>
            </a:r>
            <a:r>
              <a:rPr lang="en-US" dirty="0"/>
              <a:t> x = 2;</a:t>
            </a:r>
          </a:p>
          <a:p>
            <a:pPr marL="3086100" lvl="7" indent="0">
              <a:buNone/>
            </a:pPr>
            <a:r>
              <a:rPr lang="en-US" dirty="0"/>
              <a:t>	console.log(x); // 2</a:t>
            </a:r>
          </a:p>
          <a:p>
            <a:pPr marL="3086100" lvl="7" indent="0">
              <a:buNone/>
            </a:pPr>
            <a:r>
              <a:rPr lang="en-US" dirty="0"/>
              <a:t>}</a:t>
            </a:r>
          </a:p>
          <a:p>
            <a:pPr marL="3086100" lvl="7" indent="0">
              <a:buNone/>
            </a:pPr>
            <a:r>
              <a:rPr lang="en-US" dirty="0"/>
              <a:t>console.log(x); // </a:t>
            </a:r>
            <a:r>
              <a:rPr lang="en-US" dirty="0" smtClean="0"/>
              <a:t>2</a:t>
            </a:r>
          </a:p>
          <a:p>
            <a:pPr marL="400050" lvl="1" indent="0">
              <a:buNone/>
            </a:pPr>
            <a:r>
              <a:rPr lang="en-US" sz="2000" dirty="0"/>
              <a:t>This is radically different from the C family. Blocks, </a:t>
            </a:r>
            <a:r>
              <a:rPr lang="en-US" sz="2000" dirty="0" smtClean="0"/>
              <a:t>such as</a:t>
            </a:r>
            <a:r>
              <a:rPr lang="en-US" sz="2000" dirty="0"/>
              <a:t> if statements, </a:t>
            </a:r>
            <a:r>
              <a:rPr lang="en-US" sz="2000" b="1" dirty="0"/>
              <a:t>do not</a:t>
            </a:r>
            <a:r>
              <a:rPr lang="en-US" sz="2000" dirty="0"/>
              <a:t> create a new scope. Only </a:t>
            </a:r>
            <a:r>
              <a:rPr lang="en-US" sz="2000" dirty="0" smtClean="0"/>
              <a:t>functions </a:t>
            </a:r>
            <a:r>
              <a:rPr lang="en-US" sz="2000" dirty="0"/>
              <a:t>create a new scope</a:t>
            </a:r>
            <a:r>
              <a:rPr lang="en-US" sz="2000" dirty="0" smtClean="0"/>
              <a:t>.</a:t>
            </a:r>
          </a:p>
          <a:p>
            <a:pPr marL="400050" lvl="1" indent="0">
              <a:buNone/>
            </a:pPr>
            <a:r>
              <a:rPr lang="en-US" sz="2000" dirty="0"/>
              <a:t>In this case, Firebug will show 1, 2, 2. </a:t>
            </a:r>
            <a:endParaRPr lang="en-US" sz="2000" dirty="0" smtClean="0"/>
          </a:p>
        </p:txBody>
      </p:sp>
    </p:spTree>
    <p:extLst>
      <p:ext uri="{BB962C8B-B14F-4D97-AF65-F5344CB8AC3E}">
        <p14:creationId xmlns:p14="http://schemas.microsoft.com/office/powerpoint/2010/main" val="988368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sequence?</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fontAlgn="base"/>
            <a:r>
              <a:rPr lang="en-US" b="1" dirty="0"/>
              <a:t>Function declarations:</a:t>
            </a:r>
            <a:r>
              <a:rPr lang="en-US" dirty="0"/>
              <a:t> These are of the </a:t>
            </a:r>
            <a:r>
              <a:rPr lang="en-US" dirty="0" smtClean="0"/>
              <a:t>form,</a:t>
            </a:r>
            <a:r>
              <a:rPr lang="en-US" dirty="0"/>
              <a:t> function foo() {}.</a:t>
            </a:r>
          </a:p>
          <a:p>
            <a:pPr fontAlgn="base"/>
            <a:r>
              <a:rPr lang="en-US" b="1" dirty="0"/>
              <a:t>Variable declarations:</a:t>
            </a:r>
            <a:r>
              <a:rPr lang="en-US" dirty="0"/>
              <a:t> These take the </a:t>
            </a:r>
            <a:r>
              <a:rPr lang="en-US" dirty="0" smtClean="0"/>
              <a:t>form,</a:t>
            </a:r>
            <a:r>
              <a:rPr lang="en-US" dirty="0"/>
              <a:t> </a:t>
            </a:r>
            <a:r>
              <a:rPr lang="en-US" b="1" dirty="0" err="1"/>
              <a:t>var</a:t>
            </a:r>
            <a:r>
              <a:rPr lang="en-US" dirty="0"/>
              <a:t> foo</a:t>
            </a:r>
            <a:r>
              <a:rPr lang="en-US" dirty="0" smtClean="0"/>
              <a:t>;. </a:t>
            </a:r>
            <a:endParaRPr lang="en-US" dirty="0"/>
          </a:p>
          <a:p>
            <a:r>
              <a:rPr lang="en-US" dirty="0"/>
              <a:t>Function declarations and variable declarations are always moved </a:t>
            </a:r>
            <a:r>
              <a:rPr lang="en-US" dirty="0" smtClean="0"/>
              <a:t>invisibly </a:t>
            </a:r>
            <a:r>
              <a:rPr lang="en-US" dirty="0"/>
              <a:t>to the top of their containing scope by the JavaScript interpreter. </a:t>
            </a:r>
            <a:r>
              <a:rPr lang="en-US" dirty="0" smtClean="0"/>
              <a:t> This </a:t>
            </a:r>
            <a:r>
              <a:rPr lang="en-US" dirty="0"/>
              <a:t>means that code like this</a:t>
            </a:r>
            <a:r>
              <a:rPr lang="en-US" dirty="0" smtClean="0"/>
              <a:t>:</a:t>
            </a:r>
          </a:p>
          <a:p>
            <a:pPr marL="3086100" lvl="7" indent="0">
              <a:buNone/>
            </a:pPr>
            <a:r>
              <a:rPr lang="en-US" sz="2900" dirty="0" smtClean="0"/>
              <a:t>function </a:t>
            </a:r>
            <a:r>
              <a:rPr lang="en-US" sz="2900" dirty="0"/>
              <a:t>foo() {</a:t>
            </a:r>
          </a:p>
          <a:p>
            <a:pPr marL="3086100" lvl="7" indent="0">
              <a:buNone/>
            </a:pPr>
            <a:r>
              <a:rPr lang="en-US" sz="2900" dirty="0"/>
              <a:t>	bar();</a:t>
            </a:r>
          </a:p>
          <a:p>
            <a:pPr marL="3086100" lvl="7" indent="0">
              <a:buNone/>
            </a:pPr>
            <a:r>
              <a:rPr lang="en-US" sz="2900" dirty="0"/>
              <a:t>	</a:t>
            </a:r>
            <a:r>
              <a:rPr lang="en-US" sz="2900" dirty="0" err="1"/>
              <a:t>var</a:t>
            </a:r>
            <a:r>
              <a:rPr lang="en-US" sz="2900" dirty="0"/>
              <a:t> x = 1;</a:t>
            </a:r>
          </a:p>
          <a:p>
            <a:pPr marL="3086100" lvl="7" indent="0">
              <a:buNone/>
            </a:pPr>
            <a:r>
              <a:rPr lang="en-US" sz="2900" dirty="0" smtClean="0"/>
              <a:t>}</a:t>
            </a:r>
          </a:p>
          <a:p>
            <a:pPr marL="3086100" lvl="7" indent="0">
              <a:buNone/>
            </a:pPr>
            <a:endParaRPr lang="en-US" sz="2900" dirty="0" smtClean="0"/>
          </a:p>
          <a:p>
            <a:pPr marL="3086100" lvl="7" indent="0">
              <a:buNone/>
            </a:pPr>
            <a:r>
              <a:rPr lang="en-US" sz="2900" dirty="0"/>
              <a:t>is actually interpreted like this</a:t>
            </a:r>
            <a:r>
              <a:rPr lang="en-US" sz="2900" dirty="0" smtClean="0"/>
              <a:t>:</a:t>
            </a:r>
            <a:endParaRPr lang="en-US" sz="2900" dirty="0"/>
          </a:p>
          <a:p>
            <a:pPr marL="3086100" lvl="7" indent="0">
              <a:buNone/>
            </a:pPr>
            <a:r>
              <a:rPr lang="en-US" sz="2900" dirty="0"/>
              <a:t>function foo() {</a:t>
            </a:r>
          </a:p>
          <a:p>
            <a:pPr marL="3086100" lvl="7" indent="0">
              <a:buNone/>
            </a:pPr>
            <a:r>
              <a:rPr lang="en-US" sz="2900" dirty="0"/>
              <a:t>	</a:t>
            </a:r>
            <a:r>
              <a:rPr lang="en-US" sz="2900" dirty="0" err="1"/>
              <a:t>var</a:t>
            </a:r>
            <a:r>
              <a:rPr lang="en-US" sz="2900" dirty="0"/>
              <a:t> x;</a:t>
            </a:r>
          </a:p>
          <a:p>
            <a:pPr marL="3086100" lvl="7" indent="0">
              <a:buNone/>
            </a:pPr>
            <a:r>
              <a:rPr lang="en-US" sz="2900" dirty="0"/>
              <a:t>	bar();</a:t>
            </a:r>
          </a:p>
          <a:p>
            <a:pPr marL="3086100" lvl="7" indent="0">
              <a:buNone/>
            </a:pPr>
            <a:r>
              <a:rPr lang="en-US" sz="2900" dirty="0"/>
              <a:t>	x = 1;</a:t>
            </a:r>
          </a:p>
          <a:p>
            <a:pPr marL="3086100" lvl="7" indent="0">
              <a:buNone/>
            </a:pPr>
            <a:r>
              <a:rPr lang="en-US" sz="2900" dirty="0"/>
              <a:t>}</a:t>
            </a:r>
          </a:p>
        </p:txBody>
      </p:sp>
    </p:spTree>
    <p:extLst>
      <p:ext uri="{BB962C8B-B14F-4D97-AF65-F5344CB8AC3E}">
        <p14:creationId xmlns:p14="http://schemas.microsoft.com/office/powerpoint/2010/main" val="142414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marL="1714500" lvl="4" indent="0">
              <a:buNone/>
            </a:pPr>
            <a:r>
              <a:rPr lang="en-US" dirty="0" err="1"/>
              <a:t>var</a:t>
            </a:r>
            <a:r>
              <a:rPr lang="en-US" dirty="0"/>
              <a:t> foo = 1;</a:t>
            </a:r>
          </a:p>
          <a:p>
            <a:pPr marL="1714500" lvl="4" indent="0">
              <a:buNone/>
            </a:pPr>
            <a:r>
              <a:rPr lang="en-US" dirty="0"/>
              <a:t>function bar() {</a:t>
            </a:r>
          </a:p>
          <a:p>
            <a:pPr marL="2171700" lvl="5" indent="0">
              <a:buNone/>
            </a:pPr>
            <a:r>
              <a:rPr lang="en-US" dirty="0"/>
              <a:t>	if (!foo) {</a:t>
            </a:r>
          </a:p>
          <a:p>
            <a:pPr marL="2171700" lvl="5" indent="0">
              <a:buNone/>
            </a:pPr>
            <a:r>
              <a:rPr lang="en-US" dirty="0"/>
              <a:t>		</a:t>
            </a:r>
            <a:r>
              <a:rPr lang="en-US" dirty="0" err="1"/>
              <a:t>var</a:t>
            </a:r>
            <a:r>
              <a:rPr lang="en-US" dirty="0"/>
              <a:t> foo = 10;</a:t>
            </a:r>
          </a:p>
          <a:p>
            <a:pPr marL="2171700" lvl="5" indent="0">
              <a:buNone/>
            </a:pPr>
            <a:r>
              <a:rPr lang="en-US" dirty="0"/>
              <a:t>	}</a:t>
            </a:r>
          </a:p>
          <a:p>
            <a:pPr marL="2171700" lvl="5" indent="0">
              <a:buNone/>
            </a:pPr>
            <a:r>
              <a:rPr lang="en-US" dirty="0"/>
              <a:t>	alert(foo);</a:t>
            </a:r>
          </a:p>
          <a:p>
            <a:pPr marL="1714500" lvl="4" indent="0">
              <a:buNone/>
            </a:pPr>
            <a:r>
              <a:rPr lang="en-US" dirty="0"/>
              <a:t>}</a:t>
            </a:r>
          </a:p>
          <a:p>
            <a:pPr marL="1714500" lvl="4" indent="0">
              <a:buNone/>
            </a:pPr>
            <a:r>
              <a:rPr lang="en-US" dirty="0"/>
              <a:t>bar</a:t>
            </a:r>
            <a:r>
              <a:rPr lang="en-US" dirty="0" smtClean="0"/>
              <a:t>();</a:t>
            </a:r>
          </a:p>
          <a:p>
            <a:pPr marL="1714500" lvl="4" indent="0">
              <a:buNone/>
            </a:pPr>
            <a:r>
              <a:rPr lang="en-US" dirty="0" smtClean="0"/>
              <a:t>------------------------------------</a:t>
            </a:r>
            <a:endParaRPr lang="en-US" dirty="0"/>
          </a:p>
          <a:p>
            <a:pPr marL="1714500" lvl="4" indent="0">
              <a:buNone/>
            </a:pPr>
            <a:r>
              <a:rPr lang="en-US" dirty="0" err="1"/>
              <a:t>var</a:t>
            </a:r>
            <a:r>
              <a:rPr lang="en-US" dirty="0"/>
              <a:t> a = 1;</a:t>
            </a:r>
          </a:p>
          <a:p>
            <a:pPr marL="1714500" lvl="4" indent="0">
              <a:buNone/>
            </a:pPr>
            <a:r>
              <a:rPr lang="en-US" dirty="0"/>
              <a:t>function b() {</a:t>
            </a:r>
          </a:p>
          <a:p>
            <a:pPr marL="2171700" lvl="5" indent="0">
              <a:buNone/>
            </a:pPr>
            <a:r>
              <a:rPr lang="en-US" dirty="0"/>
              <a:t>	a = 10;</a:t>
            </a:r>
          </a:p>
          <a:p>
            <a:pPr marL="2171700" lvl="5" indent="0">
              <a:buNone/>
            </a:pPr>
            <a:r>
              <a:rPr lang="en-US" dirty="0"/>
              <a:t>	return;</a:t>
            </a:r>
          </a:p>
          <a:p>
            <a:pPr marL="2171700" lvl="5" indent="0">
              <a:buNone/>
            </a:pPr>
            <a:r>
              <a:rPr lang="en-US" dirty="0"/>
              <a:t>	function a() {}</a:t>
            </a:r>
          </a:p>
          <a:p>
            <a:pPr marL="1714500" lvl="4" indent="0">
              <a:buNone/>
            </a:pPr>
            <a:r>
              <a:rPr lang="en-US" dirty="0"/>
              <a:t>}</a:t>
            </a:r>
          </a:p>
          <a:p>
            <a:pPr marL="1714500" lvl="4" indent="0">
              <a:buNone/>
            </a:pPr>
            <a:r>
              <a:rPr lang="en-US" dirty="0"/>
              <a:t>b();</a:t>
            </a:r>
          </a:p>
          <a:p>
            <a:pPr marL="1714500" lvl="4" indent="0">
              <a:buNone/>
            </a:pPr>
            <a:r>
              <a:rPr lang="en-US" dirty="0"/>
              <a:t>alert(a);</a:t>
            </a:r>
          </a:p>
        </p:txBody>
      </p:sp>
    </p:spTree>
    <p:extLst>
      <p:ext uri="{BB962C8B-B14F-4D97-AF65-F5344CB8AC3E}">
        <p14:creationId xmlns:p14="http://schemas.microsoft.com/office/powerpoint/2010/main" val="844036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marL="1714500" lvl="4" indent="0">
              <a:buNone/>
            </a:pPr>
            <a:r>
              <a:rPr lang="en-US" dirty="0" err="1"/>
              <a:t>var</a:t>
            </a:r>
            <a:r>
              <a:rPr lang="en-US" dirty="0"/>
              <a:t> foo = 1;</a:t>
            </a:r>
          </a:p>
          <a:p>
            <a:pPr marL="1714500" lvl="4" indent="0">
              <a:buNone/>
            </a:pPr>
            <a:r>
              <a:rPr lang="en-US" dirty="0"/>
              <a:t>function bar() {</a:t>
            </a:r>
          </a:p>
          <a:p>
            <a:pPr marL="2171700" lvl="5" indent="0">
              <a:buNone/>
            </a:pPr>
            <a:r>
              <a:rPr lang="en-US" dirty="0"/>
              <a:t>	if (!foo) {</a:t>
            </a:r>
          </a:p>
          <a:p>
            <a:pPr marL="2171700" lvl="5" indent="0">
              <a:buNone/>
            </a:pPr>
            <a:r>
              <a:rPr lang="en-US" dirty="0"/>
              <a:t>		</a:t>
            </a:r>
            <a:r>
              <a:rPr lang="en-US" dirty="0" err="1"/>
              <a:t>var</a:t>
            </a:r>
            <a:r>
              <a:rPr lang="en-US" dirty="0"/>
              <a:t> foo = 10;</a:t>
            </a:r>
          </a:p>
          <a:p>
            <a:pPr marL="2171700" lvl="5" indent="0">
              <a:buNone/>
            </a:pPr>
            <a:r>
              <a:rPr lang="en-US" dirty="0"/>
              <a:t>	}</a:t>
            </a:r>
          </a:p>
          <a:p>
            <a:pPr marL="2171700" lvl="5" indent="0">
              <a:buNone/>
            </a:pPr>
            <a:r>
              <a:rPr lang="en-US" dirty="0"/>
              <a:t>	alert(foo</a:t>
            </a:r>
            <a:r>
              <a:rPr lang="en-US" dirty="0" smtClean="0"/>
              <a:t>); //10</a:t>
            </a:r>
            <a:endParaRPr lang="en-US" dirty="0"/>
          </a:p>
          <a:p>
            <a:pPr marL="1714500" lvl="4" indent="0">
              <a:buNone/>
            </a:pPr>
            <a:r>
              <a:rPr lang="en-US" dirty="0"/>
              <a:t>}</a:t>
            </a:r>
          </a:p>
          <a:p>
            <a:pPr marL="1714500" lvl="4" indent="0">
              <a:buNone/>
            </a:pPr>
            <a:r>
              <a:rPr lang="en-US" dirty="0"/>
              <a:t>bar</a:t>
            </a:r>
            <a:r>
              <a:rPr lang="en-US" dirty="0" smtClean="0"/>
              <a:t>();</a:t>
            </a:r>
          </a:p>
          <a:p>
            <a:pPr marL="1714500" lvl="4" indent="0">
              <a:buNone/>
            </a:pPr>
            <a:r>
              <a:rPr lang="en-US" dirty="0" smtClean="0"/>
              <a:t>------------------------------------</a:t>
            </a:r>
            <a:endParaRPr lang="en-US" dirty="0"/>
          </a:p>
          <a:p>
            <a:pPr marL="1714500" lvl="4" indent="0">
              <a:buNone/>
            </a:pPr>
            <a:r>
              <a:rPr lang="en-US" dirty="0" err="1"/>
              <a:t>var</a:t>
            </a:r>
            <a:r>
              <a:rPr lang="en-US" dirty="0"/>
              <a:t> a = 1;</a:t>
            </a:r>
          </a:p>
          <a:p>
            <a:pPr marL="1714500" lvl="4" indent="0">
              <a:buNone/>
            </a:pPr>
            <a:r>
              <a:rPr lang="en-US" dirty="0"/>
              <a:t>function b() {</a:t>
            </a:r>
          </a:p>
          <a:p>
            <a:pPr marL="2171700" lvl="5" indent="0">
              <a:buNone/>
            </a:pPr>
            <a:r>
              <a:rPr lang="en-US" dirty="0"/>
              <a:t>	a = 10;</a:t>
            </a:r>
          </a:p>
          <a:p>
            <a:pPr marL="2171700" lvl="5" indent="0">
              <a:buNone/>
            </a:pPr>
            <a:r>
              <a:rPr lang="en-US" dirty="0"/>
              <a:t>	return;</a:t>
            </a:r>
          </a:p>
          <a:p>
            <a:pPr marL="2171700" lvl="5" indent="0">
              <a:buNone/>
            </a:pPr>
            <a:r>
              <a:rPr lang="en-US" dirty="0"/>
              <a:t>	function a() {}</a:t>
            </a:r>
          </a:p>
          <a:p>
            <a:pPr marL="1714500" lvl="4" indent="0">
              <a:buNone/>
            </a:pPr>
            <a:r>
              <a:rPr lang="en-US" dirty="0"/>
              <a:t>}</a:t>
            </a:r>
          </a:p>
          <a:p>
            <a:pPr marL="1714500" lvl="4" indent="0">
              <a:buNone/>
            </a:pPr>
            <a:r>
              <a:rPr lang="en-US" dirty="0"/>
              <a:t>b();</a:t>
            </a:r>
          </a:p>
          <a:p>
            <a:pPr marL="1714500" lvl="4" indent="0">
              <a:buNone/>
            </a:pPr>
            <a:r>
              <a:rPr lang="en-US" dirty="0"/>
              <a:t>alert(a</a:t>
            </a:r>
            <a:r>
              <a:rPr lang="en-US" dirty="0" smtClean="0"/>
              <a:t>); //1</a:t>
            </a:r>
            <a:endParaRPr lang="en-US" dirty="0"/>
          </a:p>
        </p:txBody>
      </p:sp>
    </p:spTree>
    <p:extLst>
      <p:ext uri="{BB962C8B-B14F-4D97-AF65-F5344CB8AC3E}">
        <p14:creationId xmlns:p14="http://schemas.microsoft.com/office/powerpoint/2010/main" val="4074672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1714500" lvl="4" indent="0">
              <a:buNone/>
            </a:pPr>
            <a:r>
              <a:rPr lang="en-US" dirty="0"/>
              <a:t>function test() {</a:t>
            </a:r>
          </a:p>
          <a:p>
            <a:pPr marL="1714500" lvl="4" indent="0">
              <a:buNone/>
            </a:pPr>
            <a:r>
              <a:rPr lang="en-US" dirty="0"/>
              <a:t>	foo(); // </a:t>
            </a:r>
            <a:r>
              <a:rPr lang="en-US" dirty="0" err="1"/>
              <a:t>TypeError</a:t>
            </a:r>
            <a:r>
              <a:rPr lang="en-US" dirty="0"/>
              <a:t> "foo is not a function"</a:t>
            </a:r>
          </a:p>
          <a:p>
            <a:pPr marL="1714500" lvl="4" indent="0">
              <a:buNone/>
            </a:pPr>
            <a:r>
              <a:rPr lang="en-US" dirty="0"/>
              <a:t>	bar(); // "this will run!"</a:t>
            </a:r>
          </a:p>
          <a:p>
            <a:pPr marL="1714500" lvl="4" indent="0">
              <a:buNone/>
            </a:pPr>
            <a:r>
              <a:rPr lang="en-US" dirty="0"/>
              <a:t>	</a:t>
            </a:r>
            <a:r>
              <a:rPr lang="en-US" dirty="0" err="1"/>
              <a:t>var</a:t>
            </a:r>
            <a:r>
              <a:rPr lang="en-US" dirty="0"/>
              <a:t> foo = function () { // function expression assigned to </a:t>
            </a:r>
            <a:r>
              <a:rPr lang="en-US" dirty="0" smtClean="0"/>
              <a:t>				local </a:t>
            </a:r>
            <a:r>
              <a:rPr lang="en-US" dirty="0"/>
              <a:t>variable 'foo'</a:t>
            </a:r>
          </a:p>
          <a:p>
            <a:pPr marL="1714500" lvl="4" indent="0">
              <a:buNone/>
            </a:pPr>
            <a:r>
              <a:rPr lang="en-US" dirty="0"/>
              <a:t>		alert("this won't run!");</a:t>
            </a:r>
          </a:p>
          <a:p>
            <a:pPr marL="1714500" lvl="4" indent="0">
              <a:buNone/>
            </a:pPr>
            <a:r>
              <a:rPr lang="en-US" dirty="0"/>
              <a:t>	}</a:t>
            </a:r>
          </a:p>
          <a:p>
            <a:pPr marL="1714500" lvl="4" indent="0">
              <a:buNone/>
            </a:pPr>
            <a:r>
              <a:rPr lang="en-US" dirty="0"/>
              <a:t>	function bar() { // function declaration, given the name 'bar'</a:t>
            </a:r>
          </a:p>
          <a:p>
            <a:pPr marL="1714500" lvl="4" indent="0">
              <a:buNone/>
            </a:pPr>
            <a:r>
              <a:rPr lang="en-US" dirty="0"/>
              <a:t>		alert("this will run!");</a:t>
            </a:r>
          </a:p>
          <a:p>
            <a:pPr marL="1714500" lvl="4" indent="0">
              <a:buNone/>
            </a:pPr>
            <a:r>
              <a:rPr lang="en-US" dirty="0"/>
              <a:t>	}</a:t>
            </a:r>
          </a:p>
          <a:p>
            <a:pPr marL="1714500" lvl="4" indent="0">
              <a:buNone/>
            </a:pPr>
            <a:r>
              <a:rPr lang="en-US" dirty="0"/>
              <a:t>}</a:t>
            </a:r>
          </a:p>
          <a:p>
            <a:pPr marL="1714500" lvl="4" indent="0">
              <a:buNone/>
            </a:pPr>
            <a:r>
              <a:rPr lang="en-US" dirty="0"/>
              <a:t>test();</a:t>
            </a:r>
          </a:p>
        </p:txBody>
      </p:sp>
    </p:spTree>
    <p:extLst>
      <p:ext uri="{BB962C8B-B14F-4D97-AF65-F5344CB8AC3E}">
        <p14:creationId xmlns:p14="http://schemas.microsoft.com/office/powerpoint/2010/main" val="338040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High Level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676400"/>
            <a:ext cx="5198243" cy="3524409"/>
          </a:xfrm>
        </p:spPr>
      </p:pic>
      <p:sp>
        <p:nvSpPr>
          <p:cNvPr id="5" name="Rectangle 4"/>
          <p:cNvSpPr/>
          <p:nvPr/>
        </p:nvSpPr>
        <p:spPr>
          <a:xfrm>
            <a:off x="1295400" y="5802868"/>
            <a:ext cx="6934200" cy="369332"/>
          </a:xfrm>
          <a:prstGeom prst="rect">
            <a:avLst/>
          </a:prstGeom>
        </p:spPr>
        <p:txBody>
          <a:bodyPr wrap="square">
            <a:spAutoFit/>
          </a:bodyPr>
          <a:lstStyle/>
          <a:p>
            <a:r>
              <a:rPr lang="en-US" dirty="0">
                <a:hlinkClick r:id="rId3"/>
              </a:rPr>
              <a:t>http://www.html5rocks.com/en/tutorials/internals/howbrowserswork/</a:t>
            </a:r>
            <a:endParaRPr lang="en-US" dirty="0"/>
          </a:p>
        </p:txBody>
      </p:sp>
    </p:spTree>
    <p:extLst>
      <p:ext uri="{BB962C8B-B14F-4D97-AF65-F5344CB8AC3E}">
        <p14:creationId xmlns:p14="http://schemas.microsoft.com/office/powerpoint/2010/main" val="3635479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229100" y="1380392"/>
            <a:ext cx="4495800" cy="4953000"/>
          </a:xfrm>
          <a:ln>
            <a:solidFill>
              <a:schemeClr val="accent1"/>
            </a:solidFill>
          </a:ln>
        </p:spPr>
        <p:txBody>
          <a:bodyPr>
            <a:normAutofit/>
          </a:bodyPr>
          <a:lstStyle/>
          <a:p>
            <a:pPr marL="0" indent="0">
              <a:buNone/>
            </a:pPr>
            <a:r>
              <a:rPr lang="en-US" sz="1800" dirty="0"/>
              <a:t>function test() </a:t>
            </a:r>
            <a:r>
              <a:rPr lang="en-US" sz="1800" dirty="0" smtClean="0"/>
              <a:t>{</a:t>
            </a:r>
          </a:p>
          <a:p>
            <a:pPr marL="0" indent="0">
              <a:buNone/>
            </a:pPr>
            <a:r>
              <a:rPr lang="en-US" sz="1800" dirty="0"/>
              <a:t> </a:t>
            </a:r>
            <a:r>
              <a:rPr lang="en-US" sz="1800" dirty="0" smtClean="0"/>
              <a:t> 	</a:t>
            </a:r>
            <a:r>
              <a:rPr lang="en-US" sz="1800" dirty="0" err="1" smtClean="0"/>
              <a:t>var</a:t>
            </a:r>
            <a:r>
              <a:rPr lang="en-US" sz="1800" dirty="0" smtClean="0"/>
              <a:t> </a:t>
            </a:r>
            <a:r>
              <a:rPr lang="en-US" sz="1800" dirty="0" smtClean="0"/>
              <a:t>foo;</a:t>
            </a:r>
          </a:p>
          <a:p>
            <a:pPr marL="0" indent="0">
              <a:buNone/>
            </a:pPr>
            <a:r>
              <a:rPr lang="en-US" sz="1800" dirty="0"/>
              <a:t>	function bar() { 	</a:t>
            </a:r>
            <a:r>
              <a:rPr lang="en-US" sz="1800" dirty="0" smtClean="0"/>
              <a:t>	</a:t>
            </a:r>
            <a:r>
              <a:rPr lang="en-US" sz="1800" dirty="0"/>
              <a:t>	</a:t>
            </a:r>
            <a:r>
              <a:rPr lang="en-US" sz="1800" dirty="0" smtClean="0"/>
              <a:t>	alert</a:t>
            </a:r>
            <a:r>
              <a:rPr lang="en-US" sz="1800" dirty="0"/>
              <a:t>("this will run!");</a:t>
            </a:r>
          </a:p>
          <a:p>
            <a:pPr marL="0" indent="0">
              <a:buNone/>
            </a:pPr>
            <a:r>
              <a:rPr lang="en-US" sz="1800" dirty="0"/>
              <a:t>	</a:t>
            </a:r>
            <a:r>
              <a:rPr lang="en-US" sz="1800" dirty="0" smtClean="0"/>
              <a:t>}</a:t>
            </a:r>
            <a:endParaRPr lang="en-US" sz="1800" dirty="0"/>
          </a:p>
          <a:p>
            <a:pPr marL="0" indent="0">
              <a:buNone/>
            </a:pPr>
            <a:r>
              <a:rPr lang="en-US" sz="1800" dirty="0"/>
              <a:t>	foo(); </a:t>
            </a:r>
            <a:endParaRPr lang="en-US" sz="1800" dirty="0" smtClean="0"/>
          </a:p>
          <a:p>
            <a:pPr marL="0" indent="0">
              <a:buNone/>
            </a:pPr>
            <a:r>
              <a:rPr lang="en-US" sz="1800" dirty="0"/>
              <a:t>	bar(); // "this will run!"</a:t>
            </a:r>
          </a:p>
          <a:p>
            <a:pPr marL="0" indent="0">
              <a:buNone/>
            </a:pPr>
            <a:r>
              <a:rPr lang="en-US" sz="1800" dirty="0"/>
              <a:t>	</a:t>
            </a:r>
            <a:r>
              <a:rPr lang="en-US" sz="1800" dirty="0" smtClean="0"/>
              <a:t>foo </a:t>
            </a:r>
            <a:r>
              <a:rPr lang="en-US" sz="1800" dirty="0"/>
              <a:t>= function () </a:t>
            </a:r>
            <a:r>
              <a:rPr lang="en-US" sz="1800" dirty="0" smtClean="0"/>
              <a:t>{</a:t>
            </a:r>
            <a:r>
              <a:rPr lang="en-US" sz="1800" dirty="0"/>
              <a:t>		</a:t>
            </a:r>
            <a:r>
              <a:rPr lang="en-US" sz="1800" dirty="0" smtClean="0"/>
              <a:t>		</a:t>
            </a:r>
            <a:r>
              <a:rPr lang="en-US" sz="1800" dirty="0"/>
              <a:t>	</a:t>
            </a:r>
            <a:r>
              <a:rPr lang="en-US" sz="1800" dirty="0" smtClean="0"/>
              <a:t>}</a:t>
            </a:r>
          </a:p>
          <a:p>
            <a:pPr marL="0" indent="0">
              <a:buNone/>
            </a:pPr>
            <a:r>
              <a:rPr lang="en-US" sz="1800" dirty="0" smtClean="0"/>
              <a:t>}</a:t>
            </a:r>
            <a:endParaRPr lang="en-US" sz="1800" dirty="0"/>
          </a:p>
          <a:p>
            <a:pPr marL="0" indent="0">
              <a:buNone/>
            </a:pPr>
            <a:r>
              <a:rPr lang="en-US" sz="1800" dirty="0"/>
              <a:t>test();</a:t>
            </a:r>
          </a:p>
        </p:txBody>
      </p:sp>
      <p:sp>
        <p:nvSpPr>
          <p:cNvPr id="4" name="Content Placeholder 2"/>
          <p:cNvSpPr txBox="1">
            <a:spLocks/>
          </p:cNvSpPr>
          <p:nvPr/>
        </p:nvSpPr>
        <p:spPr>
          <a:xfrm>
            <a:off x="457200" y="1380392"/>
            <a:ext cx="3657600" cy="49530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function test() {</a:t>
            </a:r>
          </a:p>
          <a:p>
            <a:pPr marL="0" indent="0">
              <a:buFont typeface="Arial" pitchFamily="34" charset="0"/>
              <a:buNone/>
            </a:pPr>
            <a:r>
              <a:rPr lang="en-US" sz="1800" dirty="0" smtClean="0"/>
              <a:t>	foo(); </a:t>
            </a:r>
          </a:p>
          <a:p>
            <a:pPr marL="0" indent="0">
              <a:buFont typeface="Arial" pitchFamily="34" charset="0"/>
              <a:buNone/>
            </a:pPr>
            <a:r>
              <a:rPr lang="en-US" sz="1800" dirty="0" smtClean="0"/>
              <a:t>	bar(); </a:t>
            </a:r>
          </a:p>
          <a:p>
            <a:pPr marL="0" indent="0">
              <a:buFont typeface="Arial" pitchFamily="34" charset="0"/>
              <a:buNone/>
            </a:pPr>
            <a:r>
              <a:rPr lang="en-US" sz="1800" dirty="0" smtClean="0"/>
              <a:t>	</a:t>
            </a:r>
            <a:r>
              <a:rPr lang="en-US" sz="1800" dirty="0" err="1" smtClean="0"/>
              <a:t>var</a:t>
            </a:r>
            <a:r>
              <a:rPr lang="en-US" sz="1800" dirty="0" smtClean="0"/>
              <a:t> foo = function () {	      alert("this won't run!");</a:t>
            </a:r>
          </a:p>
          <a:p>
            <a:pPr marL="0" indent="0">
              <a:buFont typeface="Arial" pitchFamily="34" charset="0"/>
              <a:buNone/>
            </a:pPr>
            <a:r>
              <a:rPr lang="en-US" sz="1800" dirty="0" smtClean="0"/>
              <a:t>	}</a:t>
            </a:r>
          </a:p>
          <a:p>
            <a:pPr marL="0" indent="0">
              <a:buFont typeface="Arial" pitchFamily="34" charset="0"/>
              <a:buNone/>
            </a:pPr>
            <a:r>
              <a:rPr lang="en-US" sz="1800" dirty="0" smtClean="0"/>
              <a:t>	function bar() {		       alert("this will run!");</a:t>
            </a:r>
          </a:p>
          <a:p>
            <a:pPr marL="0" indent="0">
              <a:buFont typeface="Arial" pitchFamily="34" charset="0"/>
              <a:buNone/>
            </a:pPr>
            <a:r>
              <a:rPr lang="en-US" sz="1800" dirty="0" smtClean="0"/>
              <a:t>	}</a:t>
            </a:r>
          </a:p>
          <a:p>
            <a:pPr marL="0" indent="0">
              <a:buFont typeface="Arial" pitchFamily="34" charset="0"/>
              <a:buNone/>
            </a:pPr>
            <a:r>
              <a:rPr lang="en-US" sz="1800" dirty="0" smtClean="0"/>
              <a:t>}</a:t>
            </a:r>
          </a:p>
          <a:p>
            <a:pPr marL="0" indent="0">
              <a:buFont typeface="Arial" pitchFamily="34" charset="0"/>
              <a:buNone/>
            </a:pPr>
            <a:r>
              <a:rPr lang="en-US" sz="1800" dirty="0" smtClean="0"/>
              <a:t>test();</a:t>
            </a:r>
            <a:endParaRPr lang="en-US" sz="1800" dirty="0"/>
          </a:p>
        </p:txBody>
      </p:sp>
    </p:spTree>
    <p:extLst>
      <p:ext uri="{BB962C8B-B14F-4D97-AF65-F5344CB8AC3E}">
        <p14:creationId xmlns:p14="http://schemas.microsoft.com/office/powerpoint/2010/main" val="4103538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600200"/>
            <a:ext cx="8229600" cy="4525963"/>
          </a:xfrm>
        </p:spPr>
        <p:txBody>
          <a:bodyPr>
            <a:normAutofit fontScale="40000" lnSpcReduction="20000"/>
          </a:bodyPr>
          <a:lstStyle/>
          <a:p>
            <a:r>
              <a:rPr lang="en-US" dirty="0" smtClean="0"/>
              <a:t>Solve this problem on JavaScript: (Array Simulation, use separate function for each operations)</a:t>
            </a:r>
          </a:p>
          <a:p>
            <a:pPr marL="0" indent="0">
              <a:buNone/>
            </a:pPr>
            <a:r>
              <a:rPr lang="en-US" dirty="0"/>
              <a:t>	</a:t>
            </a:r>
            <a:r>
              <a:rPr lang="en-US" dirty="0" err="1" smtClean="0"/>
              <a:t>inputObject</a:t>
            </a:r>
            <a:r>
              <a:rPr lang="en-US" dirty="0" smtClean="0"/>
              <a:t>  = {</a:t>
            </a:r>
          </a:p>
          <a:p>
            <a:pPr marL="0" indent="0">
              <a:buNone/>
            </a:pPr>
            <a:r>
              <a:rPr lang="en-US" dirty="0"/>
              <a:t>	</a:t>
            </a:r>
            <a:r>
              <a:rPr lang="en-US" dirty="0" smtClean="0"/>
              <a:t>	n:5,</a:t>
            </a:r>
          </a:p>
          <a:p>
            <a:pPr marL="0" indent="0">
              <a:buNone/>
            </a:pPr>
            <a:r>
              <a:rPr lang="en-US" dirty="0"/>
              <a:t>	</a:t>
            </a:r>
            <a:r>
              <a:rPr lang="en-US" dirty="0" smtClean="0"/>
              <a:t>	</a:t>
            </a:r>
            <a:r>
              <a:rPr lang="en-US" dirty="0" err="1" smtClean="0"/>
              <a:t>nA</a:t>
            </a:r>
            <a:r>
              <a:rPr lang="en-US" dirty="0" smtClean="0"/>
              <a:t>: [1,2,3,4,5],</a:t>
            </a:r>
          </a:p>
          <a:p>
            <a:pPr marL="0" indent="0">
              <a:buNone/>
            </a:pPr>
            <a:r>
              <a:rPr lang="en-US" dirty="0" smtClean="0"/>
              <a:t>		m:3</a:t>
            </a:r>
            <a:r>
              <a:rPr lang="en-US" dirty="0"/>
              <a:t>,</a:t>
            </a:r>
            <a:endParaRPr lang="en-US" dirty="0" smtClean="0"/>
          </a:p>
          <a:p>
            <a:pPr marL="0" indent="0">
              <a:buNone/>
            </a:pPr>
            <a:r>
              <a:rPr lang="en-US" dirty="0"/>
              <a:t>	</a:t>
            </a:r>
            <a:r>
              <a:rPr lang="en-US" dirty="0" smtClean="0"/>
              <a:t>	mA: [</a:t>
            </a:r>
          </a:p>
          <a:p>
            <a:pPr marL="0" indent="0">
              <a:buNone/>
            </a:pPr>
            <a:r>
              <a:rPr lang="en-US" dirty="0"/>
              <a:t>	</a:t>
            </a:r>
            <a:r>
              <a:rPr lang="en-US" dirty="0" smtClean="0"/>
              <a:t>		{ </a:t>
            </a:r>
            <a:r>
              <a:rPr lang="en-US" dirty="0" err="1" smtClean="0"/>
              <a:t>op:’p</a:t>
            </a:r>
            <a:r>
              <a:rPr lang="en-US" dirty="0" smtClean="0"/>
              <a:t>’ , values:[0,1]},</a:t>
            </a:r>
          </a:p>
          <a:p>
            <a:pPr marL="0" indent="0">
              <a:buNone/>
            </a:pPr>
            <a:r>
              <a:rPr lang="en-US" dirty="0" smtClean="0"/>
              <a:t>			{ </a:t>
            </a:r>
            <a:r>
              <a:rPr lang="en-US" dirty="0" err="1" smtClean="0"/>
              <a:t>op:’s</a:t>
            </a:r>
            <a:r>
              <a:rPr lang="en-US" dirty="0" smtClean="0"/>
              <a:t>’ , values:[1]},</a:t>
            </a:r>
          </a:p>
          <a:p>
            <a:pPr marL="0" indent="0">
              <a:buNone/>
            </a:pPr>
            <a:r>
              <a:rPr lang="en-US" dirty="0" smtClean="0"/>
              <a:t>			{ </a:t>
            </a:r>
            <a:r>
              <a:rPr lang="en-US" dirty="0" err="1" smtClean="0"/>
              <a:t>op:’r</a:t>
            </a:r>
            <a:r>
              <a:rPr lang="en-US" dirty="0" smtClean="0"/>
              <a:t>’ , values:[]}</a:t>
            </a:r>
          </a:p>
          <a:p>
            <a:pPr marL="0" indent="0">
              <a:buNone/>
            </a:pPr>
            <a:r>
              <a:rPr lang="en-US" dirty="0"/>
              <a:t>	</a:t>
            </a:r>
            <a:r>
              <a:rPr lang="en-US" dirty="0" smtClean="0"/>
              <a:t>	]</a:t>
            </a:r>
          </a:p>
          <a:p>
            <a:pPr marL="0" indent="0">
              <a:buNone/>
            </a:pPr>
            <a:r>
              <a:rPr lang="en-US" dirty="0"/>
              <a:t>	</a:t>
            </a:r>
            <a:r>
              <a:rPr lang="en-US" dirty="0" smtClean="0"/>
              <a:t>}</a:t>
            </a:r>
          </a:p>
          <a:p>
            <a:pPr marL="0" indent="0">
              <a:buNone/>
            </a:pPr>
            <a:r>
              <a:rPr lang="en-US" dirty="0" smtClean="0"/>
              <a:t>Here ‘n’: number of integers in ‘</a:t>
            </a:r>
            <a:r>
              <a:rPr lang="en-US" dirty="0" err="1" smtClean="0"/>
              <a:t>nA</a:t>
            </a:r>
            <a:r>
              <a:rPr lang="en-US" dirty="0" smtClean="0"/>
              <a:t>’: array, ‘m’: number of  operations(object) in ‘mA’: array. For each operation object in ‘mA’ there is ‘op’ : operation name and ‘values’: array . The information about the operations are given below:</a:t>
            </a:r>
          </a:p>
          <a:p>
            <a:pPr marL="0" indent="0">
              <a:buNone/>
            </a:pPr>
            <a:r>
              <a:rPr lang="en-US" dirty="0" smtClean="0"/>
              <a:t>1</a:t>
            </a:r>
            <a:r>
              <a:rPr lang="en-US" dirty="0"/>
              <a:t>.    </a:t>
            </a:r>
            <a:r>
              <a:rPr lang="en-US" dirty="0" smtClean="0"/>
              <a:t>  </a:t>
            </a:r>
            <a:r>
              <a:rPr lang="en-US" b="1" dirty="0"/>
              <a:t>{ </a:t>
            </a:r>
            <a:r>
              <a:rPr lang="en-US" b="1" dirty="0" err="1"/>
              <a:t>op:’s</a:t>
            </a:r>
            <a:r>
              <a:rPr lang="en-US" b="1" dirty="0"/>
              <a:t>’ , values</a:t>
            </a:r>
            <a:r>
              <a:rPr lang="en-US" b="1" dirty="0" smtClean="0"/>
              <a:t>:[D]}</a:t>
            </a:r>
            <a:r>
              <a:rPr lang="en-US" dirty="0" smtClean="0"/>
              <a:t>. </a:t>
            </a:r>
            <a:r>
              <a:rPr lang="en-US" b="1" dirty="0"/>
              <a:t>D</a:t>
            </a:r>
            <a:r>
              <a:rPr lang="en-US" dirty="0"/>
              <a:t> is an integer. </a:t>
            </a:r>
            <a:r>
              <a:rPr lang="en-US" b="1" dirty="0"/>
              <a:t>D</a:t>
            </a:r>
            <a:r>
              <a:rPr lang="en-US" dirty="0"/>
              <a:t> will be added with all the elements of </a:t>
            </a:r>
            <a:r>
              <a:rPr lang="en-US" dirty="0" smtClean="0"/>
              <a:t>the </a:t>
            </a:r>
            <a:r>
              <a:rPr lang="en-US" dirty="0" err="1" smtClean="0"/>
              <a:t>nA</a:t>
            </a:r>
            <a:r>
              <a:rPr lang="en-US" dirty="0" smtClean="0"/>
              <a:t> </a:t>
            </a:r>
            <a:r>
              <a:rPr lang="en-US" dirty="0"/>
              <a:t>array.</a:t>
            </a:r>
          </a:p>
          <a:p>
            <a:pPr marL="0" indent="0">
              <a:buNone/>
            </a:pPr>
            <a:r>
              <a:rPr lang="en-US" dirty="0"/>
              <a:t>2.      </a:t>
            </a:r>
            <a:r>
              <a:rPr lang="en-US" b="1" dirty="0"/>
              <a:t>{ </a:t>
            </a:r>
            <a:r>
              <a:rPr lang="en-US" b="1" dirty="0" err="1"/>
              <a:t>op:</a:t>
            </a:r>
            <a:r>
              <a:rPr lang="en-US" b="1" dirty="0" err="1" smtClean="0"/>
              <a:t>’m</a:t>
            </a:r>
            <a:r>
              <a:rPr lang="en-US" b="1" dirty="0" smtClean="0"/>
              <a:t>’ </a:t>
            </a:r>
            <a:r>
              <a:rPr lang="en-US" b="1" dirty="0"/>
              <a:t>, values:[D]}</a:t>
            </a:r>
            <a:r>
              <a:rPr lang="en-US" dirty="0" smtClean="0"/>
              <a:t>. </a:t>
            </a:r>
            <a:r>
              <a:rPr lang="en-US" b="1" dirty="0"/>
              <a:t>D</a:t>
            </a:r>
            <a:r>
              <a:rPr lang="en-US" dirty="0"/>
              <a:t> is an integer. All the elements of the </a:t>
            </a:r>
            <a:r>
              <a:rPr lang="en-US" dirty="0" err="1" smtClean="0"/>
              <a:t>nA</a:t>
            </a:r>
            <a:r>
              <a:rPr lang="en-US" dirty="0" smtClean="0"/>
              <a:t> will </a:t>
            </a:r>
            <a:r>
              <a:rPr lang="en-US" dirty="0"/>
              <a:t>be multiplied by </a:t>
            </a:r>
            <a:r>
              <a:rPr lang="en-US" b="1" dirty="0"/>
              <a:t>D</a:t>
            </a:r>
            <a:r>
              <a:rPr lang="en-US" dirty="0"/>
              <a:t>.</a:t>
            </a:r>
          </a:p>
          <a:p>
            <a:pPr marL="0" indent="0">
              <a:buNone/>
            </a:pPr>
            <a:r>
              <a:rPr lang="en-US" dirty="0"/>
              <a:t>3.      </a:t>
            </a:r>
            <a:r>
              <a:rPr lang="en-US" b="1" dirty="0"/>
              <a:t>{ </a:t>
            </a:r>
            <a:r>
              <a:rPr lang="en-US" b="1" dirty="0" err="1"/>
              <a:t>op:</a:t>
            </a:r>
            <a:r>
              <a:rPr lang="en-US" b="1" dirty="0" err="1" smtClean="0"/>
              <a:t>’d</a:t>
            </a:r>
            <a:r>
              <a:rPr lang="en-US" b="1" dirty="0" smtClean="0"/>
              <a:t>’ </a:t>
            </a:r>
            <a:r>
              <a:rPr lang="en-US" b="1" dirty="0"/>
              <a:t>, values</a:t>
            </a:r>
            <a:r>
              <a:rPr lang="en-US" b="1" dirty="0" smtClean="0"/>
              <a:t>:[K]}</a:t>
            </a:r>
            <a:r>
              <a:rPr lang="en-US" dirty="0" smtClean="0"/>
              <a:t>. </a:t>
            </a:r>
            <a:r>
              <a:rPr lang="en-US" b="1" dirty="0"/>
              <a:t>K</a:t>
            </a:r>
            <a:r>
              <a:rPr lang="en-US" dirty="0"/>
              <a:t> is a non zero integer. All the elements of the </a:t>
            </a:r>
            <a:r>
              <a:rPr lang="en-US" dirty="0" err="1" smtClean="0"/>
              <a:t>nA</a:t>
            </a:r>
            <a:r>
              <a:rPr lang="en-US" dirty="0" smtClean="0"/>
              <a:t> will </a:t>
            </a:r>
            <a:r>
              <a:rPr lang="en-US" dirty="0"/>
              <a:t>be divided by </a:t>
            </a:r>
            <a:r>
              <a:rPr lang="en-US" b="1" dirty="0"/>
              <a:t>K</a:t>
            </a:r>
            <a:r>
              <a:rPr lang="en-US" dirty="0"/>
              <a:t> (integer division).</a:t>
            </a:r>
          </a:p>
          <a:p>
            <a:pPr marL="0" indent="0">
              <a:buNone/>
            </a:pPr>
            <a:r>
              <a:rPr lang="en-US" dirty="0"/>
              <a:t>4.      { </a:t>
            </a:r>
            <a:r>
              <a:rPr lang="en-US" dirty="0" err="1"/>
              <a:t>op:</a:t>
            </a:r>
            <a:r>
              <a:rPr lang="en-US" dirty="0" err="1" smtClean="0"/>
              <a:t>’r</a:t>
            </a:r>
            <a:r>
              <a:rPr lang="en-US" dirty="0" smtClean="0"/>
              <a:t>’ </a:t>
            </a:r>
            <a:r>
              <a:rPr lang="en-US" dirty="0"/>
              <a:t>, values:[]}</a:t>
            </a:r>
            <a:r>
              <a:rPr lang="en-US" dirty="0" smtClean="0"/>
              <a:t>. </a:t>
            </a:r>
            <a:r>
              <a:rPr lang="en-US" dirty="0"/>
              <a:t>It means reverse. It will reverse the elements of the </a:t>
            </a:r>
            <a:r>
              <a:rPr lang="en-US" dirty="0" err="1" smtClean="0"/>
              <a:t>nA.</a:t>
            </a:r>
            <a:endParaRPr lang="en-US" dirty="0"/>
          </a:p>
          <a:p>
            <a:pPr marL="0" indent="0">
              <a:buNone/>
            </a:pPr>
            <a:r>
              <a:rPr lang="en-US" dirty="0"/>
              <a:t>5.      { </a:t>
            </a:r>
            <a:r>
              <a:rPr lang="en-US" dirty="0" err="1"/>
              <a:t>op:’p</a:t>
            </a:r>
            <a:r>
              <a:rPr lang="en-US" dirty="0"/>
              <a:t>’ , values</a:t>
            </a:r>
            <a:r>
              <a:rPr lang="en-US" dirty="0" smtClean="0"/>
              <a:t>:[Y,Z]}.</a:t>
            </a:r>
            <a:r>
              <a:rPr lang="en-US" b="1" dirty="0" smtClean="0"/>
              <a:t>Y</a:t>
            </a:r>
            <a:r>
              <a:rPr lang="en-US" dirty="0" smtClean="0"/>
              <a:t> </a:t>
            </a:r>
            <a:r>
              <a:rPr lang="en-US" dirty="0"/>
              <a:t>and </a:t>
            </a:r>
            <a:r>
              <a:rPr lang="en-US" b="1" dirty="0"/>
              <a:t>Z</a:t>
            </a:r>
            <a:r>
              <a:rPr lang="en-US" dirty="0"/>
              <a:t> are integers. It will swap the elements </a:t>
            </a:r>
            <a:r>
              <a:rPr lang="en-US" b="1" dirty="0"/>
              <a:t>a[Y]</a:t>
            </a:r>
            <a:r>
              <a:rPr lang="en-US" dirty="0"/>
              <a:t> and </a:t>
            </a:r>
            <a:r>
              <a:rPr lang="en-US" b="1" dirty="0"/>
              <a:t>a[Z</a:t>
            </a:r>
            <a:r>
              <a:rPr lang="en-US" b="1" dirty="0" smtClean="0"/>
              <a:t>]</a:t>
            </a:r>
            <a:r>
              <a:rPr lang="en-US" dirty="0" smtClean="0"/>
              <a:t>.</a:t>
            </a:r>
          </a:p>
          <a:p>
            <a:pPr marL="0" indent="0">
              <a:buNone/>
            </a:pPr>
            <a:r>
              <a:rPr lang="en-US" dirty="0" smtClean="0"/>
              <a:t>Then print the updated </a:t>
            </a:r>
            <a:r>
              <a:rPr lang="en-US" dirty="0" err="1" smtClean="0"/>
              <a:t>nA</a:t>
            </a:r>
            <a:r>
              <a:rPr lang="en-US" dirty="0" smtClean="0"/>
              <a:t> on console. For the given </a:t>
            </a:r>
            <a:r>
              <a:rPr lang="en-US" dirty="0" err="1" smtClean="0"/>
              <a:t>inputObject</a:t>
            </a:r>
            <a:r>
              <a:rPr lang="en-US" dirty="0" smtClean="0"/>
              <a:t> the output is: </a:t>
            </a:r>
            <a:r>
              <a:rPr lang="en-US" dirty="0"/>
              <a:t>6 5 4 2 </a:t>
            </a:r>
            <a:r>
              <a:rPr lang="en-US" dirty="0" smtClean="0"/>
              <a:t>3</a:t>
            </a:r>
          </a:p>
          <a:p>
            <a:pPr marL="0" indent="0">
              <a:buNone/>
            </a:pPr>
            <a:endParaRPr lang="en-US" dirty="0" smtClean="0"/>
          </a:p>
          <a:p>
            <a:r>
              <a:rPr lang="en-US" b="1" dirty="0" smtClean="0"/>
              <a:t>For html </a:t>
            </a:r>
            <a:r>
              <a:rPr lang="en-US" dirty="0" smtClean="0"/>
              <a:t>Create a form using as much html elements as you can with </a:t>
            </a:r>
            <a:r>
              <a:rPr lang="en-US" dirty="0" err="1" smtClean="0"/>
              <a:t>css</a:t>
            </a:r>
            <a:r>
              <a:rPr lang="en-US" dirty="0" smtClean="0"/>
              <a:t> that has name, address </a:t>
            </a:r>
            <a:r>
              <a:rPr lang="en-US" b="1" dirty="0" smtClean="0"/>
              <a:t>etc. </a:t>
            </a:r>
            <a:r>
              <a:rPr lang="en-US" dirty="0" smtClean="0"/>
              <a:t>You can use bootstrap(That’ll be nice). Do it like the best you can do</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2164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533400"/>
            <a:ext cx="7157521" cy="4525963"/>
          </a:xfrm>
        </p:spPr>
      </p:pic>
    </p:spTree>
    <p:extLst>
      <p:ext uri="{BB962C8B-B14F-4D97-AF65-F5344CB8AC3E}">
        <p14:creationId xmlns:p14="http://schemas.microsoft.com/office/powerpoint/2010/main" val="370409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Component</a:t>
            </a:r>
            <a:endParaRPr lang="en-US" dirty="0"/>
          </a:p>
        </p:txBody>
      </p:sp>
      <p:sp>
        <p:nvSpPr>
          <p:cNvPr id="3" name="Content Placeholder 2"/>
          <p:cNvSpPr>
            <a:spLocks noGrp="1"/>
          </p:cNvSpPr>
          <p:nvPr>
            <p:ph idx="1"/>
          </p:nvPr>
        </p:nvSpPr>
        <p:spPr/>
        <p:txBody>
          <a:bodyPr>
            <a:normAutofit/>
          </a:bodyPr>
          <a:lstStyle/>
          <a:p>
            <a:r>
              <a:rPr lang="en-US" dirty="0" smtClean="0"/>
              <a:t>Rendering Engine</a:t>
            </a:r>
          </a:p>
          <a:p>
            <a:pPr lvl="1"/>
            <a:r>
              <a:rPr lang="en-US" dirty="0" smtClean="0"/>
              <a:t>Single threaded</a:t>
            </a:r>
          </a:p>
          <a:p>
            <a:pPr lvl="1"/>
            <a:r>
              <a:rPr lang="en-US" dirty="0" smtClean="0"/>
              <a:t>Parse HTML and CSS</a:t>
            </a:r>
          </a:p>
          <a:p>
            <a:pPr lvl="1"/>
            <a:r>
              <a:rPr lang="en-US" dirty="0" smtClean="0"/>
              <a:t>Display parsed content on the screen</a:t>
            </a:r>
          </a:p>
          <a:p>
            <a:r>
              <a:rPr lang="en-US" dirty="0" smtClean="0"/>
              <a:t>Networking</a:t>
            </a:r>
          </a:p>
          <a:p>
            <a:pPr lvl="1"/>
            <a:r>
              <a:rPr lang="en-US" dirty="0" smtClean="0"/>
              <a:t>Network calls such as HTTP requests</a:t>
            </a:r>
          </a:p>
          <a:p>
            <a:pPr lvl="1"/>
            <a:r>
              <a:rPr lang="en-US" dirty="0" smtClean="0"/>
              <a:t>Platform-dependent</a:t>
            </a:r>
          </a:p>
        </p:txBody>
      </p:sp>
    </p:spTree>
    <p:extLst>
      <p:ext uri="{BB962C8B-B14F-4D97-AF65-F5344CB8AC3E}">
        <p14:creationId xmlns:p14="http://schemas.microsoft.com/office/powerpoint/2010/main" val="2675397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Component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JavaScript Engine</a:t>
            </a:r>
          </a:p>
          <a:p>
            <a:pPr lvl="1"/>
            <a:r>
              <a:rPr lang="en-US" dirty="0" smtClean="0">
                <a:hlinkClick r:id="rId2" tooltip="V8 (JavaScript engine)"/>
              </a:rPr>
              <a:t>V8</a:t>
            </a:r>
            <a:r>
              <a:rPr lang="en-US" dirty="0"/>
              <a:t> - open source, developed by Google in Denmark, part of Google </a:t>
            </a:r>
            <a:r>
              <a:rPr lang="en-US" dirty="0" smtClean="0"/>
              <a:t>Chrome.</a:t>
            </a:r>
            <a:r>
              <a:rPr lang="en-US" dirty="0"/>
              <a:t> </a:t>
            </a:r>
            <a:r>
              <a:rPr lang="en-US" dirty="0" smtClean="0"/>
              <a:t>In </a:t>
            </a:r>
            <a:r>
              <a:rPr lang="en-US" dirty="0"/>
              <a:t>order to obtain speed, V8 translates JavaScript code into more efficient machine code instead of using an interpreter. It compiles JavaScript code into machine code at execution by implementing a </a:t>
            </a:r>
            <a:r>
              <a:rPr lang="en-US" b="1" dirty="0"/>
              <a:t>JIT (Just-In-Time) compiler</a:t>
            </a:r>
            <a:r>
              <a:rPr lang="en-US" dirty="0"/>
              <a:t> like a lot of modern JavaScript engines such as </a:t>
            </a:r>
            <a:r>
              <a:rPr lang="en-US" dirty="0" err="1"/>
              <a:t>SpiderMonkey</a:t>
            </a:r>
            <a:r>
              <a:rPr lang="en-US" dirty="0"/>
              <a:t> or Rhino (Mozilla) are doing. The main difference with V8 is that it doesn’t produce </a:t>
            </a:r>
            <a:r>
              <a:rPr lang="en-US" dirty="0" err="1"/>
              <a:t>bytecode</a:t>
            </a:r>
            <a:r>
              <a:rPr lang="en-US" dirty="0"/>
              <a:t> or any intermediate code.</a:t>
            </a:r>
          </a:p>
          <a:p>
            <a:pPr lvl="1"/>
            <a:r>
              <a:rPr lang="en-US" dirty="0">
                <a:hlinkClick r:id="rId3" tooltip="Chakra (JavaScript engine)"/>
              </a:rPr>
              <a:t>Chakra</a:t>
            </a:r>
            <a:r>
              <a:rPr lang="en-US" dirty="0"/>
              <a:t>, for </a:t>
            </a:r>
            <a:r>
              <a:rPr lang="en-US" dirty="0">
                <a:hlinkClick r:id="rId4" tooltip="Internet Explorer 9"/>
              </a:rPr>
              <a:t>Internet Explorer 9</a:t>
            </a:r>
            <a:r>
              <a:rPr lang="en-US" baseline="30000" dirty="0">
                <a:hlinkClick r:id="rId5"/>
              </a:rPr>
              <a:t>[16</a:t>
            </a:r>
            <a:r>
              <a:rPr lang="en-US" baseline="30000" dirty="0" smtClean="0">
                <a:hlinkClick r:id="rId5"/>
              </a:rPr>
              <a:t>]</a:t>
            </a:r>
            <a:endParaRPr lang="en-US" baseline="30000" dirty="0" smtClean="0"/>
          </a:p>
          <a:p>
            <a:pPr lvl="1"/>
            <a:r>
              <a:rPr lang="en-US" dirty="0" smtClean="0">
                <a:hlinkClick r:id="rId6" tooltip="Rhino (JavaScript engine)"/>
              </a:rPr>
              <a:t>Rhino</a:t>
            </a:r>
            <a:r>
              <a:rPr lang="en-US" dirty="0" smtClean="0"/>
              <a:t>, </a:t>
            </a:r>
            <a:r>
              <a:rPr lang="en-US" dirty="0" err="1" smtClean="0">
                <a:hlinkClick r:id="rId7" tooltip="SpiderMonkey (JavaScript engine)"/>
              </a:rPr>
              <a:t>Spidermonkey</a:t>
            </a:r>
            <a:r>
              <a:rPr lang="en-US" dirty="0" smtClean="0"/>
              <a:t> used by </a:t>
            </a:r>
            <a:r>
              <a:rPr lang="en-US" u="sng" dirty="0" smtClean="0">
                <a:hlinkClick r:id="rId8" tooltip="Firefox"/>
              </a:rPr>
              <a:t>Firefox</a:t>
            </a:r>
            <a:endParaRPr lang="en-US" u="sng" dirty="0" smtClean="0"/>
          </a:p>
          <a:p>
            <a:pPr lvl="1"/>
            <a:r>
              <a:rPr lang="en-US" dirty="0" err="1" smtClean="0">
                <a:hlinkClick r:id="rId9" tooltip="WebKit"/>
              </a:rPr>
              <a:t>JavaScriptCore</a:t>
            </a:r>
            <a:r>
              <a:rPr lang="en-US" dirty="0" smtClean="0"/>
              <a:t> for </a:t>
            </a:r>
            <a:r>
              <a:rPr lang="en-US" dirty="0" smtClean="0">
                <a:hlinkClick r:id="rId10" tooltip="Apple Inc."/>
              </a:rPr>
              <a:t>Apple</a:t>
            </a:r>
            <a:r>
              <a:rPr lang="en-US" dirty="0"/>
              <a:t>, </a:t>
            </a:r>
            <a:r>
              <a:rPr lang="en-US" dirty="0" smtClean="0">
                <a:hlinkClick r:id="rId11" tooltip="Safari (web browser)"/>
              </a:rPr>
              <a:t>Safari</a:t>
            </a:r>
            <a:endParaRPr lang="en-US" dirty="0"/>
          </a:p>
          <a:p>
            <a:pPr lvl="0"/>
            <a:r>
              <a:rPr lang="en-US" dirty="0">
                <a:solidFill>
                  <a:prstClr val="black"/>
                </a:solidFill>
              </a:rPr>
              <a:t>Data storage</a:t>
            </a:r>
          </a:p>
          <a:p>
            <a:pPr marL="457200" lvl="1" indent="0">
              <a:buNone/>
            </a:pPr>
            <a:r>
              <a:rPr lang="en-US" dirty="0" smtClean="0"/>
              <a:t>This is a persistence layer. Save all sorts of data locally, such as cookies.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62028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Engine’s </a:t>
            </a:r>
            <a:r>
              <a:rPr lang="en-US" dirty="0"/>
              <a:t>M</a:t>
            </a:r>
            <a:r>
              <a:rPr lang="en-US" dirty="0" smtClean="0"/>
              <a:t>ain </a:t>
            </a:r>
            <a:r>
              <a:rPr lang="en-US" dirty="0"/>
              <a:t>F</a:t>
            </a:r>
            <a:r>
              <a:rPr lang="en-US" dirty="0" smtClean="0"/>
              <a:t>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76400"/>
            <a:ext cx="5715000" cy="628650"/>
          </a:xfrm>
        </p:spPr>
      </p:pic>
      <p:sp>
        <p:nvSpPr>
          <p:cNvPr id="9" name="Rectangle 8"/>
          <p:cNvSpPr/>
          <p:nvPr/>
        </p:nvSpPr>
        <p:spPr>
          <a:xfrm>
            <a:off x="76200" y="3105835"/>
            <a:ext cx="4572000" cy="1754326"/>
          </a:xfrm>
          <a:prstGeom prst="rect">
            <a:avLst/>
          </a:prstGeom>
          <a:ln>
            <a:solidFill>
              <a:schemeClr val="accent1"/>
            </a:solidFill>
          </a:ln>
        </p:spPr>
        <p:txBody>
          <a:bodyPr>
            <a:spAutoFit/>
          </a:bodyPr>
          <a:lstStyle/>
          <a:p>
            <a:pPr marL="285750" indent="-285750">
              <a:buFont typeface="Arial" pitchFamily="34" charset="0"/>
              <a:buChar char="•"/>
            </a:pPr>
            <a:r>
              <a:rPr lang="en-US" dirty="0" smtClean="0"/>
              <a:t>Gets content requested document from the network layer</a:t>
            </a:r>
          </a:p>
          <a:p>
            <a:pPr marL="285750" indent="-285750">
              <a:buFont typeface="Arial" pitchFamily="34" charset="0"/>
              <a:buChar char="•"/>
            </a:pPr>
            <a:r>
              <a:rPr lang="en-US" dirty="0" smtClean="0"/>
              <a:t>Parses HTML document and converts elements to DOM nodes in a tree.</a:t>
            </a:r>
          </a:p>
          <a:p>
            <a:pPr marL="285750" indent="-285750">
              <a:buFont typeface="Arial" pitchFamily="34" charset="0"/>
              <a:buChar char="•"/>
            </a:pPr>
            <a:r>
              <a:rPr lang="en-US" dirty="0" smtClean="0"/>
              <a:t>Parses the style data, both in external CSS files and in style elements</a:t>
            </a:r>
            <a:endParaRPr lang="en-US" dirty="0"/>
          </a:p>
        </p:txBody>
      </p:sp>
      <p:sp>
        <p:nvSpPr>
          <p:cNvPr id="10" name="Rectangle 9"/>
          <p:cNvSpPr/>
          <p:nvPr/>
        </p:nvSpPr>
        <p:spPr>
          <a:xfrm>
            <a:off x="5105400" y="3105835"/>
            <a:ext cx="3962400" cy="1200329"/>
          </a:xfrm>
          <a:prstGeom prst="rect">
            <a:avLst/>
          </a:prstGeom>
          <a:ln>
            <a:solidFill>
              <a:schemeClr val="accent1"/>
            </a:solidFill>
          </a:ln>
        </p:spPr>
        <p:txBody>
          <a:bodyPr wrap="square">
            <a:spAutoFit/>
          </a:bodyPr>
          <a:lstStyle/>
          <a:p>
            <a:pPr marL="285750" indent="-285750">
              <a:buFont typeface="Arial" pitchFamily="34" charset="0"/>
              <a:buChar char="•"/>
            </a:pPr>
            <a:r>
              <a:rPr lang="en-US" dirty="0" smtClean="0"/>
              <a:t>DOM tree and Styling information together with visual instructions in the HTML will be used to create render tree</a:t>
            </a:r>
            <a:endParaRPr lang="en-US" dirty="0"/>
          </a:p>
        </p:txBody>
      </p:sp>
      <p:sp>
        <p:nvSpPr>
          <p:cNvPr id="12" name="Rectangle 11"/>
          <p:cNvSpPr/>
          <p:nvPr/>
        </p:nvSpPr>
        <p:spPr>
          <a:xfrm>
            <a:off x="5105400" y="5105400"/>
            <a:ext cx="3962400" cy="646331"/>
          </a:xfrm>
          <a:prstGeom prst="rect">
            <a:avLst/>
          </a:prstGeom>
          <a:ln>
            <a:solidFill>
              <a:schemeClr val="accent1"/>
            </a:solidFill>
          </a:ln>
        </p:spPr>
        <p:txBody>
          <a:bodyPr wrap="square">
            <a:spAutoFit/>
          </a:bodyPr>
          <a:lstStyle/>
          <a:p>
            <a:pPr marL="285750" indent="-285750">
              <a:buFont typeface="Arial" pitchFamily="34" charset="0"/>
              <a:buChar char="•"/>
            </a:pPr>
            <a:r>
              <a:rPr lang="en-US" dirty="0" smtClean="0"/>
              <a:t>Render tree gets coordinates through Layout process</a:t>
            </a:r>
            <a:endParaRPr lang="en-US" dirty="0"/>
          </a:p>
        </p:txBody>
      </p:sp>
      <p:sp>
        <p:nvSpPr>
          <p:cNvPr id="13" name="Rectangle 12"/>
          <p:cNvSpPr/>
          <p:nvPr/>
        </p:nvSpPr>
        <p:spPr>
          <a:xfrm>
            <a:off x="76200" y="5105400"/>
            <a:ext cx="4572000" cy="923330"/>
          </a:xfrm>
          <a:prstGeom prst="rect">
            <a:avLst/>
          </a:prstGeom>
          <a:ln>
            <a:solidFill>
              <a:schemeClr val="accent1"/>
            </a:solidFill>
          </a:ln>
        </p:spPr>
        <p:txBody>
          <a:bodyPr>
            <a:spAutoFit/>
          </a:bodyPr>
          <a:lstStyle/>
          <a:p>
            <a:pPr marL="285750" indent="-285750">
              <a:buFont typeface="Arial" pitchFamily="34" charset="0"/>
              <a:buChar char="•"/>
            </a:pPr>
            <a:r>
              <a:rPr lang="en-US" dirty="0" smtClean="0"/>
              <a:t>The next stage is painting–the render tree will be traversed and each node will be painted using the UI backend layer. </a:t>
            </a:r>
            <a:endParaRPr lang="en-US" dirty="0"/>
          </a:p>
        </p:txBody>
      </p:sp>
      <p:cxnSp>
        <p:nvCxnSpPr>
          <p:cNvPr id="15" name="Straight Arrow Connector 14"/>
          <p:cNvCxnSpPr/>
          <p:nvPr/>
        </p:nvCxnSpPr>
        <p:spPr>
          <a:xfrm>
            <a:off x="4724400" y="370599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4419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724400" y="5428565"/>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87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Rendering Engines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71543"/>
            <a:ext cx="7924305" cy="3670071"/>
          </a:xfrm>
        </p:spPr>
      </p:pic>
      <p:sp>
        <p:nvSpPr>
          <p:cNvPr id="5" name="Rectangle 4"/>
          <p:cNvSpPr/>
          <p:nvPr/>
        </p:nvSpPr>
        <p:spPr>
          <a:xfrm>
            <a:off x="609600" y="1447800"/>
            <a:ext cx="8077200" cy="923330"/>
          </a:xfrm>
          <a:prstGeom prst="rect">
            <a:avLst/>
          </a:prstGeom>
        </p:spPr>
        <p:txBody>
          <a:bodyPr wrap="square">
            <a:spAutoFit/>
          </a:bodyPr>
          <a:lstStyle/>
          <a:p>
            <a:r>
              <a:rPr lang="en-US" dirty="0" smtClean="0"/>
              <a:t>Different browsers use different rendering engines: Internet Explorer uses Trident, Firefox uses Gecko, Safari uses </a:t>
            </a:r>
            <a:r>
              <a:rPr lang="en-US" dirty="0" err="1" smtClean="0"/>
              <a:t>WebKit</a:t>
            </a:r>
            <a:r>
              <a:rPr lang="en-US" dirty="0" smtClean="0"/>
              <a:t>. Chrome and Opera (from version 15) use Blink, a fork of </a:t>
            </a:r>
            <a:r>
              <a:rPr lang="en-US" dirty="0" err="1" smtClean="0"/>
              <a:t>WebKit</a:t>
            </a:r>
            <a:r>
              <a:rPr lang="en-US" dirty="0" smtClean="0"/>
              <a:t>. </a:t>
            </a:r>
            <a:endParaRPr lang="en-US" dirty="0"/>
          </a:p>
        </p:txBody>
      </p:sp>
      <p:sp>
        <p:nvSpPr>
          <p:cNvPr id="6" name="Rectangle 5"/>
          <p:cNvSpPr/>
          <p:nvPr/>
        </p:nvSpPr>
        <p:spPr>
          <a:xfrm>
            <a:off x="2354366" y="6096000"/>
            <a:ext cx="4572000" cy="369332"/>
          </a:xfrm>
          <a:prstGeom prst="rect">
            <a:avLst/>
          </a:prstGeom>
        </p:spPr>
        <p:txBody>
          <a:bodyPr>
            <a:spAutoFit/>
          </a:bodyPr>
          <a:lstStyle/>
          <a:p>
            <a:pPr algn="ctr"/>
            <a:r>
              <a:rPr lang="en-US" dirty="0" smtClean="0"/>
              <a:t>Figure: </a:t>
            </a:r>
            <a:r>
              <a:rPr lang="en-US" dirty="0" err="1" smtClean="0"/>
              <a:t>WebKit</a:t>
            </a:r>
            <a:r>
              <a:rPr lang="en-US" dirty="0" smtClean="0"/>
              <a:t> main flow</a:t>
            </a:r>
            <a:endParaRPr lang="en-US" dirty="0"/>
          </a:p>
        </p:txBody>
      </p:sp>
    </p:spTree>
    <p:extLst>
      <p:ext uri="{BB962C8B-B14F-4D97-AF65-F5344CB8AC3E}">
        <p14:creationId xmlns:p14="http://schemas.microsoft.com/office/powerpoint/2010/main" val="1811656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Parser</a:t>
            </a:r>
            <a:endParaRPr lang="en-US" dirty="0"/>
          </a:p>
        </p:txBody>
      </p:sp>
      <p:sp>
        <p:nvSpPr>
          <p:cNvPr id="3" name="Content Placeholder 2"/>
          <p:cNvSpPr>
            <a:spLocks noGrp="1"/>
          </p:cNvSpPr>
          <p:nvPr>
            <p:ph idx="1"/>
          </p:nvPr>
        </p:nvSpPr>
        <p:spPr/>
        <p:txBody>
          <a:bodyPr>
            <a:normAutofit fontScale="92500"/>
          </a:bodyPr>
          <a:lstStyle/>
          <a:p>
            <a:r>
              <a:rPr lang="en-US" dirty="0" smtClean="0"/>
              <a:t>Parse the HTML markup into a parse tree. </a:t>
            </a:r>
          </a:p>
          <a:p>
            <a:r>
              <a:rPr lang="en-US" dirty="0" smtClean="0"/>
              <a:t>The vocabulary and syntax of HTML are defined in specifications created by the W3C organization. </a:t>
            </a:r>
          </a:p>
          <a:p>
            <a:r>
              <a:rPr lang="en-US" b="1" dirty="0" smtClean="0"/>
              <a:t>HTML DTD (Document Type Definition): </a:t>
            </a:r>
            <a:r>
              <a:rPr lang="en-US" dirty="0" smtClean="0"/>
              <a:t>HTML definition is in a DTD format. This format is used to define languages of the </a:t>
            </a:r>
            <a:r>
              <a:rPr lang="en-US" dirty="0" smtClean="0">
                <a:hlinkClick r:id="rId2"/>
              </a:rPr>
              <a:t>SGML</a:t>
            </a:r>
            <a:r>
              <a:rPr lang="en-US" dirty="0" smtClean="0"/>
              <a:t> family. The format contains definitions for all allowed elements, their attributes and hierarchy. </a:t>
            </a:r>
          </a:p>
        </p:txBody>
      </p:sp>
    </p:spTree>
    <p:extLst>
      <p:ext uri="{BB962C8B-B14F-4D97-AF65-F5344CB8AC3E}">
        <p14:creationId xmlns:p14="http://schemas.microsoft.com/office/powerpoint/2010/main" val="3105355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Parser</a:t>
            </a:r>
            <a:endParaRPr lang="en-US" dirty="0"/>
          </a:p>
        </p:txBody>
      </p:sp>
      <p:pic>
        <p:nvPicPr>
          <p:cNvPr id="6" name="Content Placeholder 5" descr="image017.png"/>
          <p:cNvPicPr>
            <a:picLocks noGrp="1" noChangeAspect="1"/>
          </p:cNvPicPr>
          <p:nvPr>
            <p:ph idx="1"/>
          </p:nvPr>
        </p:nvPicPr>
        <p:blipFill>
          <a:blip r:embed="rId2"/>
          <a:stretch>
            <a:fillRect/>
          </a:stretch>
        </p:blipFill>
        <p:spPr>
          <a:xfrm>
            <a:off x="4343400" y="1447800"/>
            <a:ext cx="4210050" cy="5029200"/>
          </a:xfrm>
        </p:spPr>
      </p:pic>
      <p:sp>
        <p:nvSpPr>
          <p:cNvPr id="7" name="Rectangle 6"/>
          <p:cNvSpPr/>
          <p:nvPr/>
        </p:nvSpPr>
        <p:spPr>
          <a:xfrm>
            <a:off x="533400" y="1371600"/>
            <a:ext cx="3810000" cy="5016758"/>
          </a:xfrm>
          <a:prstGeom prst="rect">
            <a:avLst/>
          </a:prstGeom>
        </p:spPr>
        <p:txBody>
          <a:bodyPr wrap="square">
            <a:spAutoFit/>
          </a:bodyPr>
          <a:lstStyle/>
          <a:p>
            <a:pPr algn="just"/>
            <a:r>
              <a:rPr lang="en-US" sz="2000" dirty="0" smtClean="0"/>
              <a:t>The algorithm consists of two stages: tokenization and tree construction. </a:t>
            </a:r>
          </a:p>
          <a:p>
            <a:pPr algn="just"/>
            <a:endParaRPr lang="en-US" sz="2000" dirty="0" smtClean="0"/>
          </a:p>
          <a:p>
            <a:pPr algn="just"/>
            <a:r>
              <a:rPr lang="en-US" sz="2000" dirty="0" smtClean="0"/>
              <a:t>Tokenization is the lexical analysis, parsing the input into tokens. Among HTML tokens are start tags, end tags, attribute names and attribute values. </a:t>
            </a:r>
          </a:p>
          <a:p>
            <a:pPr algn="just"/>
            <a:endParaRPr lang="en-US" sz="2000" dirty="0" smtClean="0"/>
          </a:p>
          <a:p>
            <a:pPr algn="just"/>
            <a:r>
              <a:rPr lang="en-US" sz="2000" dirty="0" smtClean="0"/>
              <a:t>The </a:t>
            </a:r>
            <a:r>
              <a:rPr lang="en-US" sz="2000" dirty="0" err="1" smtClean="0"/>
              <a:t>tokenizer</a:t>
            </a:r>
            <a:r>
              <a:rPr lang="en-US" sz="2000" dirty="0" smtClean="0"/>
              <a:t> recognizes the token, gives it to the tree constructor, and consumes the next character for recognizing the next token, and so on until the end of the input. </a:t>
            </a:r>
            <a:endParaRPr lang="en-US" sz="2000" dirty="0"/>
          </a:p>
        </p:txBody>
      </p:sp>
      <p:sp>
        <p:nvSpPr>
          <p:cNvPr id="8" name="Rectangle 7"/>
          <p:cNvSpPr/>
          <p:nvPr/>
        </p:nvSpPr>
        <p:spPr>
          <a:xfrm>
            <a:off x="609600" y="6488668"/>
            <a:ext cx="7848600" cy="369332"/>
          </a:xfrm>
          <a:prstGeom prst="rect">
            <a:avLst/>
          </a:prstGeom>
          <a:ln>
            <a:solidFill>
              <a:schemeClr val="bg1"/>
            </a:solidFill>
          </a:ln>
        </p:spPr>
        <p:txBody>
          <a:bodyPr wrap="square">
            <a:spAutoFit/>
          </a:bodyPr>
          <a:lstStyle/>
          <a:p>
            <a:r>
              <a:rPr lang="en-US" dirty="0" smtClean="0">
                <a:solidFill>
                  <a:schemeClr val="accent1"/>
                </a:solidFill>
              </a:rPr>
              <a:t>http://www.whatwg.org/specs/web-apps/current-work/multipage/parsing.html</a:t>
            </a:r>
            <a:endParaRPr lang="en-US" dirty="0">
              <a:solidFill>
                <a:schemeClr val="accen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3375</TotalTime>
  <Words>794</Words>
  <Application>Microsoft Office PowerPoint</Application>
  <PresentationFormat>On-screen Show (4:3)</PresentationFormat>
  <Paragraphs>222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Browser and JavaScript</vt:lpstr>
      <vt:lpstr>Agenda</vt:lpstr>
      <vt:lpstr>Browser’s High Level Structure</vt:lpstr>
      <vt:lpstr>Browser’s Component</vt:lpstr>
      <vt:lpstr>Browser’s Component</vt:lpstr>
      <vt:lpstr>Rendering Engine’s Main Flow</vt:lpstr>
      <vt:lpstr>Different Rendering Engines</vt:lpstr>
      <vt:lpstr>HTML Parser</vt:lpstr>
      <vt:lpstr>HTML Parser</vt:lpstr>
      <vt:lpstr>DOM</vt:lpstr>
      <vt:lpstr>CSS Parser</vt:lpstr>
      <vt:lpstr>CSS Parser</vt:lpstr>
      <vt:lpstr>The order of processing scripts and style sheets </vt:lpstr>
      <vt:lpstr>The order of processing scripts and style sheets </vt:lpstr>
      <vt:lpstr>The order of processing scripts and style sheets </vt:lpstr>
      <vt:lpstr>Event Loop</vt:lpstr>
      <vt:lpstr>HTML Basic</vt:lpstr>
      <vt:lpstr>CSS Styling Rule</vt:lpstr>
      <vt:lpstr>CSS Styling Rule</vt:lpstr>
      <vt:lpstr>CSS Styling Rule</vt:lpstr>
      <vt:lpstr>CSS Styling Rule</vt:lpstr>
      <vt:lpstr>JavaScript</vt:lpstr>
      <vt:lpstr>Understand JavaScript</vt:lpstr>
      <vt:lpstr>Understand JavaScript</vt:lpstr>
      <vt:lpstr>Understand JavaScript</vt:lpstr>
      <vt:lpstr>What’s the sequence?</vt:lpstr>
      <vt:lpstr>Guess the Output</vt:lpstr>
      <vt:lpstr>Guess the Output</vt:lpstr>
      <vt:lpstr>Guess the Output</vt:lpstr>
      <vt:lpstr>Guess the Output</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and JavaScript</dc:title>
  <dc:creator>Jubayer Al Farabi</dc:creator>
  <cp:lastModifiedBy>Ashraf Uddin</cp:lastModifiedBy>
  <cp:revision>116</cp:revision>
  <dcterms:created xsi:type="dcterms:W3CDTF">2016-02-02T09:39:53Z</dcterms:created>
  <dcterms:modified xsi:type="dcterms:W3CDTF">2018-03-08T07:18:06Z</dcterms:modified>
</cp:coreProperties>
</file>