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24"/>
  </p:notesMasterIdLst>
  <p:handoutMasterIdLst>
    <p:handoutMasterId r:id="rId25"/>
  </p:handoutMasterIdLst>
  <p:sldIdLst>
    <p:sldId id="6139" r:id="rId4"/>
    <p:sldId id="6103" r:id="rId5"/>
    <p:sldId id="5949" r:id="rId6"/>
    <p:sldId id="6180" r:id="rId7"/>
    <p:sldId id="6161" r:id="rId8"/>
    <p:sldId id="6181" r:id="rId9"/>
    <p:sldId id="6177" r:id="rId10"/>
    <p:sldId id="6178" r:id="rId11"/>
    <p:sldId id="6179" r:id="rId12"/>
    <p:sldId id="6182" r:id="rId13"/>
    <p:sldId id="6184" r:id="rId14"/>
    <p:sldId id="6185" r:id="rId15"/>
    <p:sldId id="6183" r:id="rId16"/>
    <p:sldId id="6142" r:id="rId17"/>
    <p:sldId id="6175" r:id="rId18"/>
    <p:sldId id="6186" r:id="rId19"/>
    <p:sldId id="6187" r:id="rId20"/>
    <p:sldId id="6188" r:id="rId21"/>
    <p:sldId id="6189" r:id="rId22"/>
    <p:sldId id="5946" r:id="rId23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세윤" initials="장" lastIdx="1" clrIdx="0">
    <p:extLst>
      <p:ext uri="{19B8F6BF-5375-455C-9EA6-DF929625EA0E}">
        <p15:presenceInfo xmlns:p15="http://schemas.microsoft.com/office/powerpoint/2012/main" userId="40f8dc213f0a9b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4" autoAdjust="0"/>
    <p:restoredTop sz="99853" autoAdjust="0"/>
  </p:normalViewPr>
  <p:slideViewPr>
    <p:cSldViewPr snapToObjects="1">
      <p:cViewPr varScale="1">
        <p:scale>
          <a:sx n="107" d="100"/>
          <a:sy n="107" d="100"/>
        </p:scale>
        <p:origin x="76" y="80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Spider API </a:t>
            </a:r>
            <a:r>
              <a:rPr lang="ko-KR" altLang="en-US" sz="3200" ker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응답 관리 솔루션</a:t>
            </a:r>
            <a:endParaRPr lang="ko-KR" altLang="en-US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479241" y="5412263"/>
            <a:ext cx="1008112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D60F-D277-D98B-BD80-AFF5ADA8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6222D21E-1900-4DA8-5964-44EB831A3BA6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5DC4C0D-99AE-863F-EC15-81D092099494}"/>
              </a:ext>
            </a:extLst>
          </p:cNvPr>
          <p:cNvSpPr txBox="1"/>
          <p:nvPr/>
        </p:nvSpPr>
        <p:spPr>
          <a:xfrm>
            <a:off x="332803" y="795702"/>
            <a:ext cx="72484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Spider API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EAF062D1-7D53-87DA-DED5-C8F9C7E68833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Spider API </a:t>
            </a: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응답 관리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5E5F84-7D41-1819-5337-3D487D904FC8}"/>
              </a:ext>
            </a:extLst>
          </p:cNvPr>
          <p:cNvGrpSpPr/>
          <p:nvPr/>
        </p:nvGrpSpPr>
        <p:grpSpPr>
          <a:xfrm>
            <a:off x="1425836" y="3212976"/>
            <a:ext cx="5735164" cy="1117600"/>
            <a:chOff x="3728864" y="4406900"/>
            <a:chExt cx="5735164" cy="11176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DBBF29-E36B-091B-8843-FA640FD1679F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Spider API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응답 관리 소개</a:t>
              </a:r>
            </a:p>
          </p:txBody>
        </p:sp>
        <p:sp>
          <p:nvSpPr>
            <p:cNvPr id="10" name="직사각형 4">
              <a:extLst>
                <a:ext uri="{FF2B5EF4-FFF2-40B4-BE49-F238E27FC236}">
                  <a16:creationId xmlns:a16="http://schemas.microsoft.com/office/drawing/2014/main" id="{9C69D65B-4D66-69E9-716D-334D670BB66D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Admin Page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직사각형 4">
              <a:extLst>
                <a:ext uri="{FF2B5EF4-FFF2-40B4-BE49-F238E27FC236}">
                  <a16:creationId xmlns:a16="http://schemas.microsoft.com/office/drawing/2014/main" id="{63060BDD-8347-30D8-969E-AD01FCA641AE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등록 서버 상태 확인</a:t>
              </a:r>
            </a:p>
          </p:txBody>
        </p:sp>
        <p:sp>
          <p:nvSpPr>
            <p:cNvPr id="13" name="직사각형 4">
              <a:extLst>
                <a:ext uri="{FF2B5EF4-FFF2-40B4-BE49-F238E27FC236}">
                  <a16:creationId xmlns:a16="http://schemas.microsoft.com/office/drawing/2014/main" id="{34E453DE-B462-B0FB-26C8-F7B7C7D81F59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By-pass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및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대응답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" name="직사각형 4">
            <a:extLst>
              <a:ext uri="{FF2B5EF4-FFF2-40B4-BE49-F238E27FC236}">
                <a16:creationId xmlns:a16="http://schemas.microsoft.com/office/drawing/2014/main" id="{9BB26D07-2C65-93A6-AD53-D34BEFE49D1F}"/>
              </a:ext>
            </a:extLst>
          </p:cNvPr>
          <p:cNvSpPr/>
          <p:nvPr/>
        </p:nvSpPr>
        <p:spPr>
          <a:xfrm>
            <a:off x="1425836" y="4326329"/>
            <a:ext cx="5735164" cy="27940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2.5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8948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36E45-2AEE-1C1B-D4BE-A0148267B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AAA795-9AE6-5DBB-F939-DFE505A0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22" y="1980804"/>
            <a:ext cx="6296894" cy="57065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AA3357-9621-809E-D6FB-9EC3EAE33CEF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7C363B-10BD-CAB6-F210-91D80EA7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등록 서버 상태 확인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943D7-3625-1D8D-0E6B-D147A907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등록된 서버 응답에 따른 상태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45C2BF5B-E862-1C26-813A-F7EECA002CF4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서버 상태 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ON/OFF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 화면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90778B2E-CD40-F8D2-165A-04E8D4A867BD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DFF6BF86-CB42-D596-4CC8-1CB351507BD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서버 응답 상태에 따른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ON, OFF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적용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ON :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의 응답이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JSON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형식이거나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JSON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파싱 가능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OFF : JSON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형식이 아니거나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파싱 불가능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서버 응답 상태가 정상이 아닐 경우에도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OFF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적용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3068F9E8-DCD9-6E54-26FE-433C4A56321B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726BE082-DC8B-BCA7-5063-ABB719478657}"/>
              </a:ext>
            </a:extLst>
          </p:cNvPr>
          <p:cNvSpPr/>
          <p:nvPr/>
        </p:nvSpPr>
        <p:spPr>
          <a:xfrm>
            <a:off x="7323358" y="40410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3" name="직사각형 31">
            <a:extLst>
              <a:ext uri="{FF2B5EF4-FFF2-40B4-BE49-F238E27FC236}">
                <a16:creationId xmlns:a16="http://schemas.microsoft.com/office/drawing/2014/main" id="{85BB95F3-E97D-6D55-D4C2-44D2E75469C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2.3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등록 서버 상태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802D5C-A776-CB35-9B9D-89258392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7" y="2809109"/>
            <a:ext cx="3110429" cy="24883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836453-C5F0-7966-D05C-97896AA5F5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536"/>
          <a:stretch/>
        </p:blipFill>
        <p:spPr>
          <a:xfrm>
            <a:off x="3927957" y="2744759"/>
            <a:ext cx="2926322" cy="194438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18014-51C1-8C47-BFFD-6C02B2E814A9}"/>
              </a:ext>
            </a:extLst>
          </p:cNvPr>
          <p:cNvSpPr/>
          <p:nvPr/>
        </p:nvSpPr>
        <p:spPr>
          <a:xfrm>
            <a:off x="3895765" y="2710337"/>
            <a:ext cx="3043852" cy="646655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505A72-7AC7-A529-CABD-2D3D4906490F}"/>
              </a:ext>
            </a:extLst>
          </p:cNvPr>
          <p:cNvSpPr/>
          <p:nvPr/>
        </p:nvSpPr>
        <p:spPr>
          <a:xfrm>
            <a:off x="514496" y="2710338"/>
            <a:ext cx="3242573" cy="2806894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58B2AADD-CB1B-7849-1D93-5C60F163CC7A}"/>
              </a:ext>
            </a:extLst>
          </p:cNvPr>
          <p:cNvSpPr/>
          <p:nvPr/>
        </p:nvSpPr>
        <p:spPr>
          <a:xfrm>
            <a:off x="392982" y="25758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4B4517-6895-D9E0-BE2A-3CA5CEDF58EA}"/>
              </a:ext>
            </a:extLst>
          </p:cNvPr>
          <p:cNvSpPr/>
          <p:nvPr/>
        </p:nvSpPr>
        <p:spPr>
          <a:xfrm>
            <a:off x="3658506" y="1995156"/>
            <a:ext cx="1294493" cy="556304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A9E25641-99C1-64DE-246D-019B5C417485}"/>
              </a:ext>
            </a:extLst>
          </p:cNvPr>
          <p:cNvSpPr/>
          <p:nvPr/>
        </p:nvSpPr>
        <p:spPr>
          <a:xfrm>
            <a:off x="3415480" y="180843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46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F42D-E85D-0A6A-6173-8D726DEB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38C06A-2B09-3C7D-A5CA-8D5250C51A15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F43A6-EC9F-4AAC-10D5-215E8CB8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등록 서버 상태 확인 시퀀스 다이어그램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83DC4-C956-32FE-4A6D-7A74A5FD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등록된 </a:t>
            </a:r>
            <a:r>
              <a:rPr lang="en-US" altLang="ko-KR" dirty="0">
                <a:solidFill>
                  <a:schemeClr val="tx1"/>
                </a:solidFill>
              </a:rPr>
              <a:t>URL </a:t>
            </a:r>
            <a:r>
              <a:rPr lang="ko-KR" altLang="en-US" dirty="0">
                <a:solidFill>
                  <a:schemeClr val="tx1"/>
                </a:solidFill>
              </a:rPr>
              <a:t>상태를 확인 후 업데이트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55E16C9-992F-F554-6C59-BE43BBC886DE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상태 확인 시퀀스 다이어그램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9D24A9E-45D7-1F53-F3C3-36A3D52AB44E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603387F7-05BA-29C7-EEC7-193380A51DC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/health-check POST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조회를 위해 </a:t>
            </a:r>
            <a:r>
              <a:rPr lang="en-US" altLang="ko-KR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performHealthCheck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 하는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조회를 위해 </a:t>
            </a:r>
            <a:r>
              <a:rPr lang="en-US" altLang="ko-KR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findById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조회하는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ApiDTO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ApiDTO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실서버로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실서버로부터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반환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결과로부터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업데이트를 위해 </a:t>
            </a:r>
            <a:r>
              <a:rPr lang="en-US" altLang="ko-KR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updateCheckedStatus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업데이트 성공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업로드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확인 완료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완료 팝업 알림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A4EA53F6-E3C7-F77F-AAB4-79C423088999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4B6A172A-4AD8-FEDF-3F23-A2CA60366C16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2.3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등록 서버 상태 확인</a:t>
            </a:r>
          </a:p>
        </p:txBody>
      </p:sp>
      <p:pic>
        <p:nvPicPr>
          <p:cNvPr id="5" name="Picture 2" descr="PlantUML diagram">
            <a:extLst>
              <a:ext uri="{FF2B5EF4-FFF2-40B4-BE49-F238E27FC236}">
                <a16:creationId xmlns:a16="http://schemas.microsoft.com/office/drawing/2014/main" id="{2809D54E-F537-6179-85BC-920D0171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8" y="2132570"/>
            <a:ext cx="6519787" cy="37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4DFF-05CC-8DA9-78D8-4DD822D3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A73B2A62-BD02-5BB9-1A34-82FB479715EB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2D40302-7D34-6747-6561-E21C1F539AB7}"/>
              </a:ext>
            </a:extLst>
          </p:cNvPr>
          <p:cNvSpPr txBox="1"/>
          <p:nvPr/>
        </p:nvSpPr>
        <p:spPr>
          <a:xfrm>
            <a:off x="332803" y="795702"/>
            <a:ext cx="72484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Spider API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2C11DB23-DDC1-58B0-5589-3161A666124B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Spider API </a:t>
            </a: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응답 관리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0C5C76-1433-FC07-178E-24884F583092}"/>
              </a:ext>
            </a:extLst>
          </p:cNvPr>
          <p:cNvGrpSpPr/>
          <p:nvPr/>
        </p:nvGrpSpPr>
        <p:grpSpPr>
          <a:xfrm>
            <a:off x="1424336" y="3212976"/>
            <a:ext cx="5736664" cy="1392753"/>
            <a:chOff x="3727364" y="4406900"/>
            <a:chExt cx="5736664" cy="139275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AA773E-7F09-9C7D-31AA-43F56918F44E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Spider API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응답 관리 소개</a:t>
              </a:r>
            </a:p>
          </p:txBody>
        </p:sp>
        <p:sp>
          <p:nvSpPr>
            <p:cNvPr id="10" name="직사각형 4">
              <a:extLst>
                <a:ext uri="{FF2B5EF4-FFF2-40B4-BE49-F238E27FC236}">
                  <a16:creationId xmlns:a16="http://schemas.microsoft.com/office/drawing/2014/main" id="{80FCBF57-040C-3A92-9DD7-44BA6D1D5D15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Admin Page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직사각형 4">
              <a:extLst>
                <a:ext uri="{FF2B5EF4-FFF2-40B4-BE49-F238E27FC236}">
                  <a16:creationId xmlns:a16="http://schemas.microsoft.com/office/drawing/2014/main" id="{881ADC6A-0F03-24B5-6DE5-166EABC3DC15}"/>
                </a:ext>
              </a:extLst>
            </p:cNvPr>
            <p:cNvSpPr/>
            <p:nvPr/>
          </p:nvSpPr>
          <p:spPr>
            <a:xfrm>
              <a:off x="3727364" y="5240853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 By-pass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및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대응답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직사각형 4">
              <a:extLst>
                <a:ext uri="{FF2B5EF4-FFF2-40B4-BE49-F238E27FC236}">
                  <a16:creationId xmlns:a16="http://schemas.microsoft.com/office/drawing/2014/main" id="{5CD0B942-5A73-729A-3838-480AC56BC666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등록 서버 상태 확인</a:t>
              </a:r>
            </a:p>
          </p:txBody>
        </p:sp>
        <p:sp>
          <p:nvSpPr>
            <p:cNvPr id="3" name="직사각형 4">
              <a:extLst>
                <a:ext uri="{FF2B5EF4-FFF2-40B4-BE49-F238E27FC236}">
                  <a16:creationId xmlns:a16="http://schemas.microsoft.com/office/drawing/2014/main" id="{E626288A-411D-F360-A477-14D5E39AA113}"/>
                </a:ext>
              </a:extLst>
            </p:cNvPr>
            <p:cNvSpPr/>
            <p:nvPr/>
          </p:nvSpPr>
          <p:spPr>
            <a:xfrm>
              <a:off x="3728864" y="5520253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2.5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2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921669-F81F-978D-9379-2F0CD0EB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72" y="1990204"/>
            <a:ext cx="6123326" cy="2831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3D613C-9082-DC97-C181-BF1559BF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2274750"/>
            <a:ext cx="6123326" cy="2689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7BFE2E-63FB-E58D-BBCB-E1A9DF4D4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90" y="2732577"/>
            <a:ext cx="2521812" cy="108219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응답</a:t>
            </a:r>
            <a:r>
              <a:rPr lang="en-US" altLang="ko-KR" dirty="0"/>
              <a:t>(By-pass, </a:t>
            </a:r>
            <a:r>
              <a:rPr lang="ko-KR" altLang="en-US" dirty="0" err="1"/>
              <a:t>대응답</a:t>
            </a:r>
            <a:r>
              <a:rPr lang="en-US" altLang="ko-KR" dirty="0"/>
              <a:t>) </a:t>
            </a:r>
            <a:r>
              <a:rPr lang="ko-KR" altLang="en-US" dirty="0"/>
              <a:t>화면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By-pass, </a:t>
            </a:r>
            <a:r>
              <a:rPr lang="ko-KR" altLang="en-US" dirty="0" err="1">
                <a:solidFill>
                  <a:schemeClr val="tx1"/>
                </a:solidFill>
              </a:rPr>
              <a:t>대응답</a:t>
            </a:r>
            <a:r>
              <a:rPr lang="ko-KR" altLang="en-US" dirty="0">
                <a:solidFill>
                  <a:schemeClr val="tx1"/>
                </a:solidFill>
              </a:rPr>
              <a:t> 모드 설정에 따른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지정된 응답 반환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응답 화면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대응답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 후 실행 버튼 클릭 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Mock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서버로 요청 후 지정된 응답 반환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By-pass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설정 후 실행 버튼 클릭 시 등록한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로 요청 후 응답 반환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23358" y="283798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FCB814-7643-ABC9-9C6A-4D3A38025631}"/>
              </a:ext>
            </a:extLst>
          </p:cNvPr>
          <p:cNvSpPr/>
          <p:nvPr/>
        </p:nvSpPr>
        <p:spPr>
          <a:xfrm>
            <a:off x="3945331" y="2710337"/>
            <a:ext cx="2735861" cy="7186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5A89F-AF90-12B9-9360-0176C4A5D3DA}"/>
              </a:ext>
            </a:extLst>
          </p:cNvPr>
          <p:cNvSpPr/>
          <p:nvPr/>
        </p:nvSpPr>
        <p:spPr>
          <a:xfrm>
            <a:off x="790094" y="2710337"/>
            <a:ext cx="2631106" cy="3382959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03129FD6-8B04-5A3E-CDE5-A3F1716586E5}"/>
              </a:ext>
            </a:extLst>
          </p:cNvPr>
          <p:cNvSpPr/>
          <p:nvPr/>
        </p:nvSpPr>
        <p:spPr>
          <a:xfrm>
            <a:off x="533509" y="25808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CAE1967A-3312-EAB9-872E-AD9FEDB2FEAC}"/>
              </a:ext>
            </a:extLst>
          </p:cNvPr>
          <p:cNvSpPr/>
          <p:nvPr/>
        </p:nvSpPr>
        <p:spPr>
          <a:xfrm>
            <a:off x="3865952" y="256002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295B7D-7783-350F-22C6-C9096C068EBE}"/>
              </a:ext>
            </a:extLst>
          </p:cNvPr>
          <p:cNvSpPr/>
          <p:nvPr/>
        </p:nvSpPr>
        <p:spPr>
          <a:xfrm>
            <a:off x="5205028" y="1995828"/>
            <a:ext cx="684076" cy="547894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9C3C7C2A-3EE7-1CBE-426C-659546AEE24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2.4 By-pass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및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대응답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A9D64C-1B3F-03CD-33E8-5F992D7AD3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698"/>
          <a:stretch/>
        </p:blipFill>
        <p:spPr>
          <a:xfrm>
            <a:off x="863924" y="2728556"/>
            <a:ext cx="2437322" cy="33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91C0E-26FB-C6C1-7427-7205910F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ntUML diagram">
            <a:extLst>
              <a:ext uri="{FF2B5EF4-FFF2-40B4-BE49-F238E27FC236}">
                <a16:creationId xmlns:a16="http://schemas.microsoft.com/office/drawing/2014/main" id="{1F0C10E6-2277-DA6E-3D51-444935F4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5" y="1873325"/>
            <a:ext cx="6248621" cy="432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AD1FF1-54BC-256C-22E3-899E071FB152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ED6CCD-1BDA-D9F4-E8E0-EDB005F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응답 시퀀스 다이어그램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392EF-53CF-C996-09CD-8D5CB27F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By-pass, </a:t>
            </a:r>
            <a:r>
              <a:rPr lang="ko-KR" altLang="en-US" dirty="0" err="1">
                <a:solidFill>
                  <a:schemeClr val="tx1"/>
                </a:solidFill>
              </a:rPr>
              <a:t>대응답</a:t>
            </a:r>
            <a:r>
              <a:rPr lang="ko-KR" altLang="en-US" dirty="0">
                <a:solidFill>
                  <a:schemeClr val="tx1"/>
                </a:solidFill>
              </a:rPr>
              <a:t> 모드 설정에 따른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지정된 응답 반환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9F31DDB-14FF-0C9D-92F5-6F6106C4B1BA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By-pass, </a:t>
            </a:r>
            <a:r>
              <a:rPr lang="ko-KR" altLang="en-US" sz="1400" u="sng" dirty="0" err="1">
                <a:solidFill>
                  <a:schemeClr val="tx1"/>
                </a:solidFill>
                <a:latin typeface="맑은 고딕"/>
                <a:ea typeface="맑은 고딕"/>
              </a:rPr>
              <a:t>대응답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 시퀀스 다이어그램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FFA5DA1-5D89-904B-6362-ACAB1E622D00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15C15643-CA56-54C9-F67A-740FC9BDB6F1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/execute/${id} GET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 하는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실행을 위해 </a:t>
            </a: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executeApiById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 하는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조회를 위해 </a:t>
            </a: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findById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조회하는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실행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5~7. </a:t>
            </a: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ApiDTO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 startAt="8"/>
            </a:pP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response_status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따라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Mock Server, </a:t>
            </a: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RealServer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요청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response_status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실제 서버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response_status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Mock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 startAt="8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완료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 startAt="8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결과 반환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5B6E2B8F-729B-EFC8-C473-B214A2037595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BB001D56-3271-861C-BFB3-B4549351863D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2.4 By-pass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및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 err="1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대응답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C4D34-530E-5E27-CF64-51EF9053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D7A873E6-DA78-848C-ED85-AF699F11BD00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1BEBC8B-5010-C8C1-A3D8-9A1CA4E800B1}"/>
              </a:ext>
            </a:extLst>
          </p:cNvPr>
          <p:cNvSpPr txBox="1"/>
          <p:nvPr/>
        </p:nvSpPr>
        <p:spPr>
          <a:xfrm>
            <a:off x="332803" y="795702"/>
            <a:ext cx="72484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Spider API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B8459B49-4174-C75C-8ADC-525B62314CC2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Spider API </a:t>
            </a: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응답 관리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E8C115-D184-9FF6-E2CC-E0F9B1D388C3}"/>
              </a:ext>
            </a:extLst>
          </p:cNvPr>
          <p:cNvGrpSpPr/>
          <p:nvPr/>
        </p:nvGrpSpPr>
        <p:grpSpPr>
          <a:xfrm>
            <a:off x="1424336" y="3212976"/>
            <a:ext cx="5736664" cy="1392753"/>
            <a:chOff x="3727364" y="4406900"/>
            <a:chExt cx="5736664" cy="139275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D71E97-E0A5-7BFA-1BD2-1E58D949B94B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Spider API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응답 관리 소개</a:t>
              </a:r>
            </a:p>
          </p:txBody>
        </p:sp>
        <p:sp>
          <p:nvSpPr>
            <p:cNvPr id="10" name="직사각형 4">
              <a:extLst>
                <a:ext uri="{FF2B5EF4-FFF2-40B4-BE49-F238E27FC236}">
                  <a16:creationId xmlns:a16="http://schemas.microsoft.com/office/drawing/2014/main" id="{A0F03516-67F6-6278-DF4C-A664C2D7B048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Admin Page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직사각형 4">
              <a:extLst>
                <a:ext uri="{FF2B5EF4-FFF2-40B4-BE49-F238E27FC236}">
                  <a16:creationId xmlns:a16="http://schemas.microsoft.com/office/drawing/2014/main" id="{B3F7C970-7577-F888-9D2D-15F405DE44F3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등록 서버 상태 확인</a:t>
              </a:r>
            </a:p>
          </p:txBody>
        </p:sp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654DC214-4B57-00E0-1CD1-E15AE457AD48}"/>
                </a:ext>
              </a:extLst>
            </p:cNvPr>
            <p:cNvSpPr/>
            <p:nvPr/>
          </p:nvSpPr>
          <p:spPr>
            <a:xfrm>
              <a:off x="3727364" y="5520253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2.5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가이드</a:t>
              </a:r>
            </a:p>
          </p:txBody>
        </p:sp>
        <p:sp>
          <p:nvSpPr>
            <p:cNvPr id="7" name="직사각형 4">
              <a:extLst>
                <a:ext uri="{FF2B5EF4-FFF2-40B4-BE49-F238E27FC236}">
                  <a16:creationId xmlns:a16="http://schemas.microsoft.com/office/drawing/2014/main" id="{B8F3E210-E7BF-CE27-9D60-25F364E29D9C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 By-pass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및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대응답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00256-0DCD-D45B-34FB-ECE54D4A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DB96D2-9E4C-FD69-CE3D-DC6A740E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78" y="2718110"/>
            <a:ext cx="2057851" cy="322897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DFC1C8-56B5-C1EE-9CFB-73DB8A8F16AF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2B7E86-4175-96D0-537F-6CD328CE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실행 가이드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2621A-974E-B827-8A65-064F37AA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altLang="ko-KR">
                <a:solidFill>
                  <a:schemeClr val="tx1"/>
                </a:solidFill>
              </a:rPr>
              <a:t>API </a:t>
            </a:r>
            <a:r>
              <a:rPr lang="ko-KR" altLang="en-US">
                <a:solidFill>
                  <a:schemeClr val="tx1"/>
                </a:solidFill>
              </a:rPr>
              <a:t>등록 시 </a:t>
            </a:r>
            <a:r>
              <a:rPr lang="ko-KR" altLang="en-US" dirty="0">
                <a:solidFill>
                  <a:schemeClr val="tx1"/>
                </a:solidFill>
              </a:rPr>
              <a:t>요청 필드 작성 가이드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A2A1375-950D-DA85-A1FB-D6B8128F7696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9E991D0-B9EC-C897-A63E-E76CA814D7EB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BC930F9C-07FD-DF4D-97AF-05645FB7C89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API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추가 버튼을 누르고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API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실제 서버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입력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URL Path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를 적용하고 싶다면 체크박스 버튼 클릭</a:t>
            </a:r>
            <a:endParaRPr lang="en-US" altLang="ko-KR" sz="10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 메서드 설정과  메서드에 따른 요청 본문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필드를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JSON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형식으로 입력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321F05C4-0C98-F0A9-2185-0926B26A0FD7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F8A9D873-EF89-96D6-AF14-9435D5F7296D}"/>
              </a:ext>
            </a:extLst>
          </p:cNvPr>
          <p:cNvSpPr/>
          <p:nvPr/>
        </p:nvSpPr>
        <p:spPr>
          <a:xfrm>
            <a:off x="7323357" y="31878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BB67329C-1E4C-11F1-6367-37F7469089E0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2.5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실행 가이드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C95613-5546-EC6E-8D69-3FC06303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466"/>
          <a:stretch/>
        </p:blipFill>
        <p:spPr>
          <a:xfrm>
            <a:off x="388296" y="1844539"/>
            <a:ext cx="6668008" cy="7203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0C7A34-5FE2-84C5-3821-1D9DF0ACEB44}"/>
              </a:ext>
            </a:extLst>
          </p:cNvPr>
          <p:cNvSpPr/>
          <p:nvPr/>
        </p:nvSpPr>
        <p:spPr>
          <a:xfrm>
            <a:off x="1450563" y="2727168"/>
            <a:ext cx="2100385" cy="3219912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 dirty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24618D8-8C23-0008-1A51-355EF72E9D86}"/>
              </a:ext>
            </a:extLst>
          </p:cNvPr>
          <p:cNvGrpSpPr/>
          <p:nvPr/>
        </p:nvGrpSpPr>
        <p:grpSpPr>
          <a:xfrm>
            <a:off x="4023540" y="3186032"/>
            <a:ext cx="2100385" cy="945291"/>
            <a:chOff x="3275630" y="3059773"/>
            <a:chExt cx="2100385" cy="94529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C013071-4F55-98DF-DEAE-B5FCC1A2A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820" y="3086959"/>
              <a:ext cx="1966664" cy="86409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F381E0-C622-73F8-8C4E-60C6B2A4F411}"/>
                </a:ext>
              </a:extLst>
            </p:cNvPr>
            <p:cNvSpPr/>
            <p:nvPr/>
          </p:nvSpPr>
          <p:spPr>
            <a:xfrm>
              <a:off x="3275630" y="3059773"/>
              <a:ext cx="2100385" cy="945291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rtlCol="0" anchor="ctr"/>
            <a:lstStyle/>
            <a:p>
              <a:pPr algn="ctr" eaLnBrk="0" latinLnBrk="0">
                <a:spcBef>
                  <a:spcPts val="0"/>
                </a:spcBef>
              </a:pPr>
              <a:endPara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47FAEA-EB84-0673-1164-E35B8960DA3E}"/>
              </a:ext>
            </a:extLst>
          </p:cNvPr>
          <p:cNvSpPr/>
          <p:nvPr/>
        </p:nvSpPr>
        <p:spPr>
          <a:xfrm>
            <a:off x="1511321" y="4081250"/>
            <a:ext cx="1967619" cy="338106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8BBC77-2A5C-2598-081C-9033FE0D8009}"/>
              </a:ext>
            </a:extLst>
          </p:cNvPr>
          <p:cNvSpPr/>
          <p:nvPr/>
        </p:nvSpPr>
        <p:spPr>
          <a:xfrm>
            <a:off x="2212724" y="2276871"/>
            <a:ext cx="576064" cy="249943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7078A0-5CE3-83BE-D34E-0EBC09BD5814}"/>
              </a:ext>
            </a:extLst>
          </p:cNvPr>
          <p:cNvCxnSpPr/>
          <p:nvPr/>
        </p:nvCxnSpPr>
        <p:spPr>
          <a:xfrm flipH="1">
            <a:off x="2144688" y="2526814"/>
            <a:ext cx="144016" cy="194843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w="sm" len="sm"/>
            <a:tailEnd type="triangle"/>
          </a:ln>
          <a:effectLst/>
        </p:spPr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8A35331-827B-AFDE-37C3-2901DE42F5E0}"/>
              </a:ext>
            </a:extLst>
          </p:cNvPr>
          <p:cNvGrpSpPr/>
          <p:nvPr/>
        </p:nvGrpSpPr>
        <p:grpSpPr>
          <a:xfrm>
            <a:off x="4023539" y="4302130"/>
            <a:ext cx="2100385" cy="945291"/>
            <a:chOff x="3275630" y="4252499"/>
            <a:chExt cx="2100385" cy="94529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7B2FE3-287D-1E16-D29C-8280F52FA951}"/>
                </a:ext>
              </a:extLst>
            </p:cNvPr>
            <p:cNvSpPr/>
            <p:nvPr/>
          </p:nvSpPr>
          <p:spPr>
            <a:xfrm>
              <a:off x="3275630" y="4252499"/>
              <a:ext cx="2100385" cy="945291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rtlCol="0" anchor="ctr"/>
            <a:lstStyle/>
            <a:p>
              <a:pPr algn="ctr" eaLnBrk="0" latinLnBrk="0">
                <a:spcBef>
                  <a:spcPts val="0"/>
                </a:spcBef>
              </a:pPr>
              <a:endPara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8169551-5D34-B84E-3B9F-A712C8759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820" y="4290873"/>
              <a:ext cx="1966664" cy="859355"/>
            </a:xfrm>
            <a:prstGeom prst="rect">
              <a:avLst/>
            </a:prstGeom>
          </p:spPr>
        </p:pic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5A8A7B9-5463-71D6-6004-42A1C331DCD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4952" y="3658678"/>
            <a:ext cx="988588" cy="40830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w="sm" len="sm"/>
            <a:tailEnd type="triangle"/>
          </a:ln>
          <a:effectLst/>
        </p:spPr>
      </p:cxnSp>
      <p:sp>
        <p:nvSpPr>
          <p:cNvPr id="42" name="Oval 44">
            <a:extLst>
              <a:ext uri="{FF2B5EF4-FFF2-40B4-BE49-F238E27FC236}">
                <a16:creationId xmlns:a16="http://schemas.microsoft.com/office/drawing/2014/main" id="{54FDA53B-20D2-3DFC-F3E6-5193B4D36116}"/>
              </a:ext>
            </a:extLst>
          </p:cNvPr>
          <p:cNvSpPr/>
          <p:nvPr/>
        </p:nvSpPr>
        <p:spPr>
          <a:xfrm>
            <a:off x="2087309" y="21236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A3A20D61-0C6B-8434-AD03-2236F8CB2BF2}"/>
              </a:ext>
            </a:extLst>
          </p:cNvPr>
          <p:cNvSpPr/>
          <p:nvPr/>
        </p:nvSpPr>
        <p:spPr>
          <a:xfrm>
            <a:off x="1374032" y="386939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7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F88AE-3683-2D3B-7512-B6074C764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6CAF03-160E-6E43-204C-3A2ED58F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21" y="2734234"/>
            <a:ext cx="2045668" cy="314303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D5434B-F504-6B46-DAE8-6E4A817D6D6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C5080-9B90-5174-9CC1-07C23CF8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실행 가이드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6AC32-222B-31BD-FBE4-83CEF2B8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등록 시 응답 필드 작성 가이드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E11CDF-3D2E-382D-5F33-B2D4532EE0FA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F36411B4-4574-D96D-CFD4-33FB77B1B9F4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9B25BBD5-DF48-2A47-38A2-EC0E5B26927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응답 상태 코드를 설정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응답 본문 필드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JSON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형식으로 입력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Path, Query, Body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값 응답 적용 방법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URL path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와 매칭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: {{</a:t>
            </a:r>
            <a:r>
              <a:rPr lang="en-US" altLang="ko-KR" sz="1000" b="0" dirty="0" err="1">
                <a:solidFill>
                  <a:srgbClr val="000000"/>
                </a:solidFill>
                <a:latin typeface="맑은 고딕"/>
                <a:ea typeface="맑은 고딕"/>
              </a:rPr>
              <a:t>request.path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.[0]}}</a:t>
            </a: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URL Query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와 매칭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: {{</a:t>
            </a:r>
            <a:r>
              <a:rPr lang="en-US" altLang="ko-KR" sz="1000" b="0" dirty="0" err="1">
                <a:solidFill>
                  <a:srgbClr val="000000"/>
                </a:solidFill>
                <a:latin typeface="맑은 고딕"/>
                <a:ea typeface="맑은 고딕"/>
              </a:rPr>
              <a:t>request.query.key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값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}}</a:t>
            </a: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URL Body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와 매칭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   {{</a:t>
            </a:r>
            <a:r>
              <a:rPr lang="en-US" altLang="ko-KR" sz="1000" b="0" dirty="0" err="1">
                <a:solidFill>
                  <a:srgbClr val="000000"/>
                </a:solidFill>
                <a:latin typeface="맑은 고딕"/>
                <a:ea typeface="맑은 고딕"/>
              </a:rPr>
              <a:t>jsonPath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latin typeface="맑은 고딕"/>
                <a:ea typeface="맑은 고딕"/>
              </a:rPr>
              <a:t>request.body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 '$.key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값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’}}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57E23BA7-D548-4E41-1391-5272FC1B43CC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471904D4-BF18-F005-135E-F30365D59DBC}"/>
              </a:ext>
            </a:extLst>
          </p:cNvPr>
          <p:cNvSpPr/>
          <p:nvPr/>
        </p:nvSpPr>
        <p:spPr>
          <a:xfrm>
            <a:off x="7323357" y="23211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A9158396-7393-673C-EDDA-1004CEDF4FD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2.5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실행 가이드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9E5AF-03FE-F2C8-0159-C9D307D6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466"/>
          <a:stretch/>
        </p:blipFill>
        <p:spPr>
          <a:xfrm>
            <a:off x="388296" y="1844539"/>
            <a:ext cx="6668008" cy="7203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F8B93E-A989-8358-27BF-CA7481EACD6C}"/>
              </a:ext>
            </a:extLst>
          </p:cNvPr>
          <p:cNvSpPr/>
          <p:nvPr/>
        </p:nvSpPr>
        <p:spPr>
          <a:xfrm>
            <a:off x="1450563" y="2727168"/>
            <a:ext cx="2100385" cy="3219912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 dirty="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5CC8D-B7AB-07CA-64E2-B10FA5E4332F}"/>
              </a:ext>
            </a:extLst>
          </p:cNvPr>
          <p:cNvSpPr/>
          <p:nvPr/>
        </p:nvSpPr>
        <p:spPr>
          <a:xfrm>
            <a:off x="1495545" y="4454582"/>
            <a:ext cx="1967619" cy="408309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4A1446F-5F29-C47B-3B08-FB4E86F922A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152800" y="3658678"/>
            <a:ext cx="870740" cy="771285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w="sm" len="sm"/>
            <a:tailEnd type="triangle"/>
          </a:ln>
          <a:effectLst/>
        </p:spPr>
      </p:cxnSp>
      <p:sp>
        <p:nvSpPr>
          <p:cNvPr id="42" name="Oval 44">
            <a:extLst>
              <a:ext uri="{FF2B5EF4-FFF2-40B4-BE49-F238E27FC236}">
                <a16:creationId xmlns:a16="http://schemas.microsoft.com/office/drawing/2014/main" id="{7B8CD71A-9230-5CD9-76F1-6153B9ADC7F7}"/>
              </a:ext>
            </a:extLst>
          </p:cNvPr>
          <p:cNvSpPr/>
          <p:nvPr/>
        </p:nvSpPr>
        <p:spPr>
          <a:xfrm>
            <a:off x="1274906" y="42249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780A541C-61E1-0815-4237-D6ABA84D8E26}"/>
              </a:ext>
            </a:extLst>
          </p:cNvPr>
          <p:cNvSpPr/>
          <p:nvPr/>
        </p:nvSpPr>
        <p:spPr>
          <a:xfrm>
            <a:off x="1274907" y="48614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487C5C-3A69-4BB3-1D6C-4DDDFA887092}"/>
              </a:ext>
            </a:extLst>
          </p:cNvPr>
          <p:cNvGrpSpPr/>
          <p:nvPr/>
        </p:nvGrpSpPr>
        <p:grpSpPr>
          <a:xfrm>
            <a:off x="4023540" y="3186032"/>
            <a:ext cx="2100385" cy="945291"/>
            <a:chOff x="4023540" y="3186032"/>
            <a:chExt cx="2100385" cy="94529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2A9FA5-E6C1-52C0-F3AD-2D370CC2BB98}"/>
                </a:ext>
              </a:extLst>
            </p:cNvPr>
            <p:cNvSpPr/>
            <p:nvPr/>
          </p:nvSpPr>
          <p:spPr>
            <a:xfrm>
              <a:off x="4023540" y="3186032"/>
              <a:ext cx="2100385" cy="945291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rtlCol="0" anchor="ctr"/>
            <a:lstStyle/>
            <a:p>
              <a:pPr algn="ctr" eaLnBrk="0" latinLnBrk="0">
                <a:spcBef>
                  <a:spcPts val="0"/>
                </a:spcBef>
              </a:pPr>
              <a:endPara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08A56F-F8BD-6580-7A3B-93EF8ED2E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9443" y="3218279"/>
              <a:ext cx="2004668" cy="880796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CB0572-F034-1827-67EE-FD25D6043D4C}"/>
              </a:ext>
            </a:extLst>
          </p:cNvPr>
          <p:cNvSpPr/>
          <p:nvPr/>
        </p:nvSpPr>
        <p:spPr>
          <a:xfrm>
            <a:off x="1495545" y="4920755"/>
            <a:ext cx="1967619" cy="776497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46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5EB5-F34C-9D42-162E-7C7539C0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BF59D1-ACD6-1B6B-783A-BD3A495ED3A3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A052A-7200-9B95-2B41-9C681BF4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실행 가이드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23A71-9D2E-F8E3-73EB-8A0639F7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By-pass, </a:t>
            </a:r>
            <a:r>
              <a:rPr lang="ko-KR" altLang="en-US" dirty="0" err="1">
                <a:solidFill>
                  <a:schemeClr val="tx1"/>
                </a:solidFill>
              </a:rPr>
              <a:t>대응답</a:t>
            </a:r>
            <a:r>
              <a:rPr lang="ko-KR" altLang="en-US" dirty="0">
                <a:solidFill>
                  <a:schemeClr val="tx1"/>
                </a:solidFill>
              </a:rPr>
              <a:t> 설정 및 테스트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ADE52F2B-1948-95D4-C207-C0F8491383CC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66296B6-0F85-65E2-91F5-4B8B3B6A5C72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C08EB393-A370-AD8F-CD44-2D20EBD0089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서버 상태를 확인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ON :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등록한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의 응답이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JSON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형식이거나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JSON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파싱 가능</a:t>
            </a:r>
            <a:endParaRPr lang="en-US" altLang="ko-KR" sz="10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OFF : JSON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형식이 아니거나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파싱 불가능</a:t>
            </a:r>
            <a:endParaRPr lang="en-US" altLang="ko-KR" sz="10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연계 모드를 설정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ko-KR" altLang="en-US" sz="1000" b="0" dirty="0" err="1">
                <a:solidFill>
                  <a:srgbClr val="000000"/>
                </a:solidFill>
                <a:latin typeface="맑은 고딕"/>
                <a:ea typeface="맑은 고딕"/>
              </a:rPr>
              <a:t>대응답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등록한 </a:t>
            </a:r>
            <a:r>
              <a:rPr lang="en-US" altLang="ko-KR" sz="1000" b="0" dirty="0" err="1">
                <a:solidFill>
                  <a:srgbClr val="000000"/>
                </a:solidFill>
                <a:latin typeface="맑은 고딕"/>
                <a:ea typeface="맑은 고딕"/>
              </a:rPr>
              <a:t>Reponse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 Body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값 반환</a:t>
            </a:r>
            <a:endParaRPr lang="en-US" altLang="ko-KR" sz="10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By-pass :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등록한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응답 반환</a:t>
            </a:r>
            <a:endParaRPr lang="en-US" altLang="ko-KR" sz="10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테스트 실행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활성화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: GET </a:t>
            </a: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비활성화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: POST, PUT, DELET,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체크 박스 선택 시</a:t>
            </a:r>
            <a:endParaRPr lang="en-US" altLang="ko-KR" sz="10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    &gt; 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해당 경우는 </a:t>
            </a:r>
            <a:r>
              <a:rPr lang="en-US" altLang="ko-KR" sz="1000" b="0" dirty="0">
                <a:solidFill>
                  <a:srgbClr val="000000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000" b="0" dirty="0">
                <a:solidFill>
                  <a:srgbClr val="000000"/>
                </a:solidFill>
                <a:latin typeface="맑은 고딕"/>
                <a:ea typeface="맑은 고딕"/>
              </a:rPr>
              <a:t>으로 검증</a:t>
            </a:r>
            <a:endParaRPr lang="en-US" altLang="ko-KR" sz="10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lvl="0" indent="-17145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Tx/>
              <a:buChar char="-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B45C2644-442B-3F01-1C12-28A00776637A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B36B2DAE-2220-BFC4-B14E-E58A11AA59BD}"/>
              </a:ext>
            </a:extLst>
          </p:cNvPr>
          <p:cNvSpPr/>
          <p:nvPr/>
        </p:nvSpPr>
        <p:spPr>
          <a:xfrm>
            <a:off x="7323357" y="330041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4600E97D-BA22-F2B8-95BD-295C137FE863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2.5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실행 가이드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8BE3AA-988A-F33D-8B06-A166A575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7" y="1907013"/>
            <a:ext cx="6633113" cy="4258291"/>
          </a:xfrm>
          <a:prstGeom prst="rect">
            <a:avLst/>
          </a:prstGeom>
        </p:spPr>
      </p:pic>
      <p:sp>
        <p:nvSpPr>
          <p:cNvPr id="8" name="Oval 44">
            <a:extLst>
              <a:ext uri="{FF2B5EF4-FFF2-40B4-BE49-F238E27FC236}">
                <a16:creationId xmlns:a16="http://schemas.microsoft.com/office/drawing/2014/main" id="{BDEA4281-C724-339F-2E6F-28EC80FDF9C1}"/>
              </a:ext>
            </a:extLst>
          </p:cNvPr>
          <p:cNvSpPr/>
          <p:nvPr/>
        </p:nvSpPr>
        <p:spPr>
          <a:xfrm>
            <a:off x="4704330" y="28169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4315FCF7-525A-3B4F-BD9D-5324CAD7971D}"/>
              </a:ext>
            </a:extLst>
          </p:cNvPr>
          <p:cNvSpPr/>
          <p:nvPr/>
        </p:nvSpPr>
        <p:spPr>
          <a:xfrm>
            <a:off x="5385048" y="28169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AC77C68-B780-6DBC-3112-9764C5BE420E}"/>
              </a:ext>
            </a:extLst>
          </p:cNvPr>
          <p:cNvSpPr/>
          <p:nvPr/>
        </p:nvSpPr>
        <p:spPr>
          <a:xfrm>
            <a:off x="5754976" y="28169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BAD149B4-FEB8-5602-201B-4E439D8BE94B}"/>
              </a:ext>
            </a:extLst>
          </p:cNvPr>
          <p:cNvSpPr/>
          <p:nvPr/>
        </p:nvSpPr>
        <p:spPr>
          <a:xfrm>
            <a:off x="7323357" y="43812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66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Spider API </a:t>
            </a: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응답 관리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솔루션 개발</a:t>
            </a:r>
            <a:r>
              <a:rPr lang="en-US" altLang="ko-KR" dirty="0"/>
              <a:t> </a:t>
            </a:r>
            <a:r>
              <a:rPr lang="ko-KR" altLang="en-US" dirty="0"/>
              <a:t>배경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서버 개발에 상관없이 지속적인 개발 진행이 가능하고</a:t>
            </a:r>
            <a:r>
              <a:rPr lang="en-US" altLang="ko-KR" dirty="0"/>
              <a:t>, </a:t>
            </a:r>
            <a:r>
              <a:rPr lang="ko-KR" altLang="en-US" dirty="0"/>
              <a:t>다양한 요청에 대한 </a:t>
            </a:r>
            <a:r>
              <a:rPr lang="en-US" altLang="ko-KR" dirty="0"/>
              <a:t>API </a:t>
            </a:r>
            <a:r>
              <a:rPr lang="ko-KR" altLang="en-US" dirty="0"/>
              <a:t>테스트를 적용할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Ⅰ.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개요</a:t>
            </a:r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5" name="직사각형 15"/>
          <p:cNvSpPr/>
          <p:nvPr/>
        </p:nvSpPr>
        <p:spPr>
          <a:xfrm>
            <a:off x="3100019" y="4420088"/>
            <a:ext cx="605063" cy="7143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신뢰도</a:t>
            </a:r>
          </a:p>
        </p:txBody>
      </p:sp>
      <p:sp>
        <p:nvSpPr>
          <p:cNvPr id="246" name="직사각형 16"/>
          <p:cNvSpPr/>
          <p:nvPr/>
        </p:nvSpPr>
        <p:spPr>
          <a:xfrm>
            <a:off x="3730247" y="4420088"/>
            <a:ext cx="3075735" cy="7143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글로벌 기업들이 사용하고 있는 검증된 오픈소스 프레임워크인가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7" name="직사각형 15"/>
          <p:cNvSpPr/>
          <p:nvPr/>
        </p:nvSpPr>
        <p:spPr>
          <a:xfrm>
            <a:off x="3100019" y="2780422"/>
            <a:ext cx="605063" cy="7143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</a:rPr>
              <a:t>연동성</a:t>
            </a:r>
            <a:endParaRPr kumimoji="1" lang="ko-KR" altLang="en-US" sz="11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248" name="직사각형 16"/>
          <p:cNvSpPr/>
          <p:nvPr/>
        </p:nvSpPr>
        <p:spPr>
          <a:xfrm>
            <a:off x="3730247" y="2780422"/>
            <a:ext cx="3075735" cy="7143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등록 서버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응답 서버에 대한 응답이 실제로 동작하는가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49" name="직사각형 15"/>
          <p:cNvSpPr/>
          <p:nvPr/>
        </p:nvSpPr>
        <p:spPr>
          <a:xfrm>
            <a:off x="3100018" y="3596257"/>
            <a:ext cx="605063" cy="7143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보안</a:t>
            </a:r>
          </a:p>
        </p:txBody>
      </p:sp>
      <p:sp>
        <p:nvSpPr>
          <p:cNvPr id="250" name="직사각형 16"/>
          <p:cNvSpPr/>
          <p:nvPr/>
        </p:nvSpPr>
        <p:spPr>
          <a:xfrm>
            <a:off x="3730247" y="3596257"/>
            <a:ext cx="3075735" cy="7143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응답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데이터를 외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부로 유출하지 않고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내부적으로 안전하게 관리 할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2" name="직사각형 19"/>
          <p:cNvSpPr/>
          <p:nvPr/>
        </p:nvSpPr>
        <p:spPr>
          <a:xfrm>
            <a:off x="7749584" y="2964516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Spider API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06152" y="2630524"/>
            <a:ext cx="1839321" cy="2716737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latinLnBrk="0">
              <a:spcBef>
                <a:spcPct val="3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개발 및 테스트 환경에서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실서버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없이도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API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테스트 가능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다양한 요청에 대한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API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테스트 적용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다양한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API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응답 시나리오 테스트 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8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 솔루션</a:t>
            </a: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4" name="직사각형 19">
            <a:extLst>
              <a:ext uri="{FF2B5EF4-FFF2-40B4-BE49-F238E27FC236}">
                <a16:creationId xmlns:a16="http://schemas.microsoft.com/office/drawing/2014/main" id="{118743E8-8E54-D347-70BC-89A0584F7445}"/>
              </a:ext>
            </a:extLst>
          </p:cNvPr>
          <p:cNvSpPr/>
          <p:nvPr/>
        </p:nvSpPr>
        <p:spPr>
          <a:xfrm>
            <a:off x="7749584" y="3994280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err="1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WireMock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서버 활용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B2B1-ECB9-A998-0DCF-7F662A0F8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219596E2-2363-B1FF-C548-674588C274EF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8EF2896-457F-3C3D-78D4-F4429EDB9CAA}"/>
              </a:ext>
            </a:extLst>
          </p:cNvPr>
          <p:cNvSpPr txBox="1"/>
          <p:nvPr/>
        </p:nvSpPr>
        <p:spPr>
          <a:xfrm>
            <a:off x="332803" y="795702"/>
            <a:ext cx="72484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Spider API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ECB53435-D2C2-5566-3874-854914CA4C21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Spider API </a:t>
            </a: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응답 관리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D6166C-BEAE-646F-3133-B9A8C9F19E3F}"/>
              </a:ext>
            </a:extLst>
          </p:cNvPr>
          <p:cNvGrpSpPr/>
          <p:nvPr/>
        </p:nvGrpSpPr>
        <p:grpSpPr>
          <a:xfrm>
            <a:off x="1425836" y="3212976"/>
            <a:ext cx="5735164" cy="1117600"/>
            <a:chOff x="3728864" y="4406900"/>
            <a:chExt cx="5735164" cy="1117600"/>
          </a:xfrm>
        </p:grpSpPr>
        <p:sp>
          <p:nvSpPr>
            <p:cNvPr id="15" name="직사각형 4">
              <a:extLst>
                <a:ext uri="{FF2B5EF4-FFF2-40B4-BE49-F238E27FC236}">
                  <a16:creationId xmlns:a16="http://schemas.microsoft.com/office/drawing/2014/main" id="{DF2CCFBB-3D2E-2BA0-BF5B-48275BFEF4A0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Spider API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응답 관리 소개</a:t>
              </a:r>
            </a:p>
          </p:txBody>
        </p:sp>
        <p:sp>
          <p:nvSpPr>
            <p:cNvPr id="16" name="직사각형 4">
              <a:extLst>
                <a:ext uri="{FF2B5EF4-FFF2-40B4-BE49-F238E27FC236}">
                  <a16:creationId xmlns:a16="http://schemas.microsoft.com/office/drawing/2014/main" id="{7AADC546-61F9-AFFE-A35F-F466B239D985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Admin Page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직사각형 4">
              <a:extLst>
                <a:ext uri="{FF2B5EF4-FFF2-40B4-BE49-F238E27FC236}">
                  <a16:creationId xmlns:a16="http://schemas.microsoft.com/office/drawing/2014/main" id="{9EC565B8-0C3C-4E86-D727-C8E15ADC70F2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등록 서버 상태 확인</a:t>
              </a:r>
            </a:p>
          </p:txBody>
        </p:sp>
        <p:sp>
          <p:nvSpPr>
            <p:cNvPr id="20" name="직사각형 4">
              <a:extLst>
                <a:ext uri="{FF2B5EF4-FFF2-40B4-BE49-F238E27FC236}">
                  <a16:creationId xmlns:a16="http://schemas.microsoft.com/office/drawing/2014/main" id="{FF97F7FD-7F92-0004-A7BB-15A04FF628CD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By-pass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및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대응답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직사각형 4">
            <a:extLst>
              <a:ext uri="{FF2B5EF4-FFF2-40B4-BE49-F238E27FC236}">
                <a16:creationId xmlns:a16="http://schemas.microsoft.com/office/drawing/2014/main" id="{2E3BD730-0973-0878-C768-F6829EFED0DC}"/>
              </a:ext>
            </a:extLst>
          </p:cNvPr>
          <p:cNvSpPr/>
          <p:nvPr/>
        </p:nvSpPr>
        <p:spPr>
          <a:xfrm>
            <a:off x="1425836" y="4326329"/>
            <a:ext cx="5735164" cy="27940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2.5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1530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416B31F-D961-932F-E8A8-0CCC752A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384884"/>
            <a:ext cx="5854618" cy="318341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전체 구성도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Admin Page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활용하여 지정된 응답</a:t>
            </a:r>
            <a:r>
              <a:rPr lang="en-US" altLang="ko-KR" dirty="0"/>
              <a:t>, </a:t>
            </a:r>
            <a:r>
              <a:rPr lang="ko-KR" altLang="en-US" dirty="0"/>
              <a:t>실제 서버 응답 반환</a:t>
            </a: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API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관리 전체 구성도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63949" y="1844537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사용자가 사용하기 편리하도록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UI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제공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DB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연동을 통해 화면 및 설정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(By-pass,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대응답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정보 확인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설정에 따라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File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응답 또는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Real Server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응답을 반환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1650825" y="358953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34899" y="256067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36" name="Oval 44"/>
          <p:cNvSpPr/>
          <p:nvPr/>
        </p:nvSpPr>
        <p:spPr>
          <a:xfrm>
            <a:off x="7341923" y="344777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1FAB7176-3D97-5E32-98BE-0E4AD6FA1FCA}"/>
              </a:ext>
            </a:extLst>
          </p:cNvPr>
          <p:cNvSpPr/>
          <p:nvPr/>
        </p:nvSpPr>
        <p:spPr>
          <a:xfrm>
            <a:off x="7341924" y="199273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780376C7-82BD-D04D-498C-82DDEDCD2CA3}"/>
              </a:ext>
            </a:extLst>
          </p:cNvPr>
          <p:cNvSpPr/>
          <p:nvPr/>
        </p:nvSpPr>
        <p:spPr>
          <a:xfrm>
            <a:off x="1963533" y="249289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3" name="직사각형 31">
            <a:extLst>
              <a:ext uri="{FF2B5EF4-FFF2-40B4-BE49-F238E27FC236}">
                <a16:creationId xmlns:a16="http://schemas.microsoft.com/office/drawing/2014/main" id="{191C2839-EB43-FA4A-75B4-E7564C9E46CC}"/>
              </a:ext>
            </a:extLst>
          </p:cNvPr>
          <p:cNvSpPr/>
          <p:nvPr/>
        </p:nvSpPr>
        <p:spPr>
          <a:xfrm>
            <a:off x="7653301" y="143295"/>
            <a:ext cx="1960600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2.1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 소개</a:t>
            </a: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9157A0FE-9053-A854-A1BC-5E056F6742BD}"/>
              </a:ext>
            </a:extLst>
          </p:cNvPr>
          <p:cNvSpPr/>
          <p:nvPr/>
        </p:nvSpPr>
        <p:spPr>
          <a:xfrm>
            <a:off x="3332820" y="358953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4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6D8D1-C226-6972-4871-83890672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21732170-6C6E-BBC2-F798-D4504C970035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1336F6C-C967-75C3-1379-F5EBDEC16E82}"/>
              </a:ext>
            </a:extLst>
          </p:cNvPr>
          <p:cNvSpPr txBox="1"/>
          <p:nvPr/>
        </p:nvSpPr>
        <p:spPr>
          <a:xfrm>
            <a:off x="332803" y="795702"/>
            <a:ext cx="72484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Spider API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CD26228E-6AFF-F913-9D82-89F663CFD43A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Spider API </a:t>
            </a: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응답 관리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956412-48E1-B98C-3236-EF17A616CD83}"/>
              </a:ext>
            </a:extLst>
          </p:cNvPr>
          <p:cNvGrpSpPr/>
          <p:nvPr/>
        </p:nvGrpSpPr>
        <p:grpSpPr>
          <a:xfrm>
            <a:off x="1425836" y="3212976"/>
            <a:ext cx="5735164" cy="1117600"/>
            <a:chOff x="3728864" y="4406900"/>
            <a:chExt cx="5735164" cy="11176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1FDA7BB-F400-15C8-84BC-5AD5D3EF9F2E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Spider API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응답 관리 소개</a:t>
              </a:r>
            </a:p>
          </p:txBody>
        </p:sp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9560FB65-8F96-6CBC-A412-6AAB8BBBB788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Admin Page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" name="직사각형 4">
              <a:extLst>
                <a:ext uri="{FF2B5EF4-FFF2-40B4-BE49-F238E27FC236}">
                  <a16:creationId xmlns:a16="http://schemas.microsoft.com/office/drawing/2014/main" id="{2222E31A-8A87-121D-0C9D-99FE1DEAF634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등록 서버 상태 확인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529E7F9B-3C9F-E281-736C-17A4625C43B5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By-pass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및 </a:t>
              </a:r>
              <a:r>
                <a:rPr lang="ko-KR" altLang="en-US" sz="14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대응답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직사각형 4">
            <a:extLst>
              <a:ext uri="{FF2B5EF4-FFF2-40B4-BE49-F238E27FC236}">
                <a16:creationId xmlns:a16="http://schemas.microsoft.com/office/drawing/2014/main" id="{5C44527C-6FB7-2C5F-B522-1589ED816E71}"/>
              </a:ext>
            </a:extLst>
          </p:cNvPr>
          <p:cNvSpPr/>
          <p:nvPr/>
        </p:nvSpPr>
        <p:spPr>
          <a:xfrm>
            <a:off x="1425836" y="4326329"/>
            <a:ext cx="5735164" cy="27940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/>
              </a:rPr>
              <a:t>2.5 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/>
              </a:rPr>
              <a:t>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39539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261B-2A89-88F3-BFF6-3BA24B77A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7855CE-9908-5FF3-DE4A-78A72598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7" y="1907013"/>
            <a:ext cx="6633113" cy="425829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2E1FAF-032F-E019-95E5-3D6209275ACF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E62B4-BA82-4A35-3BF1-39728804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Admin Page UI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D5E53-4634-E475-517A-45743DDC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등록한 </a:t>
            </a:r>
            <a:r>
              <a:rPr lang="en-US" altLang="ko-KR" dirty="0"/>
              <a:t>API </a:t>
            </a:r>
            <a:r>
              <a:rPr lang="ko-KR" altLang="en-US" dirty="0"/>
              <a:t>목록과 서버 상태 확인 및 선택한 </a:t>
            </a:r>
            <a:r>
              <a:rPr lang="en-US" altLang="ko-KR" dirty="0"/>
              <a:t>API </a:t>
            </a:r>
            <a:r>
              <a:rPr lang="ko-KR" altLang="en-US" dirty="0"/>
              <a:t>전환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1FCAE87-E8F0-5E4E-B795-F0090A8E26FD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Admin Page UI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C78D0B7-9C5C-641D-39DB-6D9556CC5E80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15218F1E-9306-480C-67F7-35279FE1ABE7}"/>
              </a:ext>
            </a:extLst>
          </p:cNvPr>
          <p:cNvSpPr/>
          <p:nvPr/>
        </p:nvSpPr>
        <p:spPr>
          <a:xfrm>
            <a:off x="7263949" y="1844537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리스트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테이블 형태로 표시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URL,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버튼 등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전환 버튼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선택한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대응답으로 전환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선택한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By-pass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전환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처리 결과 메시지를 표시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새로운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등록할 수 있는 버튼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팝업 창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확인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특정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상태를 확인 하는 버튼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처리 결과 메시지를 표시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결과 칸에 시간 및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ON, OFF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전환 버튼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선택한 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대응답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/By-pass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전환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상태 칸에 표시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버튼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확인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상태에 따른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대응답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/By-pass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대응답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/By-pass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연결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489E17D1-510D-5A1A-D601-A018875D81C4}"/>
              </a:ext>
            </a:extLst>
          </p:cNvPr>
          <p:cNvSpPr/>
          <p:nvPr/>
        </p:nvSpPr>
        <p:spPr>
          <a:xfrm>
            <a:off x="7235048" y="181903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</a:p>
        </p:txBody>
      </p:sp>
      <p:sp>
        <p:nvSpPr>
          <p:cNvPr id="13" name="직사각형 31">
            <a:extLst>
              <a:ext uri="{FF2B5EF4-FFF2-40B4-BE49-F238E27FC236}">
                <a16:creationId xmlns:a16="http://schemas.microsoft.com/office/drawing/2014/main" id="{5BC5D81F-AE32-657B-0F8B-50836FFCC9B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2.2 Admin Page 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1B4DB-3177-470A-2A17-BB76322E2389}"/>
              </a:ext>
            </a:extLst>
          </p:cNvPr>
          <p:cNvSpPr/>
          <p:nvPr/>
        </p:nvSpPr>
        <p:spPr>
          <a:xfrm>
            <a:off x="452501" y="2744924"/>
            <a:ext cx="6516724" cy="3312721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6DFA80C-C47C-4790-8DCB-75B851B5E810}"/>
              </a:ext>
            </a:extLst>
          </p:cNvPr>
          <p:cNvSpPr/>
          <p:nvPr/>
        </p:nvSpPr>
        <p:spPr>
          <a:xfrm>
            <a:off x="7235048" y="23356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F937476B-DFB1-C051-CA49-F3348476BB1B}"/>
              </a:ext>
            </a:extLst>
          </p:cNvPr>
          <p:cNvSpPr/>
          <p:nvPr/>
        </p:nvSpPr>
        <p:spPr>
          <a:xfrm>
            <a:off x="321109" y="21785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01D997F0-1EA8-8CCE-94B1-B4C46600C16A}"/>
              </a:ext>
            </a:extLst>
          </p:cNvPr>
          <p:cNvSpPr/>
          <p:nvPr/>
        </p:nvSpPr>
        <p:spPr>
          <a:xfrm>
            <a:off x="7235048" y="295992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2539290A-BE35-6BED-83DE-AC37BAC87DEE}"/>
              </a:ext>
            </a:extLst>
          </p:cNvPr>
          <p:cNvSpPr/>
          <p:nvPr/>
        </p:nvSpPr>
        <p:spPr>
          <a:xfrm>
            <a:off x="7235048" y="35841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BE164BF7-817D-8089-4239-DDCDD291DAEA}"/>
              </a:ext>
            </a:extLst>
          </p:cNvPr>
          <p:cNvSpPr/>
          <p:nvPr/>
        </p:nvSpPr>
        <p:spPr>
          <a:xfrm>
            <a:off x="7235048" y="427269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5890EB14-2338-066E-A153-21F73BA3FBA5}"/>
              </a:ext>
            </a:extLst>
          </p:cNvPr>
          <p:cNvSpPr/>
          <p:nvPr/>
        </p:nvSpPr>
        <p:spPr>
          <a:xfrm>
            <a:off x="7235048" y="49052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A0E4EFBD-B4EE-4861-8634-57C1AE9C8484}"/>
              </a:ext>
            </a:extLst>
          </p:cNvPr>
          <p:cNvSpPr/>
          <p:nvPr/>
        </p:nvSpPr>
        <p:spPr>
          <a:xfrm>
            <a:off x="316537" y="25476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7DA7A-CC39-6F83-7E8C-F32FA93464EE}"/>
              </a:ext>
            </a:extLst>
          </p:cNvPr>
          <p:cNvSpPr/>
          <p:nvPr/>
        </p:nvSpPr>
        <p:spPr>
          <a:xfrm>
            <a:off x="452500" y="2353720"/>
            <a:ext cx="1836204" cy="257173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FC180968-1A2C-B3C2-E239-523A1C7F3E42}"/>
              </a:ext>
            </a:extLst>
          </p:cNvPr>
          <p:cNvSpPr/>
          <p:nvPr/>
        </p:nvSpPr>
        <p:spPr>
          <a:xfrm>
            <a:off x="2191704" y="217834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8F64BB89-4EB6-7FBE-F892-006C2CB35BED}"/>
              </a:ext>
            </a:extLst>
          </p:cNvPr>
          <p:cNvSpPr/>
          <p:nvPr/>
        </p:nvSpPr>
        <p:spPr>
          <a:xfrm>
            <a:off x="4712635" y="288549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4F4C2679-A849-1654-BB90-CF3FCD78CFE6}"/>
              </a:ext>
            </a:extLst>
          </p:cNvPr>
          <p:cNvSpPr/>
          <p:nvPr/>
        </p:nvSpPr>
        <p:spPr>
          <a:xfrm>
            <a:off x="5301700" y="288771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95D7B7CD-D246-1848-9ECF-49892EF36A59}"/>
              </a:ext>
            </a:extLst>
          </p:cNvPr>
          <p:cNvSpPr/>
          <p:nvPr/>
        </p:nvSpPr>
        <p:spPr>
          <a:xfrm>
            <a:off x="5712285" y="288549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B11A57-179D-1101-6E5F-30FD748AB908}"/>
              </a:ext>
            </a:extLst>
          </p:cNvPr>
          <p:cNvSpPr/>
          <p:nvPr/>
        </p:nvSpPr>
        <p:spPr>
          <a:xfrm>
            <a:off x="2328321" y="2353720"/>
            <a:ext cx="392431" cy="257173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7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6CE5-C057-2493-D589-251A25A5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94B9A2-B6B4-96A6-16C0-44D98C48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7" y="1907013"/>
            <a:ext cx="6633113" cy="425829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F03B6B-6A97-F168-994B-AC1AF7453545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C5B400-5343-BAE4-CF4D-46CE8B6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Admin Page UI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97122-F55C-CBFF-A656-71969AB3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Admin Page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활용하여 지정된 응답</a:t>
            </a:r>
            <a:r>
              <a:rPr lang="en-US" altLang="ko-KR" dirty="0"/>
              <a:t>, </a:t>
            </a:r>
            <a:r>
              <a:rPr lang="ko-KR" altLang="en-US" dirty="0"/>
              <a:t>실제 서버 응답 반환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ED2A8882-3158-6F95-EAD1-4D3206A044C0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Admin Page UI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F92317A5-2EC7-7A0F-40ED-4763AD181C2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0748CFC-42FF-D9F2-5668-5C3614747154}"/>
              </a:ext>
            </a:extLst>
          </p:cNvPr>
          <p:cNvSpPr/>
          <p:nvPr/>
        </p:nvSpPr>
        <p:spPr>
          <a:xfrm>
            <a:off x="7263949" y="1844537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버튼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클릭 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</a:t>
            </a:r>
            <a:r>
              <a:rPr lang="ko-KR" altLang="en-US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모달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버튼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선택한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삭제할 수 있는 버튼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삭제 확인 메시지를 표시 한 뒤 삭제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72394E35-5429-94D5-7A09-B940BD8B5A91}"/>
              </a:ext>
            </a:extLst>
          </p:cNvPr>
          <p:cNvSpPr/>
          <p:nvPr/>
        </p:nvSpPr>
        <p:spPr>
          <a:xfrm>
            <a:off x="848544" y="287094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89124718-3E86-C129-E35E-22D1B221F126}"/>
              </a:ext>
            </a:extLst>
          </p:cNvPr>
          <p:cNvSpPr/>
          <p:nvPr/>
        </p:nvSpPr>
        <p:spPr>
          <a:xfrm>
            <a:off x="6429164" y="28679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" name="Oval 44">
            <a:extLst>
              <a:ext uri="{FF2B5EF4-FFF2-40B4-BE49-F238E27FC236}">
                <a16:creationId xmlns:a16="http://schemas.microsoft.com/office/drawing/2014/main" id="{76F99868-32C6-A22F-EDA1-98D16E8BC454}"/>
              </a:ext>
            </a:extLst>
          </p:cNvPr>
          <p:cNvSpPr/>
          <p:nvPr/>
        </p:nvSpPr>
        <p:spPr>
          <a:xfrm>
            <a:off x="7235048" y="248445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CD156E0C-9A0A-6B3D-620C-3DF5A5041168}"/>
              </a:ext>
            </a:extLst>
          </p:cNvPr>
          <p:cNvSpPr/>
          <p:nvPr/>
        </p:nvSpPr>
        <p:spPr>
          <a:xfrm>
            <a:off x="7235048" y="188082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0F9DF51A-E8A0-DCDE-2376-E107D8F4E85A}"/>
              </a:ext>
            </a:extLst>
          </p:cNvPr>
          <p:cNvSpPr/>
          <p:nvPr/>
        </p:nvSpPr>
        <p:spPr>
          <a:xfrm>
            <a:off x="7235048" y="341615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EEE6312C-CABD-9575-3D83-397241826277}"/>
              </a:ext>
            </a:extLst>
          </p:cNvPr>
          <p:cNvSpPr/>
          <p:nvPr/>
        </p:nvSpPr>
        <p:spPr>
          <a:xfrm>
            <a:off x="3592982" y="22167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29" name="직사각형 31">
            <a:extLst>
              <a:ext uri="{FF2B5EF4-FFF2-40B4-BE49-F238E27FC236}">
                <a16:creationId xmlns:a16="http://schemas.microsoft.com/office/drawing/2014/main" id="{D749BFAE-825A-3953-79A7-D550D6FB0A3E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2.2 Admin Page 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1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D15BF-70BF-B753-F642-928AE2A7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2EFC65-49ED-2680-DA5B-62CA3B7A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79" y="2126794"/>
            <a:ext cx="2507289" cy="364246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58BCF9-F643-8E50-86DB-D3D1ED4A984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BA372-91EE-844D-8A7B-B0947956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Admin Page UI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BEA74-B788-65AC-1E44-E8313490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API </a:t>
            </a:r>
            <a:r>
              <a:rPr lang="ko-KR" altLang="en-US" dirty="0"/>
              <a:t>등록 시 다양한 요청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응답 필드 지원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5C4C6674-A43B-4E41-8568-62576A7B05FD}"/>
              </a:ext>
            </a:extLst>
          </p:cNvPr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Admin Page UI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5169393-6A7C-7D71-850A-10B7E22319E6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1F7561F1-5DD5-9D67-B778-9BF4C9595978}"/>
              </a:ext>
            </a:extLst>
          </p:cNvPr>
          <p:cNvSpPr/>
          <p:nvPr/>
        </p:nvSpPr>
        <p:spPr>
          <a:xfrm>
            <a:off x="7263949" y="1844537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모달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버튼을 클릭 시 표시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필드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할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필드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할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입력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 설정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Path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시 체크박스 선택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버튼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정보를 저장하고 </a:t>
            </a:r>
            <a:r>
              <a:rPr lang="ko-KR" altLang="en-US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모달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 닫힘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모달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 닫힘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HTTP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필드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 Method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GET, POST, PUT, DELETE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POST, PUT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시 요청 본문 필드 생성</a:t>
            </a:r>
            <a:b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설정 필드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받을 데이터 입력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상태 필드 </a:t>
            </a:r>
            <a:r>
              <a:rPr lang="en-US" altLang="ko-KR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Response Method 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B5BA7D5A-125D-1E6D-C7F3-95E4B3E3E650}"/>
              </a:ext>
            </a:extLst>
          </p:cNvPr>
          <p:cNvSpPr/>
          <p:nvPr/>
        </p:nvSpPr>
        <p:spPr>
          <a:xfrm>
            <a:off x="7225937" y="188702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10731CF1-8986-42B4-911D-41FB70658702}"/>
              </a:ext>
            </a:extLst>
          </p:cNvPr>
          <p:cNvSpPr/>
          <p:nvPr/>
        </p:nvSpPr>
        <p:spPr>
          <a:xfrm>
            <a:off x="7225734" y="50800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021EF6-2F7A-34CB-B3B1-1B923BE2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667" b="32555"/>
          <a:stretch/>
        </p:blipFill>
        <p:spPr>
          <a:xfrm>
            <a:off x="4121087" y="2189506"/>
            <a:ext cx="2096590" cy="9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B5A849-7CF5-3D72-6BA2-6EA67CFE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624" b="17732"/>
          <a:stretch/>
        </p:blipFill>
        <p:spPr>
          <a:xfrm>
            <a:off x="4132144" y="4776181"/>
            <a:ext cx="1914828" cy="9001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9F39EB-A508-C7E8-D6BA-B8F2EBB2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669" y="3383166"/>
            <a:ext cx="2215888" cy="105715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3EBF31-4900-3929-299C-D1BC04918088}"/>
              </a:ext>
            </a:extLst>
          </p:cNvPr>
          <p:cNvSpPr/>
          <p:nvPr/>
        </p:nvSpPr>
        <p:spPr>
          <a:xfrm>
            <a:off x="1147950" y="2116221"/>
            <a:ext cx="2527882" cy="3693098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443A0A-CB50-3CF7-5CF3-7D16EDCD1905}"/>
              </a:ext>
            </a:extLst>
          </p:cNvPr>
          <p:cNvSpPr/>
          <p:nvPr/>
        </p:nvSpPr>
        <p:spPr>
          <a:xfrm>
            <a:off x="4061669" y="2132356"/>
            <a:ext cx="2215427" cy="1125818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7B105CB8-B725-8CA1-12E8-819AA485366F}"/>
              </a:ext>
            </a:extLst>
          </p:cNvPr>
          <p:cNvSpPr/>
          <p:nvPr/>
        </p:nvSpPr>
        <p:spPr>
          <a:xfrm>
            <a:off x="992694" y="19934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93B8CB-7E79-260A-FED7-E008B0D7243C}"/>
              </a:ext>
            </a:extLst>
          </p:cNvPr>
          <p:cNvSpPr/>
          <p:nvPr/>
        </p:nvSpPr>
        <p:spPr>
          <a:xfrm>
            <a:off x="1198238" y="3768870"/>
            <a:ext cx="2456792" cy="344206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78D10A-61BD-8265-E2DA-55DBAD282478}"/>
              </a:ext>
            </a:extLst>
          </p:cNvPr>
          <p:cNvCxnSpPr>
            <a:cxnSpLocks/>
          </p:cNvCxnSpPr>
          <p:nvPr/>
        </p:nvCxnSpPr>
        <p:spPr>
          <a:xfrm flipV="1">
            <a:off x="3516737" y="2987836"/>
            <a:ext cx="524130" cy="766732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w="sm" len="sm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6A5767-2BA7-73D6-B188-3E713FA06CAC}"/>
              </a:ext>
            </a:extLst>
          </p:cNvPr>
          <p:cNvSpPr/>
          <p:nvPr/>
        </p:nvSpPr>
        <p:spPr>
          <a:xfrm>
            <a:off x="4061669" y="3336803"/>
            <a:ext cx="2215427" cy="1125818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2466D867-EC9D-F0F4-923E-6F0FD4588DA2}"/>
              </a:ext>
            </a:extLst>
          </p:cNvPr>
          <p:cNvSpPr/>
          <p:nvPr/>
        </p:nvSpPr>
        <p:spPr>
          <a:xfrm>
            <a:off x="7225938" y="38440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DB3E6F98-D589-2CF6-2B4B-3ED5BFBA922F}"/>
              </a:ext>
            </a:extLst>
          </p:cNvPr>
          <p:cNvSpPr/>
          <p:nvPr/>
        </p:nvSpPr>
        <p:spPr>
          <a:xfrm>
            <a:off x="984870" y="34947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8284C5A-9326-942E-A967-1D9B3CD7C5C1}"/>
              </a:ext>
            </a:extLst>
          </p:cNvPr>
          <p:cNvCxnSpPr>
            <a:cxnSpLocks/>
          </p:cNvCxnSpPr>
          <p:nvPr/>
        </p:nvCxnSpPr>
        <p:spPr>
          <a:xfrm>
            <a:off x="3479160" y="4609775"/>
            <a:ext cx="566388" cy="253299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w="sm" len="sm"/>
            <a:tailEnd type="triangle"/>
          </a:ln>
          <a:effectLst/>
        </p:spPr>
      </p:cxnSp>
      <p:sp>
        <p:nvSpPr>
          <p:cNvPr id="30" name="Oval 44">
            <a:extLst>
              <a:ext uri="{FF2B5EF4-FFF2-40B4-BE49-F238E27FC236}">
                <a16:creationId xmlns:a16="http://schemas.microsoft.com/office/drawing/2014/main" id="{4C8958C3-F7D6-6445-9000-FF0288FD4F6F}"/>
              </a:ext>
            </a:extLst>
          </p:cNvPr>
          <p:cNvSpPr/>
          <p:nvPr/>
        </p:nvSpPr>
        <p:spPr>
          <a:xfrm>
            <a:off x="992775" y="407707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F39E80-47E0-6BD4-4DE3-417576424559}"/>
              </a:ext>
            </a:extLst>
          </p:cNvPr>
          <p:cNvSpPr/>
          <p:nvPr/>
        </p:nvSpPr>
        <p:spPr>
          <a:xfrm>
            <a:off x="1197777" y="4401108"/>
            <a:ext cx="2456792" cy="207029"/>
          </a:xfrm>
          <a:prstGeom prst="rect">
            <a:avLst/>
          </a:prstGeom>
          <a:noFill/>
          <a:ln w="9525" algn="ctr">
            <a:solidFill>
              <a:srgbClr val="FF0000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0EB7F1-1C50-9F03-8F44-F7A85BEF1E88}"/>
              </a:ext>
            </a:extLst>
          </p:cNvPr>
          <p:cNvSpPr/>
          <p:nvPr/>
        </p:nvSpPr>
        <p:spPr>
          <a:xfrm>
            <a:off x="4052210" y="4720873"/>
            <a:ext cx="2215427" cy="1125818"/>
          </a:xfrm>
          <a:prstGeom prst="rect">
            <a:avLst/>
          </a:prstGeom>
          <a:noFill/>
          <a:ln w="9525" algn="ctr">
            <a:solidFill>
              <a:schemeClr val="tx1"/>
            </a:solidFill>
            <a:miter/>
          </a:ln>
          <a:effectLst/>
        </p:spPr>
        <p:txBody>
          <a:bodyPr lIns="108000" rtlCol="0" anchor="ctr"/>
          <a:lstStyle/>
          <a:p>
            <a:pPr algn="ctr" eaLnBrk="0" latinLnBrk="0">
              <a:spcBef>
                <a:spcPts val="0"/>
              </a:spcBef>
            </a:pPr>
            <a:endParaRPr lang="ko-KR" altLang="en-US" sz="1100">
              <a:solidFill>
                <a:schemeClr val="tx1"/>
              </a:solidFill>
              <a:latin typeface="맑은 고딕"/>
              <a:ea typeface="맑은 고딕"/>
              <a:cs typeface="+mj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52FD2F-2408-ADAC-C002-35260DEA6F23}"/>
              </a:ext>
            </a:extLst>
          </p:cNvPr>
          <p:cNvCxnSpPr>
            <a:cxnSpLocks/>
          </p:cNvCxnSpPr>
          <p:nvPr/>
        </p:nvCxnSpPr>
        <p:spPr>
          <a:xfrm>
            <a:off x="3496827" y="3767232"/>
            <a:ext cx="564842" cy="18114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w="sm" len="sm"/>
            <a:tailEnd type="triangle"/>
          </a:ln>
          <a:effectLst/>
        </p:spPr>
      </p:cxnSp>
      <p:sp>
        <p:nvSpPr>
          <p:cNvPr id="40" name="직사각형 31">
            <a:extLst>
              <a:ext uri="{FF2B5EF4-FFF2-40B4-BE49-F238E27FC236}">
                <a16:creationId xmlns:a16="http://schemas.microsoft.com/office/drawing/2014/main" id="{39561209-2ECA-8BA9-906D-35AF7F30713F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Spider API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응답 관리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2.2 Admin Page 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 algn="ctr">
          <a:solidFill>
            <a:schemeClr val="tx1">
              <a:lumMod val="50000"/>
              <a:lumOff val="50000"/>
            </a:schemeClr>
          </a:solidFill>
          <a:miter/>
        </a:ln>
        <a:effectLst/>
      </a:spPr>
      <a:bodyPr lIns="108000" anchor="ctr"/>
      <a:lstStyle>
        <a:defPPr eaLnBrk="0" latinLnBrk="0">
          <a:spcBef>
            <a:spcPts val="0"/>
          </a:spcBef>
          <a:defRPr sz="1100" smtClean="0">
            <a:solidFill>
              <a:schemeClr val="tx1"/>
            </a:solidFill>
            <a:latin typeface="맑은 고딕"/>
            <a:ea typeface="맑은 고딕"/>
            <a:cs typeface="+mj-cs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1286</Words>
  <Application>Microsoft Office PowerPoint</Application>
  <PresentationFormat>A4 용지(210x297mm)</PresentationFormat>
  <Paragraphs>290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KoPubWorld돋움체 Light</vt:lpstr>
      <vt:lpstr>KPMG Light</vt:lpstr>
      <vt:lpstr>Optima</vt:lpstr>
      <vt:lpstr>맑은 고딕</vt:lpstr>
      <vt:lpstr>Arial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개발 배경</vt:lpstr>
      <vt:lpstr>PowerPoint 프레젠테이션</vt:lpstr>
      <vt:lpstr>전체 구성도</vt:lpstr>
      <vt:lpstr>PowerPoint 프레젠테이션</vt:lpstr>
      <vt:lpstr>Admin Page UI</vt:lpstr>
      <vt:lpstr>Admin Page UI</vt:lpstr>
      <vt:lpstr>Admin Page UI</vt:lpstr>
      <vt:lpstr>PowerPoint 프레젠테이션</vt:lpstr>
      <vt:lpstr>등록 서버 상태 확인</vt:lpstr>
      <vt:lpstr>등록 서버 상태 확인 시퀀스 다이어그램</vt:lpstr>
      <vt:lpstr>PowerPoint 프레젠테이션</vt:lpstr>
      <vt:lpstr>응답(By-pass, 대응답) 화면</vt:lpstr>
      <vt:lpstr>응답 시퀀스 다이어그램</vt:lpstr>
      <vt:lpstr>PowerPoint 프레젠테이션</vt:lpstr>
      <vt:lpstr>실행 가이드</vt:lpstr>
      <vt:lpstr>실행 가이드</vt:lpstr>
      <vt:lpstr>실행 가이드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민호 박</cp:lastModifiedBy>
  <cp:revision>3880</cp:revision>
  <dcterms:created xsi:type="dcterms:W3CDTF">2008-04-01T02:37:23Z</dcterms:created>
  <dcterms:modified xsi:type="dcterms:W3CDTF">2025-02-18T06:12:25Z</dcterms:modified>
  <cp:version/>
</cp:coreProperties>
</file>